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256" r:id="rId3"/>
    <p:sldId id="282" r:id="rId4"/>
    <p:sldId id="283" r:id="rId5"/>
    <p:sldId id="28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8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7" r:id="rId25"/>
    <p:sldId id="281" r:id="rId26"/>
    <p:sldId id="276" r:id="rId27"/>
    <p:sldId id="280" r:id="rId28"/>
    <p:sldId id="275" r:id="rId29"/>
    <p:sldId id="279" r:id="rId30"/>
  </p:sldIdLst>
  <p:sldSz cx="12192000" cy="6858000"/>
  <p:notesSz cx="6858000" cy="9144000"/>
  <p:defaultTextStyle>
    <a:defPPr rtl="0">
      <a:defRPr lang="ja-JP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12780-AFF3-E196-2FD7-0F630B6727EE}" v="804" dt="2022-04-28T06:11:29.046"/>
    <p1510:client id="{93933539-6866-477F-A6F3-7AC61C0754F2}" v="1861" dt="2022-04-27T07:23:00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B25A7BC-9888-4DD7-8B8D-F7196A0D51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106C9F-09E0-4A82-BCD2-BB6CA18A3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F3727-8260-44DB-9B8B-0E227F6C5231}" type="datetime1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2022/4/28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BB0C7E-9469-4C86-889F-F341B7C857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D74E96-ACDE-4B70-BEBD-B540E6D7C6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F991-3BC0-4FB6-BFCA-CD6805DA937E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8457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65B2BB3-E5AF-4DFD-942D-D379E9494393}" type="datetime1">
              <a:rPr kumimoji="1" lang="ja-JP" altLang="en-US" smtClean="0"/>
              <a:pPr/>
              <a:t>2022/4/28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D0A7420-E3C1-4851-9F2C-0F47A475B762}" type="slidenum">
              <a:rPr kumimoji="1" lang="en-US" altLang="ja-JP" smtClean="0"/>
              <a:pPr/>
              <a:t>‹#›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319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7420-E3C1-4851-9F2C-0F47A475B762}" type="slidenum">
              <a:rPr kumimoji="1" lang="en-US" altLang="ja-JP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09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直線​​コネクタ(S)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​​コネクタ(S)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長方形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長方形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二等辺三角形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長方形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長方形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長方形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二等辺三角形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二等辺三角形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68093B-D2B1-4045-9903-D55765EFF3DA}" type="datetime1">
              <a:rPr lang="ja-JP" altLang="en-US" noProof="0" smtClean="0"/>
              <a:t>2022/4/28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 rtl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F5AF89-D7D1-4D18-9303-343FA0254EFE}" type="datetime1">
              <a:rPr lang="ja-JP" altLang="en-US" noProof="0" smtClean="0"/>
              <a:t>2022/4/28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 rtl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符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8B71B50-9670-42C0-82DF-C1CDA949D3EA}" type="datetime1">
              <a:rPr lang="ja-JP" altLang="en-US" smtClean="0"/>
              <a:t>2022/4/28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ja-JP" altLang="en-US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ja-JP" altLang="en-US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endParaRPr lang="ja-JP" altLang="en-US" noProof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8944D3-85B5-4DD6-8799-49D3E39EF06D}" type="datetime1">
              <a:rPr lang="ja-JP" altLang="en-US" noProof="0" smtClean="0"/>
              <a:t>2022/4/28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 rtl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符付きの名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86CB144-2415-4C93-989D-0334BA59ECA4}" type="datetime1">
              <a:rPr lang="ja-JP" altLang="en-US" smtClean="0"/>
              <a:t>2022/4/28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ja-JP" altLang="en-US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ja-JP" altLang="en-US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または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D40985-1A9A-4D46-BC03-FCF8AB955F1F}" type="datetime1">
              <a:rPr lang="ja-JP" altLang="en-US" noProof="0" smtClean="0"/>
              <a:t>2022/4/28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 rtl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D89656-8A53-479A-840C-AAF511316531}" type="datetime1">
              <a:rPr lang="en-US" altLang="ja-JP" noProof="0" smtClean="0"/>
              <a:t>4/28/2022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9A7F99-020C-4C16-867E-5E747B70B56E}" type="datetime1">
              <a:rPr lang="en-US" altLang="ja-JP" noProof="0" smtClean="0"/>
              <a:t>4/28/2022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 rtl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12C-98FC-4B46-81BD-466CF39A865E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8D40-3174-4E48-A47B-7F6A89E4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324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12C-98FC-4B46-81BD-466CF39A865E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8D40-3174-4E48-A47B-7F6A89E4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39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12C-98FC-4B46-81BD-466CF39A865E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8D40-3174-4E48-A47B-7F6A89E4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9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0E0E55-DAAB-48D9-9915-8F688A398505}" type="datetime1">
              <a:rPr lang="ja-JP" altLang="en-US" noProof="0" smtClean="0"/>
              <a:t>2022/4/28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 rtl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12C-98FC-4B46-81BD-466CF39A865E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8D40-3174-4E48-A47B-7F6A89E4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820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12C-98FC-4B46-81BD-466CF39A865E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8D40-3174-4E48-A47B-7F6A89E4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067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12C-98FC-4B46-81BD-466CF39A865E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8D40-3174-4E48-A47B-7F6A89E4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954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12C-98FC-4B46-81BD-466CF39A865E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8D40-3174-4E48-A47B-7F6A89E4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22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12C-98FC-4B46-81BD-466CF39A865E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8D40-3174-4E48-A47B-7F6A89E4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7821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12C-98FC-4B46-81BD-466CF39A865E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8D40-3174-4E48-A47B-7F6A89E4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709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12C-98FC-4B46-81BD-466CF39A865E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8D40-3174-4E48-A47B-7F6A89E4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097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12C-98FC-4B46-81BD-466CF39A865E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8D40-3174-4E48-A47B-7F6A89E4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9753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12C-98FC-4B46-81BD-466CF39A865E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8D40-3174-4E48-A47B-7F6A89E4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06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12C-98FC-4B46-81BD-466CF39A865E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8D40-3174-4E48-A47B-7F6A89E4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4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CDB5E-9F10-4B88-959A-1D16AAD1CE20}" type="datetime1">
              <a:rPr lang="ja-JP" altLang="en-US" noProof="0" smtClean="0"/>
              <a:t>2022/4/28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 rtl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12C-98FC-4B46-81BD-466CF39A865E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8D40-3174-4E48-A47B-7F6A89E4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7828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12C-98FC-4B46-81BD-466CF39A865E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8D40-3174-4E48-A47B-7F6A89E4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8266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12C-98FC-4B46-81BD-466CF39A865E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8D40-3174-4E48-A47B-7F6A89E4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12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69F5E3-0B37-433B-93B0-3F79E23DB003}" type="datetime1">
              <a:rPr lang="ja-JP" altLang="en-US" noProof="0" smtClean="0"/>
              <a:t>2022/4/28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10117-C3C5-49D3-9003-81E77FA83F03}" type="datetime1">
              <a:rPr lang="ja-JP" altLang="en-US" noProof="0" smtClean="0"/>
              <a:t>2022/4/28</a:t>
            </a:fld>
            <a:endParaRPr lang="ja-JP" altLang="en-US" noProof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 rtl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F286C9-F0AE-4D86-9669-9F5DD915AADB}" type="datetime1">
              <a:rPr lang="ja-JP" altLang="en-US" noProof="0" smtClean="0"/>
              <a:t>2022/4/28</a:t>
            </a:fld>
            <a:endParaRPr lang="ja-JP" altLang="en-US" noProof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 rtl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FA917F-342D-4D7D-AFF8-51608C2FA520}" type="datetime1">
              <a:rPr lang="ja-JP" altLang="en-US" noProof="0" smtClean="0"/>
              <a:t>2022/4/28</a:t>
            </a:fld>
            <a:endParaRPr lang="ja-JP" altLang="en-US" noProof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 rtl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A5FCB-2119-4ABC-8B61-90A8C225C034}" type="datetime1">
              <a:rPr lang="ja-JP" altLang="en-US" noProof="0" smtClean="0"/>
              <a:t>2022/4/28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278C6F-F69B-4622-A49A-9ED4FA54B19E}" type="datetime1">
              <a:rPr lang="ja-JP" altLang="en-US" noProof="0" smtClean="0"/>
              <a:t>2022/4/28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ja-JP" noProof="0" smtClean="0"/>
              <a:pPr rtl="0"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直線​​コネクタ(S)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​​コネクタ(S)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長方形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長方形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二等辺三角形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長方形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長方形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長方形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二等辺三角形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二等辺三角形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E707DF-D74F-424D-BD78-8D83A423D286}" type="datetime1">
              <a:rPr lang="ja-JP" altLang="en-US" smtClean="0"/>
              <a:t>2022/4/28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82" r:id="rId4"/>
    <p:sldLayoutId id="2147483653" r:id="rId5"/>
    <p:sldLayoutId id="2147483654" r:id="rId6"/>
    <p:sldLayoutId id="2147483655" r:id="rId7"/>
    <p:sldLayoutId id="2147483683" r:id="rId8"/>
    <p:sldLayoutId id="2147483657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4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E12C-98FC-4B46-81BD-466CF39A865E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E28D40-3174-4E48-A47B-7F6A89E44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62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ja-JP" altLang="en-US" sz="2800">
                <a:latin typeface="Meiryo UI"/>
                <a:ea typeface="Meiryo UI"/>
              </a:rPr>
              <a:t>第二回 if文 比較演算子</a:t>
            </a:r>
            <a:endParaRPr lang="ja-JP" altLang="en-US" sz="2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6CA6661-30EB-F1CF-4D09-C595709ABF0B}"/>
              </a:ext>
            </a:extLst>
          </p:cNvPr>
          <p:cNvSpPr>
            <a:spLocks noGrp="1"/>
          </p:cNvSpPr>
          <p:nvPr/>
        </p:nvSpPr>
        <p:spPr>
          <a:xfrm>
            <a:off x="1506538" y="2405063"/>
            <a:ext cx="7767637" cy="1646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kumimoji="1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kumimoji="1" lang="en-US" altLang="ja-JP" sz="9600"/>
              <a:t>C++</a:t>
            </a:r>
            <a:r>
              <a:rPr kumimoji="1" lang="ja-JP" altLang="en-US" sz="9600"/>
              <a:t>講習会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B70A-BD59-763B-9DBC-62B709E3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96" y="640915"/>
            <a:ext cx="8596668" cy="1320800"/>
          </a:xfrm>
        </p:spPr>
        <p:txBody>
          <a:bodyPr/>
          <a:lstStyle/>
          <a:p>
            <a:r>
              <a:rPr lang="en-US">
                <a:latin typeface="Meiryo UI"/>
                <a:ea typeface="Meiryo UI"/>
              </a:rPr>
              <a:t>if</a:t>
            </a:r>
            <a:r>
              <a:rPr lang="ja-JP" altLang="en-US">
                <a:latin typeface="Meiryo UI"/>
                <a:ea typeface="Meiryo UI"/>
              </a:rPr>
              <a:t>文</a:t>
            </a:r>
            <a:endParaRPr kumimoji="1"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544F0872-4CC8-E002-B59B-4B21F7144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63" y="1775208"/>
            <a:ext cx="9361118" cy="16061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7B9C58-AC9E-3463-56E4-2D00F1F7DE6B}"/>
              </a:ext>
            </a:extLst>
          </p:cNvPr>
          <p:cNvSpPr txBox="1"/>
          <p:nvPr/>
        </p:nvSpPr>
        <p:spPr>
          <a:xfrm>
            <a:off x="663880" y="3931085"/>
            <a:ext cx="895402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x&lt;10</a:t>
            </a:r>
            <a:r>
              <a:rPr lang="ja-JP" altLang="en-US" sz="2800">
                <a:ea typeface="メイリオ"/>
              </a:rPr>
              <a:t>という条件が成り立っているときだけ</a:t>
            </a:r>
          </a:p>
          <a:p>
            <a:r>
              <a:rPr lang="ja-JP" altLang="en-US" sz="2800">
                <a:ea typeface="メイリオ"/>
              </a:rPr>
              <a:t>cout&lt;&lt;"xは10より小さい"&lt;&lt;endl</a:t>
            </a:r>
          </a:p>
          <a:p>
            <a:r>
              <a:rPr lang="ja-JP" altLang="en-US" sz="2800">
                <a:ea typeface="メイリオ"/>
              </a:rPr>
              <a:t>という処理が行われる</a:t>
            </a:r>
          </a:p>
        </p:txBody>
      </p:sp>
    </p:spTree>
    <p:extLst>
      <p:ext uri="{BB962C8B-B14F-4D97-AF65-F5344CB8AC3E}">
        <p14:creationId xmlns:p14="http://schemas.microsoft.com/office/powerpoint/2010/main" val="411391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B474-E1DE-1DA7-608B-0CDC6FD9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 UI"/>
                <a:ea typeface="Meiryo UI"/>
              </a:rPr>
              <a:t>比較演算子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AC4EC-7AA9-4483-280D-F181DBFDA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5082"/>
            <a:ext cx="9703133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400">
                <a:latin typeface="Meiryo UI"/>
                <a:ea typeface="Meiryo UI"/>
              </a:rPr>
              <a:t>条件式のところには、多くの場合、</a:t>
            </a:r>
            <a:r>
              <a:rPr lang="ja-JP" altLang="en-US" sz="2400" b="1">
                <a:latin typeface="Meiryo UI"/>
                <a:ea typeface="Meiryo UI"/>
              </a:rPr>
              <a:t>比較演算子</a:t>
            </a:r>
            <a:r>
              <a:rPr lang="ja-JP" altLang="en-US" sz="2400">
                <a:latin typeface="Meiryo UI"/>
                <a:ea typeface="Meiryo UI"/>
              </a:rPr>
              <a:t>を使って条件を書きます</a:t>
            </a:r>
            <a:r>
              <a:rPr lang="en-US" sz="2400">
                <a:latin typeface="Meiryo UI"/>
                <a:ea typeface="Meiryo UI"/>
              </a:rPr>
              <a:t>。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A22C81-8953-B803-F5CC-0E70266C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18" y="1932571"/>
            <a:ext cx="3536514" cy="4736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60406B-0A39-C96C-8DE7-DB7455EEFFC8}"/>
              </a:ext>
            </a:extLst>
          </p:cNvPr>
          <p:cNvSpPr txBox="1"/>
          <p:nvPr/>
        </p:nvSpPr>
        <p:spPr>
          <a:xfrm>
            <a:off x="4265112" y="2208756"/>
            <a:ext cx="615654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+mn-lt"/>
                <a:cs typeface="+mn-lt"/>
              </a:rPr>
              <a:t>・</a:t>
            </a:r>
            <a:r>
              <a:rPr lang="ja-JP" sz="2400">
                <a:ea typeface="+mn-lt"/>
                <a:cs typeface="+mn-lt"/>
              </a:rPr>
              <a:t>「より大きい」「より小さい」を表す記号は数学と同じ</a:t>
            </a:r>
            <a:br>
              <a:rPr lang="ja-JP" sz="2400">
                <a:ea typeface="+mn-lt"/>
                <a:cs typeface="+mn-lt"/>
              </a:rPr>
            </a:br>
            <a:r>
              <a:rPr lang="ja-JP" altLang="en-US" sz="2400">
                <a:ea typeface="+mn-lt"/>
                <a:cs typeface="+mn-lt"/>
              </a:rPr>
              <a:t>・</a:t>
            </a:r>
            <a:r>
              <a:rPr lang="ja-JP" sz="2400">
                <a:ea typeface="+mn-lt"/>
                <a:cs typeface="+mn-lt"/>
              </a:rPr>
              <a:t>「等しい」は</a:t>
            </a:r>
            <a:r>
              <a:rPr lang="ja-JP" sz="2400">
                <a:latin typeface="Consolas"/>
                <a:ea typeface="メイリオ"/>
              </a:rPr>
              <a:t>=</a:t>
            </a:r>
            <a:r>
              <a:rPr lang="ja-JP" sz="2400">
                <a:ea typeface="+mn-lt"/>
                <a:cs typeface="+mn-lt"/>
              </a:rPr>
              <a:t>を2つ繋げたもの</a:t>
            </a:r>
            <a:endParaRPr lang="en-US" altLang="ja-JP" sz="2400">
              <a:ea typeface="メイリオ" panose="020B0604030504040204" pitchFamily="34" charset="-128"/>
              <a:cs typeface="+mn-lt"/>
            </a:endParaRPr>
          </a:p>
          <a:p>
            <a:r>
              <a:rPr lang="ja-JP" altLang="en-US" sz="2400">
                <a:ea typeface="+mn-lt"/>
                <a:cs typeface="+mn-lt"/>
              </a:rPr>
              <a:t>・</a:t>
            </a:r>
            <a:r>
              <a:rPr lang="ja-JP" sz="2400">
                <a:ea typeface="+mn-lt"/>
                <a:cs typeface="+mn-lt"/>
              </a:rPr>
              <a:t>「等しくない」は</a:t>
            </a:r>
            <a:r>
              <a:rPr lang="ja-JP" sz="2400">
                <a:latin typeface="Consolas"/>
                <a:ea typeface="メイリオ"/>
              </a:rPr>
              <a:t>!</a:t>
            </a:r>
            <a:r>
              <a:rPr lang="ja-JP" sz="2400">
                <a:ea typeface="+mn-lt"/>
                <a:cs typeface="+mn-lt"/>
              </a:rPr>
              <a:t>が</a:t>
            </a:r>
            <a:r>
              <a:rPr lang="ja-JP" sz="2400">
                <a:latin typeface="Consolas"/>
                <a:ea typeface="メイリオ"/>
              </a:rPr>
              <a:t>=</a:t>
            </a:r>
            <a:r>
              <a:rPr lang="ja-JP" sz="2400">
                <a:ea typeface="+mn-lt"/>
                <a:cs typeface="+mn-lt"/>
              </a:rPr>
              <a:t>の前につきます。</a:t>
            </a:r>
            <a:br>
              <a:rPr lang="ja-JP" sz="2400">
                <a:ea typeface="+mn-lt"/>
                <a:cs typeface="+mn-lt"/>
              </a:rPr>
            </a:br>
            <a:r>
              <a:rPr lang="ja-JP" altLang="en-US" sz="2400">
                <a:ea typeface="+mn-lt"/>
                <a:cs typeface="+mn-lt"/>
              </a:rPr>
              <a:t>・</a:t>
            </a:r>
            <a:r>
              <a:rPr lang="ja-JP" sz="2400">
                <a:latin typeface="Consolas"/>
                <a:ea typeface="メイリオ"/>
              </a:rPr>
              <a:t>&gt;=</a:t>
            </a:r>
            <a:r>
              <a:rPr lang="ja-JP" sz="2400">
                <a:ea typeface="+mn-lt"/>
                <a:cs typeface="+mn-lt"/>
              </a:rPr>
              <a:t>,</a:t>
            </a:r>
            <a:r>
              <a:rPr lang="ja-JP" sz="2400">
                <a:latin typeface="Consolas"/>
                <a:ea typeface="メイリオ"/>
              </a:rPr>
              <a:t>&lt;=</a:t>
            </a:r>
            <a:r>
              <a:rPr lang="ja-JP" sz="2400">
                <a:ea typeface="+mn-lt"/>
                <a:cs typeface="+mn-lt"/>
              </a:rPr>
              <a:t>のように右に</a:t>
            </a:r>
            <a:r>
              <a:rPr lang="ja-JP" sz="2400">
                <a:latin typeface="Consolas"/>
                <a:ea typeface="メイリオ"/>
              </a:rPr>
              <a:t>=</a:t>
            </a:r>
            <a:r>
              <a:rPr lang="ja-JP" sz="2400">
                <a:ea typeface="+mn-lt"/>
                <a:cs typeface="+mn-lt"/>
              </a:rPr>
              <a:t>をつけます。</a:t>
            </a:r>
            <a:endParaRPr lang="en-US" altLang="ja-JP" sz="2400">
              <a:ea typeface="メイリオ" panose="020B060403050404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17A5C-35FD-6CB7-2F46-FA5C6773B6DB}"/>
              </a:ext>
            </a:extLst>
          </p:cNvPr>
          <p:cNvSpPr txBox="1"/>
          <p:nvPr/>
        </p:nvSpPr>
        <p:spPr>
          <a:xfrm>
            <a:off x="4368384" y="4523984"/>
            <a:ext cx="594777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 b="1">
                <a:ea typeface="メイリオ"/>
              </a:rPr>
              <a:t>※比較演算子の==と代入の=を</a:t>
            </a:r>
            <a:endParaRPr lang="en-US" altLang="ja-JP" b="1">
              <a:ea typeface="メイリオ"/>
            </a:endParaRPr>
          </a:p>
          <a:p>
            <a:pPr algn="l"/>
            <a:r>
              <a:rPr lang="ja-JP" altLang="en-US" sz="2400" b="1">
                <a:ea typeface="メイリオ"/>
              </a:rPr>
              <a:t>書き間違えないように</a:t>
            </a:r>
            <a:endParaRPr lang="ja-JP" b="1"/>
          </a:p>
          <a:p>
            <a:endParaRPr lang="ja-JP" altLang="en-US" sz="2400" b="1">
              <a:ea typeface="メイリオ"/>
            </a:endParaRPr>
          </a:p>
          <a:p>
            <a:r>
              <a:rPr lang="ja-JP" altLang="en-US" sz="2400">
                <a:ea typeface="メイリオ"/>
              </a:rPr>
              <a:t>＝でも実行できるが</a:t>
            </a:r>
          </a:p>
          <a:p>
            <a:r>
              <a:rPr lang="ja-JP" altLang="en-US" sz="2400">
                <a:ea typeface="メイリオ"/>
              </a:rPr>
              <a:t>意味が変わってしまう</a:t>
            </a:r>
          </a:p>
        </p:txBody>
      </p:sp>
    </p:spTree>
    <p:extLst>
      <p:ext uri="{BB962C8B-B14F-4D97-AF65-F5344CB8AC3E}">
        <p14:creationId xmlns:p14="http://schemas.microsoft.com/office/powerpoint/2010/main" val="138953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B491-FC15-1059-EEFA-00FACBD2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4640"/>
            <a:ext cx="8596668" cy="1320800"/>
          </a:xfrm>
        </p:spPr>
        <p:txBody>
          <a:bodyPr/>
          <a:lstStyle/>
          <a:p>
            <a:r>
              <a:rPr lang="ja-JP" altLang="en-US">
                <a:latin typeface="Meiryo UI"/>
                <a:ea typeface="Meiryo UI"/>
              </a:rPr>
              <a:t>動作検証</a:t>
            </a:r>
            <a:endParaRPr lang="ja-JP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0A7C51D-865F-F99C-994F-B38A7AF71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142" y="848779"/>
            <a:ext cx="4226220" cy="5325831"/>
          </a:xfr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711EACC-3BCD-7F60-A90B-4797118CB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138" y="844059"/>
            <a:ext cx="3940547" cy="5172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925AFE-1205-710A-F27C-7E8DBA92085A}"/>
              </a:ext>
            </a:extLst>
          </p:cNvPr>
          <p:cNvSpPr txBox="1"/>
          <p:nvPr/>
        </p:nvSpPr>
        <p:spPr>
          <a:xfrm>
            <a:off x="741680" y="6167120"/>
            <a:ext cx="6400800" cy="4753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メイリオ"/>
              </a:rPr>
              <a:t>条件式を入れてプログラムを完成させてみる</a:t>
            </a:r>
          </a:p>
        </p:txBody>
      </p:sp>
    </p:spTree>
    <p:extLst>
      <p:ext uri="{BB962C8B-B14F-4D97-AF65-F5344CB8AC3E}">
        <p14:creationId xmlns:p14="http://schemas.microsoft.com/office/powerpoint/2010/main" val="185481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014A07-B90F-1790-CAE4-5864E65F55D1}"/>
              </a:ext>
            </a:extLst>
          </p:cNvPr>
          <p:cNvSpPr txBox="1">
            <a:spLocks/>
          </p:cNvSpPr>
          <p:nvPr/>
        </p:nvSpPr>
        <p:spPr>
          <a:xfrm>
            <a:off x="677334" y="39624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ja-JP" altLang="en-US">
                <a:latin typeface="Meiryo UI"/>
                <a:ea typeface="Meiryo UI"/>
              </a:rPr>
              <a:t>論理演算子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30D0D-AB0F-8FBF-F99B-35975A8C3FC2}"/>
              </a:ext>
            </a:extLst>
          </p:cNvPr>
          <p:cNvSpPr txBox="1"/>
          <p:nvPr/>
        </p:nvSpPr>
        <p:spPr>
          <a:xfrm>
            <a:off x="680720" y="1056640"/>
            <a:ext cx="92964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solidFill>
                  <a:srgbClr val="333333"/>
                </a:solidFill>
                <a:latin typeface="Lato"/>
                <a:ea typeface="Lato"/>
                <a:cs typeface="Lato"/>
              </a:rPr>
              <a:t>条件式の中にはもっと複雑な条件を書くこともできます。そのためには</a:t>
            </a:r>
            <a:r>
              <a:rPr lang="ja-JP" altLang="en-US" sz="2800" b="1">
                <a:solidFill>
                  <a:srgbClr val="333333"/>
                </a:solidFill>
                <a:latin typeface="Lato"/>
                <a:ea typeface="Lato"/>
                <a:cs typeface="Lato"/>
              </a:rPr>
              <a:t>論理演算子</a:t>
            </a:r>
            <a:r>
              <a:rPr lang="ja-JP" altLang="en-US" sz="2800">
                <a:solidFill>
                  <a:srgbClr val="333333"/>
                </a:solidFill>
                <a:latin typeface="Lato"/>
                <a:ea typeface="Lato"/>
                <a:cs typeface="Lato"/>
              </a:rPr>
              <a:t>を使います。</a:t>
            </a:r>
            <a:endParaRPr lang="en-US" sz="280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2904AAB8-749E-71A0-2CE2-A682FE893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56" y="2571278"/>
            <a:ext cx="9308925" cy="21538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2B28ED-EEA3-37B3-B16D-203F9EBE95B0}"/>
              </a:ext>
            </a:extLst>
          </p:cNvPr>
          <p:cNvSpPr txBox="1"/>
          <p:nvPr/>
        </p:nvSpPr>
        <p:spPr>
          <a:xfrm>
            <a:off x="802640" y="4927600"/>
            <a:ext cx="730504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メイリオ"/>
              </a:rPr>
              <a:t>例 x&lt;y</a:t>
            </a:r>
            <a:r>
              <a:rPr lang="ja-JP" altLang="en-US" sz="2400">
                <a:latin typeface="Meiryo UI"/>
                <a:ea typeface="Meiryo UI"/>
              </a:rPr>
              <a:t>&amp;&amp;</a:t>
            </a:r>
            <a:r>
              <a:rPr lang="ja-JP" altLang="en-US" sz="2400">
                <a:ea typeface="メイリオ"/>
              </a:rPr>
              <a:t>y==z</a:t>
            </a:r>
          </a:p>
          <a:p>
            <a:r>
              <a:rPr lang="ja-JP" altLang="en-US" sz="2400">
                <a:ea typeface="メイリオ"/>
              </a:rPr>
              <a:t>xがyより小さいかつ,yとzが同じなら真</a:t>
            </a:r>
          </a:p>
          <a:p>
            <a:r>
              <a:rPr lang="ja-JP" altLang="en-US" sz="2400">
                <a:ea typeface="メイリオ"/>
              </a:rPr>
              <a:t>    </a:t>
            </a:r>
            <a:r>
              <a:rPr lang="ja-JP" sz="2400">
                <a:ea typeface="メイリオ"/>
              </a:rPr>
              <a:t>x&lt;y</a:t>
            </a:r>
            <a:r>
              <a:rPr lang="en-US" altLang="ja-JP" sz="2400" dirty="0">
                <a:ea typeface="メイリオ"/>
              </a:rPr>
              <a:t>||</a:t>
            </a:r>
            <a:r>
              <a:rPr lang="ja-JP" sz="2400">
                <a:ea typeface="メイリオ"/>
              </a:rPr>
              <a:t>y==z</a:t>
            </a:r>
          </a:p>
          <a:p>
            <a:r>
              <a:rPr lang="ja-JP" altLang="en-US" sz="2400">
                <a:ea typeface="メイリオ"/>
              </a:rPr>
              <a:t>Xがyより小さいまたは,yとzが同じなら真</a:t>
            </a:r>
            <a:endParaRPr lang="ja-JP" altLang="en-US" sz="2400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2578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0327-DC75-7A0C-E217-9544B005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3040"/>
            <a:ext cx="8596668" cy="1320800"/>
          </a:xfrm>
        </p:spPr>
        <p:txBody>
          <a:bodyPr/>
          <a:lstStyle/>
          <a:p>
            <a:r>
              <a:rPr lang="ja-JP" altLang="en-US">
                <a:latin typeface="Meiryo UI"/>
                <a:ea typeface="Meiryo UI"/>
              </a:rPr>
              <a:t>動作検証</a:t>
            </a:r>
            <a:endParaRPr kumimoji="1" lang="en-US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6FE91ACB-956C-F26A-1FBC-011EACF88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025" y="772287"/>
            <a:ext cx="4488655" cy="558222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8290C6-E277-19B0-F69C-89FFB5AEFFE3}"/>
              </a:ext>
            </a:extLst>
          </p:cNvPr>
          <p:cNvSpPr txBox="1"/>
          <p:nvPr/>
        </p:nvSpPr>
        <p:spPr>
          <a:xfrm>
            <a:off x="5037551" y="3617934"/>
            <a:ext cx="51857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メイリオ"/>
              </a:rPr>
              <a:t>論理演算子と書いてあるところを、書き換えてプログラムを完成させる</a:t>
            </a: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97587891-12E2-2FD1-B5F4-B7BDB921E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550" y="775880"/>
            <a:ext cx="6949857" cy="16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26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9BD0-52BD-DB5F-1B82-40552D93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9874"/>
            <a:ext cx="8596668" cy="1320800"/>
          </a:xfrm>
        </p:spPr>
        <p:txBody>
          <a:bodyPr/>
          <a:lstStyle/>
          <a:p>
            <a:r>
              <a:rPr lang="ja-JP" altLang="en-US">
                <a:latin typeface="Meiryo UI"/>
                <a:ea typeface="Meiryo UI"/>
              </a:rPr>
              <a:t>動作検証(回答)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A56F20-22E7-D2D2-1EEC-E1B87E3AE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281" y="803603"/>
            <a:ext cx="4786336" cy="605195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FA9A6B-9DD9-D5C4-6FDD-77D57AC3BF6C}"/>
              </a:ext>
            </a:extLst>
          </p:cNvPr>
          <p:cNvSpPr txBox="1"/>
          <p:nvPr/>
        </p:nvSpPr>
        <p:spPr>
          <a:xfrm>
            <a:off x="5583407" y="2785510"/>
            <a:ext cx="444465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メイリオ"/>
              </a:rPr>
              <a:t>二つ比較演算子を使い、</a:t>
            </a:r>
            <a:endParaRPr lang="en-US" altLang="ja-JP"/>
          </a:p>
          <a:p>
            <a:pPr algn="l"/>
            <a:r>
              <a:rPr lang="ja-JP" altLang="en-US" sz="2400">
                <a:ea typeface="メイリオ"/>
              </a:rPr>
              <a:t>条件式を作ることができた</a:t>
            </a:r>
            <a:endParaRPr lang="ja-JP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FB381AF-4B20-1CC5-3E2E-96589667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980" y="802839"/>
            <a:ext cx="6448454" cy="166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8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0CB7-1A01-D74F-0619-AB2646D6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eiryo UI"/>
                <a:ea typeface="Meiryo UI"/>
              </a:rPr>
              <a:t>else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876E7-132E-BD0A-1444-EA4563FF5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9465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Meiryo UI"/>
                <a:ea typeface="Meiryo UI"/>
              </a:rPr>
              <a:t>if</a:t>
            </a:r>
            <a:r>
              <a:rPr lang="ja-JP" altLang="en-US" sz="2800">
                <a:latin typeface="Meiryo UI"/>
                <a:ea typeface="Meiryo UI"/>
              </a:rPr>
              <a:t>文の条件が正しくなかったときに処理を行う</a:t>
            </a:r>
            <a:endParaRPr kumimoji="1" lang="en-US" sz="28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781297-9101-A13E-211A-9CD24F8E5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35" y="2222653"/>
            <a:ext cx="3256245" cy="431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53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4F54-CA0D-FB67-248E-8702D08C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 UI"/>
                <a:ea typeface="Meiryo UI"/>
              </a:rPr>
              <a:t>動作検証</a:t>
            </a:r>
            <a:endParaRPr lang="ja-JP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F25479D-9A9F-8623-B48D-DF421646A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1267668"/>
            <a:ext cx="5994400" cy="4718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9C6C35-26A8-C8C1-0090-D3EE67146ADF}"/>
              </a:ext>
            </a:extLst>
          </p:cNvPr>
          <p:cNvSpPr txBox="1"/>
          <p:nvPr/>
        </p:nvSpPr>
        <p:spPr>
          <a:xfrm>
            <a:off x="680720" y="6197600"/>
            <a:ext cx="63804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メイリオ"/>
              </a:rPr>
              <a:t>条件式を記述してプログラムを完成させる</a:t>
            </a:r>
          </a:p>
        </p:txBody>
      </p:sp>
    </p:spTree>
    <p:extLst>
      <p:ext uri="{BB962C8B-B14F-4D97-AF65-F5344CB8AC3E}">
        <p14:creationId xmlns:p14="http://schemas.microsoft.com/office/powerpoint/2010/main" val="2187915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F202-EF14-EE86-6962-53ED73E2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2240"/>
            <a:ext cx="8596668" cy="1320800"/>
          </a:xfrm>
        </p:spPr>
        <p:txBody>
          <a:bodyPr/>
          <a:lstStyle/>
          <a:p>
            <a:r>
              <a:rPr lang="ja-JP" altLang="en-US">
                <a:latin typeface="Meiryo UI"/>
                <a:ea typeface="Meiryo UI"/>
              </a:rPr>
              <a:t>動作検証</a:t>
            </a:r>
            <a:endParaRPr kumimoji="1"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47DB19D-3CAB-4866-E5FB-DD2283B41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1419799"/>
            <a:ext cx="4937760" cy="381534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D1FE921-A73D-FD1F-C328-6A91B0DBC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" y="5562427"/>
            <a:ext cx="3515638" cy="90611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A2414D4-51E5-2B81-E3DF-DC4E4C58D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071" y="5564522"/>
            <a:ext cx="4183693" cy="906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4202FE-8243-A12F-1F4E-A2291B3200DA}"/>
              </a:ext>
            </a:extLst>
          </p:cNvPr>
          <p:cNvSpPr txBox="1"/>
          <p:nvPr/>
        </p:nvSpPr>
        <p:spPr>
          <a:xfrm>
            <a:off x="674318" y="799578"/>
            <a:ext cx="94237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メイリオ"/>
              </a:rPr>
              <a:t>条件式が真でなかったときに、処理を実行することができた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44052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1784-978E-77F2-A16D-34B033CD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eiryo UI"/>
                <a:ea typeface="Meiryo UI"/>
              </a:rPr>
              <a:t>else if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D0D7-E650-E87C-4044-D7E67C45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53" y="1356835"/>
            <a:ext cx="9776202" cy="4256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latin typeface="Meiryo UI"/>
                <a:ea typeface="Meiryo UI"/>
              </a:rPr>
              <a:t>else if</a:t>
            </a:r>
            <a:r>
              <a:rPr lang="ja-JP" altLang="en-US" sz="2000">
                <a:latin typeface="Meiryo UI"/>
                <a:ea typeface="Meiryo UI"/>
              </a:rPr>
              <a:t>は「</a:t>
            </a:r>
            <a:r>
              <a:rPr lang="en-US" sz="2000">
                <a:latin typeface="Meiryo UI"/>
                <a:ea typeface="Meiryo UI"/>
              </a:rPr>
              <a:t>『</a:t>
            </a:r>
            <a:r>
              <a:rPr lang="ja-JP" altLang="en-US" sz="2000">
                <a:latin typeface="Meiryo UI"/>
                <a:ea typeface="Meiryo UI"/>
              </a:rPr>
              <a:t>前の</a:t>
            </a:r>
            <a:r>
              <a:rPr lang="en-US" sz="2000">
                <a:latin typeface="Meiryo UI"/>
                <a:ea typeface="Meiryo UI"/>
              </a:rPr>
              <a:t>if</a:t>
            </a:r>
            <a:r>
              <a:rPr lang="ja-JP" altLang="en-US" sz="2000">
                <a:latin typeface="Meiryo UI"/>
                <a:ea typeface="Meiryo UI"/>
              </a:rPr>
              <a:t>文の条件が偽</a:t>
            </a:r>
            <a:r>
              <a:rPr lang="en-US" sz="2000">
                <a:latin typeface="Meiryo UI"/>
                <a:ea typeface="Meiryo UI"/>
              </a:rPr>
              <a:t>』</a:t>
            </a:r>
            <a:r>
              <a:rPr lang="ja-JP" altLang="en-US" sz="2000">
                <a:latin typeface="Meiryo UI"/>
                <a:ea typeface="Meiryo UI"/>
              </a:rPr>
              <a:t>かつ</a:t>
            </a:r>
            <a:r>
              <a:rPr lang="en-US" sz="2000">
                <a:latin typeface="Meiryo UI"/>
                <a:ea typeface="Meiryo UI"/>
              </a:rPr>
              <a:t>『else if</a:t>
            </a:r>
            <a:r>
              <a:rPr lang="ja-JP" altLang="en-US" sz="2000">
                <a:latin typeface="Meiryo UI"/>
                <a:ea typeface="Meiryo UI"/>
              </a:rPr>
              <a:t>の条件が真</a:t>
            </a:r>
            <a:r>
              <a:rPr lang="en-US" sz="2000">
                <a:latin typeface="Meiryo UI"/>
                <a:ea typeface="Meiryo UI"/>
              </a:rPr>
              <a:t>』</a:t>
            </a:r>
            <a:r>
              <a:rPr lang="ja-JP" altLang="en-US" sz="2000">
                <a:latin typeface="Meiryo UI"/>
                <a:ea typeface="Meiryo UI"/>
              </a:rPr>
              <a:t>」の時に処理が行われます</a:t>
            </a:r>
            <a:r>
              <a:rPr lang="en-US" sz="2000">
                <a:latin typeface="Meiryo UI"/>
                <a:ea typeface="Meiryo UI"/>
              </a:rPr>
              <a:t>。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853F2CD-6F17-7B72-AE49-1AD4E4FC4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18" y="1935076"/>
            <a:ext cx="4768241" cy="469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E0E-F156-780C-81BF-3B7E7BB7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574" y="3169920"/>
            <a:ext cx="8596668" cy="1320800"/>
          </a:xfrm>
        </p:spPr>
        <p:txBody>
          <a:bodyPr/>
          <a:lstStyle/>
          <a:p>
            <a:r>
              <a:rPr lang="ja-JP" altLang="en-US">
                <a:latin typeface="Meiryo UI"/>
                <a:ea typeface="Meiryo UI"/>
              </a:rPr>
              <a:t>前回の復習</a:t>
            </a:r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696139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AAD9-FB5F-6E33-58AD-DAC8EA91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8559"/>
            <a:ext cx="8596668" cy="1320800"/>
          </a:xfrm>
        </p:spPr>
        <p:txBody>
          <a:bodyPr/>
          <a:lstStyle/>
          <a:p>
            <a:r>
              <a:rPr lang="en-US">
                <a:latin typeface="Meiryo UI"/>
                <a:ea typeface="Meiryo UI"/>
              </a:rPr>
              <a:t>else if</a:t>
            </a:r>
            <a:endParaRPr kumimoji="1"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757A22-A160-0D74-0FD3-BCA68AA46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41" y="864294"/>
            <a:ext cx="8164604" cy="470213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9702A9C-0213-7AD1-F969-87AD8117D9B2}"/>
              </a:ext>
            </a:extLst>
          </p:cNvPr>
          <p:cNvGrpSpPr/>
          <p:nvPr/>
        </p:nvGrpSpPr>
        <p:grpSpPr>
          <a:xfrm>
            <a:off x="141962" y="5767691"/>
            <a:ext cx="11897639" cy="687935"/>
            <a:chOff x="141962" y="5684184"/>
            <a:chExt cx="11897639" cy="687935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1797D381-9330-6879-B801-77AE20DCD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962" y="5690078"/>
              <a:ext cx="2471803" cy="665706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55B692D2-1DFB-34EF-20BD-66F81CCC0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2866" y="5684184"/>
              <a:ext cx="4235885" cy="687935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14C1ADB5-29EB-CE6B-7E40-2717FC8BF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7853" y="5684824"/>
              <a:ext cx="4851748" cy="676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1800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1849-7856-4F42-4FAA-3528223C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 UI"/>
                <a:ea typeface="Meiryo UI"/>
              </a:rPr>
              <a:t>if文のネスト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366F-27B0-40C7-68D3-0A6A7A90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11" y="1492534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Meiryo UI"/>
                <a:ea typeface="Meiryo UI"/>
              </a:rPr>
              <a:t>if</a:t>
            </a:r>
            <a:r>
              <a:rPr lang="ja-JP" altLang="en-US" sz="2400">
                <a:latin typeface="Meiryo UI"/>
                <a:ea typeface="Meiryo UI"/>
              </a:rPr>
              <a:t>文のネスト</a:t>
            </a:r>
            <a:endParaRPr lang="ja-JP" altLang="en-US"/>
          </a:p>
          <a:p>
            <a:r>
              <a:rPr lang="ja-JP" altLang="en-US" sz="2400">
                <a:latin typeface="Meiryo UI"/>
                <a:ea typeface="Meiryo UI"/>
              </a:rPr>
              <a:t>if文の中にif文を書くことができる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4E361B3-341F-C36A-1D8D-82548BD16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06" y="2679005"/>
            <a:ext cx="4213833" cy="380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42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5F77-6D5D-79E4-6273-9C6B1A9C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3819"/>
            <a:ext cx="8596668" cy="1320800"/>
          </a:xfrm>
        </p:spPr>
        <p:txBody>
          <a:bodyPr/>
          <a:lstStyle/>
          <a:p>
            <a:r>
              <a:rPr lang="ja-JP" altLang="en-US"/>
              <a:t>動作検証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20300E8-D83F-2DF4-BBD7-B6E9DDFF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483" y="1040150"/>
            <a:ext cx="2221283" cy="24290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13A3372-BF74-C9AA-6CF7-3EBDBFC4B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072" y="1039812"/>
            <a:ext cx="2356981" cy="244018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EDF99FC-BA8B-CD9C-D086-359CC62A3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482" y="3718178"/>
            <a:ext cx="2221283" cy="307507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DFEA495-5E6D-8671-0D06-05D11D98A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17" y="1029549"/>
            <a:ext cx="4632542" cy="578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67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7FF-8F74-E98B-7265-C5B70981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 UI"/>
                <a:ea typeface="Meiryo UI"/>
              </a:rPr>
              <a:t>演習問題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8CA0-764D-22EC-B7EF-AC35D64D9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342"/>
            <a:ext cx="92570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>
                <a:latin typeface="Meiryo UI"/>
                <a:ea typeface="Meiryo UI"/>
              </a:rPr>
              <a:t>入力した値が0より大きく100以下ならYesと出力してください</a:t>
            </a:r>
            <a:endParaRPr lang="ja-JP"/>
          </a:p>
          <a:p>
            <a:r>
              <a:rPr lang="ja-JP" altLang="en-US" sz="2800">
                <a:latin typeface="Meiryo UI"/>
                <a:ea typeface="Meiryo UI"/>
              </a:rPr>
              <a:t>もしそうでないのならNoと出力してください</a:t>
            </a:r>
            <a:endParaRPr lang="ja-JP" altLang="en-US" sz="2400"/>
          </a:p>
          <a:p>
            <a:endParaRPr lang="ja-JP" altLang="en-US" sz="2800" dirty="0"/>
          </a:p>
          <a:p>
            <a:r>
              <a:rPr lang="ja-JP" altLang="en-US" sz="2800">
                <a:latin typeface="Meiryo UI"/>
                <a:ea typeface="Meiryo UI"/>
              </a:rPr>
              <a:t>追加</a:t>
            </a:r>
            <a:endParaRPr lang="ja-JP" altLang="en-US" sz="2800" dirty="0">
              <a:latin typeface="Meiryo UI"/>
              <a:ea typeface="Meiryo UI"/>
            </a:endParaRPr>
          </a:p>
          <a:p>
            <a:r>
              <a:rPr lang="ja-JP" altLang="en-US" sz="2800">
                <a:latin typeface="Meiryo UI"/>
                <a:ea typeface="Meiryo UI"/>
              </a:rPr>
              <a:t>もし最初の条件が満たされていたら、60以下または90以上か</a:t>
            </a:r>
          </a:p>
          <a:p>
            <a:pPr marL="0" indent="0">
              <a:buNone/>
            </a:pPr>
            <a:r>
              <a:rPr lang="ja-JP" altLang="en-US" sz="2800">
                <a:latin typeface="Meiryo UI"/>
                <a:ea typeface="Meiryo UI"/>
              </a:rPr>
              <a:t>   を判定し、もしそうならもう一回Yesと出力してください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1760838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5018-6ECF-7F63-721B-0FF61B4E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0395"/>
            <a:ext cx="8596668" cy="1320800"/>
          </a:xfrm>
        </p:spPr>
        <p:txBody>
          <a:bodyPr/>
          <a:lstStyle/>
          <a:p>
            <a:r>
              <a:rPr lang="ja-JP" altLang="en-US">
                <a:latin typeface="Meiryo UI"/>
                <a:ea typeface="Meiryo UI"/>
              </a:rPr>
              <a:t>演習問題</a:t>
            </a:r>
            <a:endParaRPr kumimoji="1"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0EF474D-C3A8-1801-8516-850205D5E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426" y="1269292"/>
            <a:ext cx="4493601" cy="559266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28ADE7-BF0B-0652-0A69-EE50AFF552C2}"/>
              </a:ext>
            </a:extLst>
          </p:cNvPr>
          <p:cNvSpPr txBox="1"/>
          <p:nvPr/>
        </p:nvSpPr>
        <p:spPr>
          <a:xfrm>
            <a:off x="5475962" y="3022948"/>
            <a:ext cx="404799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メイリオ"/>
              </a:rPr>
              <a:t>・＆＆とか||使おう</a:t>
            </a:r>
          </a:p>
          <a:p>
            <a:endParaRPr lang="ja-JP" altLang="en-US" sz="2800" dirty="0">
              <a:ea typeface="メイリオ"/>
            </a:endParaRPr>
          </a:p>
          <a:p>
            <a:r>
              <a:rPr lang="ja-JP" altLang="en-US" sz="2800">
                <a:ea typeface="メイリオ"/>
              </a:rPr>
              <a:t>・if文のネストも使おう</a:t>
            </a:r>
            <a:endParaRPr lang="ja-JP" altLang="en-US" sz="2800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501347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7AD08CFE-DEB0-47E9-C6AC-0B457B9B0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142" y="894298"/>
            <a:ext cx="10893106" cy="88102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297F1D-CE0C-4291-E8AC-DC9169F1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9874"/>
            <a:ext cx="8596668" cy="1320800"/>
          </a:xfrm>
        </p:spPr>
        <p:txBody>
          <a:bodyPr/>
          <a:lstStyle/>
          <a:p>
            <a:r>
              <a:rPr lang="ja-JP" altLang="en-US">
                <a:latin typeface="Meiryo UI"/>
                <a:ea typeface="Meiryo UI"/>
              </a:rPr>
              <a:t>演習問題</a:t>
            </a:r>
            <a:endParaRPr kumimoji="1"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F989772-7ED6-AA8E-8E03-D07746D33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72" y="1774509"/>
            <a:ext cx="5655501" cy="101254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17ACB47-0B09-247B-FD02-0C748BF6B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3" y="2941638"/>
            <a:ext cx="2939415" cy="3778885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D8DEA5C7-446A-7CA5-78FE-161766E6B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9840" y="2946046"/>
            <a:ext cx="2946400" cy="366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43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F990-5F75-E48D-A540-AFB7A8B1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 UI"/>
                <a:ea typeface="Meiryo UI"/>
              </a:rPr>
              <a:t>演習問題 答え</a:t>
            </a:r>
            <a:endParaRPr kumimoji="1"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D4EB90-1A57-356B-CEAF-7CF126D30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548" y="1490029"/>
            <a:ext cx="4873519" cy="521173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636F04-E1A7-5E03-7CD8-1690A3076095}"/>
              </a:ext>
            </a:extLst>
          </p:cNvPr>
          <p:cNvSpPr txBox="1"/>
          <p:nvPr/>
        </p:nvSpPr>
        <p:spPr>
          <a:xfrm>
            <a:off x="5935249" y="3127332"/>
            <a:ext cx="402711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2</a:t>
            </a:r>
            <a:r>
              <a:rPr lang="ja-JP" altLang="en-US" sz="2800">
                <a:ea typeface="メイリオ"/>
              </a:rPr>
              <a:t>で割ったあまりが1な数字は奇数、それ以外は偶数です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4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8449-A6AF-4DDA-F814-83FF728D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52" y="66806"/>
            <a:ext cx="8596668" cy="1320800"/>
          </a:xfrm>
        </p:spPr>
        <p:txBody>
          <a:bodyPr/>
          <a:lstStyle/>
          <a:p>
            <a:r>
              <a:rPr lang="ja-JP" altLang="en-US"/>
              <a:t>演習問題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67472B6-E9F6-A336-46BE-01624156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29" y="641795"/>
            <a:ext cx="11260897" cy="157651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D625FE0-7B39-E18F-F5CD-BDBCF4DD9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4" y="2584472"/>
            <a:ext cx="3356322" cy="421513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44F85CF4-9A30-BECD-D600-FC10D8C6F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907" y="2490527"/>
            <a:ext cx="3465664" cy="42151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FB882-399F-B818-D6F4-C80D2650D996}"/>
              </a:ext>
            </a:extLst>
          </p:cNvPr>
          <p:cNvSpPr txBox="1"/>
          <p:nvPr/>
        </p:nvSpPr>
        <p:spPr>
          <a:xfrm>
            <a:off x="7271359" y="2584537"/>
            <a:ext cx="410018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メイリオ"/>
              </a:rPr>
              <a:t>ヒント</a:t>
            </a:r>
            <a:endParaRPr lang="en-US" sz="2800">
              <a:ea typeface="メイリオ"/>
            </a:endParaRPr>
          </a:p>
          <a:p>
            <a:pPr algn="l"/>
            <a:r>
              <a:rPr lang="ja-JP" altLang="en-US" sz="2800">
                <a:ea typeface="メイリオ"/>
              </a:rPr>
              <a:t>あまりを計算するには</a:t>
            </a:r>
          </a:p>
          <a:p>
            <a:r>
              <a:rPr lang="ja-JP" altLang="en-US" sz="2800">
                <a:ea typeface="メイリオ"/>
              </a:rPr>
              <a:t>%を使う</a:t>
            </a:r>
          </a:p>
        </p:txBody>
      </p:sp>
    </p:spTree>
    <p:extLst>
      <p:ext uri="{BB962C8B-B14F-4D97-AF65-F5344CB8AC3E}">
        <p14:creationId xmlns:p14="http://schemas.microsoft.com/office/powerpoint/2010/main" val="1452069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709C-3113-9BFA-1792-3676F04C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 UI"/>
                <a:ea typeface="Meiryo UI"/>
              </a:rPr>
              <a:t>演習問題　答え</a:t>
            </a:r>
            <a:endParaRPr kumimoji="1"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FC252E-4938-6CB2-D2F8-FB6D6D52E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086" y="1266509"/>
            <a:ext cx="5017848" cy="551959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9C8D99-CCD5-C6BB-87E9-AA5658060536}"/>
              </a:ext>
            </a:extLst>
          </p:cNvPr>
          <p:cNvSpPr txBox="1"/>
          <p:nvPr/>
        </p:nvSpPr>
        <p:spPr>
          <a:xfrm>
            <a:off x="5913120" y="1270000"/>
            <a:ext cx="3911600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2400">
                <a:ea typeface="+mn-lt"/>
                <a:cs typeface="+mn-lt"/>
              </a:rPr>
              <a:t>500円以上の単位は500円玉が無限にあるので、500円玉で払えばいい。</a:t>
            </a:r>
            <a:endParaRPr lang="en-US" altLang="ja-JP" sz="2400">
              <a:ea typeface="メイリオ"/>
              <a:cs typeface="+mn-lt"/>
            </a:endParaRPr>
          </a:p>
          <a:p>
            <a:br>
              <a:rPr lang="ja-JP" sz="2400" dirty="0">
                <a:ea typeface="+mn-lt"/>
                <a:cs typeface="+mn-lt"/>
              </a:rPr>
            </a:br>
            <a:r>
              <a:rPr lang="ja-JP" sz="2400">
                <a:ea typeface="+mn-lt"/>
                <a:cs typeface="+mn-lt"/>
              </a:rPr>
              <a:t>つまり払えるかどうかは500円未満の単位の部分だけ関係がある。</a:t>
            </a:r>
            <a:endParaRPr lang="en-US" altLang="ja-JP" sz="2400">
              <a:ea typeface="メイリオ"/>
              <a:cs typeface="+mn-lt"/>
            </a:endParaRPr>
          </a:p>
          <a:p>
            <a:br>
              <a:rPr lang="ja-JP" sz="2400" dirty="0">
                <a:ea typeface="+mn-lt"/>
                <a:cs typeface="+mn-lt"/>
              </a:rPr>
            </a:br>
            <a:r>
              <a:rPr lang="ja-JP" sz="2400">
                <a:ea typeface="+mn-lt"/>
                <a:cs typeface="+mn-lt"/>
              </a:rPr>
              <a:t>500円未満は1円玉でしか払えないので、(N % 500)とAの大小関係を答える。</a:t>
            </a:r>
            <a:endParaRPr lang="en-US" altLang="ja-JP" sz="240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04038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35ECE-C246-44BC-8CAF-CF4BB4EA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変数と型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62A746-2F50-4667-863E-224E1CBDA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5297"/>
            <a:ext cx="9653782" cy="3322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　変数を使うには</a:t>
            </a:r>
            <a:r>
              <a:rPr kumimoji="1" lang="ja-JP" altLang="en-US" sz="3200" b="1" dirty="0">
                <a:highlight>
                  <a:srgbClr val="FFFF00"/>
                </a:highlight>
              </a:rPr>
              <a:t>宣言</a:t>
            </a:r>
            <a:r>
              <a:rPr kumimoji="1" lang="ja-JP" altLang="en-US" sz="3200" dirty="0"/>
              <a:t>が必要</a:t>
            </a:r>
            <a:endParaRPr kumimoji="1" lang="en-US" altLang="ja-JP" sz="3200" dirty="0"/>
          </a:p>
          <a:p>
            <a:r>
              <a:rPr kumimoji="1" lang="ja-JP" altLang="en-US" sz="3200" dirty="0"/>
              <a:t>宣言するとき、「データの種類」「変数の名前」を指定</a:t>
            </a:r>
            <a:endParaRPr kumimoji="1" lang="en-US" altLang="ja-JP" sz="3200" dirty="0"/>
          </a:p>
          <a:p>
            <a:r>
              <a:rPr kumimoji="1" lang="ja-JP" altLang="en-US" sz="3200" dirty="0"/>
              <a:t>「データの種類」のことを</a:t>
            </a:r>
            <a:r>
              <a:rPr kumimoji="1" lang="ja-JP" altLang="en-US" sz="3200" b="1" dirty="0">
                <a:highlight>
                  <a:srgbClr val="FFFF00"/>
                </a:highlight>
              </a:rPr>
              <a:t>型</a:t>
            </a:r>
            <a:r>
              <a:rPr kumimoji="1" lang="ja-JP" altLang="en-US" sz="3200" dirty="0"/>
              <a:t>（かた）</a:t>
            </a:r>
            <a:endParaRPr kumimoji="1" lang="en-US" altLang="ja-JP" sz="3200" dirty="0"/>
          </a:p>
          <a:p>
            <a:r>
              <a:rPr kumimoji="1" lang="ja-JP" altLang="en-US" sz="3200" dirty="0"/>
              <a:t>「変数の名前」のことを</a:t>
            </a:r>
            <a:r>
              <a:rPr kumimoji="1" lang="ja-JP" altLang="en-US" sz="3200" b="1" dirty="0">
                <a:highlight>
                  <a:srgbClr val="FFFF00"/>
                </a:highlight>
              </a:rPr>
              <a:t>変数名</a:t>
            </a:r>
            <a:endParaRPr kumimoji="1" lang="en-US" altLang="ja-JP" sz="3200" b="1" dirty="0">
              <a:highlight>
                <a:srgbClr val="FFFF00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0B170E-0880-4050-9168-DBC4D47D26C7}"/>
              </a:ext>
            </a:extLst>
          </p:cNvPr>
          <p:cNvSpPr txBox="1"/>
          <p:nvPr/>
        </p:nvSpPr>
        <p:spPr>
          <a:xfrm>
            <a:off x="2240489" y="5281544"/>
            <a:ext cx="5406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rgbClr val="FF0000"/>
                </a:solidFill>
              </a:rPr>
              <a:t>int</a:t>
            </a:r>
            <a:r>
              <a:rPr kumimoji="1" lang="en-US" altLang="ja-JP" sz="6000" dirty="0"/>
              <a:t> </a:t>
            </a:r>
            <a:r>
              <a:rPr kumimoji="1" lang="en-US" altLang="ja-JP" sz="6000" dirty="0">
                <a:solidFill>
                  <a:srgbClr val="00B0F0"/>
                </a:solidFill>
              </a:rPr>
              <a:t>name</a:t>
            </a:r>
            <a:r>
              <a:rPr kumimoji="1" lang="en-US" altLang="ja-JP" sz="6000" dirty="0"/>
              <a:t> = 10;</a:t>
            </a:r>
            <a:endParaRPr kumimoji="1" lang="ja-JP" altLang="en-US" sz="6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480487-FADF-4C42-9A33-CD4AD6FFA435}"/>
              </a:ext>
            </a:extLst>
          </p:cNvPr>
          <p:cNvSpPr txBox="1"/>
          <p:nvPr/>
        </p:nvSpPr>
        <p:spPr>
          <a:xfrm>
            <a:off x="2448232" y="4927601"/>
            <a:ext cx="707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</a:rPr>
              <a:t>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399C243-BB4B-4809-83F8-B73F404E0893}"/>
              </a:ext>
            </a:extLst>
          </p:cNvPr>
          <p:cNvSpPr txBox="1"/>
          <p:nvPr/>
        </p:nvSpPr>
        <p:spPr>
          <a:xfrm>
            <a:off x="3684392" y="4927601"/>
            <a:ext cx="1787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00B0F0"/>
                </a:solidFill>
              </a:rPr>
              <a:t>変数名</a:t>
            </a:r>
          </a:p>
        </p:txBody>
      </p:sp>
    </p:spTree>
    <p:extLst>
      <p:ext uri="{BB962C8B-B14F-4D97-AF65-F5344CB8AC3E}">
        <p14:creationId xmlns:p14="http://schemas.microsoft.com/office/powerpoint/2010/main" val="76329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35ECE-C246-44BC-8CAF-CF4BB4EA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入力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62A746-2F50-4667-863E-224E1CBDA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883761" cy="27405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3200" dirty="0"/>
          </a:p>
          <a:p>
            <a:r>
              <a:rPr kumimoji="1" lang="ja-JP" altLang="en-US" sz="3200" dirty="0"/>
              <a:t>・</a:t>
            </a:r>
            <a:r>
              <a:rPr kumimoji="1" lang="en-US" altLang="ja-JP" sz="3200" b="1" dirty="0" err="1">
                <a:highlight>
                  <a:srgbClr val="FFFF00"/>
                </a:highlight>
              </a:rPr>
              <a:t>cin</a:t>
            </a:r>
            <a:r>
              <a:rPr kumimoji="1" lang="en-US" altLang="ja-JP" sz="3200" b="1" dirty="0">
                <a:highlight>
                  <a:srgbClr val="FFFF00"/>
                </a:highlight>
              </a:rPr>
              <a:t>&gt;&gt;</a:t>
            </a:r>
            <a:r>
              <a:rPr kumimoji="1" lang="ja-JP" altLang="en-US" sz="3200" b="1" dirty="0">
                <a:highlight>
                  <a:srgbClr val="FFFF00"/>
                </a:highlight>
              </a:rPr>
              <a:t>変数</a:t>
            </a:r>
            <a:r>
              <a:rPr kumimoji="1" lang="ja-JP" altLang="en-US" sz="3200" dirty="0"/>
              <a:t>で入力を受け取れる</a:t>
            </a:r>
            <a:endParaRPr kumimoji="1" lang="en-US" altLang="ja-JP" sz="3200" dirty="0"/>
          </a:p>
          <a:p>
            <a:r>
              <a:rPr kumimoji="1" lang="ja-JP" altLang="en-US" sz="3200" dirty="0"/>
              <a:t>・複数繋げて入力したいときは</a:t>
            </a:r>
            <a:r>
              <a:rPr kumimoji="1" lang="ja-JP" altLang="en-US" sz="3200" b="1" dirty="0">
                <a:highlight>
                  <a:srgbClr val="FFFF00"/>
                </a:highlight>
              </a:rPr>
              <a:t>スペース</a:t>
            </a:r>
            <a:r>
              <a:rPr kumimoji="1" lang="ja-JP" altLang="en-US" sz="3200" dirty="0"/>
              <a:t>と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b="1" dirty="0"/>
              <a:t>　</a:t>
            </a:r>
            <a:r>
              <a:rPr kumimoji="1" lang="ja-JP" altLang="en-US" sz="3200" b="1" dirty="0">
                <a:highlight>
                  <a:srgbClr val="FFFF00"/>
                </a:highlight>
              </a:rPr>
              <a:t>改行</a:t>
            </a:r>
            <a:r>
              <a:rPr kumimoji="1" lang="ja-JP" altLang="en-US" sz="3200" dirty="0"/>
              <a:t>で区切れば</a:t>
            </a:r>
            <a:r>
              <a:rPr kumimoji="1" lang="en-US" altLang="ja-JP" sz="3200" dirty="0"/>
              <a:t>OK</a:t>
            </a:r>
          </a:p>
          <a:p>
            <a:pPr marL="0" indent="0">
              <a:buNone/>
            </a:pPr>
            <a:endParaRPr kumimoji="1"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F0AA6F-D604-40E8-B489-8C1A1DA9CA8A}"/>
              </a:ext>
            </a:extLst>
          </p:cNvPr>
          <p:cNvSpPr txBox="1"/>
          <p:nvPr/>
        </p:nvSpPr>
        <p:spPr>
          <a:xfrm>
            <a:off x="677333" y="4154905"/>
            <a:ext cx="525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例）数字を入力したい！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221931B-E9DF-4786-A987-38E721CB7E04}"/>
              </a:ext>
            </a:extLst>
          </p:cNvPr>
          <p:cNvSpPr txBox="1"/>
          <p:nvPr/>
        </p:nvSpPr>
        <p:spPr>
          <a:xfrm>
            <a:off x="2080067" y="4801236"/>
            <a:ext cx="54061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/>
              <a:t>int a;</a:t>
            </a:r>
          </a:p>
          <a:p>
            <a:r>
              <a:rPr kumimoji="1" lang="en-US" altLang="ja-JP" sz="6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cin</a:t>
            </a:r>
            <a:r>
              <a:rPr kumimoji="1" lang="en-US" altLang="ja-JP" sz="6000" b="1" dirty="0">
                <a:solidFill>
                  <a:srgbClr val="FF0000"/>
                </a:solidFill>
                <a:highlight>
                  <a:srgbClr val="FFFF00"/>
                </a:highlight>
              </a:rPr>
              <a:t> &gt;&gt; </a:t>
            </a:r>
            <a:r>
              <a:rPr kumimoji="1" lang="en-US" altLang="ja-JP" sz="6000" dirty="0"/>
              <a:t>a;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4476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CE6EB612-7A4D-F372-61BA-7DC401C746EA}"/>
              </a:ext>
            </a:extLst>
          </p:cNvPr>
          <p:cNvSpPr>
            <a:spLocks noGrp="1"/>
          </p:cNvSpPr>
          <p:nvPr/>
        </p:nvSpPr>
        <p:spPr>
          <a:xfrm>
            <a:off x="677334" y="609600"/>
            <a:ext cx="8596668" cy="8341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kumimoji="1" lang="ja-JP" altLang="en-US" sz="4800"/>
              <a:t>今日の目次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F52756B-35DE-31C0-A539-EC5122A35067}"/>
              </a:ext>
            </a:extLst>
          </p:cNvPr>
          <p:cNvSpPr>
            <a:spLocks noGrp="1"/>
          </p:cNvSpPr>
          <p:nvPr/>
        </p:nvSpPr>
        <p:spPr>
          <a:xfrm>
            <a:off x="677334" y="187183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>
                <a:ea typeface="メイリオ"/>
              </a:rPr>
              <a:t>if文</a:t>
            </a:r>
          </a:p>
          <a:p>
            <a:r>
              <a:rPr lang="ja-JP" altLang="en-US" sz="3200">
                <a:ea typeface="メイリオ"/>
              </a:rPr>
              <a:t>比較演算子</a:t>
            </a:r>
          </a:p>
          <a:p>
            <a:r>
              <a:rPr lang="ja-JP" altLang="en-US" sz="3200">
                <a:ea typeface="メイリオ"/>
              </a:rPr>
              <a:t>論理演算子</a:t>
            </a:r>
          </a:p>
          <a:p>
            <a:r>
              <a:rPr lang="ja-JP" altLang="en-US" sz="3200">
                <a:ea typeface="メイリオ"/>
              </a:rPr>
              <a:t>else句</a:t>
            </a:r>
            <a:endParaRPr lang="ja-JP" altLang="en-US" sz="3200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97006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0F28-39C6-6A15-CAF1-E176AD3E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eiryo UI"/>
                <a:ea typeface="Meiryo UI"/>
              </a:rPr>
              <a:t>if</a:t>
            </a:r>
            <a:r>
              <a:rPr lang="ja-JP" altLang="en-US">
                <a:latin typeface="Meiryo UI"/>
                <a:ea typeface="Meiryo UI"/>
              </a:rPr>
              <a:t>文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5533-48D1-8C46-4FA1-D7D364270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6918"/>
            <a:ext cx="9640503" cy="37346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latin typeface="Meiryo UI"/>
                <a:ea typeface="Meiryo UI"/>
              </a:rPr>
              <a:t>if</a:t>
            </a:r>
            <a:r>
              <a:rPr lang="ja-JP" altLang="en-US" sz="2400" b="1">
                <a:latin typeface="Meiryo UI"/>
                <a:ea typeface="Meiryo UI"/>
              </a:rPr>
              <a:t>文</a:t>
            </a:r>
            <a:r>
              <a:rPr lang="ja-JP" altLang="en-US" sz="2400">
                <a:latin typeface="Meiryo UI"/>
                <a:ea typeface="Meiryo UI"/>
              </a:rPr>
              <a:t>を使うと「ある条件が正しい時だけ処理をする」というプログラムが書ける</a:t>
            </a:r>
            <a:endParaRPr lang="en-US" sz="2400">
              <a:latin typeface="Meiryo UI"/>
              <a:ea typeface="Meiryo UI"/>
            </a:endParaRPr>
          </a:p>
          <a:p>
            <a:r>
              <a:rPr lang="en-US" sz="2400" b="1">
                <a:latin typeface="Meiryo UI"/>
                <a:ea typeface="Meiryo UI"/>
              </a:rPr>
              <a:t>else</a:t>
            </a:r>
            <a:r>
              <a:rPr lang="ja-JP" altLang="en-US" sz="2400" b="1">
                <a:latin typeface="Meiryo UI"/>
                <a:ea typeface="Meiryo UI"/>
              </a:rPr>
              <a:t>句</a:t>
            </a:r>
            <a:r>
              <a:rPr lang="ja-JP" altLang="en-US" sz="2400">
                <a:latin typeface="Meiryo UI"/>
                <a:ea typeface="Meiryo UI"/>
              </a:rPr>
              <a:t>を使うと「条件式が正しくなかった時」の処理を書ける</a:t>
            </a:r>
            <a:endParaRPr lang="en-US" sz="2000">
              <a:latin typeface="Meiryo UI"/>
              <a:ea typeface="Meiryo U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7CB3-01D3-ED3C-56D9-4066F5F9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eiryo UI"/>
                <a:ea typeface="Meiryo UI"/>
              </a:rPr>
              <a:t>if</a:t>
            </a:r>
            <a:r>
              <a:rPr lang="ja-JP" altLang="en-US">
                <a:latin typeface="Meiryo UI"/>
                <a:ea typeface="Meiryo UI"/>
              </a:rPr>
              <a:t>文</a:t>
            </a:r>
            <a:endParaRPr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DCDED-590A-3E8A-0739-7D46DE39A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0182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3200">
                <a:latin typeface="Meiryo UI"/>
                <a:ea typeface="Meiryo UI"/>
              </a:rPr>
              <a:t>書き方</a:t>
            </a:r>
            <a:endParaRPr lang="en-US" sz="32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FB815FE-513B-9C6E-3242-AFAF18A1E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17" y="2264333"/>
            <a:ext cx="8125216" cy="39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3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8960-20CE-179E-18D5-D8FE4A44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4960"/>
            <a:ext cx="8596668" cy="1320800"/>
          </a:xfrm>
        </p:spPr>
        <p:txBody>
          <a:bodyPr/>
          <a:lstStyle/>
          <a:p>
            <a:r>
              <a:rPr lang="en-US">
                <a:latin typeface="Meiryo UI"/>
                <a:ea typeface="Meiryo UI"/>
              </a:rPr>
              <a:t>if</a:t>
            </a:r>
            <a:r>
              <a:rPr lang="ja-JP" altLang="en-US">
                <a:latin typeface="Meiryo UI"/>
                <a:ea typeface="Meiryo UI"/>
              </a:rPr>
              <a:t>文</a:t>
            </a:r>
            <a:endParaRPr kumimoji="1" lang="en-US">
              <a:latin typeface="Meiryo UI"/>
              <a:ea typeface="Meiryo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24AD0-8E20-272C-DDDC-0AE2837B1153}"/>
              </a:ext>
            </a:extLst>
          </p:cNvPr>
          <p:cNvSpPr txBox="1"/>
          <p:nvPr/>
        </p:nvSpPr>
        <p:spPr>
          <a:xfrm>
            <a:off x="671057" y="976691"/>
            <a:ext cx="104780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  <a:ea typeface="メイリオ"/>
              </a:rPr>
              <a:t>条件式</a:t>
            </a:r>
            <a:r>
              <a:rPr lang="ja-JP" altLang="en-US" sz="2400">
                <a:ea typeface="メイリオ"/>
              </a:rPr>
              <a:t>の内容が正しければ,</a:t>
            </a:r>
            <a:r>
              <a:rPr lang="ja-JP" altLang="en-US" sz="2400">
                <a:solidFill>
                  <a:srgbClr val="0070C0"/>
                </a:solidFill>
                <a:ea typeface="メイリオ"/>
              </a:rPr>
              <a:t>{ }</a:t>
            </a:r>
            <a:r>
              <a:rPr lang="ja-JP" altLang="en-US" sz="2400">
                <a:ea typeface="メイリオ"/>
              </a:rPr>
              <a:t>の中身の処理が実行される</a:t>
            </a:r>
          </a:p>
          <a:p>
            <a:r>
              <a:rPr lang="ja-JP" altLang="en-US" sz="2400">
                <a:ea typeface="メイリオ"/>
              </a:rPr>
              <a:t>条件式の内容が正しいとき</a:t>
            </a:r>
            <a:r>
              <a:rPr lang="ja-JP" altLang="en-US" sz="2400" b="1">
                <a:ea typeface="メイリオ"/>
              </a:rPr>
              <a:t>真(true)</a:t>
            </a:r>
          </a:p>
          <a:p>
            <a:r>
              <a:rPr lang="ja-JP" altLang="en-US" sz="2400">
                <a:ea typeface="メイリオ"/>
              </a:rPr>
              <a:t>正しくないときは</a:t>
            </a:r>
            <a:r>
              <a:rPr lang="ja-JP" altLang="en-US" sz="2400" b="1">
                <a:ea typeface="メイリオ"/>
              </a:rPr>
              <a:t>偽(false)</a:t>
            </a:r>
            <a:r>
              <a:rPr lang="ja-JP" altLang="en-US" sz="2400">
                <a:ea typeface="メイリオ"/>
              </a:rPr>
              <a:t>という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74BB46-4815-B592-ABE2-039968C2A5AA}"/>
              </a:ext>
            </a:extLst>
          </p:cNvPr>
          <p:cNvGrpSpPr/>
          <p:nvPr/>
        </p:nvGrpSpPr>
        <p:grpSpPr>
          <a:xfrm>
            <a:off x="674317" y="2273380"/>
            <a:ext cx="8202459" cy="3981378"/>
            <a:chOff x="757824" y="2273380"/>
            <a:chExt cx="8202459" cy="39813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77C88D-FE0D-FE78-E6EA-D86439834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24" y="2273380"/>
              <a:ext cx="8202459" cy="398137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5C7956-6AAC-C797-4966-4194CCE8CAD6}"/>
                </a:ext>
              </a:extLst>
            </p:cNvPr>
            <p:cNvSpPr/>
            <p:nvPr/>
          </p:nvSpPr>
          <p:spPr>
            <a:xfrm>
              <a:off x="2162827" y="2533388"/>
              <a:ext cx="2473890" cy="81419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F06989-3DEB-3AD6-22C2-037428EC137C}"/>
                </a:ext>
              </a:extLst>
            </p:cNvPr>
            <p:cNvSpPr/>
            <p:nvPr/>
          </p:nvSpPr>
          <p:spPr>
            <a:xfrm>
              <a:off x="935015" y="3341056"/>
              <a:ext cx="855945" cy="855945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2BE1F8-A4AF-5B36-FA36-3CFDB49BA0A9}"/>
                </a:ext>
              </a:extLst>
            </p:cNvPr>
            <p:cNvSpPr/>
            <p:nvPr/>
          </p:nvSpPr>
          <p:spPr>
            <a:xfrm>
              <a:off x="935014" y="5032070"/>
              <a:ext cx="855945" cy="855945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63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A2C9-F626-AE2F-AA77-B48D811F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9436"/>
            <a:ext cx="8596668" cy="1320800"/>
          </a:xfrm>
        </p:spPr>
        <p:txBody>
          <a:bodyPr/>
          <a:lstStyle/>
          <a:p>
            <a:r>
              <a:rPr lang="en-US">
                <a:latin typeface="Meiryo UI"/>
                <a:ea typeface="Meiryo UI"/>
              </a:rPr>
              <a:t>if</a:t>
            </a:r>
            <a:r>
              <a:rPr lang="ja-JP" altLang="en-US">
                <a:latin typeface="Meiryo UI"/>
                <a:ea typeface="Meiryo UI"/>
              </a:rPr>
              <a:t>文</a:t>
            </a:r>
            <a:endParaRPr kumimoji="1"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9FEB49-BCFB-993B-F02B-1041EF78F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350" y="887109"/>
            <a:ext cx="5318555" cy="35571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71E3EE-46C6-0AC5-234A-379A7A917585}"/>
              </a:ext>
            </a:extLst>
          </p:cNvPr>
          <p:cNvSpPr txBox="1"/>
          <p:nvPr/>
        </p:nvSpPr>
        <p:spPr>
          <a:xfrm>
            <a:off x="674318" y="126930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ja-JP" altLang="en-US">
              <a:ea typeface="メイリオ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FB2F6E2-1CB6-0966-FA3D-41339545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8" y="5100358"/>
            <a:ext cx="2743200" cy="1170551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6B4C6DE-BC76-8114-2C04-030BE4E05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707" y="5102782"/>
            <a:ext cx="3369501" cy="13849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4779A4-4D04-F175-6364-C053ED1250D7}"/>
              </a:ext>
            </a:extLst>
          </p:cNvPr>
          <p:cNvSpPr txBox="1"/>
          <p:nvPr/>
        </p:nvSpPr>
        <p:spPr>
          <a:xfrm>
            <a:off x="354643" y="4634370"/>
            <a:ext cx="39018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メイリオ"/>
              </a:rPr>
              <a:t>10以上の値を入力すると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47BDB-9584-6606-1F8A-CC9624C61FBE}"/>
              </a:ext>
            </a:extLst>
          </p:cNvPr>
          <p:cNvSpPr txBox="1"/>
          <p:nvPr/>
        </p:nvSpPr>
        <p:spPr>
          <a:xfrm>
            <a:off x="4488232" y="4634370"/>
            <a:ext cx="46429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メイリオ"/>
              </a:rPr>
              <a:t>10より小さいの値を入力すると</a:t>
            </a:r>
          </a:p>
        </p:txBody>
      </p:sp>
    </p:spTree>
    <p:extLst>
      <p:ext uri="{BB962C8B-B14F-4D97-AF65-F5344CB8AC3E}">
        <p14:creationId xmlns:p14="http://schemas.microsoft.com/office/powerpoint/2010/main" val="213281402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28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ファセット</vt:lpstr>
      <vt:lpstr>ファセット</vt:lpstr>
      <vt:lpstr>PowerPoint Presentation</vt:lpstr>
      <vt:lpstr>前回の復習</vt:lpstr>
      <vt:lpstr>変数と型</vt:lpstr>
      <vt:lpstr>入力</vt:lpstr>
      <vt:lpstr>PowerPoint Presentation</vt:lpstr>
      <vt:lpstr>if文</vt:lpstr>
      <vt:lpstr>if文</vt:lpstr>
      <vt:lpstr>if文</vt:lpstr>
      <vt:lpstr>if文</vt:lpstr>
      <vt:lpstr>if文</vt:lpstr>
      <vt:lpstr>比較演算子</vt:lpstr>
      <vt:lpstr>動作検証</vt:lpstr>
      <vt:lpstr>PowerPoint Presentation</vt:lpstr>
      <vt:lpstr>動作検証</vt:lpstr>
      <vt:lpstr>動作検証(回答)</vt:lpstr>
      <vt:lpstr>else</vt:lpstr>
      <vt:lpstr>動作検証</vt:lpstr>
      <vt:lpstr>動作検証</vt:lpstr>
      <vt:lpstr>else if</vt:lpstr>
      <vt:lpstr>else if</vt:lpstr>
      <vt:lpstr>if文のネスト</vt:lpstr>
      <vt:lpstr>動作検証</vt:lpstr>
      <vt:lpstr>演習問題</vt:lpstr>
      <vt:lpstr>演習問題</vt:lpstr>
      <vt:lpstr>演習問題</vt:lpstr>
      <vt:lpstr>演習問題 答え</vt:lpstr>
      <vt:lpstr>演習問題</vt:lpstr>
      <vt:lpstr>演習問題　答え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203</cp:revision>
  <dcterms:created xsi:type="dcterms:W3CDTF">2022-04-27T01:28:51Z</dcterms:created>
  <dcterms:modified xsi:type="dcterms:W3CDTF">2022-04-28T07:46:16Z</dcterms:modified>
</cp:coreProperties>
</file>