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72" r:id="rId20"/>
    <p:sldId id="275" r:id="rId21"/>
    <p:sldId id="27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88B49-7B7F-57E5-C247-DE49874D3832}" v="717" dt="2022-05-17T08:42:00.225"/>
    <p1510:client id="{3B354485-FB70-387C-E8AF-7459B48225F1}" v="42" dt="2022-05-17T06:56:49.192"/>
    <p1510:client id="{8D5FE26B-B49F-8F7C-5F9A-99F165736D9E}" v="14" dt="2022-05-17T07:30:26.097"/>
    <p1510:client id="{B04F4E22-257D-4C69-9E29-1B300A28AFF7}" v="4" dt="2022-05-17T05:40:04.596"/>
    <p1510:client id="{CF5EBFAE-96FF-ECE8-6C35-3C167FD84FA3}" v="3" dt="2022-05-17T05:40:56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1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3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7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38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s/tasks/abc085_b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223/tasks/abc223_a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92880" y="2971483"/>
            <a:ext cx="4216400" cy="924560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復習会 解答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D8BB-8E7F-7A48-DAEA-075A2EE5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ja-JP" altLang="en-US">
                <a:ea typeface="游ゴシック Light"/>
                <a:cs typeface="Calibri Light"/>
              </a:rPr>
              <a:t>while文、for文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CEF0-C744-4607-6B5C-D79575A4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2000">
                <a:ea typeface="游ゴシック"/>
                <a:cs typeface="Calibri"/>
              </a:rPr>
              <a:t>問題1</a:t>
            </a:r>
            <a:endParaRPr lang="en-US" sz="2000">
              <a:cs typeface="Calibri"/>
            </a:endParaRPr>
          </a:p>
          <a:p>
            <a:r>
              <a:rPr lang="ja-JP" altLang="en-US" sz="2000">
                <a:ea typeface="游ゴシック"/>
                <a:cs typeface="Calibri"/>
              </a:rPr>
              <a:t>巨人、阪神戦で毎回得点を入力する(1～9回)</a:t>
            </a:r>
          </a:p>
          <a:p>
            <a:r>
              <a:rPr lang="ja-JP" altLang="en-US" sz="2000">
                <a:ea typeface="游ゴシック"/>
                <a:cs typeface="Calibri"/>
              </a:rPr>
              <a:t>入力が終わったらそれぞれの得点と勝敗を出力する</a:t>
            </a:r>
          </a:p>
          <a:p>
            <a:r>
              <a:rPr lang="ja-JP" altLang="en-US" sz="2000">
                <a:ea typeface="游ゴシック"/>
                <a:cs typeface="Calibri"/>
              </a:rPr>
              <a:t>試合は巨人の先行から始まる</a:t>
            </a:r>
          </a:p>
          <a:p>
            <a:pPr marL="0" indent="0">
              <a:buNone/>
            </a:pPr>
            <a:r>
              <a:rPr lang="ja-JP" altLang="en-US" sz="2000">
                <a:ea typeface="游ゴシック"/>
                <a:cs typeface="Calibri"/>
              </a:rPr>
              <a:t>　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9" descr="カレンダー&#10;&#10;説明は自動で生成されたものです">
            <a:extLst>
              <a:ext uri="{FF2B5EF4-FFF2-40B4-BE49-F238E27FC236}">
                <a16:creationId xmlns:a16="http://schemas.microsoft.com/office/drawing/2014/main" id="{4415E73D-66B4-AE08-F70F-9F4CCE35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63571"/>
            <a:ext cx="6019331" cy="39276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912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310E03-A481-2726-8D24-F498E4C8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12505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解答1</a:t>
            </a:r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099964-CB05-E15C-EC17-E6F4DB432B4A}"/>
              </a:ext>
            </a:extLst>
          </p:cNvPr>
          <p:cNvSpPr txBox="1">
            <a:spLocks/>
          </p:cNvSpPr>
          <p:nvPr/>
        </p:nvSpPr>
        <p:spPr>
          <a:xfrm>
            <a:off x="838756" y="212725"/>
            <a:ext cx="4419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游ゴシック Light"/>
                <a:cs typeface="Calibri Light"/>
              </a:rPr>
              <a:t>while文、for文</a:t>
            </a:r>
          </a:p>
        </p:txBody>
      </p:sp>
      <p:pic>
        <p:nvPicPr>
          <p:cNvPr id="6" name="図 6" descr="テキスト&#10;&#10;説明は自動で生成されたものです">
            <a:extLst>
              <a:ext uri="{FF2B5EF4-FFF2-40B4-BE49-F238E27FC236}">
                <a16:creationId xmlns:a16="http://schemas.microsoft.com/office/drawing/2014/main" id="{E942BD9D-F3C0-D2CC-9F6C-47A8729E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2" y="1434778"/>
            <a:ext cx="6006859" cy="52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8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3CE55-1B56-1F77-6892-62F77431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ja-JP" altLang="en-US">
                <a:ea typeface="游ゴシック Light"/>
                <a:cs typeface="Calibri Light"/>
              </a:rPr>
              <a:t>while文・for文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1AE1C-D3CB-B05E-5201-93CEB38F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78022" cy="4259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000">
                <a:ea typeface="游ゴシック"/>
                <a:cs typeface="Calibri"/>
              </a:rPr>
              <a:t>問題2</a:t>
            </a:r>
          </a:p>
          <a:p>
            <a:r>
              <a:rPr lang="ja-JP" sz="2400">
                <a:ea typeface="+mn-lt"/>
                <a:cs typeface="+mn-lt"/>
              </a:rPr>
              <a:t>１球ごとにストライクかボールかを入力する。</a:t>
            </a:r>
            <a:endParaRPr lang="ja-JP" altLang="en-US" sz="2400">
              <a:ea typeface="游ゴシック"/>
              <a:cs typeface="Calibri"/>
            </a:endParaRPr>
          </a:p>
          <a:p>
            <a:r>
              <a:rPr lang="ja-JP" sz="2400">
                <a:ea typeface="+mn-lt"/>
                <a:cs typeface="+mn-lt"/>
              </a:rPr>
              <a:t>３ストライクまたは４ボールになったら入力を止め、ストライクとボールのカウントを表示する。</a:t>
            </a:r>
            <a:endParaRPr lang="ja-JP" sz="2400">
              <a:ea typeface="游ゴシック"/>
              <a:cs typeface="Calibri"/>
            </a:endParaRPr>
          </a:p>
          <a:p>
            <a:r>
              <a:rPr lang="ja-JP" altLang="en-US" sz="2400">
                <a:ea typeface="+mn-lt"/>
                <a:cs typeface="+mn-lt"/>
              </a:rPr>
              <a:t>ストライクの場合は </a:t>
            </a:r>
            <a:r>
              <a:rPr lang="en-US" altLang="ja-JP" sz="2400">
                <a:ea typeface="+mn-lt"/>
                <a:cs typeface="+mn-lt"/>
              </a:rPr>
              <a:t>1</a:t>
            </a:r>
            <a:r>
              <a:rPr lang="ja-JP" altLang="en-US" sz="2400">
                <a:ea typeface="+mn-lt"/>
                <a:cs typeface="+mn-lt"/>
              </a:rPr>
              <a:t>、ボールの場合は </a:t>
            </a:r>
            <a:r>
              <a:rPr lang="en-US" altLang="ja-JP" sz="2400">
                <a:ea typeface="+mn-lt"/>
                <a:cs typeface="+mn-lt"/>
              </a:rPr>
              <a:t>2</a:t>
            </a:r>
            <a:r>
              <a:rPr lang="ja-JP" altLang="en-US" sz="2400">
                <a:ea typeface="+mn-lt"/>
                <a:cs typeface="+mn-lt"/>
              </a:rPr>
              <a:t> を入力する。</a:t>
            </a:r>
            <a:endParaRPr lang="ja-JP" sz="2400">
              <a:ea typeface="游ゴシック"/>
              <a:cs typeface="Calibri"/>
            </a:endParaRPr>
          </a:p>
          <a:p>
            <a:endParaRPr lang="ja-JP" altLang="en-US" sz="2000">
              <a:ea typeface="游ゴシック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F6BE2B00-895C-3297-52E3-B6E6D096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86644"/>
            <a:ext cx="6019331" cy="42814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949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48CE5-7C34-9E54-C3A0-722D7CEA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while文・for文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FEC80-CB85-597A-D0A8-330CB079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解答2</a:t>
            </a:r>
            <a:endParaRPr kumimoji="1" lang="ja-JP" altLang="en-US"/>
          </a:p>
        </p:txBody>
      </p:sp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5218F1C3-FCF5-AE5C-C4B6-F890A09B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2090336"/>
            <a:ext cx="8343900" cy="44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1901B-652B-5722-AE93-51487383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while文・for文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3B716-5A85-9B6E-6A14-F98C534B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問題3</a:t>
            </a:r>
          </a:p>
          <a:p>
            <a:r>
              <a:rPr lang="ja-JP" altLang="en-US" sz="3600">
                <a:ea typeface="游ゴシック"/>
                <a:cs typeface="Calibri"/>
              </a:rPr>
              <a:t>整数を10回入力したとき、最大値、最小値を求めよ</a:t>
            </a:r>
          </a:p>
        </p:txBody>
      </p:sp>
    </p:spTree>
    <p:extLst>
      <p:ext uri="{BB962C8B-B14F-4D97-AF65-F5344CB8AC3E}">
        <p14:creationId xmlns:p14="http://schemas.microsoft.com/office/powerpoint/2010/main" val="14079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61E06-A581-2C62-5532-E935EFCA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while文・for文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373F4-B9E0-CA9B-C590-F87C90EB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解答3</a:t>
            </a:r>
          </a:p>
        </p:txBody>
      </p:sp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3961B492-196A-B976-233F-64BEDAB7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417112"/>
            <a:ext cx="5918200" cy="52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3E51-11A9-C98A-95BD-CE4B723A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</a:t>
            </a:r>
            <a:r>
              <a:rPr lang="en-US" altLang="ja-JP">
                <a:ea typeface="游ゴシック Light"/>
                <a:cs typeface="Calibri Light"/>
              </a:rPr>
              <a:t>,</a:t>
            </a:r>
            <a:r>
              <a:rPr lang="ja-JP" altLang="en-US">
                <a:ea typeface="游ゴシック Light"/>
                <a:cs typeface="Calibri Light"/>
              </a:rPr>
              <a:t>多次元配列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7FB1-5606-9345-570C-DEF1A63E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・</a:t>
            </a:r>
            <a:r>
              <a:rPr lang="ja-JP">
                <a:ea typeface="游ゴシック"/>
                <a:cs typeface="Calibri"/>
              </a:rPr>
              <a:t>N個の整数を与えられます</a:t>
            </a:r>
            <a:endParaRPr lang="en-US">
              <a:ea typeface="Calibri"/>
              <a:cs typeface="+mn-lt"/>
            </a:endParaRPr>
          </a:p>
          <a:p>
            <a:pPr marL="0" indent="0">
              <a:buNone/>
            </a:pPr>
            <a:r>
              <a:rPr lang="ja-JP">
                <a:ea typeface="游ゴシック"/>
                <a:cs typeface="Calibri"/>
              </a:rPr>
              <a:t>     N個の整数の値の分散を求めてください</a:t>
            </a:r>
            <a:endParaRPr lang="ja-JP"/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BF2C49-B392-E9D1-5BC0-D04A1987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64" y="3025444"/>
            <a:ext cx="8682624" cy="32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821F-E1DF-30E4-E0BF-A2A63D81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cs typeface="Calibri Light"/>
              </a:rPr>
              <a:t>配列</a:t>
            </a:r>
            <a:r>
              <a:rPr lang="en-US">
                <a:cs typeface="Calibri Light"/>
              </a:rPr>
              <a:t>,</a:t>
            </a:r>
            <a:r>
              <a:rPr lang="ja-JP" altLang="en-US">
                <a:cs typeface="Calibri Light"/>
              </a:rPr>
              <a:t>多次元配列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AB443D8-8257-8708-02C6-FEE7D90F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2" y="1627149"/>
            <a:ext cx="5404980" cy="523208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0D2823C-45C4-4A70-6A62-1E7E483B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043" y="1405987"/>
            <a:ext cx="6427939" cy="24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BE6B-EB0D-CCD0-6424-F5552745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配列,多次元配列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86C-17F6-A727-E904-14D3A8CC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7" y="146097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+mn-lt"/>
                <a:cs typeface="+mn-lt"/>
              </a:rPr>
              <a:t>難しい</a:t>
            </a:r>
          </a:p>
          <a:p>
            <a:r>
              <a:rPr lang="ja-JP">
                <a:ea typeface="+mn-lt"/>
                <a:cs typeface="+mn-lt"/>
              </a:rPr>
              <a:t>X 段重ねの鏡餅 (X≥1) とは、X 枚の円形の餅を縦に積み重ねたものであって、どの餅もその真下の餅より直径が小さい（一番下の餅を除く）もののことです。例えば、直径 10、8、6 センチメートルの餅をこの順に下から積み重ねると 3 段重ねの鏡餅になり、餅を一枚だけ置くと 1 段重ねの鏡餅になります。</a:t>
            </a:r>
            <a:endParaRPr lang="ja-JP" altLang="en-US">
              <a:ea typeface="游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ダックスフンドのルンルンは N 枚の円形の餅を持っていて、そのうち i 枚目の餅の直径は diセンチメートルです。これらの餅のうち一部または全部を使って鏡餅を作るとき、最大で何段重ねの鏡餅を作ることができるでしょうか。</a:t>
            </a:r>
            <a:endParaRPr lang="ja-JP">
              <a:ea typeface="游ゴシック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1BC25-6EB1-6001-3ACE-85C0C7496768}"/>
              </a:ext>
            </a:extLst>
          </p:cNvPr>
          <p:cNvSpPr txBox="1"/>
          <p:nvPr/>
        </p:nvSpPr>
        <p:spPr>
          <a:xfrm>
            <a:off x="1168400" y="5852160"/>
            <a:ext cx="61874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Calibri"/>
                <a:cs typeface="Calibri"/>
                <a:hlinkClick r:id="rId2"/>
              </a:rPr>
              <a:t>こっちの方がわかりやすい</a:t>
            </a:r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8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3A27-7BB0-D68E-A1BF-5F13F162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配列</a:t>
            </a:r>
            <a:r>
              <a:rPr lang="en-US">
                <a:cs typeface="Calibri Light"/>
              </a:rPr>
              <a:t>,</a:t>
            </a:r>
            <a:r>
              <a:rPr lang="ja-JP" altLang="en-US">
                <a:ea typeface="+mj-lt"/>
                <a:cs typeface="+mj-lt"/>
              </a:rPr>
              <a:t>多次元配列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FA721-46AC-31A1-AEDC-23C6253CAA55}"/>
              </a:ext>
            </a:extLst>
          </p:cNvPr>
          <p:cNvSpPr txBox="1"/>
          <p:nvPr/>
        </p:nvSpPr>
        <p:spPr>
          <a:xfrm>
            <a:off x="778701" y="1530263"/>
            <a:ext cx="1122958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  <a:cs typeface="Calibri"/>
              </a:rPr>
              <a:t>もちのサイズがすべて異なる状況を作れば,もちの数=餅の段数になる</a:t>
            </a:r>
          </a:p>
          <a:p>
            <a:r>
              <a:rPr lang="ja-JP" altLang="en-US" sz="2800">
                <a:ea typeface="游ゴシック"/>
                <a:cs typeface="Calibri"/>
              </a:rPr>
              <a:t>なので,もちのサイズが同じものに-9999を代入し、-9999が代入されているものを無視すればいい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D71CB-4D98-05A9-E6CD-236CF41930FD}"/>
              </a:ext>
            </a:extLst>
          </p:cNvPr>
          <p:cNvSpPr txBox="1"/>
          <p:nvPr/>
        </p:nvSpPr>
        <p:spPr>
          <a:xfrm>
            <a:off x="778701" y="3148208"/>
            <a:ext cx="184550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游ゴシック"/>
                <a:cs typeface="Calibri"/>
              </a:rPr>
              <a:t>餅のサイズ</a:t>
            </a:r>
            <a:endParaRPr lang="en-US" sz="2400">
              <a:cs typeface="Calibri"/>
            </a:endParaRPr>
          </a:p>
          <a:p>
            <a:r>
              <a:rPr lang="ja-JP" altLang="en-US" sz="2400">
                <a:ea typeface="游ゴシック"/>
                <a:cs typeface="Calibri"/>
              </a:rPr>
              <a:t>2</a:t>
            </a:r>
          </a:p>
          <a:p>
            <a:r>
              <a:rPr lang="ja-JP" altLang="en-US" sz="2400">
                <a:ea typeface="游ゴシック"/>
                <a:cs typeface="Calibri"/>
              </a:rPr>
              <a:t>4</a:t>
            </a:r>
          </a:p>
          <a:p>
            <a:r>
              <a:rPr lang="ja-JP" altLang="en-US" sz="2400">
                <a:ea typeface="游ゴシック"/>
                <a:cs typeface="Calibri"/>
              </a:rPr>
              <a:t>5</a:t>
            </a:r>
          </a:p>
          <a:p>
            <a:r>
              <a:rPr lang="ja-JP" altLang="en-US" sz="2400">
                <a:ea typeface="游ゴシック"/>
                <a:cs typeface="Calibri"/>
              </a:rPr>
              <a:t>6</a:t>
            </a:r>
          </a:p>
          <a:p>
            <a:r>
              <a:rPr lang="ja-JP" altLang="en-US" sz="2400">
                <a:ea typeface="游ゴシック"/>
                <a:cs typeface="Calibri"/>
              </a:rPr>
              <a:t>6</a:t>
            </a:r>
          </a:p>
          <a:p>
            <a:r>
              <a:rPr lang="ja-JP" altLang="en-US" sz="2400">
                <a:ea typeface="游ゴシック"/>
                <a:cs typeface="Calibri"/>
              </a:rPr>
              <a:t>7</a:t>
            </a:r>
          </a:p>
          <a:p>
            <a:r>
              <a:rPr lang="ja-JP" altLang="en-US" sz="2400">
                <a:ea typeface="游ゴシック"/>
                <a:cs typeface="Calibri"/>
              </a:rPr>
              <a:t>8</a:t>
            </a:r>
          </a:p>
          <a:p>
            <a:r>
              <a:rPr lang="ja-JP" altLang="en-US" sz="2400">
                <a:ea typeface="游ゴシック"/>
                <a:cs typeface="Calibri"/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4A2F3-DACA-6735-B42C-7B93978DD9BD}"/>
              </a:ext>
            </a:extLst>
          </p:cNvPr>
          <p:cNvSpPr txBox="1"/>
          <p:nvPr/>
        </p:nvSpPr>
        <p:spPr>
          <a:xfrm>
            <a:off x="3711878" y="3189960"/>
            <a:ext cx="184550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游ゴシック"/>
                <a:cs typeface="Calibri"/>
              </a:rPr>
              <a:t>餅のサイズ</a:t>
            </a:r>
            <a:endParaRPr lang="en-US" sz="2400">
              <a:cs typeface="Calibri"/>
            </a:endParaRPr>
          </a:p>
          <a:p>
            <a:r>
              <a:rPr lang="ja-JP" altLang="en-US" sz="2400">
                <a:ea typeface="游ゴシック"/>
                <a:cs typeface="Calibri"/>
              </a:rPr>
              <a:t>2</a:t>
            </a:r>
          </a:p>
          <a:p>
            <a:r>
              <a:rPr lang="ja-JP" altLang="en-US" sz="2400">
                <a:ea typeface="游ゴシック"/>
                <a:cs typeface="Calibri"/>
              </a:rPr>
              <a:t>4</a:t>
            </a:r>
          </a:p>
          <a:p>
            <a:r>
              <a:rPr lang="ja-JP" altLang="en-US" sz="2400">
                <a:ea typeface="游ゴシック"/>
                <a:cs typeface="Calibri"/>
              </a:rPr>
              <a:t>5</a:t>
            </a:r>
          </a:p>
          <a:p>
            <a:r>
              <a:rPr lang="ja-JP" altLang="en-US" sz="2400">
                <a:ea typeface="游ゴシック"/>
                <a:cs typeface="Calibri"/>
              </a:rPr>
              <a:t>6</a:t>
            </a:r>
          </a:p>
          <a:p>
            <a:r>
              <a:rPr lang="ja-JP" altLang="en-US" sz="2400">
                <a:ea typeface="游ゴシック"/>
                <a:cs typeface="Calibri"/>
              </a:rPr>
              <a:t>-9999</a:t>
            </a:r>
          </a:p>
          <a:p>
            <a:r>
              <a:rPr lang="ja-JP" altLang="en-US" sz="2400">
                <a:ea typeface="游ゴシック"/>
                <a:cs typeface="Calibri"/>
              </a:rPr>
              <a:t>7</a:t>
            </a:r>
          </a:p>
          <a:p>
            <a:r>
              <a:rPr lang="ja-JP" altLang="en-US" sz="2400">
                <a:ea typeface="游ゴシック"/>
                <a:cs typeface="Calibri"/>
              </a:rPr>
              <a:t>8</a:t>
            </a:r>
          </a:p>
          <a:p>
            <a:r>
              <a:rPr lang="ja-JP" altLang="en-US" sz="2400">
                <a:ea typeface="游ゴシック"/>
                <a:cs typeface="Calibri"/>
              </a:rPr>
              <a:t>-9999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CC26B1-8F85-6CB3-D532-24C321D8CEFC}"/>
              </a:ext>
            </a:extLst>
          </p:cNvPr>
          <p:cNvSpPr/>
          <p:nvPr/>
        </p:nvSpPr>
        <p:spPr>
          <a:xfrm>
            <a:off x="2127560" y="4498655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3F8E0-AD4C-204A-299A-68EEB0A2B770}"/>
              </a:ext>
            </a:extLst>
          </p:cNvPr>
          <p:cNvSpPr txBox="1"/>
          <p:nvPr/>
        </p:nvSpPr>
        <p:spPr>
          <a:xfrm>
            <a:off x="1523739" y="506234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  <a:cs typeface="Calibri"/>
              </a:rPr>
              <a:t>かぶっているものに</a:t>
            </a:r>
          </a:p>
          <a:p>
            <a:r>
              <a:rPr lang="ja-JP" altLang="en-US">
                <a:ea typeface="游ゴシック"/>
                <a:cs typeface="Calibri"/>
              </a:rPr>
              <a:t>-9999を代入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DEF59-A9A0-2BCF-4A48-FFCF08A973B0}"/>
              </a:ext>
            </a:extLst>
          </p:cNvPr>
          <p:cNvSpPr txBox="1"/>
          <p:nvPr/>
        </p:nvSpPr>
        <p:spPr>
          <a:xfrm>
            <a:off x="5153025" y="3629025"/>
            <a:ext cx="610434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游ゴシック"/>
                <a:cs typeface="Calibri"/>
              </a:rPr>
              <a:t>あとは値が-9999以外の値の数を数えれば鏡餅の段数がわかる</a:t>
            </a:r>
          </a:p>
          <a:p>
            <a:endParaRPr lang="ja-JP" altLang="en-US" sz="2000">
              <a:ea typeface="游ゴシック"/>
              <a:cs typeface="Calibri"/>
            </a:endParaRPr>
          </a:p>
          <a:p>
            <a:r>
              <a:rPr lang="ja-JP" altLang="en-US" sz="2000">
                <a:ea typeface="游ゴシック"/>
                <a:cs typeface="Calibri"/>
              </a:rPr>
              <a:t>配列の要素を削除する方法の方が楽だが、</a:t>
            </a:r>
          </a:p>
          <a:p>
            <a:r>
              <a:rPr lang="ja-JP" altLang="en-US" sz="2000">
                <a:ea typeface="游ゴシック"/>
                <a:cs typeface="Calibri"/>
              </a:rPr>
              <a:t>なぜか解説してなかった</a:t>
            </a:r>
          </a:p>
        </p:txBody>
      </p:sp>
    </p:spTree>
    <p:extLst>
      <p:ext uri="{BB962C8B-B14F-4D97-AF65-F5344CB8AC3E}">
        <p14:creationId xmlns:p14="http://schemas.microsoft.com/office/powerpoint/2010/main" val="70409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5FD-7928-8EA3-8A16-B57CEBB6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165225"/>
            <a:ext cx="10647680" cy="212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問題文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10を3で割った値,10を3で割ったあまりを出力してください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出力は小数点切り捨てで大丈夫です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5F4D3-174B-F05C-1D82-6E2AEE85E68A}"/>
              </a:ext>
            </a:extLst>
          </p:cNvPr>
          <p:cNvSpPr txBox="1">
            <a:spLocks/>
          </p:cNvSpPr>
          <p:nvPr/>
        </p:nvSpPr>
        <p:spPr>
          <a:xfrm>
            <a:off x="84836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游ゴシック Light"/>
                <a:cs typeface="Calibri Light"/>
              </a:rPr>
              <a:t>出力,四則演算</a:t>
            </a:r>
          </a:p>
        </p:txBody>
      </p:sp>
    </p:spTree>
    <p:extLst>
      <p:ext uri="{BB962C8B-B14F-4D97-AF65-F5344CB8AC3E}">
        <p14:creationId xmlns:p14="http://schemas.microsoft.com/office/powerpoint/2010/main" val="862570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E79-BB82-4268-64AC-331E47E0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611" y="5104139"/>
            <a:ext cx="10515600" cy="1325563"/>
          </a:xfrm>
        </p:spPr>
        <p:txBody>
          <a:bodyPr/>
          <a:lstStyle/>
          <a:p>
            <a:r>
              <a:rPr lang="ja-JP" altLang="en-US">
                <a:cs typeface="Calibri Light"/>
              </a:rPr>
              <a:t>配列</a:t>
            </a:r>
            <a:r>
              <a:rPr lang="en-US" altLang="ja-JP">
                <a:ea typeface="Calibri Light"/>
                <a:cs typeface="Calibri Light"/>
              </a:rPr>
              <a:t>,</a:t>
            </a:r>
            <a:r>
              <a:rPr lang="ja-JP" altLang="en-US">
                <a:cs typeface="Calibri Light"/>
              </a:rPr>
              <a:t>多次元配列</a:t>
            </a:r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DE7FFAA-4644-15F6-2A2E-C4CA6D2A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4" y="-1087"/>
            <a:ext cx="6165007" cy="6950487"/>
          </a:xfr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01A99D4-9019-E10A-C442-7AE78341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49" y="864379"/>
            <a:ext cx="5895583" cy="34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6493-9C40-F5C4-859A-1A5AC2D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出力,四則演算</a:t>
            </a:r>
            <a:endParaRPr kumimoji="1" lang="en-US">
              <a:ea typeface="游ゴシック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6EDAB0-7F74-F989-8351-2C4E34E3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9" y="1881852"/>
            <a:ext cx="9914351" cy="39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5FD-7928-8EA3-8A16-B57CEBB6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1652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5F4D3-174B-F05C-1D82-6E2AEE85E68A}"/>
              </a:ext>
            </a:extLst>
          </p:cNvPr>
          <p:cNvSpPr txBox="1">
            <a:spLocks/>
          </p:cNvSpPr>
          <p:nvPr/>
        </p:nvSpPr>
        <p:spPr>
          <a:xfrm>
            <a:off x="84836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游ゴシック Light"/>
                <a:cs typeface="Calibri Light"/>
              </a:rPr>
              <a:t>入力、変数、型</a:t>
            </a:r>
          </a:p>
        </p:txBody>
      </p:sp>
      <p:pic>
        <p:nvPicPr>
          <p:cNvPr id="4" name="図 5" descr="テキスト, 手紙&#10;&#10;説明は自動で生成されたものです">
            <a:extLst>
              <a:ext uri="{FF2B5EF4-FFF2-40B4-BE49-F238E27FC236}">
                <a16:creationId xmlns:a16="http://schemas.microsoft.com/office/drawing/2014/main" id="{0CEAD5B6-85C0-6A56-62B9-BFF8ED94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4534"/>
            <a:ext cx="9867900" cy="1999433"/>
          </a:xfrm>
          <a:prstGeom prst="rect">
            <a:avLst/>
          </a:prstGeom>
        </p:spPr>
      </p:pic>
      <p:pic>
        <p:nvPicPr>
          <p:cNvPr id="6" name="図 6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5EF0BBAD-15CC-8347-848A-FE56B25B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248593"/>
            <a:ext cx="5854700" cy="1795915"/>
          </a:xfrm>
          <a:prstGeom prst="rect">
            <a:avLst/>
          </a:prstGeom>
        </p:spPr>
      </p:pic>
      <p:pic>
        <p:nvPicPr>
          <p:cNvPr id="7" name="図 7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9670761D-2196-0E5D-D016-5F40F663F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147716"/>
            <a:ext cx="4127500" cy="22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5FD-7928-8EA3-8A16-B57CEBB6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1652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  <a:cs typeface="Calibri" panose="020F0502020204030204"/>
              </a:rPr>
              <a:t>解答</a:t>
            </a:r>
          </a:p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>
              <a:ea typeface="游ゴシック"/>
              <a:cs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5F4D3-174B-F05C-1D82-6E2AEE85E68A}"/>
              </a:ext>
            </a:extLst>
          </p:cNvPr>
          <p:cNvSpPr txBox="1">
            <a:spLocks/>
          </p:cNvSpPr>
          <p:nvPr/>
        </p:nvSpPr>
        <p:spPr>
          <a:xfrm>
            <a:off x="84836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>
                <a:ea typeface="游ゴシック Light"/>
                <a:cs typeface="Calibri Light"/>
              </a:rPr>
              <a:t>入力、変数、型</a:t>
            </a:r>
          </a:p>
        </p:txBody>
      </p:sp>
      <p:pic>
        <p:nvPicPr>
          <p:cNvPr id="2" name="図 3">
            <a:extLst>
              <a:ext uri="{FF2B5EF4-FFF2-40B4-BE49-F238E27FC236}">
                <a16:creationId xmlns:a16="http://schemas.microsoft.com/office/drawing/2014/main" id="{DE5170D0-EC0B-39A2-59AD-FF831F2A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769725"/>
            <a:ext cx="6578600" cy="45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D8BB-8E7F-7A48-DAEA-075A2EE5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56" y="212725"/>
            <a:ext cx="4419601" cy="1325563"/>
          </a:xfrm>
        </p:spPr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if文、比較演算子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CEF0-C744-4607-6B5C-D79575A4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304"/>
            <a:ext cx="11335109" cy="3100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問題文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　高橋君の財布の中には100円硬貨が1枚以上入っており、それ以外に　　　　　　　　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　は何も入っていません。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　高橋君の財布の中の合計金額がX円である可能性はありますか？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合計金額がX円である場合はYes、そうでない場合はNoと出力して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    ください</a:t>
            </a:r>
            <a:endParaRPr lang="ja-JP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29D85-2D21-93A5-161A-30618A6CDC25}"/>
              </a:ext>
            </a:extLst>
          </p:cNvPr>
          <p:cNvGrpSpPr/>
          <p:nvPr/>
        </p:nvGrpSpPr>
        <p:grpSpPr>
          <a:xfrm>
            <a:off x="1245079" y="4494361"/>
            <a:ext cx="4209691" cy="1938993"/>
            <a:chOff x="1245079" y="4494361"/>
            <a:chExt cx="4209691" cy="1938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F3EC86-F78E-2386-CF76-E15C6FED7D37}"/>
                </a:ext>
              </a:extLst>
            </p:cNvPr>
            <p:cNvSpPr txBox="1"/>
            <p:nvPr/>
          </p:nvSpPr>
          <p:spPr>
            <a:xfrm>
              <a:off x="1245079" y="4494362"/>
              <a:ext cx="1291087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400">
                  <a:ea typeface="游ゴシック"/>
                  <a:cs typeface="Calibri"/>
                </a:rPr>
                <a:t>入力例</a:t>
              </a:r>
            </a:p>
            <a:p>
              <a:r>
                <a:rPr lang="ja-JP" altLang="en-US" sz="2400">
                  <a:ea typeface="游ゴシック"/>
                  <a:cs typeface="Calibri"/>
                </a:rPr>
                <a:t>40</a:t>
              </a:r>
            </a:p>
            <a:p>
              <a:endParaRPr lang="ja-JP" altLang="en-US" sz="240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出力</a:t>
              </a:r>
            </a:p>
            <a:p>
              <a:r>
                <a:rPr lang="ja-JP" altLang="en-US" sz="2400">
                  <a:ea typeface="游ゴシック"/>
                  <a:cs typeface="Calibri"/>
                </a:rPr>
                <a:t>No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A74C5C-2C5F-CB73-050D-4B9A61603011}"/>
                </a:ext>
              </a:extLst>
            </p:cNvPr>
            <p:cNvSpPr txBox="1"/>
            <p:nvPr/>
          </p:nvSpPr>
          <p:spPr>
            <a:xfrm>
              <a:off x="2596550" y="4494361"/>
              <a:ext cx="1362974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400">
                  <a:ea typeface="游ゴシック"/>
                  <a:cs typeface="Calibri"/>
                </a:rPr>
                <a:t>入力例</a:t>
              </a:r>
            </a:p>
            <a:p>
              <a:r>
                <a:rPr lang="ja-JP" altLang="en-US" sz="2400">
                  <a:ea typeface="游ゴシック"/>
                  <a:cs typeface="Calibri"/>
                </a:rPr>
                <a:t>0</a:t>
              </a:r>
            </a:p>
            <a:p>
              <a:endParaRPr lang="ja-JP" altLang="en-US" sz="240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出力</a:t>
              </a:r>
            </a:p>
            <a:p>
              <a:r>
                <a:rPr lang="ja-JP" altLang="en-US" sz="2400">
                  <a:ea typeface="游ゴシック"/>
                  <a:cs typeface="Calibri"/>
                </a:rPr>
                <a:t>No</a:t>
              </a:r>
              <a:endParaRPr lang="ja-JP" altLang="en-US" sz="2000">
                <a:ea typeface="游ゴシック"/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F48DF3-765B-CD8A-97CA-C468FDC4E334}"/>
                </a:ext>
              </a:extLst>
            </p:cNvPr>
            <p:cNvSpPr txBox="1"/>
            <p:nvPr/>
          </p:nvSpPr>
          <p:spPr>
            <a:xfrm>
              <a:off x="4063041" y="4494362"/>
              <a:ext cx="1391729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400">
                  <a:ea typeface="游ゴシック"/>
                  <a:cs typeface="Calibri"/>
                </a:rPr>
                <a:t>入力例</a:t>
              </a:r>
            </a:p>
            <a:p>
              <a:r>
                <a:rPr lang="ja-JP" altLang="en-US" sz="2400">
                  <a:ea typeface="游ゴシック"/>
                  <a:cs typeface="Calibri"/>
                </a:rPr>
                <a:t>500</a:t>
              </a:r>
            </a:p>
            <a:p>
              <a:endParaRPr lang="ja-JP" altLang="en-US" sz="2400">
                <a:ea typeface="游ゴシック"/>
                <a:cs typeface="Calibri"/>
              </a:endParaRPr>
            </a:p>
            <a:p>
              <a:r>
                <a:rPr lang="ja-JP" altLang="en-US" sz="2400">
                  <a:ea typeface="游ゴシック"/>
                  <a:cs typeface="Calibri"/>
                </a:rPr>
                <a:t>出力</a:t>
              </a:r>
            </a:p>
            <a:p>
              <a:r>
                <a:rPr lang="ja-JP" altLang="en-US" sz="2400">
                  <a:ea typeface="游ゴシック"/>
                  <a:cs typeface="Calibri"/>
                </a:rPr>
                <a:t>Yes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8EFB39-68AF-29FB-0574-02FEDEDD51E8}"/>
              </a:ext>
            </a:extLst>
          </p:cNvPr>
          <p:cNvSpPr txBox="1"/>
          <p:nvPr/>
        </p:nvSpPr>
        <p:spPr>
          <a:xfrm>
            <a:off x="5375275" y="4491355"/>
            <a:ext cx="48869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  <a:hlinkClick r:id="rId2"/>
              </a:rPr>
              <a:t>Atcoder</a:t>
            </a:r>
            <a:r>
              <a:rPr lang="ja-JP" altLang="en-US" sz="2400">
                <a:ea typeface="+mn-lt"/>
                <a:cs typeface="+mn-lt"/>
                <a:hlinkClick r:id="rId2"/>
              </a:rPr>
              <a:t>のこの問題のリンク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84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A875-14B6-893D-0A4E-D4FBAD24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if</a:t>
            </a:r>
            <a:r>
              <a:rPr lang="ja-JP">
                <a:ea typeface="+mj-lt"/>
                <a:cs typeface="+mj-lt"/>
              </a:rPr>
              <a:t>文、比較演算子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A812-D897-63CB-774B-430F94D0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62" y="896472"/>
            <a:ext cx="1058450" cy="510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  <a:cs typeface="Calibri"/>
              </a:rPr>
              <a:t>解答</a:t>
            </a:r>
          </a:p>
          <a:p>
            <a:pPr marL="0" indent="0">
              <a:buNone/>
            </a:pPr>
            <a:endParaRPr lang="ja-JP" altLang="en-US">
              <a:ea typeface="游ゴシック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E86C90-7552-A8EA-419F-C6ED9F59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4" y="1328035"/>
            <a:ext cx="9141911" cy="5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0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E8C7-1284-D4D2-9282-48E3B04A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If</a:t>
            </a:r>
            <a:r>
              <a:rPr lang="ja-JP" altLang="en-US">
                <a:ea typeface="Calibri Light"/>
                <a:cs typeface="Calibri Light"/>
              </a:rPr>
              <a:t>文,比較演算子</a:t>
            </a:r>
            <a:endParaRPr lang="ja-JP" alt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1EED-E612-671E-D749-C02BCED4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3785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cs typeface="Calibri"/>
              </a:rPr>
              <a:t>難しい問題</a:t>
            </a:r>
          </a:p>
          <a:p>
            <a:r>
              <a:rPr lang="ja-JP" altLang="en-US">
                <a:ea typeface="+mn-lt"/>
                <a:cs typeface="+mn-lt"/>
              </a:rPr>
              <a:t>四</a:t>
            </a:r>
            <a:r>
              <a:rPr lang="ja-JP">
                <a:ea typeface="+mn-lt"/>
                <a:cs typeface="+mn-lt"/>
              </a:rPr>
              <a:t>桁の整数が入力されます</a:t>
            </a:r>
            <a:endParaRPr lang="ja-JP" altLang="en-US">
              <a:ea typeface="游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1234や4567,1357のように</a:t>
            </a:r>
            <a:endParaRPr lang="ja-JP" altLang="en-US">
              <a:ea typeface="游ゴシック" panose="020B0400000000000000" pitchFamily="34" charset="-128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+mn-lt"/>
                <a:cs typeface="+mn-lt"/>
              </a:rPr>
              <a:t>   </a:t>
            </a:r>
            <a:r>
              <a:rPr lang="ja-JP">
                <a:ea typeface="+mn-lt"/>
                <a:cs typeface="+mn-lt"/>
              </a:rPr>
              <a:t>位ごとに等しい間隔の整数であるかを判定してください</a:t>
            </a:r>
            <a:endParaRPr lang="ja-JP">
              <a:ea typeface="游ゴシック"/>
              <a:cs typeface="Calibri"/>
            </a:endParaRPr>
          </a:p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EA7F2-958F-C7A6-7A44-3F8F7AC5FA86}"/>
              </a:ext>
            </a:extLst>
          </p:cNvPr>
          <p:cNvSpPr txBox="1"/>
          <p:nvPr/>
        </p:nvSpPr>
        <p:spPr>
          <a:xfrm>
            <a:off x="1036320" y="3850640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1234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5412-FE87-BB6F-33ED-9BECB4DB5E68}"/>
              </a:ext>
            </a:extLst>
          </p:cNvPr>
          <p:cNvSpPr txBox="1"/>
          <p:nvPr/>
        </p:nvSpPr>
        <p:spPr>
          <a:xfrm>
            <a:off x="2661920" y="3850639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5654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B28EB-6654-39FB-5020-DCEB53EBD2D8}"/>
              </a:ext>
            </a:extLst>
          </p:cNvPr>
          <p:cNvSpPr txBox="1"/>
          <p:nvPr/>
        </p:nvSpPr>
        <p:spPr>
          <a:xfrm>
            <a:off x="4429760" y="3850640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1357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783E-5DAC-201C-901D-B18FC499F3B7}"/>
              </a:ext>
            </a:extLst>
          </p:cNvPr>
          <p:cNvSpPr txBox="1"/>
          <p:nvPr/>
        </p:nvSpPr>
        <p:spPr>
          <a:xfrm>
            <a:off x="6238240" y="3850640"/>
            <a:ext cx="114808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游ゴシック"/>
                <a:cs typeface="Calibri"/>
              </a:rPr>
              <a:t>入力</a:t>
            </a:r>
            <a:endParaRPr lang="en-US" sz="3200">
              <a:cs typeface="Calibri"/>
            </a:endParaRPr>
          </a:p>
          <a:p>
            <a:pPr algn="l"/>
            <a:r>
              <a:rPr lang="ja-JP" altLang="en-US" sz="3200">
                <a:ea typeface="游ゴシック"/>
                <a:cs typeface="Calibri"/>
              </a:rPr>
              <a:t>0000</a:t>
            </a:r>
          </a:p>
          <a:p>
            <a:endParaRPr lang="ja-JP" altLang="en-US" sz="3200">
              <a:ea typeface="游ゴシック"/>
              <a:cs typeface="Calibri"/>
            </a:endParaRPr>
          </a:p>
          <a:p>
            <a:r>
              <a:rPr lang="ja-JP" altLang="en-US" sz="3200">
                <a:ea typeface="游ゴシック"/>
                <a:cs typeface="Calibri"/>
              </a:rPr>
              <a:t>出力</a:t>
            </a:r>
          </a:p>
          <a:p>
            <a:r>
              <a:rPr lang="ja-JP" altLang="en-US" sz="3200">
                <a:ea typeface="游ゴシック"/>
                <a:cs typeface="Calibri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88874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E8D5-6E45-8698-35FC-53AF03E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If</a:t>
            </a:r>
            <a:r>
              <a:rPr lang="ja-JP" altLang="en-US">
                <a:cs typeface="Calibri Light"/>
              </a:rPr>
              <a:t>文</a:t>
            </a:r>
            <a:r>
              <a:rPr lang="en-US" altLang="ja-JP">
                <a:ea typeface="Calibri Light"/>
                <a:cs typeface="Calibri Light"/>
              </a:rPr>
              <a:t>,</a:t>
            </a:r>
            <a:r>
              <a:rPr lang="ja-JP" altLang="en-US">
                <a:cs typeface="Calibri Light"/>
              </a:rPr>
              <a:t>比較演算子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D7499D-3560-AFC6-79F1-C2377EA3F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88" y="1470025"/>
            <a:ext cx="11075338" cy="5384735"/>
          </a:xfrm>
        </p:spPr>
      </p:pic>
    </p:spTree>
    <p:extLst>
      <p:ext uri="{BB962C8B-B14F-4D97-AF65-F5344CB8AC3E}">
        <p14:creationId xmlns:p14="http://schemas.microsoft.com/office/powerpoint/2010/main" val="21759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ワイド画面</PresentationFormat>
  <Paragraphs>119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テーマ</vt:lpstr>
      <vt:lpstr>Office Theme</vt:lpstr>
      <vt:lpstr>復習会 解答</vt:lpstr>
      <vt:lpstr>PowerPoint プレゼンテーション</vt:lpstr>
      <vt:lpstr>出力,四則演算</vt:lpstr>
      <vt:lpstr>PowerPoint プレゼンテーション</vt:lpstr>
      <vt:lpstr>PowerPoint プレゼンテーション</vt:lpstr>
      <vt:lpstr>if文、比較演算子</vt:lpstr>
      <vt:lpstr>if文、比較演算子</vt:lpstr>
      <vt:lpstr>If文,比較演算子</vt:lpstr>
      <vt:lpstr>If文,比較演算子</vt:lpstr>
      <vt:lpstr>while文、for文</vt:lpstr>
      <vt:lpstr>PowerPoint プレゼンテーション</vt:lpstr>
      <vt:lpstr>while文・for文</vt:lpstr>
      <vt:lpstr>while文・for文</vt:lpstr>
      <vt:lpstr>while文・for文</vt:lpstr>
      <vt:lpstr>while文・for文</vt:lpstr>
      <vt:lpstr>配列,多次元配列</vt:lpstr>
      <vt:lpstr>配列,多次元配列</vt:lpstr>
      <vt:lpstr>配列,多次元配列</vt:lpstr>
      <vt:lpstr>配列,多次元配列</vt:lpstr>
      <vt:lpstr>配列,多次元配列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s1901028@sendai.kosen-ac.jp</cp:lastModifiedBy>
  <cp:revision>2</cp:revision>
  <dcterms:created xsi:type="dcterms:W3CDTF">2022-05-17T05:39:36Z</dcterms:created>
  <dcterms:modified xsi:type="dcterms:W3CDTF">2022-05-17T13:29:14Z</dcterms:modified>
</cp:coreProperties>
</file>