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9" r:id="rId5"/>
    <p:sldId id="270" r:id="rId6"/>
    <p:sldId id="271" r:id="rId7"/>
    <p:sldId id="259" r:id="rId8"/>
    <p:sldId id="264" r:id="rId9"/>
    <p:sldId id="265" r:id="rId10"/>
    <p:sldId id="258" r:id="rId11"/>
    <p:sldId id="266" r:id="rId12"/>
    <p:sldId id="267" r:id="rId13"/>
    <p:sldId id="277" r:id="rId14"/>
    <p:sldId id="276" r:id="rId15"/>
    <p:sldId id="274" r:id="rId16"/>
    <p:sldId id="275" r:id="rId17"/>
    <p:sldId id="273" r:id="rId18"/>
    <p:sldId id="282" r:id="rId19"/>
    <p:sldId id="289" r:id="rId20"/>
    <p:sldId id="290" r:id="rId21"/>
    <p:sldId id="261" r:id="rId22"/>
    <p:sldId id="278" r:id="rId23"/>
    <p:sldId id="279" r:id="rId24"/>
    <p:sldId id="283" r:id="rId25"/>
    <p:sldId id="284" r:id="rId26"/>
    <p:sldId id="285" r:id="rId27"/>
    <p:sldId id="286" r:id="rId28"/>
    <p:sldId id="293" r:id="rId29"/>
    <p:sldId id="294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1BB53-89F6-8E25-E4BE-08053977B43A}" v="79" dt="2022-05-17T08:40:22.940"/>
    <p1510:client id="{1327C340-D67F-1C48-852E-DE3C21011F2C}" v="90" dt="2022-05-17T01:32:02.335"/>
    <p1510:client id="{1F8CA770-D3E1-4A54-4EDD-B209C70393C6}" v="11" dt="2022-05-17T03:53:32.492"/>
    <p1510:client id="{2E9E9237-ED2F-2927-7FBE-B0BE519ECA05}" v="396" dt="2022-05-17T05:47:32.516"/>
    <p1510:client id="{35562028-42B8-A2F6-726E-662B8573C080}" v="1596" dt="2022-05-17T05:51:17.225"/>
    <p1510:client id="{42E3C0FD-AF71-462B-AF73-06084C67CACC}" v="1138" dt="2022-05-17T13:27:50.205"/>
    <p1510:client id="{5787A450-837D-F5D4-00BE-9DB105ABD1EF}" v="707" dt="2022-05-17T07:30:02.107"/>
    <p1510:client id="{E4A92F73-AB0F-C4B2-6B67-93C9142BC83E}" v="535" dt="2022-05-17T02:45:51.757"/>
    <p1510:client id="{EA682425-F21C-9CBD-C6CF-EAF14C7722A9}" v="82" dt="2022-05-17T03:38:12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4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7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223/tasks/abc223_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s/tasks/abc085_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64274" y="2921936"/>
            <a:ext cx="2473891" cy="1016000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復習会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D8BB-8E7F-7A48-DAEA-075A2EE5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56" y="212725"/>
            <a:ext cx="4419601" cy="1325563"/>
          </a:xfrm>
        </p:spPr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if文、比較演算子</a:t>
            </a:r>
            <a:endParaRPr lang="ja-JP" altLang="en-US" dirty="0">
              <a:ea typeface="游ゴシック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EF0-C744-4607-6B5C-D79575A4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304"/>
            <a:ext cx="11335109" cy="3100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問題文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　高橋君の財布の中には100円硬貨が1枚以上入っており、それ以外に　　　　　　　　</a:t>
            </a: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　は何も入っていません。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　高橋君の財布の中の合計金額がX円である可能性はありますか？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合計金額がX円である場合はYes、そうでない場合はNoと出力して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ください</a:t>
            </a:r>
            <a:endParaRPr lang="ja-JP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29D85-2D21-93A5-161A-30618A6CDC25}"/>
              </a:ext>
            </a:extLst>
          </p:cNvPr>
          <p:cNvGrpSpPr/>
          <p:nvPr/>
        </p:nvGrpSpPr>
        <p:grpSpPr>
          <a:xfrm>
            <a:off x="1245079" y="4494361"/>
            <a:ext cx="4209691" cy="1938993"/>
            <a:chOff x="1245079" y="4494361"/>
            <a:chExt cx="4209691" cy="1938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F3EC86-F78E-2386-CF76-E15C6FED7D37}"/>
                </a:ext>
              </a:extLst>
            </p:cNvPr>
            <p:cNvSpPr txBox="1"/>
            <p:nvPr/>
          </p:nvSpPr>
          <p:spPr>
            <a:xfrm>
              <a:off x="1245079" y="4494362"/>
              <a:ext cx="1291087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ea typeface="游ゴシック"/>
                  <a:cs typeface="Calibri"/>
                </a:rPr>
                <a:t>入力例</a:t>
              </a:r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 dirty="0">
                  <a:ea typeface="游ゴシック"/>
                  <a:cs typeface="Calibri"/>
                </a:rPr>
                <a:t>40</a:t>
              </a:r>
            </a:p>
            <a:p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出力</a:t>
              </a:r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No</a:t>
              </a:r>
              <a:endParaRPr lang="ja-JP" altLang="en-US" sz="2400" dirty="0">
                <a:ea typeface="游ゴシック"/>
                <a:cs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A74C5C-2C5F-CB73-050D-4B9A61603011}"/>
                </a:ext>
              </a:extLst>
            </p:cNvPr>
            <p:cNvSpPr txBox="1"/>
            <p:nvPr/>
          </p:nvSpPr>
          <p:spPr>
            <a:xfrm>
              <a:off x="2596550" y="4494361"/>
              <a:ext cx="1362974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ea typeface="游ゴシック"/>
                  <a:cs typeface="Calibri"/>
                </a:rPr>
                <a:t>入力例</a:t>
              </a:r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 dirty="0">
                  <a:ea typeface="游ゴシック"/>
                  <a:cs typeface="Calibri"/>
                </a:rPr>
                <a:t>0</a:t>
              </a:r>
            </a:p>
            <a:p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出力</a:t>
              </a:r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No</a:t>
              </a:r>
              <a:endParaRPr lang="ja-JP" altLang="en-US" sz="2000" dirty="0">
                <a:ea typeface="游ゴシック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F48DF3-765B-CD8A-97CA-C468FDC4E334}"/>
                </a:ext>
              </a:extLst>
            </p:cNvPr>
            <p:cNvSpPr txBox="1"/>
            <p:nvPr/>
          </p:nvSpPr>
          <p:spPr>
            <a:xfrm>
              <a:off x="4063041" y="4494362"/>
              <a:ext cx="1391729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ea typeface="游ゴシック"/>
                  <a:cs typeface="Calibri"/>
                </a:rPr>
                <a:t>入力例</a:t>
              </a:r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 dirty="0">
                  <a:ea typeface="游ゴシック"/>
                  <a:cs typeface="Calibri"/>
                </a:rPr>
                <a:t>500</a:t>
              </a:r>
            </a:p>
            <a:p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出力</a:t>
              </a:r>
              <a:endParaRPr lang="ja-JP" altLang="en-US" sz="2400" dirty="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Yes</a:t>
              </a:r>
              <a:endParaRPr lang="ja-JP" altLang="en-US" sz="2400" dirty="0">
                <a:ea typeface="游ゴシック"/>
                <a:cs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8EFB39-68AF-29FB-0574-02FEDEDD51E8}"/>
              </a:ext>
            </a:extLst>
          </p:cNvPr>
          <p:cNvSpPr txBox="1"/>
          <p:nvPr/>
        </p:nvSpPr>
        <p:spPr>
          <a:xfrm>
            <a:off x="5375275" y="4491355"/>
            <a:ext cx="48869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ea typeface="+mn-lt"/>
                <a:cs typeface="+mn-lt"/>
                <a:hlinkClick r:id="rId2"/>
              </a:rPr>
              <a:t>Atcoder</a:t>
            </a:r>
            <a:r>
              <a:rPr lang="ja-JP" altLang="en-US" sz="2400" dirty="0">
                <a:ea typeface="+mn-lt"/>
                <a:cs typeface="+mn-lt"/>
                <a:hlinkClick r:id="rId2"/>
              </a:rPr>
              <a:t>のこの問題のリンク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37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DA90-6199-5231-ACF6-E306D0A4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550"/>
            <a:ext cx="10515600" cy="1325563"/>
          </a:xfrm>
        </p:spPr>
        <p:txBody>
          <a:bodyPr/>
          <a:lstStyle/>
          <a:p>
            <a:r>
              <a:rPr lang="en-US" altLang="ja-JP" dirty="0">
                <a:ea typeface="Calibri Light"/>
                <a:cs typeface="Calibri Light"/>
              </a:rPr>
              <a:t>if</a:t>
            </a:r>
            <a:r>
              <a:rPr lang="ja-JP">
                <a:cs typeface="Calibri Light"/>
              </a:rPr>
              <a:t>文、比較演算子</a:t>
            </a:r>
            <a:endParaRPr lang="en-US">
              <a:ea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7F75-D4BE-25BF-F363-3BF2224D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99"/>
            <a:ext cx="10619983" cy="5175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cs typeface="Calibri"/>
              </a:rPr>
              <a:t>ヒント</a:t>
            </a:r>
            <a:endParaRPr lang="en-US" altLang="ja-JP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X円が100の倍数である場合は払うことができる</a:t>
            </a: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17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4EBDEB-49DB-AE9E-650A-F35C0F6188FE}"/>
              </a:ext>
            </a:extLst>
          </p:cNvPr>
          <p:cNvSpPr txBox="1">
            <a:spLocks/>
          </p:cNvSpPr>
          <p:nvPr/>
        </p:nvSpPr>
        <p:spPr>
          <a:xfrm>
            <a:off x="723378" y="1272393"/>
            <a:ext cx="10619983" cy="256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ja-JP" altLang="en-US">
                <a:cs typeface="Calibri"/>
              </a:rPr>
              <a:t>ヒント</a:t>
            </a:r>
            <a:endParaRPr kumimoji="0" lang="en-US" altLang="ja-JP">
              <a:ea typeface="Calibri" panose="020F0502020204030204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>
                <a:ea typeface="游ゴシック"/>
                <a:cs typeface="Calibri"/>
              </a:rPr>
              <a:t>    X円が100の倍数である場合は払うことができる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b="1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ヒント</a:t>
            </a:r>
            <a:r>
              <a:rPr lang="en-US" dirty="0">
                <a:ea typeface="+mn-lt"/>
                <a:cs typeface="Calibri"/>
              </a:rPr>
              <a:t>2</a:t>
            </a: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dirty="0">
                <a:ea typeface="+mn-lt"/>
                <a:cs typeface="+mn-lt"/>
              </a:rPr>
              <a:t>     </a:t>
            </a:r>
            <a:r>
              <a:rPr lang="en-US" dirty="0">
                <a:ea typeface="+mn-lt"/>
                <a:cs typeface="Calibri"/>
              </a:rPr>
              <a:t>100</a:t>
            </a:r>
            <a:r>
              <a:rPr lang="ja-JP">
                <a:ea typeface="+mn-lt"/>
                <a:cs typeface="+mn-lt"/>
              </a:rPr>
              <a:t>で割ったあまりが</a:t>
            </a:r>
            <a:r>
              <a:rPr lang="en-US" dirty="0">
                <a:ea typeface="+mn-lt"/>
                <a:cs typeface="Calibri"/>
              </a:rPr>
              <a:t>...</a:t>
            </a:r>
            <a:r>
              <a:rPr lang="ja-JP">
                <a:ea typeface="+mn-lt"/>
                <a:cs typeface="+mn-lt"/>
              </a:rPr>
              <a:t>だったら</a:t>
            </a:r>
            <a:r>
              <a:rPr lang="en-US" dirty="0">
                <a:ea typeface="+mn-lt"/>
                <a:cs typeface="Calibri"/>
              </a:rPr>
              <a:t>100</a:t>
            </a:r>
            <a:r>
              <a:rPr lang="ja-JP">
                <a:ea typeface="+mn-lt"/>
                <a:cs typeface="+mn-lt"/>
              </a:rPr>
              <a:t>の倍数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0" lang="ja-JP" altLang="en-US" dirty="0"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0"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E603E7-851A-0F5D-D551-9C4A5B9B61F0}"/>
              </a:ext>
            </a:extLst>
          </p:cNvPr>
          <p:cNvSpPr txBox="1">
            <a:spLocks/>
          </p:cNvSpPr>
          <p:nvPr/>
        </p:nvSpPr>
        <p:spPr>
          <a:xfrm>
            <a:off x="838200" y="208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dirty="0">
                <a:ea typeface="Calibri Light"/>
                <a:cs typeface="Calibri Light"/>
              </a:rPr>
              <a:t>if</a:t>
            </a:r>
            <a:r>
              <a:rPr kumimoji="0" lang="ja-JP">
                <a:cs typeface="Calibri Light"/>
              </a:rPr>
              <a:t>文、比較演算子</a:t>
            </a:r>
            <a:endParaRPr kumimoji="0" lang="en-US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951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4AD51-D276-0C01-24AD-97E90F5990F6}"/>
              </a:ext>
            </a:extLst>
          </p:cNvPr>
          <p:cNvSpPr txBox="1">
            <a:spLocks/>
          </p:cNvSpPr>
          <p:nvPr/>
        </p:nvSpPr>
        <p:spPr>
          <a:xfrm>
            <a:off x="723378" y="1272393"/>
            <a:ext cx="10703489" cy="5207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ja-JP" altLang="en-US">
                <a:cs typeface="Calibri"/>
              </a:rPr>
              <a:t>ヒント</a:t>
            </a:r>
            <a:endParaRPr kumimoji="0" lang="en-US" altLang="ja-JP">
              <a:ea typeface="Calibri" panose="020F0502020204030204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>
                <a:ea typeface="游ゴシック"/>
                <a:cs typeface="Calibri"/>
              </a:rPr>
              <a:t>    X円が100の倍数である場合は払うことができる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b="1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ヒント</a:t>
            </a:r>
            <a:r>
              <a:rPr lang="en-US">
                <a:ea typeface="+mn-lt"/>
                <a:cs typeface="Calibri"/>
              </a:rPr>
              <a:t>2</a:t>
            </a:r>
            <a:endParaRPr lang="ja-JP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     </a:t>
            </a:r>
            <a:r>
              <a:rPr lang="en-US">
                <a:ea typeface="+mn-lt"/>
                <a:cs typeface="Calibri"/>
              </a:rPr>
              <a:t>100</a:t>
            </a:r>
            <a:r>
              <a:rPr lang="ja-JP">
                <a:ea typeface="+mn-lt"/>
                <a:cs typeface="+mn-lt"/>
              </a:rPr>
              <a:t>で割ったあまりが</a:t>
            </a:r>
            <a:r>
              <a:rPr lang="en-US">
                <a:ea typeface="+mn-lt"/>
                <a:cs typeface="Calibri"/>
              </a:rPr>
              <a:t>...</a:t>
            </a:r>
            <a:r>
              <a:rPr lang="ja-JP">
                <a:ea typeface="+mn-lt"/>
                <a:cs typeface="+mn-lt"/>
              </a:rPr>
              <a:t>だったら</a:t>
            </a:r>
            <a:r>
              <a:rPr lang="en-US">
                <a:ea typeface="+mn-lt"/>
                <a:cs typeface="Calibri"/>
              </a:rPr>
              <a:t>100</a:t>
            </a:r>
            <a:r>
              <a:rPr lang="ja-JP">
                <a:ea typeface="+mn-lt"/>
                <a:cs typeface="+mn-lt"/>
              </a:rPr>
              <a:t>の倍数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altLang="en-US" b="1">
                <a:ea typeface="游ゴシック"/>
                <a:cs typeface="Calibri"/>
              </a:rPr>
              <a:t>・</a:t>
            </a:r>
            <a:r>
              <a:rPr lang="ja-JP" altLang="en-US">
                <a:ea typeface="游ゴシック"/>
                <a:cs typeface="Calibri"/>
              </a:rPr>
              <a:t>ヒント3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 100硬貨は必ず１枚以上あるので、上の条件だけだと...</a:t>
            </a:r>
            <a:endParaRPr lang="en-US" altLang="ja-JP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844618-DA8D-9A80-07A6-3181AC27BCAB}"/>
              </a:ext>
            </a:extLst>
          </p:cNvPr>
          <p:cNvSpPr txBox="1">
            <a:spLocks/>
          </p:cNvSpPr>
          <p:nvPr/>
        </p:nvSpPr>
        <p:spPr>
          <a:xfrm>
            <a:off x="838200" y="208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>
                <a:ea typeface="Calibri Light"/>
                <a:cs typeface="Calibri Light"/>
              </a:rPr>
              <a:t>if</a:t>
            </a:r>
            <a:r>
              <a:rPr kumimoji="0" lang="ja-JP">
                <a:cs typeface="Calibri Light"/>
              </a:rPr>
              <a:t>文、比較演算子</a:t>
            </a:r>
            <a:endParaRPr kumimoji="0" lang="en-US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011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E8C7-1284-D4D2-9282-48E3B04A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If</a:t>
            </a:r>
            <a:r>
              <a:rPr lang="ja-JP" altLang="en-US">
                <a:ea typeface="Calibri Light"/>
                <a:cs typeface="Calibri Light"/>
              </a:rPr>
              <a:t>文,比較演算子</a:t>
            </a:r>
            <a:endParaRPr lang="ja-JP" alt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1EED-E612-671E-D749-C02BCED4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3785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cs typeface="Calibri"/>
              </a:rPr>
              <a:t>難しい問題</a:t>
            </a:r>
          </a:p>
          <a:p>
            <a:r>
              <a:rPr lang="ja-JP" altLang="en-US">
                <a:ea typeface="+mn-lt"/>
                <a:cs typeface="+mn-lt"/>
              </a:rPr>
              <a:t>四</a:t>
            </a:r>
            <a:r>
              <a:rPr lang="ja-JP">
                <a:ea typeface="+mn-lt"/>
                <a:cs typeface="+mn-lt"/>
              </a:rPr>
              <a:t>桁の整数が入力されます</a:t>
            </a:r>
            <a:endParaRPr lang="ja-JP" altLang="en-US">
              <a:ea typeface="游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1234や4567,1357のように</a:t>
            </a:r>
            <a:endParaRPr lang="ja-JP" altLang="en-US">
              <a:ea typeface="游ゴシック" panose="020B0400000000000000" pitchFamily="34" charset="-128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   </a:t>
            </a:r>
            <a:r>
              <a:rPr lang="ja-JP">
                <a:ea typeface="+mn-lt"/>
                <a:cs typeface="+mn-lt"/>
              </a:rPr>
              <a:t>位ごと</a:t>
            </a:r>
            <a:r>
              <a:rPr lang="ja-JP" altLang="en-US">
                <a:ea typeface="+mn-lt"/>
                <a:cs typeface="+mn-lt"/>
              </a:rPr>
              <a:t>が</a:t>
            </a:r>
            <a:r>
              <a:rPr lang="ja-JP">
                <a:ea typeface="+mn-lt"/>
                <a:cs typeface="+mn-lt"/>
              </a:rPr>
              <a:t>等しい間隔の整数であるかを判定してください</a:t>
            </a:r>
            <a:endParaRPr lang="ja-JP">
              <a:ea typeface="游ゴシック"/>
              <a:cs typeface="Calibri"/>
            </a:endParaRPr>
          </a:p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EA7F2-958F-C7A6-7A44-3F8F7AC5FA86}"/>
              </a:ext>
            </a:extLst>
          </p:cNvPr>
          <p:cNvSpPr txBox="1"/>
          <p:nvPr/>
        </p:nvSpPr>
        <p:spPr>
          <a:xfrm>
            <a:off x="1036320" y="3850640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1234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5412-FE87-BB6F-33ED-9BECB4DB5E68}"/>
              </a:ext>
            </a:extLst>
          </p:cNvPr>
          <p:cNvSpPr txBox="1"/>
          <p:nvPr/>
        </p:nvSpPr>
        <p:spPr>
          <a:xfrm>
            <a:off x="2661920" y="3850639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5654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B28EB-6654-39FB-5020-DCEB53EBD2D8}"/>
              </a:ext>
            </a:extLst>
          </p:cNvPr>
          <p:cNvSpPr txBox="1"/>
          <p:nvPr/>
        </p:nvSpPr>
        <p:spPr>
          <a:xfrm>
            <a:off x="4429760" y="3850640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1357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783E-5DAC-201C-901D-B18FC499F3B7}"/>
              </a:ext>
            </a:extLst>
          </p:cNvPr>
          <p:cNvSpPr txBox="1"/>
          <p:nvPr/>
        </p:nvSpPr>
        <p:spPr>
          <a:xfrm>
            <a:off x="6238240" y="3850640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0000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8182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F9B-2BB0-DF75-6AE6-ABE590B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cs typeface="Calibri Light"/>
              </a:rPr>
              <a:t>while</a:t>
            </a:r>
            <a:r>
              <a:rPr lang="ja-JP" altLang="en-US" dirty="0">
                <a:cs typeface="Calibri Light"/>
              </a:rPr>
              <a:t>文、</a:t>
            </a:r>
            <a:r>
              <a:rPr lang="en-US" altLang="ja-JP" dirty="0">
                <a:cs typeface="Calibri Light"/>
              </a:rPr>
              <a:t>for</a:t>
            </a:r>
            <a:r>
              <a:rPr lang="ja-JP" altLang="en-US" dirty="0">
                <a:cs typeface="Calibri Light"/>
              </a:rPr>
              <a:t>文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82F6358-6ADC-ED5D-A841-D89BE1A4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while</a:t>
            </a:r>
            <a:r>
              <a:rPr lang="ja-JP" altLang="en-US" dirty="0"/>
              <a:t>文と</a:t>
            </a:r>
            <a:r>
              <a:rPr lang="en-US" altLang="ja-JP" dirty="0"/>
              <a:t>for</a:t>
            </a:r>
            <a:r>
              <a:rPr lang="ja-JP" altLang="en-US" dirty="0"/>
              <a:t>文はどちらも</a:t>
            </a:r>
            <a:r>
              <a:rPr lang="ja-JP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繰り返す</a:t>
            </a:r>
            <a:r>
              <a:rPr lang="ja-JP" altLang="en-US" dirty="0"/>
              <a:t>処理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while</a:t>
            </a:r>
            <a:r>
              <a:rPr lang="ja-JP" altLang="en-US" dirty="0"/>
              <a:t>～ある結果にたどり着くまで繰り返す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→繰り返す処理が</a:t>
            </a:r>
            <a:r>
              <a:rPr lang="ja-JP" altLang="en-US" b="1" dirty="0">
                <a:highlight>
                  <a:srgbClr val="FFFF00"/>
                </a:highlight>
              </a:rPr>
              <a:t>事前に分からない</a:t>
            </a:r>
            <a:endParaRPr lang="en-US" altLang="ja-JP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for</a:t>
            </a:r>
            <a:r>
              <a:rPr lang="ja-JP" altLang="en-US" dirty="0"/>
              <a:t>～指定した回数だけ処理を繰り返す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→繰り返す回数が</a:t>
            </a:r>
            <a:r>
              <a:rPr lang="ja-JP" altLang="en-US" b="1" dirty="0">
                <a:highlight>
                  <a:srgbClr val="FFFF00"/>
                </a:highlight>
              </a:rPr>
              <a:t>事前に分かる</a:t>
            </a:r>
            <a:endParaRPr lang="en-US" altLang="ja-JP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65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F9B-2BB0-DF75-6AE6-ABE590B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cs typeface="Calibri Light"/>
              </a:rPr>
              <a:t>while</a:t>
            </a:r>
            <a:r>
              <a:rPr lang="ja-JP" altLang="en-US" dirty="0">
                <a:cs typeface="Calibri Light"/>
              </a:rPr>
              <a:t>文、</a:t>
            </a:r>
            <a:r>
              <a:rPr lang="en-US" altLang="ja-JP" dirty="0">
                <a:cs typeface="Calibri Light"/>
              </a:rPr>
              <a:t>for</a:t>
            </a:r>
            <a:r>
              <a:rPr lang="ja-JP" altLang="en-US" dirty="0">
                <a:cs typeface="Calibri Light"/>
              </a:rPr>
              <a:t>文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82F6358-6ADC-ED5D-A841-D89BE1A4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1</a:t>
            </a:r>
            <a:r>
              <a:rPr lang="ja-JP" altLang="en-US" dirty="0"/>
              <a:t>万円の金利と預金を知りたい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while</a:t>
            </a:r>
            <a:r>
              <a:rPr lang="ja-JP" altLang="en-US" dirty="0"/>
              <a:t>～</a:t>
            </a:r>
            <a:r>
              <a:rPr lang="en-US" altLang="ja-JP" dirty="0"/>
              <a:t>2</a:t>
            </a:r>
            <a:r>
              <a:rPr lang="ja-JP" altLang="en-US" dirty="0"/>
              <a:t>万円に達するまで繰り返すのに必要な年数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for</a:t>
            </a:r>
            <a:r>
              <a:rPr lang="ja-JP" altLang="en-US" dirty="0"/>
              <a:t>～</a:t>
            </a:r>
            <a:r>
              <a:rPr lang="en-US" altLang="ja-JP" dirty="0"/>
              <a:t>10</a:t>
            </a:r>
            <a:r>
              <a:rPr lang="ja-JP" altLang="en-US" dirty="0"/>
              <a:t>年後の預金額をしりたい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C46AA-7DDF-10DD-3BF5-88258757E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49" y="2651504"/>
            <a:ext cx="3796422" cy="1554992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2DF7BA8B-5C2E-7D3D-EFA4-51739AE1E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50" y="5358829"/>
            <a:ext cx="3796422" cy="14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8">
            <a:extLst>
              <a:ext uri="{FF2B5EF4-FFF2-40B4-BE49-F238E27FC236}">
                <a16:creationId xmlns:a16="http://schemas.microsoft.com/office/drawing/2014/main" id="{6566B94D-BC2B-2B74-A724-30F86C9307D4}"/>
              </a:ext>
            </a:extLst>
          </p:cNvPr>
          <p:cNvSpPr txBox="1">
            <a:spLocks/>
          </p:cNvSpPr>
          <p:nvPr/>
        </p:nvSpPr>
        <p:spPr>
          <a:xfrm>
            <a:off x="838200" y="1488613"/>
            <a:ext cx="88998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ja-JP" sz="3200" dirty="0"/>
              <a:t>Break</a:t>
            </a:r>
            <a:r>
              <a:rPr kumimoji="0" lang="ja-JP" altLang="en-US" sz="3200" dirty="0"/>
              <a:t>～ループを途中で抜ける</a:t>
            </a:r>
            <a:endParaRPr kumimoji="0" lang="en-US" altLang="ja-JP" sz="3200" dirty="0"/>
          </a:p>
          <a:p>
            <a:endParaRPr kumimoji="0" lang="en-US" altLang="ja-JP" sz="3200" dirty="0"/>
          </a:p>
          <a:p>
            <a:endParaRPr kumimoji="0" lang="en-US" altLang="ja-JP" sz="3200" dirty="0"/>
          </a:p>
          <a:p>
            <a:pPr marL="0" indent="0">
              <a:buFont typeface="Arial" panose="020B0604020202020204" pitchFamily="34" charset="0"/>
              <a:buNone/>
            </a:pPr>
            <a:endParaRPr kumimoji="0" lang="en-US" altLang="ja-JP" sz="3200" dirty="0"/>
          </a:p>
          <a:p>
            <a:pPr marL="0" indent="0">
              <a:buFont typeface="Arial" panose="020B0604020202020204" pitchFamily="34" charset="0"/>
              <a:buNone/>
            </a:pPr>
            <a:endParaRPr kumimoji="0" lang="en-US" altLang="ja-JP" sz="3200" dirty="0"/>
          </a:p>
          <a:p>
            <a:r>
              <a:rPr kumimoji="0" lang="en-US" altLang="ja-JP" sz="3200" dirty="0"/>
              <a:t>Continue</a:t>
            </a:r>
            <a:r>
              <a:rPr kumimoji="0" lang="ja-JP" altLang="en-US" sz="3200" dirty="0"/>
              <a:t>～後の処理を飛ばして次のループへ</a:t>
            </a:r>
            <a:endParaRPr kumimoji="0" lang="en-US" altLang="ja-JP" sz="3200" dirty="0"/>
          </a:p>
          <a:p>
            <a:endParaRPr kumimoji="0" lang="ja-JP" altLang="en-US" sz="3200" dirty="0"/>
          </a:p>
        </p:txBody>
      </p:sp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6974D5F-2D01-1DF8-D4EB-1D053A1E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54" y="2064859"/>
            <a:ext cx="4083260" cy="2057961"/>
          </a:xfrm>
          <a:prstGeom prst="rect">
            <a:avLst/>
          </a:prstGeom>
        </p:spPr>
      </p:pic>
      <p:pic>
        <p:nvPicPr>
          <p:cNvPr id="6" name="図 5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63B51D8-F3B1-EE58-8963-127E48C25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54" y="4921150"/>
            <a:ext cx="4788146" cy="1936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5B9884-5C01-E09A-3933-EC7DBF2C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>
                <a:cs typeface="Calibri Light"/>
              </a:rPr>
              <a:t>while</a:t>
            </a:r>
            <a:r>
              <a:rPr lang="ja-JP" altLang="en-US" dirty="0">
                <a:cs typeface="Calibri Light"/>
              </a:rPr>
              <a:t>文、</a:t>
            </a:r>
            <a:r>
              <a:rPr lang="en-US" altLang="ja-JP" dirty="0">
                <a:cs typeface="Calibri Light"/>
              </a:rPr>
              <a:t>for</a:t>
            </a:r>
            <a:r>
              <a:rPr lang="ja-JP" altLang="en-US" dirty="0">
                <a:cs typeface="Calibri Light"/>
              </a:rPr>
              <a:t>文</a:t>
            </a:r>
          </a:p>
        </p:txBody>
      </p:sp>
    </p:spTree>
    <p:extLst>
      <p:ext uri="{BB962C8B-B14F-4D97-AF65-F5344CB8AC3E}">
        <p14:creationId xmlns:p14="http://schemas.microsoft.com/office/powerpoint/2010/main" val="406263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D8BB-8E7F-7A48-DAEA-075A2EE5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ja-JP" altLang="en-US">
                <a:ea typeface="游ゴシック Light"/>
                <a:cs typeface="Calibri Light"/>
              </a:rPr>
              <a:t>while文、for文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EF0-C744-4607-6B5C-D79575A4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2000">
                <a:ea typeface="游ゴシック"/>
                <a:cs typeface="Calibri"/>
              </a:rPr>
              <a:t>問題1</a:t>
            </a:r>
            <a:endParaRPr lang="en-US" sz="2000"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巨人、阪神戦で毎回得点を入力する(1～9回)</a:t>
            </a:r>
          </a:p>
          <a:p>
            <a:r>
              <a:rPr lang="ja-JP" altLang="en-US" sz="2000">
                <a:ea typeface="游ゴシック"/>
                <a:cs typeface="Calibri"/>
              </a:rPr>
              <a:t>入力が終わったらそれぞれの得点と勝敗を出力する</a:t>
            </a:r>
          </a:p>
          <a:p>
            <a:r>
              <a:rPr lang="ja-JP" altLang="en-US" sz="2000">
                <a:ea typeface="游ゴシック"/>
                <a:cs typeface="Calibri"/>
              </a:rPr>
              <a:t>試合は巨人の先行から始まる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  <a:cs typeface="Calibri"/>
              </a:rPr>
              <a:t>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9" descr="カレンダー&#10;&#10;説明は自動で生成されたものです">
            <a:extLst>
              <a:ext uri="{FF2B5EF4-FFF2-40B4-BE49-F238E27FC236}">
                <a16:creationId xmlns:a16="http://schemas.microsoft.com/office/drawing/2014/main" id="{4415E73D-66B4-AE08-F70F-9F4CCE35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63571"/>
            <a:ext cx="6019331" cy="39276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514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3CE55-1B56-1F77-6892-62F77431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ja-JP" altLang="en-US">
                <a:ea typeface="游ゴシック Light"/>
                <a:cs typeface="Calibri Light"/>
              </a:rPr>
              <a:t>while文・for文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1AE1C-D3CB-B05E-5201-93CEB38F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78022" cy="4259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000">
                <a:ea typeface="游ゴシック"/>
                <a:cs typeface="Calibri"/>
              </a:rPr>
              <a:t>問題2</a:t>
            </a:r>
          </a:p>
          <a:p>
            <a:r>
              <a:rPr lang="ja-JP" sz="2400">
                <a:ea typeface="+mn-lt"/>
                <a:cs typeface="+mn-lt"/>
              </a:rPr>
              <a:t>１球ごとにストライクかボールかを入力する。</a:t>
            </a:r>
            <a:endParaRPr lang="ja-JP" altLang="en-US" sz="2400">
              <a:ea typeface="游ゴシック"/>
              <a:cs typeface="Calibri"/>
            </a:endParaRPr>
          </a:p>
          <a:p>
            <a:r>
              <a:rPr lang="ja-JP" sz="2400">
                <a:ea typeface="+mn-lt"/>
                <a:cs typeface="+mn-lt"/>
              </a:rPr>
              <a:t>３ストライクまたは４ボールになったら入力を止め、ストライクとボールのカウントを表示する。</a:t>
            </a:r>
            <a:endParaRPr lang="ja-JP" sz="2400">
              <a:ea typeface="游ゴシック"/>
              <a:cs typeface="Calibri"/>
            </a:endParaRPr>
          </a:p>
          <a:p>
            <a:r>
              <a:rPr lang="ja-JP" altLang="en-US" sz="2400">
                <a:ea typeface="+mn-lt"/>
                <a:cs typeface="+mn-lt"/>
              </a:rPr>
              <a:t>ストライクの場合は </a:t>
            </a:r>
            <a:r>
              <a:rPr lang="en-US" altLang="ja-JP" sz="2400">
                <a:ea typeface="+mn-lt"/>
                <a:cs typeface="+mn-lt"/>
              </a:rPr>
              <a:t>1</a:t>
            </a:r>
            <a:r>
              <a:rPr lang="ja-JP" altLang="en-US" sz="2400">
                <a:ea typeface="+mn-lt"/>
                <a:cs typeface="+mn-lt"/>
              </a:rPr>
              <a:t>、ボールの場合は </a:t>
            </a:r>
            <a:r>
              <a:rPr lang="en-US" altLang="ja-JP" sz="2400">
                <a:ea typeface="+mn-lt"/>
                <a:cs typeface="+mn-lt"/>
              </a:rPr>
              <a:t>2</a:t>
            </a:r>
            <a:r>
              <a:rPr lang="ja-JP" altLang="en-US" sz="2400">
                <a:ea typeface="+mn-lt"/>
                <a:cs typeface="+mn-lt"/>
              </a:rPr>
              <a:t> を入力する。</a:t>
            </a:r>
            <a:endParaRPr lang="ja-JP" sz="2400">
              <a:ea typeface="游ゴシック"/>
              <a:cs typeface="Calibri"/>
            </a:endParaRPr>
          </a:p>
          <a:p>
            <a:endParaRPr lang="ja-JP" altLang="en-US" sz="2000">
              <a:ea typeface="游ゴシック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F6BE2B00-895C-3297-52E3-B6E6D096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86644"/>
            <a:ext cx="6019331" cy="42814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09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8289-31D5-C268-BBD4-5292AA7F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出力,四則演算</a:t>
            </a:r>
            <a:endParaRPr lang="ja-JP" altLang="en-US" dirty="0">
              <a:ea typeface="游ゴシック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5749-AED5-877B-1D2F-D1F5B6C6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1348720" cy="54384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b="1" dirty="0">
                <a:cs typeface="Calibri"/>
              </a:rPr>
              <a:t>・</a:t>
            </a:r>
            <a:r>
              <a:rPr lang="ja-JP" altLang="en-US" sz="3600" dirty="0">
                <a:cs typeface="Calibri"/>
              </a:rPr>
              <a:t>最後に</a:t>
            </a:r>
            <a:r>
              <a:rPr lang="en-US" altLang="ja-JP" sz="3600" dirty="0">
                <a:ea typeface="Calibri"/>
                <a:cs typeface="Calibri"/>
              </a:rPr>
              <a:t>;</a:t>
            </a:r>
            <a:r>
              <a:rPr lang="ja-JP" altLang="en-US" sz="3600" dirty="0">
                <a:cs typeface="Calibri"/>
              </a:rPr>
              <a:t>がつくような文を</a:t>
            </a:r>
            <a:r>
              <a:rPr lang="ja-JP" altLang="en-US" sz="3600" b="1" dirty="0">
                <a:solidFill>
                  <a:srgbClr val="FFC000"/>
                </a:solidFill>
                <a:cs typeface="Calibri"/>
              </a:rPr>
              <a:t>処理</a:t>
            </a:r>
            <a:r>
              <a:rPr lang="ja-JP" altLang="en-US" sz="3600" dirty="0">
                <a:cs typeface="Calibri"/>
              </a:rPr>
              <a:t>という</a:t>
            </a:r>
            <a:endParaRPr lang="en-US" dirty="0"/>
          </a:p>
          <a:p>
            <a:pPr marL="0" indent="0">
              <a:buNone/>
            </a:pPr>
            <a:endParaRPr lang="en-US" sz="36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・</a:t>
            </a:r>
            <a:r>
              <a:rPr lang="en-US" sz="3600" b="1" dirty="0" err="1">
                <a:cs typeface="Calibri"/>
              </a:rPr>
              <a:t>cout</a:t>
            </a:r>
            <a:r>
              <a:rPr lang="en-US" sz="3600" dirty="0">
                <a:cs typeface="Calibri"/>
              </a:rPr>
              <a:t>&lt;&lt;</a:t>
            </a:r>
            <a:r>
              <a:rPr lang="en-US" sz="3600" dirty="0">
                <a:solidFill>
                  <a:srgbClr val="FFC000"/>
                </a:solidFill>
                <a:cs typeface="Calibri"/>
              </a:rPr>
              <a:t>"</a:t>
            </a:r>
            <a:r>
              <a:rPr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文字列</a:t>
            </a:r>
            <a:r>
              <a:rPr lang="en-US" sz="3600" dirty="0">
                <a:solidFill>
                  <a:srgbClr val="FFC000"/>
                </a:solidFill>
                <a:cs typeface="Calibri"/>
              </a:rPr>
              <a:t>"</a:t>
            </a:r>
            <a:r>
              <a:rPr lang="en-US" sz="3600" dirty="0">
                <a:cs typeface="Calibri"/>
              </a:rPr>
              <a:t>;   </a:t>
            </a:r>
            <a:r>
              <a:rPr lang="en-US" sz="3600" b="1" dirty="0" err="1">
                <a:cs typeface="Calibri"/>
              </a:rPr>
              <a:t>cout</a:t>
            </a:r>
            <a:r>
              <a:rPr lang="en-US" sz="3600" dirty="0">
                <a:cs typeface="Calibri"/>
              </a:rPr>
              <a:t>&lt;&lt;</a:t>
            </a:r>
            <a:r>
              <a:rPr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数字</a:t>
            </a:r>
            <a:r>
              <a:rPr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游ゴシック"/>
                <a:cs typeface="Calibri"/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alibri"/>
              </a:rPr>
              <a:t>   </a:t>
            </a:r>
            <a:r>
              <a:rPr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で文字列や数字を出力することができる。</a:t>
            </a:r>
          </a:p>
          <a:p>
            <a:pPr marL="0" indent="0">
              <a:buNone/>
            </a:pPr>
            <a:endParaRPr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altLang="en-US" sz="3600" b="1" dirty="0">
                <a:solidFill>
                  <a:srgbClr val="000000"/>
                </a:solidFill>
                <a:ea typeface="游ゴシック"/>
                <a:cs typeface="Calibri"/>
              </a:rPr>
              <a:t>・cout</a:t>
            </a:r>
            <a:r>
              <a:rPr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&lt;&lt;</a:t>
            </a:r>
            <a:r>
              <a:rPr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変数</a:t>
            </a:r>
            <a:r>
              <a:rPr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     変数のデータを出力することができる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     </a:t>
            </a:r>
          </a:p>
          <a:p>
            <a:pPr marL="0" indent="0">
              <a:buNone/>
            </a:pPr>
            <a:r>
              <a:rPr lang="ja-JP" altLang="en-US" sz="3600" b="1" dirty="0">
                <a:solidFill>
                  <a:srgbClr val="000000"/>
                </a:solidFill>
                <a:ea typeface="游ゴシック"/>
                <a:cs typeface="Calibri"/>
              </a:rPr>
              <a:t>・</a:t>
            </a:r>
            <a:r>
              <a:rPr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+ , - , *(掛け算) , /(除算) , </a:t>
            </a:r>
            <a:r>
              <a:rPr lang="ja-JP" altLang="en-US" sz="3600" b="1" dirty="0">
                <a:solidFill>
                  <a:srgbClr val="000000"/>
                </a:solidFill>
                <a:ea typeface="游ゴシック"/>
                <a:cs typeface="Calibri"/>
              </a:rPr>
              <a:t>％</a:t>
            </a:r>
            <a:r>
              <a:rPr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(あまり)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      などの演算子がある</a:t>
            </a:r>
          </a:p>
          <a:p>
            <a:pPr marL="0" indent="0">
              <a:buNone/>
            </a:pPr>
            <a:endParaRPr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69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1901B-652B-5722-AE93-51487383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while文・for文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3B716-5A85-9B6E-6A14-F98C534B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問題3</a:t>
            </a:r>
          </a:p>
          <a:p>
            <a:r>
              <a:rPr lang="ja-JP" altLang="en-US" sz="3600">
                <a:ea typeface="游ゴシック"/>
                <a:cs typeface="Calibri"/>
              </a:rPr>
              <a:t>整数を10回入力したとき、最大値、最小値を求めよ</a:t>
            </a:r>
          </a:p>
        </p:txBody>
      </p:sp>
    </p:spTree>
    <p:extLst>
      <p:ext uri="{BB962C8B-B14F-4D97-AF65-F5344CB8AC3E}">
        <p14:creationId xmlns:p14="http://schemas.microsoft.com/office/powerpoint/2010/main" val="192451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E6FD-296B-3ABB-3605-7DE534FC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配列、多次元配列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3887-6FEA-087C-AED1-408ED061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398905"/>
            <a:ext cx="10515600" cy="490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b="1">
                <a:ea typeface="Calibri"/>
                <a:cs typeface="Calibri"/>
              </a:rPr>
              <a:t>・</a:t>
            </a:r>
            <a:r>
              <a:rPr lang="ja-JP" altLang="en-US">
                <a:ea typeface="Calibri"/>
                <a:cs typeface="Calibri"/>
              </a:rPr>
              <a:t>複数のデータを扱うことができる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BB9E1AF-A329-CBEF-83EA-DB0232A0E285}"/>
              </a:ext>
            </a:extLst>
          </p:cNvPr>
          <p:cNvSpPr/>
          <p:nvPr/>
        </p:nvSpPr>
        <p:spPr>
          <a:xfrm>
            <a:off x="693038" y="467067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3B4703B-C0B7-18FB-58DD-027602AA4147}"/>
              </a:ext>
            </a:extLst>
          </p:cNvPr>
          <p:cNvSpPr/>
          <p:nvPr/>
        </p:nvSpPr>
        <p:spPr>
          <a:xfrm>
            <a:off x="1597278" y="467067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494F9DE-E6A0-C7A6-C70B-823770A34E5F}"/>
              </a:ext>
            </a:extLst>
          </p:cNvPr>
          <p:cNvSpPr/>
          <p:nvPr/>
        </p:nvSpPr>
        <p:spPr>
          <a:xfrm>
            <a:off x="2521838" y="467067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63A6AA8-0153-52B6-E1E4-2F0A2CEC2A42}"/>
              </a:ext>
            </a:extLst>
          </p:cNvPr>
          <p:cNvSpPr/>
          <p:nvPr/>
        </p:nvSpPr>
        <p:spPr>
          <a:xfrm>
            <a:off x="3436238" y="467067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14275339-CCBF-7604-3144-B84BDDC53C3E}"/>
              </a:ext>
            </a:extLst>
          </p:cNvPr>
          <p:cNvSpPr/>
          <p:nvPr/>
        </p:nvSpPr>
        <p:spPr>
          <a:xfrm>
            <a:off x="4350638" y="467067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6D17E2C-488F-F794-7174-1AB4F09C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889369"/>
            <a:ext cx="4409440" cy="224614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B52B496-FE21-6CF2-1BC4-BDD5B6ED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0" y="2506770"/>
            <a:ext cx="4632960" cy="85893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33FE17-3C17-50D3-9571-77AF52854E41}"/>
              </a:ext>
            </a:extLst>
          </p:cNvPr>
          <p:cNvSpPr/>
          <p:nvPr/>
        </p:nvSpPr>
        <p:spPr>
          <a:xfrm>
            <a:off x="5464556" y="2688844"/>
            <a:ext cx="97536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16BE8-21E9-52C4-4AF1-374466A19886}"/>
              </a:ext>
            </a:extLst>
          </p:cNvPr>
          <p:cNvSpPr txBox="1"/>
          <p:nvPr/>
        </p:nvSpPr>
        <p:spPr>
          <a:xfrm>
            <a:off x="640715" y="6106795"/>
            <a:ext cx="74269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Calibri"/>
                <a:cs typeface="Calibri"/>
              </a:rPr>
              <a:t>変数を列にしているようなイメージ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67659-BCB9-275D-204A-3FB75D42B635}"/>
              </a:ext>
            </a:extLst>
          </p:cNvPr>
          <p:cNvSpPr txBox="1"/>
          <p:nvPr/>
        </p:nvSpPr>
        <p:spPr>
          <a:xfrm>
            <a:off x="4705350" y="3191510"/>
            <a:ext cx="2499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游ゴシック"/>
              </a:rPr>
              <a:t>配列をつかえば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3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AA0-356E-8471-9015-02E5E790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22F0-33F7-9970-B4FA-B7AA2AA6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256665"/>
            <a:ext cx="10027920" cy="571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ea typeface="Calibri"/>
                <a:cs typeface="Calibri"/>
              </a:rPr>
              <a:t>・</a:t>
            </a:r>
            <a:r>
              <a:rPr lang="ja-JP" altLang="en-US" sz="3200">
                <a:ea typeface="Calibri"/>
                <a:cs typeface="Calibri"/>
              </a:rPr>
              <a:t>配列の作り方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108369-7359-7B38-5A1D-917891C0C8B6}"/>
              </a:ext>
            </a:extLst>
          </p:cNvPr>
          <p:cNvSpPr txBox="1"/>
          <p:nvPr/>
        </p:nvSpPr>
        <p:spPr>
          <a:xfrm>
            <a:off x="975360" y="1717040"/>
            <a:ext cx="1034288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vector&lt;</a:t>
            </a:r>
            <a:r>
              <a:rPr lang="ja-JP" altLang="en-US" sz="3600">
                <a:solidFill>
                  <a:srgbClr val="FFC000"/>
                </a:solidFill>
                <a:ea typeface="メイリオ"/>
              </a:rPr>
              <a:t>型</a:t>
            </a:r>
            <a:r>
              <a:rPr lang="en-US" sz="3600"/>
              <a:t>&gt; </a:t>
            </a:r>
            <a:r>
              <a:rPr lang="ja-JP" altLang="en-US" sz="3600">
                <a:solidFill>
                  <a:srgbClr val="FFC000"/>
                </a:solidFill>
                <a:ea typeface="メイリオ"/>
              </a:rPr>
              <a:t>配列の名前</a:t>
            </a:r>
            <a:r>
              <a:rPr lang="ja-JP" altLang="en-US" sz="3600">
                <a:ea typeface="メイリオ"/>
              </a:rPr>
              <a:t>(</a:t>
            </a:r>
            <a:r>
              <a:rPr lang="ja-JP" altLang="en-US" sz="3600">
                <a:solidFill>
                  <a:srgbClr val="FFC000"/>
                </a:solidFill>
                <a:ea typeface="メイリオ"/>
              </a:rPr>
              <a:t>配列のサイズ</a:t>
            </a:r>
            <a:r>
              <a:rPr lang="ja-JP" altLang="en-US" sz="3600">
                <a:ea typeface="メイリオ"/>
              </a:rPr>
              <a:t>)</a:t>
            </a:r>
            <a:r>
              <a:rPr lang="en-US" altLang="ja-JP" sz="3600">
                <a:ea typeface="メイリオ"/>
              </a:rPr>
              <a:t>;</a:t>
            </a:r>
            <a:endParaRPr lang="ja-JP" altLang="en-US" sz="3600">
              <a:ea typeface="メイリオ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96E661-B093-6AAA-DB1B-4E96B0C8E7CE}"/>
              </a:ext>
            </a:extLst>
          </p:cNvPr>
          <p:cNvSpPr txBox="1">
            <a:spLocks/>
          </p:cNvSpPr>
          <p:nvPr/>
        </p:nvSpPr>
        <p:spPr>
          <a:xfrm>
            <a:off x="756920" y="2577465"/>
            <a:ext cx="10027920" cy="571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ja-JP" altLang="en-US" sz="3200" b="1">
                <a:ea typeface="Calibri"/>
                <a:cs typeface="Calibri"/>
              </a:rPr>
              <a:t>・</a:t>
            </a:r>
            <a:r>
              <a:rPr kumimoji="0" lang="ja-JP" altLang="en-US" sz="3200">
                <a:ea typeface="Calibri"/>
                <a:cs typeface="Calibri"/>
              </a:rPr>
              <a:t>配列へのアクセス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4A5250F-4D92-5E75-D039-9ACE877CC2ED}"/>
              </a:ext>
            </a:extLst>
          </p:cNvPr>
          <p:cNvSpPr txBox="1"/>
          <p:nvPr/>
        </p:nvSpPr>
        <p:spPr>
          <a:xfrm>
            <a:off x="975360" y="3108960"/>
            <a:ext cx="829056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solidFill>
                  <a:srgbClr val="FFC000"/>
                </a:solidFill>
                <a:ea typeface="メイリオ"/>
              </a:rPr>
              <a:t>配列変数</a:t>
            </a:r>
            <a:r>
              <a:rPr lang="en-US" altLang="ja-JP" sz="3600">
                <a:ea typeface="メイリオ"/>
              </a:rPr>
              <a:t>.at(</a:t>
            </a:r>
            <a:r>
              <a:rPr lang="en-US" altLang="ja-JP" sz="3600" err="1">
                <a:solidFill>
                  <a:srgbClr val="FFC000"/>
                </a:solidFill>
                <a:ea typeface="メイリオ"/>
              </a:rPr>
              <a:t>i</a:t>
            </a:r>
            <a:r>
              <a:rPr lang="en-US" altLang="ja-JP" sz="3600">
                <a:ea typeface="メイリオ"/>
              </a:rPr>
              <a:t>)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6BDF839-463D-B354-B5B3-212F115DA8F8}"/>
              </a:ext>
            </a:extLst>
          </p:cNvPr>
          <p:cNvSpPr txBox="1"/>
          <p:nvPr/>
        </p:nvSpPr>
        <p:spPr>
          <a:xfrm>
            <a:off x="904240" y="3901440"/>
            <a:ext cx="785368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>
                <a:ea typeface="メイリオ"/>
              </a:rPr>
              <a:t>i番目の要素にアクセスできます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6F141C6-0E01-FBC0-0B68-F4917BA8BC43}"/>
              </a:ext>
            </a:extLst>
          </p:cNvPr>
          <p:cNvSpPr/>
          <p:nvPr/>
        </p:nvSpPr>
        <p:spPr>
          <a:xfrm>
            <a:off x="1109598" y="44877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D246CEF-857D-1C77-AC1B-43EDAE3F0702}"/>
              </a:ext>
            </a:extLst>
          </p:cNvPr>
          <p:cNvSpPr/>
          <p:nvPr/>
        </p:nvSpPr>
        <p:spPr>
          <a:xfrm>
            <a:off x="2013838" y="44877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720D275-C050-9DFD-5311-50D90884FFD8}"/>
              </a:ext>
            </a:extLst>
          </p:cNvPr>
          <p:cNvSpPr/>
          <p:nvPr/>
        </p:nvSpPr>
        <p:spPr>
          <a:xfrm>
            <a:off x="2938398" y="44877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53CB076-3BF3-1973-D376-F2321B830740}"/>
              </a:ext>
            </a:extLst>
          </p:cNvPr>
          <p:cNvSpPr/>
          <p:nvPr/>
        </p:nvSpPr>
        <p:spPr>
          <a:xfrm>
            <a:off x="3852798" y="44877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F90F22F-4604-2508-CE1D-E4CF028A7E19}"/>
              </a:ext>
            </a:extLst>
          </p:cNvPr>
          <p:cNvSpPr/>
          <p:nvPr/>
        </p:nvSpPr>
        <p:spPr>
          <a:xfrm>
            <a:off x="4767198" y="44877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D9FF38D1-89F1-9A3D-C3E2-EB1B76EF13D4}"/>
              </a:ext>
            </a:extLst>
          </p:cNvPr>
          <p:cNvSpPr txBox="1"/>
          <p:nvPr/>
        </p:nvSpPr>
        <p:spPr>
          <a:xfrm>
            <a:off x="1037590" y="6493510"/>
            <a:ext cx="53644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.at(2)</a:t>
            </a:r>
            <a:r>
              <a:rPr lang="ja-JP" altLang="en-US">
                <a:ea typeface="メイリオ"/>
              </a:rPr>
              <a:t>と書いた場合は↑の位置にアクセスできます</a:t>
            </a:r>
            <a:endParaRPr lang="en-US">
              <a:ea typeface="メイリオ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3DA1DF-7A44-4912-7329-EE43B68F9041}"/>
              </a:ext>
            </a:extLst>
          </p:cNvPr>
          <p:cNvGrpSpPr/>
          <p:nvPr/>
        </p:nvGrpSpPr>
        <p:grpSpPr>
          <a:xfrm>
            <a:off x="153035" y="5710555"/>
            <a:ext cx="7012305" cy="735075"/>
            <a:chOff x="122555" y="5741035"/>
            <a:chExt cx="7012305" cy="735075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55AC76AF-10BA-A0E1-48B4-9F0A01E94FA2}"/>
                </a:ext>
              </a:extLst>
            </p:cNvPr>
            <p:cNvSpPr txBox="1"/>
            <p:nvPr/>
          </p:nvSpPr>
          <p:spPr>
            <a:xfrm>
              <a:off x="1231900" y="5742940"/>
              <a:ext cx="5902960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/>
                <a:t>  0      　1           2           3            4</a:t>
              </a: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10346F1E-CCF5-2B63-BB2D-C289F3AACF66}"/>
                </a:ext>
              </a:extLst>
            </p:cNvPr>
            <p:cNvSpPr/>
            <p:nvPr/>
          </p:nvSpPr>
          <p:spPr>
            <a:xfrm>
              <a:off x="3233039" y="6110350"/>
              <a:ext cx="21336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7303A4-0695-59DC-4207-C78761829DFD}"/>
                </a:ext>
              </a:extLst>
            </p:cNvPr>
            <p:cNvSpPr txBox="1"/>
            <p:nvPr/>
          </p:nvSpPr>
          <p:spPr>
            <a:xfrm>
              <a:off x="122555" y="5741035"/>
              <a:ext cx="129032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800" b="1">
                  <a:solidFill>
                    <a:srgbClr val="FFC000"/>
                  </a:solidFill>
                  <a:ea typeface="游ゴシック"/>
                </a:rPr>
                <a:t>添え字</a:t>
              </a:r>
              <a:endParaRPr lang="en-US" sz="2800" b="1">
                <a:solidFill>
                  <a:srgbClr val="FFC000"/>
                </a:solidFill>
                <a:ea typeface="游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9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2044-CFD9-7273-9E06-B671022B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kumimoji="1"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F506E-0053-805F-E8BA-3F70B22A067B}"/>
              </a:ext>
            </a:extLst>
          </p:cNvPr>
          <p:cNvSpPr txBox="1">
            <a:spLocks/>
          </p:cNvSpPr>
          <p:nvPr/>
        </p:nvSpPr>
        <p:spPr>
          <a:xfrm>
            <a:off x="645160" y="1256665"/>
            <a:ext cx="10027920" cy="571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b="1">
                <a:ea typeface="Calibri"/>
                <a:cs typeface="Calibri"/>
              </a:rPr>
              <a:t>・</a:t>
            </a:r>
            <a:r>
              <a:rPr kumimoji="0" lang="ja-JP" altLang="en-US">
                <a:ea typeface="Calibri"/>
                <a:cs typeface="Calibri"/>
              </a:rPr>
              <a:t>配列の作り方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3435E95-80FE-AEF0-2849-E1413FBD8504}"/>
              </a:ext>
            </a:extLst>
          </p:cNvPr>
          <p:cNvSpPr txBox="1"/>
          <p:nvPr/>
        </p:nvSpPr>
        <p:spPr>
          <a:xfrm>
            <a:off x="843280" y="1686560"/>
            <a:ext cx="829056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err="1">
                <a:solidFill>
                  <a:srgbClr val="FFC000"/>
                </a:solidFill>
                <a:ea typeface="メイリオ"/>
              </a:rPr>
              <a:t>配列変数</a:t>
            </a:r>
            <a:r>
              <a:rPr lang="en-US" altLang="ja-JP" sz="3200">
                <a:ea typeface="メイリオ"/>
              </a:rPr>
              <a:t>={</a:t>
            </a:r>
            <a:r>
              <a:rPr lang="en-US" altLang="ja-JP" sz="3200">
                <a:solidFill>
                  <a:srgbClr val="FFC000"/>
                </a:solidFill>
                <a:ea typeface="メイリオ"/>
              </a:rPr>
              <a:t>要素1</a:t>
            </a:r>
            <a:r>
              <a:rPr lang="en-US" altLang="ja-JP" sz="3200">
                <a:ea typeface="メイリオ"/>
              </a:rPr>
              <a:t>,</a:t>
            </a:r>
            <a:r>
              <a:rPr lang="en-US" altLang="ja-JP" sz="3200">
                <a:solidFill>
                  <a:srgbClr val="FFC000"/>
                </a:solidFill>
                <a:ea typeface="メイリオ"/>
              </a:rPr>
              <a:t>要素2</a:t>
            </a:r>
            <a:r>
              <a:rPr lang="en-US" altLang="ja-JP" sz="3200">
                <a:ea typeface="メイリオ"/>
              </a:rPr>
              <a:t>, …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5B5C-04B1-0158-9D39-7872477C8735}"/>
              </a:ext>
            </a:extLst>
          </p:cNvPr>
          <p:cNvSpPr txBox="1"/>
          <p:nvPr/>
        </p:nvSpPr>
        <p:spPr>
          <a:xfrm>
            <a:off x="772160" y="2346960"/>
            <a:ext cx="72440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2400" err="1">
                <a:latin typeface="Trebuchet MS"/>
                <a:ea typeface="游ゴシック"/>
              </a:rPr>
              <a:t>vec</a:t>
            </a:r>
            <a:r>
              <a:rPr lang="en-US" altLang="ja-JP" sz="2400">
                <a:latin typeface="Trebuchet MS"/>
                <a:ea typeface="游ゴシック"/>
              </a:rPr>
              <a:t>={5,10,15}</a:t>
            </a:r>
            <a:r>
              <a:rPr lang="ja-JP" sz="2400">
                <a:latin typeface="Trebuchet MS"/>
                <a:ea typeface="游ゴシック"/>
              </a:rPr>
              <a:t>で配列に</a:t>
            </a:r>
            <a:r>
              <a:rPr lang="en-US" altLang="ja-JP" sz="2400">
                <a:latin typeface="Trebuchet MS"/>
                <a:ea typeface="游ゴシック"/>
              </a:rPr>
              <a:t>5,10,15</a:t>
            </a:r>
            <a:r>
              <a:rPr lang="ja-JP" sz="2400">
                <a:latin typeface="Trebuchet MS"/>
                <a:ea typeface="游ゴシック"/>
              </a:rPr>
              <a:t>を代入出来る</a:t>
            </a:r>
            <a:endParaRPr lang="en-US" sz="2400">
              <a:ea typeface="游ゴシック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612E60-8E57-D412-5165-38CC447AD8A6}"/>
              </a:ext>
            </a:extLst>
          </p:cNvPr>
          <p:cNvSpPr>
            <a:spLocks noGrp="1"/>
          </p:cNvSpPr>
          <p:nvPr/>
        </p:nvSpPr>
        <p:spPr>
          <a:xfrm>
            <a:off x="768774" y="447706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latin typeface="Meiryo UI"/>
                <a:ea typeface="Meiryo UI"/>
              </a:rPr>
              <a:t>配列への大きさの取得</a:t>
            </a:r>
            <a:endParaRPr kumimoji="1" lang="en-US" sz="280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6AA7350-6141-128E-5FDF-57CF233FF6CC}"/>
              </a:ext>
            </a:extLst>
          </p:cNvPr>
          <p:cNvSpPr txBox="1"/>
          <p:nvPr/>
        </p:nvSpPr>
        <p:spPr>
          <a:xfrm>
            <a:off x="690880" y="5049520"/>
            <a:ext cx="829056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err="1">
                <a:solidFill>
                  <a:srgbClr val="FFC000"/>
                </a:solidFill>
                <a:ea typeface="メイリオ"/>
              </a:rPr>
              <a:t>配列変数</a:t>
            </a:r>
            <a:r>
              <a:rPr lang="en-US" altLang="ja-JP" sz="4400" err="1">
                <a:ea typeface="メイリオ"/>
              </a:rPr>
              <a:t>.</a:t>
            </a:r>
            <a:r>
              <a:rPr lang="en-US" altLang="ja-JP" sz="4400" err="1">
                <a:solidFill>
                  <a:srgbClr val="FFC000"/>
                </a:solidFill>
                <a:ea typeface="メイリオ"/>
              </a:rPr>
              <a:t>size</a:t>
            </a:r>
            <a:r>
              <a:rPr lang="en-US" altLang="ja-JP" sz="4400">
                <a:solidFill>
                  <a:srgbClr val="FFC000"/>
                </a:solidFill>
                <a:ea typeface="メイリオ"/>
              </a:rPr>
              <a:t>()</a:t>
            </a:r>
            <a:r>
              <a:rPr lang="en-US" altLang="ja-JP" sz="4400">
                <a:ea typeface="メイリオ"/>
              </a:rPr>
              <a:t>;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3457585-0E8E-19C3-A38B-21F79A1A184B}"/>
              </a:ext>
            </a:extLst>
          </p:cNvPr>
          <p:cNvSpPr/>
          <p:nvPr/>
        </p:nvSpPr>
        <p:spPr>
          <a:xfrm>
            <a:off x="764158" y="303491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3D87D25-8A75-C689-1FBF-B2540805CF59}"/>
              </a:ext>
            </a:extLst>
          </p:cNvPr>
          <p:cNvSpPr/>
          <p:nvPr/>
        </p:nvSpPr>
        <p:spPr>
          <a:xfrm>
            <a:off x="1668398" y="303491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0D4B29E-8135-B163-1266-2E13C9E9C726}"/>
              </a:ext>
            </a:extLst>
          </p:cNvPr>
          <p:cNvSpPr/>
          <p:nvPr/>
        </p:nvSpPr>
        <p:spPr>
          <a:xfrm>
            <a:off x="2592958" y="303491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FE4FA33-CA67-85B1-6D52-321F858EC31A}"/>
              </a:ext>
            </a:extLst>
          </p:cNvPr>
          <p:cNvSpPr/>
          <p:nvPr/>
        </p:nvSpPr>
        <p:spPr>
          <a:xfrm>
            <a:off x="4153916" y="3278124"/>
            <a:ext cx="97536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B3D9F-DC82-6645-2206-E75224EAE461}"/>
              </a:ext>
            </a:extLst>
          </p:cNvPr>
          <p:cNvSpPr txBox="1"/>
          <p:nvPr/>
        </p:nvSpPr>
        <p:spPr>
          <a:xfrm>
            <a:off x="5385435" y="2987675"/>
            <a:ext cx="33121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ea typeface="Calibri"/>
                <a:cs typeface="Calibri"/>
              </a:rPr>
              <a:t>{5,10,15}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0043241E-353D-0015-4548-86C5C5DC8A97}"/>
              </a:ext>
            </a:extLst>
          </p:cNvPr>
          <p:cNvSpPr/>
          <p:nvPr/>
        </p:nvSpPr>
        <p:spPr>
          <a:xfrm>
            <a:off x="5305677" y="525995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7AA4DCFA-3A17-2EE0-AC03-B81F2DBF62D6}"/>
              </a:ext>
            </a:extLst>
          </p:cNvPr>
          <p:cNvSpPr/>
          <p:nvPr/>
        </p:nvSpPr>
        <p:spPr>
          <a:xfrm>
            <a:off x="6209917" y="525995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F8057F3-A802-2E02-F6DF-DB0893A66D65}"/>
              </a:ext>
            </a:extLst>
          </p:cNvPr>
          <p:cNvSpPr/>
          <p:nvPr/>
        </p:nvSpPr>
        <p:spPr>
          <a:xfrm>
            <a:off x="7134477" y="525995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716B404-B973-D239-EDA2-4CFDEDA9058B}"/>
              </a:ext>
            </a:extLst>
          </p:cNvPr>
          <p:cNvSpPr/>
          <p:nvPr/>
        </p:nvSpPr>
        <p:spPr>
          <a:xfrm>
            <a:off x="5915025" y="4985385"/>
            <a:ext cx="2438400" cy="579120"/>
          </a:xfrm>
          <a:prstGeom prst="arc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6B74EEA-F118-9EE7-CAD5-EA825882F51D}"/>
              </a:ext>
            </a:extLst>
          </p:cNvPr>
          <p:cNvSpPr/>
          <p:nvPr/>
        </p:nvSpPr>
        <p:spPr>
          <a:xfrm flipH="1">
            <a:off x="5600065" y="4975224"/>
            <a:ext cx="2448560" cy="589280"/>
          </a:xfrm>
          <a:prstGeom prst="arc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ED77D3-B248-CBFA-6C13-2957749A2AE1}"/>
              </a:ext>
            </a:extLst>
          </p:cNvPr>
          <p:cNvSpPr txBox="1"/>
          <p:nvPr/>
        </p:nvSpPr>
        <p:spPr>
          <a:xfrm>
            <a:off x="6789420" y="4737100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703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E968-47DD-D5A5-EA95-089B6EAB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90805"/>
            <a:ext cx="10515600" cy="1325563"/>
          </a:xfrm>
        </p:spPr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8CB5-6998-9C42-F3BE-6C26B397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114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</a:t>
            </a:r>
            <a:r>
              <a:rPr lang="ja-JP" altLang="en-US">
                <a:ea typeface="游ゴシック"/>
                <a:cs typeface="Calibri"/>
              </a:rPr>
              <a:t>文を用いたアクセス</a:t>
            </a:r>
            <a:endParaRPr lang="en-US"/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for文は繰り返し処理が行えるので、配列の全ての要素に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アクセスするような処理を書きやすい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FDF315-1821-3AF0-6932-7EEDE1FFF5F8}"/>
              </a:ext>
            </a:extLst>
          </p:cNvPr>
          <p:cNvGrpSpPr/>
          <p:nvPr/>
        </p:nvGrpSpPr>
        <p:grpSpPr>
          <a:xfrm>
            <a:off x="439038" y="3725798"/>
            <a:ext cx="6055742" cy="1686327"/>
            <a:chOff x="1109598" y="4487798"/>
            <a:chExt cx="6055742" cy="1686327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F43C83D1-5FD0-9F49-7543-8DAF511B1F52}"/>
                </a:ext>
              </a:extLst>
            </p:cNvPr>
            <p:cNvSpPr/>
            <p:nvPr/>
          </p:nvSpPr>
          <p:spPr>
            <a:xfrm>
              <a:off x="1109598" y="4487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0B862EC8-1AA5-BAA3-018C-30FEC4E387C6}"/>
                </a:ext>
              </a:extLst>
            </p:cNvPr>
            <p:cNvSpPr/>
            <p:nvPr/>
          </p:nvSpPr>
          <p:spPr>
            <a:xfrm>
              <a:off x="2013838" y="4487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4E049120-9DF4-4D2E-703E-895BD1D4B559}"/>
                </a:ext>
              </a:extLst>
            </p:cNvPr>
            <p:cNvSpPr/>
            <p:nvPr/>
          </p:nvSpPr>
          <p:spPr>
            <a:xfrm>
              <a:off x="2938398" y="4487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C07CA04-BE9E-ED22-5174-972E1804BEDB}"/>
                </a:ext>
              </a:extLst>
            </p:cNvPr>
            <p:cNvSpPr/>
            <p:nvPr/>
          </p:nvSpPr>
          <p:spPr>
            <a:xfrm>
              <a:off x="3852798" y="4487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BB13298-AB09-4EA8-A89D-C14DA98DD8B0}"/>
                </a:ext>
              </a:extLst>
            </p:cNvPr>
            <p:cNvSpPr/>
            <p:nvPr/>
          </p:nvSpPr>
          <p:spPr>
            <a:xfrm>
              <a:off x="4767198" y="4487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CBF4DC2-DE02-F9C5-3CEE-CCA07663D7E4}"/>
                </a:ext>
              </a:extLst>
            </p:cNvPr>
            <p:cNvSpPr txBox="1"/>
            <p:nvPr/>
          </p:nvSpPr>
          <p:spPr>
            <a:xfrm>
              <a:off x="1262380" y="5712460"/>
              <a:ext cx="5902960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/>
                <a:t>  0      　1           2           3            4</a:t>
              </a:r>
            </a:p>
          </p:txBody>
        </p:sp>
      </p:grp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33E6D6E9-36A0-5ACE-5DBC-35A543C8B37E}"/>
              </a:ext>
            </a:extLst>
          </p:cNvPr>
          <p:cNvSpPr/>
          <p:nvPr/>
        </p:nvSpPr>
        <p:spPr>
          <a:xfrm>
            <a:off x="997204" y="3205480"/>
            <a:ext cx="894080" cy="4368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7B4B659A-CF02-1D37-96FC-BB0707BBE945}"/>
              </a:ext>
            </a:extLst>
          </p:cNvPr>
          <p:cNvSpPr/>
          <p:nvPr/>
        </p:nvSpPr>
        <p:spPr>
          <a:xfrm>
            <a:off x="1962403" y="3215639"/>
            <a:ext cx="894080" cy="4368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7B669F32-479E-261B-005D-3A54CC941EE6}"/>
              </a:ext>
            </a:extLst>
          </p:cNvPr>
          <p:cNvSpPr/>
          <p:nvPr/>
        </p:nvSpPr>
        <p:spPr>
          <a:xfrm>
            <a:off x="2978403" y="3215639"/>
            <a:ext cx="894080" cy="4368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0C9958D-8700-B2CF-C630-727CDC7C4588}"/>
              </a:ext>
            </a:extLst>
          </p:cNvPr>
          <p:cNvSpPr/>
          <p:nvPr/>
        </p:nvSpPr>
        <p:spPr>
          <a:xfrm>
            <a:off x="3984243" y="3215639"/>
            <a:ext cx="894080" cy="4368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68B5E723-9B95-0011-9BB1-2D9EB05C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0" y="3345490"/>
            <a:ext cx="6217920" cy="19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4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AFE-091F-ADC7-3825-4C6EDAC1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51765"/>
            <a:ext cx="10515600" cy="1325563"/>
          </a:xfrm>
        </p:spPr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</a:t>
            </a:r>
            <a:r>
              <a:rPr lang="en-US">
                <a:cs typeface="Calibri Light"/>
              </a:rPr>
              <a:t>,</a:t>
            </a:r>
            <a:r>
              <a:rPr lang="ja-JP" altLang="en-US">
                <a:cs typeface="Calibri Light"/>
              </a:rPr>
              <a:t>多次元配列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8C9F-AFAD-DB00-73CE-B14F2082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1449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cs typeface="Calibri"/>
              </a:rPr>
              <a:t>多次元配列</a:t>
            </a:r>
            <a:endParaRPr kumimoji="1"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2D85B8-759C-5220-81C4-6E559EE5C129}"/>
              </a:ext>
            </a:extLst>
          </p:cNvPr>
          <p:cNvGrpSpPr/>
          <p:nvPr/>
        </p:nvGrpSpPr>
        <p:grpSpPr>
          <a:xfrm>
            <a:off x="5864478" y="1439798"/>
            <a:ext cx="4886960" cy="3048000"/>
            <a:chOff x="5864478" y="1439798"/>
            <a:chExt cx="4886960" cy="3048000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AEBAE5DF-BE55-471D-9425-11D9367B30FC}"/>
                </a:ext>
              </a:extLst>
            </p:cNvPr>
            <p:cNvSpPr/>
            <p:nvPr/>
          </p:nvSpPr>
          <p:spPr>
            <a:xfrm>
              <a:off x="5864478" y="1439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A89A74F8-0CAC-10E4-39ED-ACFD214BD791}"/>
                </a:ext>
              </a:extLst>
            </p:cNvPr>
            <p:cNvSpPr/>
            <p:nvPr/>
          </p:nvSpPr>
          <p:spPr>
            <a:xfrm>
              <a:off x="6768718" y="1439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C3FD8FD-F828-2082-20C0-74E948114AE0}"/>
                </a:ext>
              </a:extLst>
            </p:cNvPr>
            <p:cNvSpPr/>
            <p:nvPr/>
          </p:nvSpPr>
          <p:spPr>
            <a:xfrm>
              <a:off x="7693278" y="1439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1ADC9419-220F-0EAF-98F1-B0B127559108}"/>
                </a:ext>
              </a:extLst>
            </p:cNvPr>
            <p:cNvSpPr/>
            <p:nvPr/>
          </p:nvSpPr>
          <p:spPr>
            <a:xfrm>
              <a:off x="8607678" y="1439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105BB30D-25B2-F87B-3E04-11118EF09B5E}"/>
                </a:ext>
              </a:extLst>
            </p:cNvPr>
            <p:cNvSpPr/>
            <p:nvPr/>
          </p:nvSpPr>
          <p:spPr>
            <a:xfrm>
              <a:off x="9522078" y="14397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8F925AA-8D29-7C9A-8372-E35E8D34DB37}"/>
                </a:ext>
              </a:extLst>
            </p:cNvPr>
            <p:cNvSpPr/>
            <p:nvPr/>
          </p:nvSpPr>
          <p:spPr>
            <a:xfrm>
              <a:off x="5874638" y="234403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75027027-4E06-48DF-82C3-9FCEA30A60D5}"/>
                </a:ext>
              </a:extLst>
            </p:cNvPr>
            <p:cNvSpPr/>
            <p:nvPr/>
          </p:nvSpPr>
          <p:spPr>
            <a:xfrm>
              <a:off x="6778878" y="234403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2038ED40-180C-F4C6-C0BF-109709F4B7EC}"/>
                </a:ext>
              </a:extLst>
            </p:cNvPr>
            <p:cNvSpPr/>
            <p:nvPr/>
          </p:nvSpPr>
          <p:spPr>
            <a:xfrm>
              <a:off x="7703438" y="234403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0FAC85D-F5BD-A056-63C2-F4BDD10AC124}"/>
                </a:ext>
              </a:extLst>
            </p:cNvPr>
            <p:cNvSpPr/>
            <p:nvPr/>
          </p:nvSpPr>
          <p:spPr>
            <a:xfrm>
              <a:off x="8617838" y="234403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B251E5D9-11C2-BA26-C83F-6913BE8E4134}"/>
                </a:ext>
              </a:extLst>
            </p:cNvPr>
            <p:cNvSpPr/>
            <p:nvPr/>
          </p:nvSpPr>
          <p:spPr>
            <a:xfrm>
              <a:off x="9532238" y="234403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3F60E46D-6161-9591-BE83-1BCE66DD3CC8}"/>
                </a:ext>
              </a:extLst>
            </p:cNvPr>
            <p:cNvSpPr/>
            <p:nvPr/>
          </p:nvSpPr>
          <p:spPr>
            <a:xfrm>
              <a:off x="5874638" y="32685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2A74980B-3A9D-8EEA-CBAE-BC2F4A5A17FC}"/>
                </a:ext>
              </a:extLst>
            </p:cNvPr>
            <p:cNvSpPr/>
            <p:nvPr/>
          </p:nvSpPr>
          <p:spPr>
            <a:xfrm>
              <a:off x="6778878" y="32685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4A316E03-0998-84B4-DF37-2B98CC675B3A}"/>
                </a:ext>
              </a:extLst>
            </p:cNvPr>
            <p:cNvSpPr/>
            <p:nvPr/>
          </p:nvSpPr>
          <p:spPr>
            <a:xfrm>
              <a:off x="7703438" y="32685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B476CA7-AA98-7A6B-D6A7-B7F45C9FB233}"/>
                </a:ext>
              </a:extLst>
            </p:cNvPr>
            <p:cNvSpPr/>
            <p:nvPr/>
          </p:nvSpPr>
          <p:spPr>
            <a:xfrm>
              <a:off x="8617838" y="32685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C6D65BE9-0048-D6C3-0953-3D0C87EC5FE6}"/>
                </a:ext>
              </a:extLst>
            </p:cNvPr>
            <p:cNvSpPr/>
            <p:nvPr/>
          </p:nvSpPr>
          <p:spPr>
            <a:xfrm>
              <a:off x="9532238" y="3268598"/>
              <a:ext cx="1219200" cy="12192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2B63C7-670F-A151-FC42-616E33D0EFBB}"/>
              </a:ext>
            </a:extLst>
          </p:cNvPr>
          <p:cNvSpPr txBox="1"/>
          <p:nvPr/>
        </p:nvSpPr>
        <p:spPr>
          <a:xfrm>
            <a:off x="741680" y="2397760"/>
            <a:ext cx="48768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配列の配列と考えればよい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C54A9B-5A2E-18BB-D3C1-238415AC94E0}"/>
              </a:ext>
            </a:extLst>
          </p:cNvPr>
          <p:cNvSpPr txBox="1"/>
          <p:nvPr/>
        </p:nvSpPr>
        <p:spPr>
          <a:xfrm>
            <a:off x="670560" y="5019040"/>
            <a:ext cx="11165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二次元のデータ、例えば迷路のデータを保存するときなどに有用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0012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61AD-BA74-752C-3BE4-AB7AE7BC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3774-54BF-27A1-449A-4949FD9B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436745"/>
            <a:ext cx="5181600" cy="480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・</a:t>
            </a:r>
            <a:r>
              <a:rPr lang="ja-JP" altLang="en-US">
                <a:cs typeface="Calibri"/>
              </a:rPr>
              <a:t>二次元配列へのアクセス</a:t>
            </a: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4F0F387-C100-B695-4B79-12FBFB4340F8}"/>
              </a:ext>
            </a:extLst>
          </p:cNvPr>
          <p:cNvSpPr txBox="1"/>
          <p:nvPr/>
        </p:nvSpPr>
        <p:spPr>
          <a:xfrm>
            <a:off x="975360" y="4907280"/>
            <a:ext cx="579120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solidFill>
                  <a:srgbClr val="666600"/>
                </a:solidFill>
                <a:ea typeface="メイリオ"/>
              </a:rPr>
              <a:t>変数名</a:t>
            </a:r>
            <a:r>
              <a:rPr lang="en-US" sz="3200">
                <a:solidFill>
                  <a:srgbClr val="666600"/>
                </a:solidFill>
              </a:rPr>
              <a:t>.</a:t>
            </a:r>
            <a:r>
              <a:rPr lang="en-US" sz="3200"/>
              <a:t>at</a:t>
            </a:r>
            <a:r>
              <a:rPr lang="en-US" sz="3200">
                <a:solidFill>
                  <a:srgbClr val="666600"/>
                </a:solidFill>
              </a:rPr>
              <a:t>(</a:t>
            </a:r>
            <a:r>
              <a:rPr lang="ja-JP" altLang="en-US" sz="3200">
                <a:solidFill>
                  <a:srgbClr val="666600"/>
                </a:solidFill>
                <a:ea typeface="メイリオ"/>
              </a:rPr>
              <a:t>添字</a:t>
            </a:r>
            <a:r>
              <a:rPr lang="en-US" sz="3200">
                <a:solidFill>
                  <a:srgbClr val="006666"/>
                </a:solidFill>
              </a:rPr>
              <a:t>1</a:t>
            </a:r>
            <a:r>
              <a:rPr lang="en-US" sz="3200">
                <a:solidFill>
                  <a:srgbClr val="666600"/>
                </a:solidFill>
              </a:rPr>
              <a:t>).</a:t>
            </a:r>
            <a:r>
              <a:rPr lang="en-US" sz="3200"/>
              <a:t>at</a:t>
            </a:r>
            <a:r>
              <a:rPr lang="en-US" sz="3200">
                <a:solidFill>
                  <a:srgbClr val="666600"/>
                </a:solidFill>
              </a:rPr>
              <a:t>(</a:t>
            </a:r>
            <a:r>
              <a:rPr lang="ja-JP" altLang="en-US" sz="3200">
                <a:solidFill>
                  <a:srgbClr val="666600"/>
                </a:solidFill>
                <a:ea typeface="メイリオ"/>
              </a:rPr>
              <a:t>添字</a:t>
            </a:r>
            <a:r>
              <a:rPr lang="en-US" sz="3200">
                <a:solidFill>
                  <a:srgbClr val="006666"/>
                </a:solidFill>
              </a:rPr>
              <a:t>2</a:t>
            </a:r>
            <a:r>
              <a:rPr lang="en-US" sz="3200">
                <a:solidFill>
                  <a:srgbClr val="666600"/>
                </a:solidFill>
              </a:rPr>
              <a:t>)</a:t>
            </a:r>
            <a:endParaRPr lang="en-US" sz="32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F3C36-C3D0-FF77-4EFC-CF46714D1DD4}"/>
              </a:ext>
            </a:extLst>
          </p:cNvPr>
          <p:cNvSpPr txBox="1">
            <a:spLocks/>
          </p:cNvSpPr>
          <p:nvPr/>
        </p:nvSpPr>
        <p:spPr>
          <a:xfrm>
            <a:off x="848360" y="1784985"/>
            <a:ext cx="5181600" cy="48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>
                <a:cs typeface="Calibri"/>
              </a:rPr>
              <a:t>・</a:t>
            </a:r>
            <a:r>
              <a:rPr kumimoji="0" lang="ja-JP" altLang="en-US">
                <a:ea typeface="游ゴシック"/>
                <a:cs typeface="Calibri"/>
              </a:rPr>
              <a:t>二次元配列の作り方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0" lang="ja-JP" altLang="en-US">
              <a:ea typeface="游ゴシック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6F8F-C1DD-8F14-CBFA-8EA7EE967BB6}"/>
              </a:ext>
            </a:extLst>
          </p:cNvPr>
          <p:cNvSpPr txBox="1"/>
          <p:nvPr/>
        </p:nvSpPr>
        <p:spPr>
          <a:xfrm>
            <a:off x="975360" y="5608320"/>
            <a:ext cx="1051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配列の配列なので,atを二回重ねる</a:t>
            </a:r>
            <a:endParaRPr lang="en-US" sz="2800"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0B2EE0E-5399-839C-4C40-394C9F331BC0}"/>
              </a:ext>
            </a:extLst>
          </p:cNvPr>
          <p:cNvSpPr txBox="1"/>
          <p:nvPr/>
        </p:nvSpPr>
        <p:spPr>
          <a:xfrm>
            <a:off x="111760" y="2316480"/>
            <a:ext cx="1186688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vector</a:t>
            </a:r>
            <a:r>
              <a:rPr lang="en-US" sz="2800">
                <a:solidFill>
                  <a:srgbClr val="666600"/>
                </a:solidFill>
              </a:rPr>
              <a:t>&lt;</a:t>
            </a:r>
            <a:r>
              <a:rPr lang="en-US" sz="2800"/>
              <a:t>vector</a:t>
            </a:r>
            <a:r>
              <a:rPr lang="en-US" sz="2800">
                <a:solidFill>
                  <a:srgbClr val="666600"/>
                </a:solidFill>
              </a:rPr>
              <a:t>&lt;</a:t>
            </a:r>
            <a:r>
              <a:rPr lang="ja-JP" altLang="en-US" sz="2800">
                <a:solidFill>
                  <a:srgbClr val="666600"/>
                </a:solidFill>
                <a:ea typeface="メイリオ"/>
              </a:rPr>
              <a:t>要素の型</a:t>
            </a:r>
            <a:r>
              <a:rPr lang="en-US" sz="2800">
                <a:solidFill>
                  <a:srgbClr val="666600"/>
                </a:solidFill>
              </a:rPr>
              <a:t>&gt;&gt;</a:t>
            </a:r>
            <a:r>
              <a:rPr lang="en-US" altLang="ja-JP" sz="2800">
                <a:ea typeface="メイリオ"/>
              </a:rPr>
              <a:t> </a:t>
            </a:r>
            <a:r>
              <a:rPr lang="ja-JP" altLang="en-US" sz="2800">
                <a:solidFill>
                  <a:srgbClr val="666600"/>
                </a:solidFill>
                <a:ea typeface="メイリオ"/>
              </a:rPr>
              <a:t>変数名</a:t>
            </a:r>
            <a:r>
              <a:rPr lang="en-US" sz="2800">
                <a:solidFill>
                  <a:srgbClr val="666600"/>
                </a:solidFill>
              </a:rPr>
              <a:t>(</a:t>
            </a:r>
            <a:r>
              <a:rPr lang="ja-JP" altLang="en-US" sz="2800">
                <a:solidFill>
                  <a:srgbClr val="666600"/>
                </a:solidFill>
                <a:ea typeface="游ゴシック"/>
              </a:rPr>
              <a:t>要素数</a:t>
            </a:r>
            <a:r>
              <a:rPr lang="en-US" sz="2800">
                <a:solidFill>
                  <a:srgbClr val="666600"/>
                </a:solidFill>
              </a:rPr>
              <a:t>1,</a:t>
            </a:r>
            <a:r>
              <a:rPr lang="en-US" sz="2800"/>
              <a:t> vector</a:t>
            </a:r>
            <a:r>
              <a:rPr lang="en-US" sz="2800">
                <a:solidFill>
                  <a:srgbClr val="666600"/>
                </a:solidFill>
              </a:rPr>
              <a:t>&lt;</a:t>
            </a:r>
            <a:r>
              <a:rPr lang="ja-JP" altLang="en-US" sz="2800">
                <a:solidFill>
                  <a:srgbClr val="666600"/>
                </a:solidFill>
                <a:ea typeface="メイリオ"/>
              </a:rPr>
              <a:t>要素の型</a:t>
            </a:r>
            <a:r>
              <a:rPr lang="en-US" sz="2800">
                <a:solidFill>
                  <a:srgbClr val="666600"/>
                </a:solidFill>
              </a:rPr>
              <a:t>&gt;(</a:t>
            </a:r>
            <a:r>
              <a:rPr lang="ja-JP" altLang="en-US" sz="2800">
                <a:solidFill>
                  <a:srgbClr val="666600"/>
                </a:solidFill>
                <a:ea typeface="游ゴシック"/>
              </a:rPr>
              <a:t>要素数2)</a:t>
            </a:r>
            <a:r>
              <a:rPr lang="en-US" sz="2800">
                <a:solidFill>
                  <a:srgbClr val="666600"/>
                </a:solidFill>
              </a:rPr>
              <a:t>)</a:t>
            </a:r>
            <a:r>
              <a:rPr lang="en-US" sz="2800">
                <a:solidFill>
                  <a:srgbClr val="000000"/>
                </a:solidFill>
              </a:rPr>
              <a:t>;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58F3D-0095-7D07-17DC-F88F8B36D8EB}"/>
              </a:ext>
            </a:extLst>
          </p:cNvPr>
          <p:cNvSpPr txBox="1"/>
          <p:nvPr/>
        </p:nvSpPr>
        <p:spPr>
          <a:xfrm>
            <a:off x="996315" y="29470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21758-A5CD-7642-9F86-ED195D3C1AF6}"/>
              </a:ext>
            </a:extLst>
          </p:cNvPr>
          <p:cNvSpPr txBox="1"/>
          <p:nvPr/>
        </p:nvSpPr>
        <p:spPr>
          <a:xfrm>
            <a:off x="996950" y="2896870"/>
            <a:ext cx="106476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cs typeface="Calibri"/>
              </a:rPr>
              <a:t>vector&lt;&gt;</a:t>
            </a:r>
            <a:r>
              <a:rPr lang="ja-JP" altLang="en-US" sz="2400">
                <a:ea typeface="游ゴシック"/>
                <a:cs typeface="Calibri"/>
              </a:rPr>
              <a:t>の中の型にvetorをもう一度入れている。</a:t>
            </a:r>
          </a:p>
          <a:p>
            <a:r>
              <a:rPr lang="ja-JP" altLang="en-US" sz="2400">
                <a:ea typeface="游ゴシック"/>
                <a:cs typeface="Calibri"/>
              </a:rPr>
              <a:t>なので二次元配列は配列の配列といえる</a:t>
            </a:r>
          </a:p>
        </p:txBody>
      </p:sp>
    </p:spTree>
    <p:extLst>
      <p:ext uri="{BB962C8B-B14F-4D97-AF65-F5344CB8AC3E}">
        <p14:creationId xmlns:p14="http://schemas.microsoft.com/office/powerpoint/2010/main" val="3518307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CB19-2F6F-9151-6416-0616D1E6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02E3-B73C-7907-71D2-E4E0AE5D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388745"/>
            <a:ext cx="4145280" cy="581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</a:t>
            </a:r>
            <a:r>
              <a:rPr lang="ja-JP" altLang="en-US">
                <a:cs typeface="Calibri"/>
              </a:rPr>
              <a:t>文を用いたアクセス</a:t>
            </a:r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D857577-7698-09EC-36E0-3A156BD5AF0B}"/>
              </a:ext>
            </a:extLst>
          </p:cNvPr>
          <p:cNvSpPr/>
          <p:nvPr/>
        </p:nvSpPr>
        <p:spPr>
          <a:xfrm>
            <a:off x="733678" y="24049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D4FE1E4-BA6B-5E2A-D04F-9866C1C433E2}"/>
              </a:ext>
            </a:extLst>
          </p:cNvPr>
          <p:cNvSpPr/>
          <p:nvPr/>
        </p:nvSpPr>
        <p:spPr>
          <a:xfrm>
            <a:off x="1637918" y="24049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4D8A025-8A9D-5B38-65E5-5F29AB4EA5A6}"/>
              </a:ext>
            </a:extLst>
          </p:cNvPr>
          <p:cNvSpPr/>
          <p:nvPr/>
        </p:nvSpPr>
        <p:spPr>
          <a:xfrm>
            <a:off x="2562478" y="24049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5682B4F-5305-53C9-0821-4A554AAD71DD}"/>
              </a:ext>
            </a:extLst>
          </p:cNvPr>
          <p:cNvSpPr/>
          <p:nvPr/>
        </p:nvSpPr>
        <p:spPr>
          <a:xfrm>
            <a:off x="3476878" y="24049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96D534D-C7B2-DD3B-3E18-9CE5101AB9D7}"/>
              </a:ext>
            </a:extLst>
          </p:cNvPr>
          <p:cNvSpPr/>
          <p:nvPr/>
        </p:nvSpPr>
        <p:spPr>
          <a:xfrm>
            <a:off x="4391278" y="2404998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3512D09-E4C0-8592-7387-1893C19B5AE4}"/>
              </a:ext>
            </a:extLst>
          </p:cNvPr>
          <p:cNvSpPr/>
          <p:nvPr/>
        </p:nvSpPr>
        <p:spPr>
          <a:xfrm>
            <a:off x="723517" y="331939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A7D8A10-972C-089C-1080-325B19DE949D}"/>
              </a:ext>
            </a:extLst>
          </p:cNvPr>
          <p:cNvSpPr/>
          <p:nvPr/>
        </p:nvSpPr>
        <p:spPr>
          <a:xfrm>
            <a:off x="1627757" y="331939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74DE67DD-E453-F176-2B01-E40C9F79F632}"/>
              </a:ext>
            </a:extLst>
          </p:cNvPr>
          <p:cNvSpPr/>
          <p:nvPr/>
        </p:nvSpPr>
        <p:spPr>
          <a:xfrm>
            <a:off x="2552317" y="331939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B152CE3-802F-196B-5695-DBB7C967B91D}"/>
              </a:ext>
            </a:extLst>
          </p:cNvPr>
          <p:cNvSpPr/>
          <p:nvPr/>
        </p:nvSpPr>
        <p:spPr>
          <a:xfrm>
            <a:off x="3466717" y="331939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66BCF395-E526-2F02-B44B-E5E94B736F94}"/>
              </a:ext>
            </a:extLst>
          </p:cNvPr>
          <p:cNvSpPr/>
          <p:nvPr/>
        </p:nvSpPr>
        <p:spPr>
          <a:xfrm>
            <a:off x="4381117" y="3319397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5C39A6-8DC0-0619-9157-0047F2C738F0}"/>
              </a:ext>
            </a:extLst>
          </p:cNvPr>
          <p:cNvCxnSpPr/>
          <p:nvPr/>
        </p:nvCxnSpPr>
        <p:spPr>
          <a:xfrm flipV="1">
            <a:off x="1344295" y="3107055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B9250C-6BBE-09E7-D69C-E81141FEB0D6}"/>
              </a:ext>
            </a:extLst>
          </p:cNvPr>
          <p:cNvCxnSpPr>
            <a:cxnSpLocks/>
          </p:cNvCxnSpPr>
          <p:nvPr/>
        </p:nvCxnSpPr>
        <p:spPr>
          <a:xfrm flipV="1">
            <a:off x="2329814" y="310705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5CF313-DCF6-F63E-C378-54A7B41EBCC9}"/>
              </a:ext>
            </a:extLst>
          </p:cNvPr>
          <p:cNvCxnSpPr>
            <a:cxnSpLocks/>
          </p:cNvCxnSpPr>
          <p:nvPr/>
        </p:nvCxnSpPr>
        <p:spPr>
          <a:xfrm flipV="1">
            <a:off x="3254374" y="310705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D31B3-6B48-2FB3-4223-73B92ECFD30F}"/>
              </a:ext>
            </a:extLst>
          </p:cNvPr>
          <p:cNvCxnSpPr>
            <a:cxnSpLocks/>
          </p:cNvCxnSpPr>
          <p:nvPr/>
        </p:nvCxnSpPr>
        <p:spPr>
          <a:xfrm flipV="1">
            <a:off x="4077335" y="310705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0C29A5-DDB3-6BE1-D18C-51EF01A6968D}"/>
              </a:ext>
            </a:extLst>
          </p:cNvPr>
          <p:cNvCxnSpPr>
            <a:cxnSpLocks/>
          </p:cNvCxnSpPr>
          <p:nvPr/>
        </p:nvCxnSpPr>
        <p:spPr>
          <a:xfrm flipV="1">
            <a:off x="1344295" y="409257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FF5754-15A9-414E-23B3-9203228EC507}"/>
              </a:ext>
            </a:extLst>
          </p:cNvPr>
          <p:cNvCxnSpPr>
            <a:cxnSpLocks/>
          </p:cNvCxnSpPr>
          <p:nvPr/>
        </p:nvCxnSpPr>
        <p:spPr>
          <a:xfrm flipV="1">
            <a:off x="2248535" y="409257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8B37B3-0950-1902-0A21-E8934505D925}"/>
              </a:ext>
            </a:extLst>
          </p:cNvPr>
          <p:cNvCxnSpPr>
            <a:cxnSpLocks/>
          </p:cNvCxnSpPr>
          <p:nvPr/>
        </p:nvCxnSpPr>
        <p:spPr>
          <a:xfrm flipV="1">
            <a:off x="3254375" y="409257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9A2AE9-991B-F707-9EBE-72EB6CC51FBC}"/>
              </a:ext>
            </a:extLst>
          </p:cNvPr>
          <p:cNvCxnSpPr>
            <a:cxnSpLocks/>
          </p:cNvCxnSpPr>
          <p:nvPr/>
        </p:nvCxnSpPr>
        <p:spPr>
          <a:xfrm flipV="1">
            <a:off x="4138295" y="4092574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DFB0F746-F8FD-D178-9533-B06A34AFB459}"/>
              </a:ext>
            </a:extLst>
          </p:cNvPr>
          <p:cNvSpPr/>
          <p:nvPr/>
        </p:nvSpPr>
        <p:spPr>
          <a:xfrm>
            <a:off x="723516" y="4233796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2A371FAE-D3E9-E816-CEDC-902E5CF041EA}"/>
              </a:ext>
            </a:extLst>
          </p:cNvPr>
          <p:cNvSpPr/>
          <p:nvPr/>
        </p:nvSpPr>
        <p:spPr>
          <a:xfrm>
            <a:off x="1627756" y="4233796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07430DC7-050F-4A10-C147-637BDC0B3FC0}"/>
              </a:ext>
            </a:extLst>
          </p:cNvPr>
          <p:cNvSpPr/>
          <p:nvPr/>
        </p:nvSpPr>
        <p:spPr>
          <a:xfrm>
            <a:off x="2552316" y="4233796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8D3BC7C1-99CC-877C-D7FF-FFBD8F360B1F}"/>
              </a:ext>
            </a:extLst>
          </p:cNvPr>
          <p:cNvSpPr/>
          <p:nvPr/>
        </p:nvSpPr>
        <p:spPr>
          <a:xfrm>
            <a:off x="3466716" y="4233796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5BF803D7-3486-53EE-6163-98C2C4F198BC}"/>
              </a:ext>
            </a:extLst>
          </p:cNvPr>
          <p:cNvSpPr/>
          <p:nvPr/>
        </p:nvSpPr>
        <p:spPr>
          <a:xfrm>
            <a:off x="4381116" y="4233796"/>
            <a:ext cx="1219200" cy="12192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2B2E49-71C1-D7FF-23C9-12F7F8599BA8}"/>
              </a:ext>
            </a:extLst>
          </p:cNvPr>
          <p:cNvCxnSpPr>
            <a:cxnSpLocks/>
          </p:cNvCxnSpPr>
          <p:nvPr/>
        </p:nvCxnSpPr>
        <p:spPr>
          <a:xfrm flipV="1">
            <a:off x="1344295" y="5006973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0E3FEC-40E3-6546-3D65-27D4655FBAEF}"/>
              </a:ext>
            </a:extLst>
          </p:cNvPr>
          <p:cNvCxnSpPr>
            <a:cxnSpLocks/>
          </p:cNvCxnSpPr>
          <p:nvPr/>
        </p:nvCxnSpPr>
        <p:spPr>
          <a:xfrm flipV="1">
            <a:off x="2329815" y="5006973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ECC2D1-3223-1D29-FBFD-42B70FC56097}"/>
              </a:ext>
            </a:extLst>
          </p:cNvPr>
          <p:cNvCxnSpPr>
            <a:cxnSpLocks/>
          </p:cNvCxnSpPr>
          <p:nvPr/>
        </p:nvCxnSpPr>
        <p:spPr>
          <a:xfrm flipV="1">
            <a:off x="3254375" y="5006973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0652C0-2813-044A-3EA3-DD117F21B393}"/>
              </a:ext>
            </a:extLst>
          </p:cNvPr>
          <p:cNvCxnSpPr>
            <a:cxnSpLocks/>
          </p:cNvCxnSpPr>
          <p:nvPr/>
        </p:nvCxnSpPr>
        <p:spPr>
          <a:xfrm flipV="1">
            <a:off x="4138295" y="5006973"/>
            <a:ext cx="72136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F1F92F-34FE-20C7-BFA8-34C619667FF6}"/>
              </a:ext>
            </a:extLst>
          </p:cNvPr>
          <p:cNvCxnSpPr>
            <a:cxnSpLocks/>
          </p:cNvCxnSpPr>
          <p:nvPr/>
        </p:nvCxnSpPr>
        <p:spPr>
          <a:xfrm flipH="1">
            <a:off x="1171573" y="3157853"/>
            <a:ext cx="3840480" cy="894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E75F68-E6EA-03B2-CF92-EE6933ABF599}"/>
              </a:ext>
            </a:extLst>
          </p:cNvPr>
          <p:cNvCxnSpPr>
            <a:cxnSpLocks/>
          </p:cNvCxnSpPr>
          <p:nvPr/>
        </p:nvCxnSpPr>
        <p:spPr>
          <a:xfrm flipH="1">
            <a:off x="1069973" y="4143373"/>
            <a:ext cx="3942080" cy="873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2">
            <a:extLst>
              <a:ext uri="{FF2B5EF4-FFF2-40B4-BE49-F238E27FC236}">
                <a16:creationId xmlns:a16="http://schemas.microsoft.com/office/drawing/2014/main" id="{85E0D7C8-1DD0-8A7D-A5EF-2A6A5D22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2556363"/>
            <a:ext cx="6268720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3E51-11A9-C98A-95BD-CE4B723A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</a:t>
            </a:r>
            <a:r>
              <a:rPr lang="en-US" altLang="ja-JP">
                <a:ea typeface="游ゴシック Light"/>
                <a:cs typeface="Calibri Light"/>
              </a:rPr>
              <a:t>,</a:t>
            </a:r>
            <a:r>
              <a:rPr lang="ja-JP" altLang="en-US">
                <a:ea typeface="游ゴシック Light"/>
                <a:cs typeface="Calibri Light"/>
              </a:rPr>
              <a:t>多次元配列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7FB1-5606-9345-570C-DEF1A63E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・N個の整数を与えられます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 N個の整数の値の分散を求めてください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08D121-F68E-2F71-A3A6-E5A185B4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8" y="3077138"/>
            <a:ext cx="9316871" cy="35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BE6B-EB0D-CCD0-6424-F555274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86C-17F6-A727-E904-14D3A8CC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4192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難しい</a:t>
            </a:r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X 段重ねの鏡餅 (X≥1) とは、X 枚の円形の餅を縦に積み重ねたものであって、どの餅もその真下の餅より直径が小さい（一番下の餅を除く）もののことです。例えば、直径 10、8、6 センチメートルの餅をこの順に下から積み重ねると 3 段重ねの鏡餅になり、餅を一枚だけ置くと 1 段重ねの鏡餅になります。</a:t>
            </a:r>
            <a:endParaRPr lang="ja-JP" altLang="en-US">
              <a:ea typeface="游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ダックスフンドのルンルンは N 枚の円形の餅を持っていて、そのうち i 枚目の餅の直径は diセンチメートルです。これらの餅のうち一部または全部を使って鏡餅を作るとき、最大で何段重ねの鏡餅を作ることができるでしょうか。</a:t>
            </a:r>
            <a:endParaRPr lang="ja-JP">
              <a:ea typeface="游ゴシック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1BC25-6EB1-6001-3ACE-85C0C7496768}"/>
              </a:ext>
            </a:extLst>
          </p:cNvPr>
          <p:cNvSpPr txBox="1"/>
          <p:nvPr/>
        </p:nvSpPr>
        <p:spPr>
          <a:xfrm>
            <a:off x="1168400" y="5852160"/>
            <a:ext cx="61874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Calibri"/>
                <a:cs typeface="Calibri"/>
                <a:hlinkClick r:id="rId2"/>
              </a:rPr>
              <a:t>こっちの方がわかりやすい</a:t>
            </a:r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7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5FD-7928-8EA3-8A16-B57CEBB6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165225"/>
            <a:ext cx="10647680" cy="212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問題文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10を3で割った値,10を3で割ったあまりを出力してください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出力は小数点切り捨てで大丈夫です</a:t>
            </a:r>
            <a:endParaRPr lang="ja-JP" altLang="en-US" dirty="0">
              <a:ea typeface="游ゴシック"/>
              <a:cs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5F4D3-174B-F05C-1D82-6E2AEE85E68A}"/>
              </a:ext>
            </a:extLst>
          </p:cNvPr>
          <p:cNvSpPr txBox="1">
            <a:spLocks/>
          </p:cNvSpPr>
          <p:nvPr/>
        </p:nvSpPr>
        <p:spPr>
          <a:xfrm>
            <a:off x="84836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游ゴシック Light"/>
                <a:cs typeface="Calibri Light"/>
              </a:rPr>
              <a:t>出力,四則演算</a:t>
            </a:r>
            <a:endParaRPr kumimoji="0" lang="ja-JP" altLang="en-US" dirty="0">
              <a:ea typeface="游ゴシック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4611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8289-31D5-C268-BBD4-5292AA7F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游ゴシック Light"/>
                <a:cs typeface="Calibri Light"/>
              </a:rPr>
              <a:t>変数、型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5749-AED5-877B-1D2F-D1F5B6C6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1348720" cy="714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・値につけるメモのことを「</a:t>
            </a:r>
            <a:r>
              <a:rPr lang="ja-JP" altLang="en-US" b="1" dirty="0">
                <a:solidFill>
                  <a:srgbClr val="FF0000"/>
                </a:solidFill>
                <a:highlight>
                  <a:srgbClr val="FFFF00"/>
                </a:highlight>
                <a:ea typeface="游ゴシック"/>
                <a:cs typeface="Calibri"/>
              </a:rPr>
              <a:t>変数</a:t>
            </a:r>
            <a:r>
              <a:rPr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」という</a:t>
            </a:r>
            <a:endParaRPr lang="en-US" altLang="ja-JP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A4EE619-6079-AD7E-9D23-C08FA872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98072"/>
              </p:ext>
            </p:extLst>
          </p:nvPr>
        </p:nvGraphicFramePr>
        <p:xfrm>
          <a:off x="1168400" y="2133600"/>
          <a:ext cx="687493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467">
                  <a:extLst>
                    <a:ext uri="{9D8B030D-6E8A-4147-A177-3AD203B41FA5}">
                      <a16:colId xmlns:a16="http://schemas.microsoft.com/office/drawing/2014/main" val="2409724902"/>
                    </a:ext>
                  </a:extLst>
                </a:gridCol>
                <a:gridCol w="3437467">
                  <a:extLst>
                    <a:ext uri="{9D8B030D-6E8A-4147-A177-3AD203B41FA5}">
                      <a16:colId xmlns:a16="http://schemas.microsoft.com/office/drawing/2014/main" val="1655945438"/>
                    </a:ext>
                  </a:extLst>
                </a:gridCol>
              </a:tblGrid>
              <a:tr h="4930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/>
                        <a:t>型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データの種類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32275"/>
                  </a:ext>
                </a:extLst>
              </a:tr>
              <a:tr h="4930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int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3035"/>
                  </a:ext>
                </a:extLst>
              </a:tr>
              <a:tr h="4930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double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小数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60530"/>
                  </a:ext>
                </a:extLst>
              </a:tr>
              <a:tr h="4930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String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複数の文字列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7394"/>
                  </a:ext>
                </a:extLst>
              </a:tr>
              <a:tr h="4930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char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一つの文字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9441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2BB13-5886-02F6-351D-6748D6C5BB50}"/>
              </a:ext>
            </a:extLst>
          </p:cNvPr>
          <p:cNvSpPr txBox="1">
            <a:spLocks/>
          </p:cNvSpPr>
          <p:nvPr/>
        </p:nvSpPr>
        <p:spPr>
          <a:xfrm>
            <a:off x="838200" y="5438775"/>
            <a:ext cx="11551920" cy="962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・似たような型なら変換できるが、全く異なる</a:t>
            </a:r>
            <a:r>
              <a:rPr kumimoji="0" lang="en-US" altLang="ja-JP" dirty="0">
                <a:solidFill>
                  <a:srgbClr val="000000"/>
                </a:solidFill>
                <a:ea typeface="游ゴシック"/>
                <a:cs typeface="Calibri"/>
              </a:rPr>
              <a:t>(int</a:t>
            </a:r>
            <a:r>
              <a:rPr kumimoji="0"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と</a:t>
            </a:r>
            <a:r>
              <a:rPr kumimoji="0" lang="en-US" altLang="ja-JP" dirty="0">
                <a:solidFill>
                  <a:srgbClr val="000000"/>
                </a:solidFill>
                <a:ea typeface="游ゴシック"/>
                <a:cs typeface="Calibri"/>
              </a:rPr>
              <a:t>String)</a:t>
            </a:r>
            <a:r>
              <a:rPr kumimoji="0"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の</a:t>
            </a:r>
            <a:br>
              <a:rPr kumimoji="0" lang="en-US" altLang="ja-JP" dirty="0">
                <a:solidFill>
                  <a:srgbClr val="000000"/>
                </a:solidFill>
                <a:ea typeface="游ゴシック"/>
                <a:cs typeface="Calibri"/>
              </a:rPr>
            </a:br>
            <a:r>
              <a:rPr kumimoji="0"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　組み合わせは変換できずエラーが出る</a:t>
            </a:r>
            <a:endParaRPr kumimoji="0" lang="en-US" altLang="ja-JP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0" lang="en-US" altLang="ja-JP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0" lang="en-US" altLang="ja-JP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0"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27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8289-31D5-C268-BBD4-5292AA7F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游ゴシック Light"/>
                <a:cs typeface="Calibri Light"/>
              </a:rPr>
              <a:t>入力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5749-AED5-877B-1D2F-D1F5B6C6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1348720" cy="714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53E197-E265-C554-C226-CC28B9BCE59D}"/>
              </a:ext>
            </a:extLst>
          </p:cNvPr>
          <p:cNvSpPr txBox="1">
            <a:spLocks/>
          </p:cNvSpPr>
          <p:nvPr/>
        </p:nvSpPr>
        <p:spPr>
          <a:xfrm>
            <a:off x="838200" y="1419225"/>
            <a:ext cx="11348720" cy="543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sz="3600" b="1" dirty="0">
                <a:ea typeface="Calibri"/>
                <a:cs typeface="Calibri"/>
              </a:rPr>
              <a:t>・</a:t>
            </a:r>
            <a:r>
              <a:rPr kumimoji="0" lang="ja-JP" altLang="en-US" sz="3600" dirty="0">
                <a:ea typeface="Calibri"/>
                <a:cs typeface="Calibri"/>
              </a:rPr>
              <a:t>入力を受け取る時は</a:t>
            </a:r>
            <a:r>
              <a:rPr kumimoji="0" lang="en-US" altLang="ja-JP" sz="3600" b="1" dirty="0" err="1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cin</a:t>
            </a:r>
            <a:r>
              <a:rPr kumimoji="0" lang="ja-JP" altLang="en-US" sz="3600" dirty="0">
                <a:ea typeface="Calibri"/>
                <a:cs typeface="Calibri"/>
              </a:rPr>
              <a:t>と</a:t>
            </a:r>
            <a:r>
              <a:rPr kumimoji="0" lang="en-US" altLang="ja-JP" sz="36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&gt;&gt;</a:t>
            </a:r>
            <a:r>
              <a:rPr kumimoji="0" lang="ja-JP" altLang="en-US" sz="3600" dirty="0">
                <a:ea typeface="Calibri"/>
                <a:cs typeface="Calibri"/>
              </a:rPr>
              <a:t>を使う</a:t>
            </a:r>
            <a:endParaRPr kumimoji="0" lang="en-US" altLang="ja-JP" sz="36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0" lang="en-US" sz="36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sz="3600" b="1" dirty="0">
                <a:cs typeface="Calibri"/>
              </a:rPr>
              <a:t>・</a:t>
            </a:r>
            <a:r>
              <a:rPr kumimoji="0" lang="en-US" sz="3600" b="1" dirty="0" err="1">
                <a:cs typeface="Calibri"/>
              </a:rPr>
              <a:t>cin</a:t>
            </a:r>
            <a:r>
              <a:rPr kumimoji="0" lang="en-US" sz="3600" dirty="0">
                <a:cs typeface="Calibri"/>
              </a:rPr>
              <a:t>&lt;&lt;</a:t>
            </a:r>
            <a:r>
              <a:rPr kumimoji="0" lang="en-US" sz="3600" dirty="0">
                <a:solidFill>
                  <a:srgbClr val="FFC000"/>
                </a:solidFill>
                <a:cs typeface="Calibri"/>
              </a:rPr>
              <a:t>"</a:t>
            </a:r>
            <a:r>
              <a:rPr kumimoji="0"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文字列</a:t>
            </a:r>
            <a:r>
              <a:rPr kumimoji="0" lang="en-US" sz="3600" dirty="0">
                <a:solidFill>
                  <a:srgbClr val="FFC000"/>
                </a:solidFill>
                <a:cs typeface="Calibri"/>
              </a:rPr>
              <a:t>"</a:t>
            </a:r>
            <a:r>
              <a:rPr kumimoji="0" lang="en-US" sz="3600" dirty="0">
                <a:cs typeface="Calibri"/>
              </a:rPr>
              <a:t>;   </a:t>
            </a:r>
            <a:r>
              <a:rPr kumimoji="0" lang="en-US" sz="3600" b="1" dirty="0" err="1">
                <a:cs typeface="Calibri"/>
              </a:rPr>
              <a:t>cin</a:t>
            </a:r>
            <a:r>
              <a:rPr kumimoji="0" lang="en-US" sz="3600" dirty="0">
                <a:cs typeface="Calibri"/>
              </a:rPr>
              <a:t>&lt;&lt;</a:t>
            </a:r>
            <a:r>
              <a:rPr kumimoji="0"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数字</a:t>
            </a:r>
            <a:r>
              <a:rPr kumimoji="0"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游ゴシック"/>
                <a:cs typeface="Calibri"/>
              </a:rPr>
              <a:t>;</a:t>
            </a:r>
            <a:endParaRPr kumimoji="0" lang="en-US" dirty="0">
              <a:solidFill>
                <a:schemeClr val="tx1">
                  <a:lumMod val="95000"/>
                  <a:lumOff val="5000"/>
                </a:schemeClr>
              </a:solidFill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dirty="0">
                <a:solidFill>
                  <a:srgbClr val="000000"/>
                </a:solidFill>
                <a:cs typeface="Calibri"/>
              </a:rPr>
              <a:t>   </a:t>
            </a:r>
            <a:r>
              <a:rPr kumimoji="0" lang="ja-JP" altLang="en-US" dirty="0">
                <a:solidFill>
                  <a:srgbClr val="000000"/>
                </a:solidFill>
                <a:ea typeface="游ゴシック"/>
                <a:cs typeface="Calibri"/>
              </a:rPr>
              <a:t>で文字列や数字を入力することができる。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0"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sz="3600" b="1" dirty="0">
                <a:solidFill>
                  <a:srgbClr val="000000"/>
                </a:solidFill>
                <a:ea typeface="游ゴシック"/>
                <a:cs typeface="Calibri"/>
              </a:rPr>
              <a:t>・c</a:t>
            </a:r>
            <a:r>
              <a:rPr kumimoji="0" lang="en-US" altLang="ja-JP" sz="3600" b="1" dirty="0">
                <a:solidFill>
                  <a:srgbClr val="000000"/>
                </a:solidFill>
                <a:ea typeface="游ゴシック"/>
                <a:cs typeface="Calibri"/>
              </a:rPr>
              <a:t>in</a:t>
            </a:r>
            <a:r>
              <a:rPr kumimoji="0"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&lt;&lt;</a:t>
            </a:r>
            <a:r>
              <a:rPr kumimoji="0"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変数</a:t>
            </a:r>
            <a:r>
              <a:rPr kumimoji="0" lang="en-US" altLang="ja-JP" sz="3600" dirty="0">
                <a:ea typeface="游ゴシック"/>
                <a:cs typeface="Calibri"/>
              </a:rPr>
              <a:t>&lt;&lt;</a:t>
            </a:r>
            <a:r>
              <a:rPr kumimoji="0" lang="ja-JP" altLang="en-US" sz="3600" dirty="0">
                <a:solidFill>
                  <a:srgbClr val="FFC000"/>
                </a:solidFill>
                <a:ea typeface="游ゴシック"/>
                <a:cs typeface="Calibri"/>
              </a:rPr>
              <a:t>変数</a:t>
            </a:r>
            <a:r>
              <a:rPr kumimoji="0"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sz="3600" dirty="0">
                <a:solidFill>
                  <a:srgbClr val="000000"/>
                </a:solidFill>
                <a:ea typeface="游ゴシック"/>
                <a:cs typeface="Calibri"/>
              </a:rPr>
              <a:t>     変数のデータを一気に複数入力することができる</a:t>
            </a:r>
            <a:endParaRPr kumimoji="0"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0" lang="ja-JP" altLang="en-US" dirty="0">
              <a:solidFill>
                <a:srgbClr val="000000"/>
              </a:solidFill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89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5FD-7928-8EA3-8A16-B57CEBB6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1652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5F4D3-174B-F05C-1D82-6E2AEE85E68A}"/>
              </a:ext>
            </a:extLst>
          </p:cNvPr>
          <p:cNvSpPr txBox="1">
            <a:spLocks/>
          </p:cNvSpPr>
          <p:nvPr/>
        </p:nvSpPr>
        <p:spPr>
          <a:xfrm>
            <a:off x="84836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dirty="0">
                <a:ea typeface="游ゴシック Light"/>
                <a:cs typeface="Calibri Light"/>
              </a:rPr>
              <a:t>入力、変数、型</a:t>
            </a:r>
          </a:p>
        </p:txBody>
      </p:sp>
      <p:pic>
        <p:nvPicPr>
          <p:cNvPr id="4" name="図 5" descr="テキスト, 手紙&#10;&#10;説明は自動で生成されたものです">
            <a:extLst>
              <a:ext uri="{FF2B5EF4-FFF2-40B4-BE49-F238E27FC236}">
                <a16:creationId xmlns:a16="http://schemas.microsoft.com/office/drawing/2014/main" id="{0CEAD5B6-85C0-6A56-62B9-BFF8ED94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4534"/>
            <a:ext cx="9867900" cy="1999433"/>
          </a:xfrm>
          <a:prstGeom prst="rect">
            <a:avLst/>
          </a:prstGeom>
        </p:spPr>
      </p:pic>
      <p:pic>
        <p:nvPicPr>
          <p:cNvPr id="6" name="図 6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5EF0BBAD-15CC-8347-848A-FE56B25B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248593"/>
            <a:ext cx="5854700" cy="1795915"/>
          </a:xfrm>
          <a:prstGeom prst="rect">
            <a:avLst/>
          </a:prstGeom>
        </p:spPr>
      </p:pic>
      <p:pic>
        <p:nvPicPr>
          <p:cNvPr id="7" name="図 7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9670761D-2196-0E5D-D016-5F40F663F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147716"/>
            <a:ext cx="4127500" cy="22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98F7-C593-31A4-E71C-C293AD3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</a:t>
            </a:r>
            <a:r>
              <a:rPr lang="ja-JP" altLang="en-US">
                <a:ea typeface="游ゴシック Light"/>
                <a:cs typeface="Calibri Light"/>
              </a:rPr>
              <a:t>文,比較演算子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CB1A-1DC8-120A-9F45-0285AEF9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Calibri"/>
                <a:cs typeface="Calibri"/>
              </a:rPr>
              <a:t>if(</a:t>
            </a:r>
            <a:r>
              <a:rPr lang="ja-JP" altLang="en-US" sz="3200" b="1">
                <a:ea typeface="Calibri"/>
                <a:cs typeface="Calibri"/>
              </a:rPr>
              <a:t>条件式</a:t>
            </a:r>
            <a:r>
              <a:rPr lang="en-US" sz="3200" b="1" dirty="0">
                <a:ea typeface="Calibri"/>
                <a:cs typeface="Calibri"/>
              </a:rPr>
              <a:t>){</a:t>
            </a:r>
            <a:r>
              <a:rPr lang="en-US" altLang="ja-JP" sz="3200" b="1" dirty="0">
                <a:ea typeface="Calibri"/>
                <a:cs typeface="Calibri"/>
              </a:rPr>
              <a:t>  </a:t>
            </a:r>
            <a:r>
              <a:rPr lang="en-US" altLang="ja-JP" sz="3200" b="1" dirty="0" err="1">
                <a:ea typeface="Calibri"/>
                <a:cs typeface="Calibri"/>
              </a:rPr>
              <a:t>処理</a:t>
            </a:r>
            <a:r>
              <a:rPr lang="en-US" altLang="ja-JP" sz="3200" b="1" dirty="0">
                <a:ea typeface="Calibri"/>
                <a:cs typeface="Calibri"/>
              </a:rPr>
              <a:t>   }</a:t>
            </a:r>
            <a:r>
              <a:rPr lang="en-US" altLang="ja-JP" dirty="0" err="1">
                <a:ea typeface="Calibri"/>
                <a:cs typeface="Calibri"/>
              </a:rPr>
              <a:t>で条件が満たされたときだけ</a:t>
            </a:r>
            <a:endParaRPr lang="en-US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ja-JP" dirty="0">
                <a:ea typeface="Calibri"/>
                <a:cs typeface="Calibri"/>
              </a:rPr>
              <a:t>   </a:t>
            </a:r>
            <a:r>
              <a:rPr lang="en-US" altLang="ja-JP" dirty="0" err="1">
                <a:ea typeface="Calibri"/>
                <a:cs typeface="Calibri"/>
              </a:rPr>
              <a:t>処理を実行することができる</a:t>
            </a:r>
            <a:endParaRPr lang="en-US" altLang="ja-JP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F1F384-8208-E367-A594-6BD7E47D43C2}"/>
              </a:ext>
            </a:extLst>
          </p:cNvPr>
          <p:cNvGrpSpPr/>
          <p:nvPr/>
        </p:nvGrpSpPr>
        <p:grpSpPr>
          <a:xfrm>
            <a:off x="840913" y="2667254"/>
            <a:ext cx="5093499" cy="2345618"/>
            <a:chOff x="674317" y="2273380"/>
            <a:chExt cx="8202459" cy="39813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A8C030-C582-01EC-C7F1-0603555F8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317" y="2273380"/>
              <a:ext cx="8202459" cy="398137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1061E0-A652-C1F2-6F1A-7757D4E05F85}"/>
                </a:ext>
              </a:extLst>
            </p:cNvPr>
            <p:cNvSpPr/>
            <p:nvPr/>
          </p:nvSpPr>
          <p:spPr>
            <a:xfrm>
              <a:off x="2079320" y="2533388"/>
              <a:ext cx="2473890" cy="814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50B0D-BEDE-E83F-A3EA-56DFCD9D3014}"/>
                </a:ext>
              </a:extLst>
            </p:cNvPr>
            <p:cNvSpPr/>
            <p:nvPr/>
          </p:nvSpPr>
          <p:spPr>
            <a:xfrm>
              <a:off x="851508" y="3341056"/>
              <a:ext cx="855945" cy="855945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53E21C-B5B8-033F-3FE3-BFD609465746}"/>
                </a:ext>
              </a:extLst>
            </p:cNvPr>
            <p:cNvSpPr/>
            <p:nvPr/>
          </p:nvSpPr>
          <p:spPr>
            <a:xfrm>
              <a:off x="851507" y="5032070"/>
              <a:ext cx="855945" cy="855945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ja-JP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E8C050-3404-622A-1E71-A76CBECE2307}"/>
              </a:ext>
            </a:extLst>
          </p:cNvPr>
          <p:cNvSpPr txBox="1"/>
          <p:nvPr/>
        </p:nvSpPr>
        <p:spPr>
          <a:xfrm>
            <a:off x="841332" y="5392455"/>
            <a:ext cx="101439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ea typeface="游ゴシック"/>
              </a:rPr>
              <a:t>・</a:t>
            </a:r>
            <a:r>
              <a:rPr lang="ja-JP" altLang="en-US" sz="2800">
                <a:ea typeface="游ゴシック"/>
              </a:rPr>
              <a:t>条件式が正しいことを</a:t>
            </a:r>
            <a:r>
              <a:rPr lang="ja-JP" altLang="en-US" sz="2800" b="1">
                <a:ea typeface="游ゴシック"/>
              </a:rPr>
              <a:t>真</a:t>
            </a:r>
            <a:r>
              <a:rPr lang="ja-JP" altLang="en-US" sz="2800">
                <a:ea typeface="游ゴシック"/>
              </a:rPr>
              <a:t>、正しくないことを</a:t>
            </a:r>
            <a:r>
              <a:rPr lang="ja-JP" altLang="en-US" sz="2800" b="1">
                <a:ea typeface="游ゴシック"/>
              </a:rPr>
              <a:t>偽</a:t>
            </a:r>
            <a:r>
              <a:rPr lang="ja-JP" altLang="en-US" sz="2800">
                <a:ea typeface="游ゴシック"/>
              </a:rPr>
              <a:t>という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25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F9B-2BB0-DF75-6AE6-ABE590B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If</a:t>
            </a:r>
            <a:r>
              <a:rPr lang="ja-JP" altLang="en-US">
                <a:ea typeface="Calibri Light"/>
                <a:cs typeface="Calibri Light"/>
              </a:rPr>
              <a:t>文</a:t>
            </a:r>
            <a:r>
              <a:rPr lang="en-US" dirty="0">
                <a:ea typeface="Calibri Light"/>
                <a:cs typeface="Calibri Light"/>
              </a:rPr>
              <a:t>,</a:t>
            </a:r>
            <a:r>
              <a:rPr lang="ja-JP" altLang="en-US">
                <a:ea typeface="Calibri Light"/>
                <a:cs typeface="Calibri Light"/>
              </a:rPr>
              <a:t>比較演算子</a:t>
            </a:r>
            <a:endParaRPr lang="ja-JP" altLang="en-US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2CD586-89F6-2925-BE36-F494BAE4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842" y="47625"/>
            <a:ext cx="2840075" cy="37925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3CC12-05AC-2798-A468-71A607DA2FDC}"/>
              </a:ext>
            </a:extLst>
          </p:cNvPr>
          <p:cNvSpPr txBox="1"/>
          <p:nvPr/>
        </p:nvSpPr>
        <p:spPr>
          <a:xfrm>
            <a:off x="751840" y="1584960"/>
            <a:ext cx="7101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ea typeface="Calibri"/>
                <a:cs typeface="Calibri"/>
              </a:rPr>
              <a:t>・</a:t>
            </a:r>
            <a:r>
              <a:rPr lang="ja-JP" altLang="en-US" sz="2800" b="1">
                <a:solidFill>
                  <a:srgbClr val="FFC000"/>
                </a:solidFill>
                <a:ea typeface="Calibri"/>
                <a:cs typeface="Calibri"/>
              </a:rPr>
              <a:t>比較演算子</a:t>
            </a:r>
            <a:r>
              <a:rPr lang="ja-JP" altLang="en-US" sz="2800">
                <a:ea typeface="Calibri"/>
                <a:cs typeface="Calibri"/>
              </a:rPr>
              <a:t>は値同士を比較する時に使う、大抵はif文の条件式として使う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9A44A-9BA5-F3C7-66FC-2F0B88672953}"/>
              </a:ext>
            </a:extLst>
          </p:cNvPr>
          <p:cNvSpPr txBox="1"/>
          <p:nvPr/>
        </p:nvSpPr>
        <p:spPr>
          <a:xfrm>
            <a:off x="752475" y="3841115"/>
            <a:ext cx="112166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ea typeface="Calibri"/>
                <a:cs typeface="Calibri"/>
              </a:rPr>
              <a:t>・</a:t>
            </a:r>
            <a:r>
              <a:rPr lang="ja-JP" altLang="en-US" sz="2800" b="1">
                <a:solidFill>
                  <a:srgbClr val="FFC000"/>
                </a:solidFill>
                <a:ea typeface="Calibri"/>
                <a:cs typeface="Calibri"/>
              </a:rPr>
              <a:t>論理演算子</a:t>
            </a:r>
            <a:r>
              <a:rPr lang="ja-JP" altLang="en-US" sz="2800">
                <a:ea typeface="Calibri"/>
                <a:cs typeface="Calibri"/>
              </a:rPr>
              <a:t>は、複数の比較演算子を組み合わせることができる</a:t>
            </a:r>
          </a:p>
          <a:p>
            <a:r>
              <a:rPr lang="ja-JP" altLang="en-US" sz="2800">
                <a:ea typeface="Calibri"/>
                <a:cs typeface="Calibri"/>
              </a:rPr>
              <a:t>これを使うことで、a&gt;bかつa==cのような条件式を作ることができる</a:t>
            </a:r>
            <a:endParaRPr lang="ja-JP" altLang="en-US" sz="2800" dirty="0">
              <a:ea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F4C15E5-0FEF-9810-6707-2BC21661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4888968"/>
            <a:ext cx="7701280" cy="17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5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1E8-BDAF-B77F-25DC-170DD3DC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If</a:t>
            </a:r>
            <a:r>
              <a:rPr lang="ja-JP" altLang="en-US">
                <a:ea typeface="Calibri Light"/>
                <a:cs typeface="Calibri Light"/>
              </a:rPr>
              <a:t>文,比較演算子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3A8C-F27C-FB4B-B7E5-0FB13674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160696" cy="4787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Calibri"/>
                <a:cs typeface="Calibri"/>
              </a:rPr>
              <a:t>else</a:t>
            </a:r>
            <a:r>
              <a:rPr lang="ja-JP" altLang="en-US">
                <a:ea typeface="Calibri"/>
                <a:cs typeface="Calibri"/>
              </a:rPr>
              <a:t>を使うとif文の条件式が正しくなかったときの処理が書ける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698DF6-103F-FE88-50A4-AC0D4FE1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91" y="3503529"/>
            <a:ext cx="2503119" cy="32993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476ABC-EF03-B0F4-B3E2-C2B1D56BC822}"/>
              </a:ext>
            </a:extLst>
          </p:cNvPr>
          <p:cNvSpPr txBox="1">
            <a:spLocks/>
          </p:cNvSpPr>
          <p:nvPr/>
        </p:nvSpPr>
        <p:spPr>
          <a:xfrm>
            <a:off x="834025" y="2000711"/>
            <a:ext cx="10160696" cy="478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>
                <a:ea typeface="Calibri"/>
                <a:cs typeface="Calibri"/>
              </a:rPr>
              <a:t>else if</a:t>
            </a:r>
            <a:r>
              <a:rPr kumimoji="0" lang="ja-JP" altLang="en-US">
                <a:ea typeface="Calibri"/>
                <a:cs typeface="Calibri"/>
              </a:rPr>
              <a:t>を使うとif文の条件式が正しくなかったときの条件と処理を書ける</a:t>
            </a:r>
            <a:endParaRPr kumimoji="1"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96F386-DDB6-BD04-C660-9C50A21263F7}"/>
              </a:ext>
            </a:extLst>
          </p:cNvPr>
          <p:cNvSpPr txBox="1">
            <a:spLocks/>
          </p:cNvSpPr>
          <p:nvPr/>
        </p:nvSpPr>
        <p:spPr>
          <a:xfrm>
            <a:off x="834024" y="2595696"/>
            <a:ext cx="11006202" cy="11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ja-JP" altLang="en-US">
                <a:ea typeface="Calibri"/>
                <a:cs typeface="Calibri"/>
              </a:rPr>
              <a:t>if文を重ねることができる、条件式1が真であるときだけ二つめ</a:t>
            </a:r>
            <a:endParaRPr lang="ja-JP" altLang="en-US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Calibri"/>
                <a:cs typeface="Calibri"/>
              </a:rPr>
              <a:t>   if文を通る</a:t>
            </a:r>
            <a:endParaRPr lang="ja-JP" alt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Calibri"/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982DC42-320F-3C70-F691-C178CFE6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05" y="3506505"/>
            <a:ext cx="3338186" cy="330008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9D95F62-0499-4D8F-102D-CDEE7BCF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974" y="3498425"/>
            <a:ext cx="3693091" cy="33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1331</Words>
  <Application>Microsoft Office PowerPoint</Application>
  <PresentationFormat>ワイド画面</PresentationFormat>
  <Paragraphs>217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Meiryo UI</vt:lpstr>
      <vt:lpstr>Arial</vt:lpstr>
      <vt:lpstr>Calibri</vt:lpstr>
      <vt:lpstr>Calibri Light</vt:lpstr>
      <vt:lpstr>Trebuchet MS</vt:lpstr>
      <vt:lpstr>Wingdings 3</vt:lpstr>
      <vt:lpstr>Office Theme</vt:lpstr>
      <vt:lpstr>復習会</vt:lpstr>
      <vt:lpstr>出力,四則演算</vt:lpstr>
      <vt:lpstr>PowerPoint プレゼンテーション</vt:lpstr>
      <vt:lpstr>変数、型</vt:lpstr>
      <vt:lpstr>入力</vt:lpstr>
      <vt:lpstr>PowerPoint プレゼンテーション</vt:lpstr>
      <vt:lpstr>If文,比較演算子</vt:lpstr>
      <vt:lpstr>If文,比較演算子</vt:lpstr>
      <vt:lpstr>If文,比較演算子</vt:lpstr>
      <vt:lpstr>if文、比較演算子</vt:lpstr>
      <vt:lpstr>if文、比較演算子</vt:lpstr>
      <vt:lpstr>PowerPoint プレゼンテーション</vt:lpstr>
      <vt:lpstr>PowerPoint プレゼンテーション</vt:lpstr>
      <vt:lpstr>If文,比較演算子</vt:lpstr>
      <vt:lpstr>while文、for文</vt:lpstr>
      <vt:lpstr>while文、for文</vt:lpstr>
      <vt:lpstr>while文、for文</vt:lpstr>
      <vt:lpstr>while文、for文</vt:lpstr>
      <vt:lpstr>while文・for文</vt:lpstr>
      <vt:lpstr>while文・for文</vt:lpstr>
      <vt:lpstr>配列、多次元配列</vt:lpstr>
      <vt:lpstr>配列,多次元配列</vt:lpstr>
      <vt:lpstr>配列,多次元配列</vt:lpstr>
      <vt:lpstr>配列,多次元配列</vt:lpstr>
      <vt:lpstr>配列,多次元配列</vt:lpstr>
      <vt:lpstr>配列,多次元配列</vt:lpstr>
      <vt:lpstr>配列,多次元配列</vt:lpstr>
      <vt:lpstr>配列,多次元配列</vt:lpstr>
      <vt:lpstr>配列,多次元配列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s1901028@sendai.kosen-ac.jp</cp:lastModifiedBy>
  <cp:revision>355</cp:revision>
  <dcterms:created xsi:type="dcterms:W3CDTF">2022-05-12T11:23:46Z</dcterms:created>
  <dcterms:modified xsi:type="dcterms:W3CDTF">2022-05-17T13:33:39Z</dcterms:modified>
</cp:coreProperties>
</file>