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p" initials="P" lastIdx="1" clrIdx="0">
    <p:extLst>
      <p:ext uri="{19B8F6BF-5375-455C-9EA6-DF929625EA0E}">
        <p15:presenceInfo xmlns:p15="http://schemas.microsoft.com/office/powerpoint/2012/main" userId="Philip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635" autoAdjust="0"/>
    <p:restoredTop sz="94660"/>
  </p:normalViewPr>
  <p:slideViewPr>
    <p:cSldViewPr snapToGrid="0">
      <p:cViewPr>
        <p:scale>
          <a:sx n="50" d="100"/>
          <a:sy n="50" d="100"/>
        </p:scale>
        <p:origin x="64" y="-6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55CC-858E-4287-BD98-1188C23DC63C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94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55CC-858E-4287-BD98-1188C23DC63C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95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55CC-858E-4287-BD98-1188C23DC63C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26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55CC-858E-4287-BD98-1188C23DC63C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84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55CC-858E-4287-BD98-1188C23DC63C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88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55CC-858E-4287-BD98-1188C23DC63C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55CC-858E-4287-BD98-1188C23DC63C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43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55CC-858E-4287-BD98-1188C23DC63C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41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55CC-858E-4287-BD98-1188C23DC63C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5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55CC-858E-4287-BD98-1188C23DC63C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97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55CC-858E-4287-BD98-1188C23DC63C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11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B55CC-858E-4287-BD98-1188C23DC63C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45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69E60C0-42EB-4FA8-907A-2C3DE8AAABA4}"/>
              </a:ext>
            </a:extLst>
          </p:cNvPr>
          <p:cNvSpPr/>
          <p:nvPr/>
        </p:nvSpPr>
        <p:spPr>
          <a:xfrm>
            <a:off x="-2" y="0"/>
            <a:ext cx="21383625" cy="2481943"/>
          </a:xfrm>
          <a:prstGeom prst="rect">
            <a:avLst/>
          </a:prstGeom>
          <a:solidFill>
            <a:srgbClr val="FDC3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>
                <a:solidFill>
                  <a:schemeClr val="tx1"/>
                </a:solidFill>
              </a:rPr>
              <a:t>Modellierung eines Flaschenzugsystem in </a:t>
            </a:r>
            <a:r>
              <a:rPr lang="de-DE" sz="6600" dirty="0" err="1">
                <a:solidFill>
                  <a:schemeClr val="tx1"/>
                </a:solidFill>
              </a:rPr>
              <a:t>Modelica</a:t>
            </a:r>
            <a:endParaRPr lang="de-DE" sz="6600" dirty="0">
              <a:solidFill>
                <a:schemeClr val="tx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4054729-CDCE-45A6-93DD-1FA73A6CF493}"/>
              </a:ext>
            </a:extLst>
          </p:cNvPr>
          <p:cNvSpPr txBox="1"/>
          <p:nvPr/>
        </p:nvSpPr>
        <p:spPr>
          <a:xfrm>
            <a:off x="501772" y="2481941"/>
            <a:ext cx="20376001" cy="889001"/>
          </a:xfrm>
          <a:prstGeom prst="rect">
            <a:avLst/>
          </a:prstGeom>
          <a:noFill/>
          <a:ln w="15875">
            <a:noFill/>
          </a:ln>
        </p:spPr>
        <p:txBody>
          <a:bodyPr wrap="square" numCol="1" rtlCol="0">
            <a:noAutofit/>
          </a:bodyPr>
          <a:lstStyle/>
          <a:p>
            <a:pPr algn="ctr"/>
            <a:r>
              <a:rPr lang="de-DE" sz="4400" dirty="0"/>
              <a:t>Anforderungen: </a:t>
            </a:r>
          </a:p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45AC714-A71A-4FEA-B3DD-99E5B71BAE86}"/>
              </a:ext>
            </a:extLst>
          </p:cNvPr>
          <p:cNvSpPr txBox="1"/>
          <p:nvPr/>
        </p:nvSpPr>
        <p:spPr>
          <a:xfrm>
            <a:off x="-1" y="6219365"/>
            <a:ext cx="10691814" cy="9557659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de-DE" sz="4400" dirty="0"/>
              <a:t>Gesamtmodell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3EE45D6-6119-43B8-B189-BAA496D544D5}"/>
              </a:ext>
            </a:extLst>
          </p:cNvPr>
          <p:cNvSpPr txBox="1"/>
          <p:nvPr/>
        </p:nvSpPr>
        <p:spPr>
          <a:xfrm>
            <a:off x="10691811" y="6219365"/>
            <a:ext cx="10691814" cy="5765804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de-DE" sz="4400" dirty="0"/>
              <a:t>Antriebssystem</a:t>
            </a:r>
            <a:endParaRPr lang="de-DE" dirty="0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25ADD42-847B-4BEC-B9AB-D2C34D6D3267}"/>
              </a:ext>
            </a:extLst>
          </p:cNvPr>
          <p:cNvSpPr txBox="1"/>
          <p:nvPr/>
        </p:nvSpPr>
        <p:spPr>
          <a:xfrm>
            <a:off x="0" y="15777023"/>
            <a:ext cx="21383625" cy="7866744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de-DE" sz="4400" dirty="0"/>
              <a:t>Flaschenzugarten</a:t>
            </a:r>
            <a:endParaRPr lang="de-DE" dirty="0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C8D8D90-4D4D-47C1-AA4C-3A6AB77229E8}"/>
              </a:ext>
            </a:extLst>
          </p:cNvPr>
          <p:cNvSpPr txBox="1"/>
          <p:nvPr/>
        </p:nvSpPr>
        <p:spPr>
          <a:xfrm>
            <a:off x="0" y="28916161"/>
            <a:ext cx="10798979" cy="1456420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noAutofit/>
          </a:bodyPr>
          <a:lstStyle/>
          <a:p>
            <a:r>
              <a:rPr lang="de-DE" sz="2000" dirty="0"/>
              <a:t>Quellen:</a:t>
            </a:r>
          </a:p>
          <a:p>
            <a:pPr marL="342900" indent="-342900">
              <a:buFontTx/>
              <a:buChar char="-"/>
            </a:pPr>
            <a:r>
              <a:rPr lang="de-DE" sz="2000" dirty="0" err="1"/>
              <a:t>Ollesky</a:t>
            </a:r>
            <a:r>
              <a:rPr lang="de-DE" sz="2000" dirty="0"/>
              <a:t> D., Fachrechnen für Metallberufe, Leipzig, Teubner Verlag, 1998</a:t>
            </a:r>
          </a:p>
          <a:p>
            <a:pPr marL="342900" indent="-342900">
              <a:buFontTx/>
              <a:buChar char="-"/>
            </a:pPr>
            <a:r>
              <a:rPr lang="de-DE" sz="2000" dirty="0"/>
              <a:t>Prof. Dr.-Ing. Hillenbrand, Stefan, 2019: Fortgeschrittene Regelungstechnik, Hochschule Pforzheim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5977959-7890-41C5-83FD-5B139CDF68EB}"/>
              </a:ext>
            </a:extLst>
          </p:cNvPr>
          <p:cNvSpPr txBox="1"/>
          <p:nvPr/>
        </p:nvSpPr>
        <p:spPr>
          <a:xfrm>
            <a:off x="0" y="23663018"/>
            <a:ext cx="10692000" cy="773411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de-DE" sz="4400" dirty="0" err="1"/>
              <a:t>Connectoren</a:t>
            </a:r>
            <a:endParaRPr lang="de-DE" sz="4400" dirty="0"/>
          </a:p>
          <a:p>
            <a:pPr algn="ctr"/>
            <a:endParaRPr lang="de-DE" dirty="0"/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16A91D3-71F2-44CD-99DC-5F02772549C3}"/>
              </a:ext>
            </a:extLst>
          </p:cNvPr>
          <p:cNvSpPr txBox="1"/>
          <p:nvPr/>
        </p:nvSpPr>
        <p:spPr>
          <a:xfrm>
            <a:off x="10691809" y="11985168"/>
            <a:ext cx="10691814" cy="3791855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de-DE" sz="4400" dirty="0"/>
              <a:t>Komponenten</a:t>
            </a:r>
            <a:endParaRPr lang="de-DE" dirty="0"/>
          </a:p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4922DF4-16D4-4F36-A351-AF849CECB4AA}"/>
              </a:ext>
            </a:extLst>
          </p:cNvPr>
          <p:cNvSpPr txBox="1"/>
          <p:nvPr/>
        </p:nvSpPr>
        <p:spPr>
          <a:xfrm>
            <a:off x="501773" y="3370942"/>
            <a:ext cx="20376000" cy="2801565"/>
          </a:xfrm>
          <a:prstGeom prst="rect">
            <a:avLst/>
          </a:prstGeom>
          <a:noFill/>
          <a:ln w="15875">
            <a:noFill/>
          </a:ln>
        </p:spPr>
        <p:txBody>
          <a:bodyPr wrap="square" numCol="2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Flaschenzug soll von selbstmodelliertem einphasigen E-Motor angetrieben werden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Die Drehrichtung des Motors soll variabel sein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Wenn der Motor nicht bestromt wird darf sich das System nicht bewegen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Es sind eigene bidirektionale </a:t>
            </a:r>
            <a:r>
              <a:rPr lang="de-DE" sz="2800" dirty="0" err="1"/>
              <a:t>Connectoren</a:t>
            </a:r>
            <a:r>
              <a:rPr lang="de-DE" sz="2800" dirty="0"/>
              <a:t> zu verwenden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Eine geeignete Visualisierung ist zu erstellen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Die Objekte sollen gegliedert werden und eine eigene Bibliothek erstellt werden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Eine geeignete Visualisierung des Systems soll erstellt werden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Die Anzahl der Rollen sowie die Last am Flaschenzug muss variabel parametrierbar sein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8041C6D-2F76-4F2F-AEEC-6D5C65584A1C}"/>
              </a:ext>
            </a:extLst>
          </p:cNvPr>
          <p:cNvSpPr txBox="1"/>
          <p:nvPr/>
        </p:nvSpPr>
        <p:spPr>
          <a:xfrm>
            <a:off x="0" y="16456600"/>
            <a:ext cx="7128000" cy="7187166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de-DE" sz="2800" dirty="0"/>
              <a:t>Faktorenflaschenzug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C653C4-BB66-4D0A-B12C-F25479C9606E}"/>
              </a:ext>
            </a:extLst>
          </p:cNvPr>
          <p:cNvSpPr txBox="1"/>
          <p:nvPr/>
        </p:nvSpPr>
        <p:spPr>
          <a:xfrm>
            <a:off x="7137433" y="16456600"/>
            <a:ext cx="6998326" cy="71871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de-DE" sz="2800" dirty="0"/>
              <a:t>Potenzflaschenzug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4A2CDB5-90B3-46B3-B2AD-E12489453C04}"/>
              </a:ext>
            </a:extLst>
          </p:cNvPr>
          <p:cNvSpPr txBox="1"/>
          <p:nvPr/>
        </p:nvSpPr>
        <p:spPr>
          <a:xfrm>
            <a:off x="14126134" y="16456595"/>
            <a:ext cx="7257491" cy="71871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de-DE" sz="2800" dirty="0"/>
              <a:t>Differentialflaschenzug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5F9682D-1D0A-47F4-98C9-60A4F3BB1FA9}"/>
              </a:ext>
            </a:extLst>
          </p:cNvPr>
          <p:cNvSpPr txBox="1"/>
          <p:nvPr/>
        </p:nvSpPr>
        <p:spPr>
          <a:xfrm>
            <a:off x="10691616" y="12690676"/>
            <a:ext cx="3564000" cy="30863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de-DE" sz="2800" dirty="0"/>
              <a:t>Decke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Anschlusspunkt des Flaschenzuges an Umgebung</a:t>
            </a:r>
            <a:endParaRPr lang="de-DE" sz="16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24D421F-886B-4B01-8E39-5FDA75CB6E82}"/>
              </a:ext>
            </a:extLst>
          </p:cNvPr>
          <p:cNvSpPr txBox="1"/>
          <p:nvPr/>
        </p:nvSpPr>
        <p:spPr>
          <a:xfrm>
            <a:off x="14255616" y="12690682"/>
            <a:ext cx="3564000" cy="30863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de-DE" sz="2800" dirty="0"/>
              <a:t>Trommel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Setzt Drehbewegung des Motors in lineare Bewegung 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6B61136-3E77-40DD-90AE-174CE35D1531}"/>
              </a:ext>
            </a:extLst>
          </p:cNvPr>
          <p:cNvSpPr txBox="1"/>
          <p:nvPr/>
        </p:nvSpPr>
        <p:spPr>
          <a:xfrm>
            <a:off x="17819625" y="12690676"/>
            <a:ext cx="3564000" cy="30863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de-DE" sz="2800" dirty="0"/>
              <a:t>Masse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Parametrierbare Last des Systems</a:t>
            </a:r>
            <a:endParaRPr lang="de-DE" sz="16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C1D981A-1D0B-4D9C-92C4-92B01C69A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9772" y="13893153"/>
            <a:ext cx="3564000" cy="1883858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C91E3655-21A8-4402-B13E-2360A7823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86539" y="14267260"/>
            <a:ext cx="1891276" cy="150975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FE4B3004-D135-4E4F-902A-013A9C8B3F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271399" y="13801862"/>
            <a:ext cx="2660452" cy="1975149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B2B326BA-CBDD-4483-B28F-EEC0BAC7E45A}"/>
              </a:ext>
            </a:extLst>
          </p:cNvPr>
          <p:cNvSpPr txBox="1"/>
          <p:nvPr/>
        </p:nvSpPr>
        <p:spPr>
          <a:xfrm>
            <a:off x="10709227" y="6947012"/>
            <a:ext cx="3564000" cy="5051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de-DE" sz="2800" dirty="0"/>
              <a:t>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Einphasiger Gleichstrommotor</a:t>
            </a:r>
          </a:p>
          <a:p>
            <a:endParaRPr lang="de-DE" sz="14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E5629E7-1EA0-4770-A351-B391027F7F0E}"/>
              </a:ext>
            </a:extLst>
          </p:cNvPr>
          <p:cNvSpPr txBox="1"/>
          <p:nvPr/>
        </p:nvSpPr>
        <p:spPr>
          <a:xfrm>
            <a:off x="14255616" y="6947012"/>
            <a:ext cx="3564000" cy="5051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de-DE" sz="2800" dirty="0"/>
              <a:t>Bremse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Sicherheitsbremse, die System bei </a:t>
            </a:r>
            <a:r>
              <a:rPr lang="de-DE" sz="2400" dirty="0" err="1"/>
              <a:t>unbestromtem</a:t>
            </a:r>
            <a:r>
              <a:rPr lang="de-DE" sz="2400" dirty="0"/>
              <a:t> Motor in momentaner Lage hält</a:t>
            </a:r>
            <a:endParaRPr lang="de-DE" sz="14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DF8DC73-BACA-4987-A632-E80816C75366}"/>
              </a:ext>
            </a:extLst>
          </p:cNvPr>
          <p:cNvSpPr txBox="1"/>
          <p:nvPr/>
        </p:nvSpPr>
        <p:spPr>
          <a:xfrm>
            <a:off x="17819625" y="6943930"/>
            <a:ext cx="3564000" cy="5051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de-DE" sz="2800" dirty="0"/>
              <a:t>Getriebe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Verminderung der Motordrehzahl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Parametrierbare Drehrichtung der Ausgangswelle</a:t>
            </a:r>
            <a:br>
              <a:rPr lang="de-DE" sz="2000" dirty="0"/>
            </a:br>
            <a:r>
              <a:rPr lang="de-DE" sz="2000" dirty="0">
                <a:sym typeface="Wingdings" panose="05000000000000000000" pitchFamily="2" charset="2"/>
              </a:rPr>
              <a:t> Einstellen der Hubrichtung</a:t>
            </a:r>
            <a:endParaRPr lang="de-DE" sz="2400" dirty="0"/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58F797B9-AF9A-418D-B26D-9CC9E1280F6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6983" t="27244" r="25690" b="20237"/>
          <a:stretch/>
        </p:blipFill>
        <p:spPr>
          <a:xfrm>
            <a:off x="10858960" y="9728578"/>
            <a:ext cx="3115603" cy="2144343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9F3129F5-5050-46A3-BAD7-4623F19F5A4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25561" t="18301" r="38546" b="1177"/>
          <a:stretch/>
        </p:blipFill>
        <p:spPr>
          <a:xfrm>
            <a:off x="14864874" y="9383653"/>
            <a:ext cx="2341803" cy="2606443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B8EE23DF-2E91-4F3D-B384-ADBBDB98BC6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5510" t="29095" r="60663" b="-641"/>
          <a:stretch/>
        </p:blipFill>
        <p:spPr>
          <a:xfrm>
            <a:off x="18043667" y="9742266"/>
            <a:ext cx="3115916" cy="2255867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54B06EE4-E90C-4552-BF11-58666E73CC05}"/>
              </a:ext>
            </a:extLst>
          </p:cNvPr>
          <p:cNvSpPr txBox="1"/>
          <p:nvPr/>
        </p:nvSpPr>
        <p:spPr>
          <a:xfrm>
            <a:off x="0" y="25140458"/>
            <a:ext cx="3562350" cy="36384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de-DE" sz="2800" dirty="0"/>
              <a:t>Kraft-Weg-Connector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Kraft </a:t>
            </a:r>
            <a:r>
              <a:rPr lang="de-DE" sz="2400" i="1" dirty="0"/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Weg </a:t>
            </a:r>
            <a:r>
              <a:rPr lang="de-DE" sz="2400" i="1" dirty="0"/>
              <a:t>s</a:t>
            </a:r>
            <a:endParaRPr lang="de-DE" sz="1600" i="1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9F3B2DC-E3DD-49D8-8819-F2730747F03D}"/>
              </a:ext>
            </a:extLst>
          </p:cNvPr>
          <p:cNvSpPr txBox="1"/>
          <p:nvPr/>
        </p:nvSpPr>
        <p:spPr>
          <a:xfrm>
            <a:off x="3562351" y="25140458"/>
            <a:ext cx="3689772" cy="36384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de-DE" sz="2800" dirty="0"/>
              <a:t>Drehmoment-Winkelgeschwindigkeit-Connector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Drehmoment </a:t>
            </a:r>
            <a:r>
              <a:rPr lang="de-DE" sz="2400" i="1" dirty="0"/>
              <a:t>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Winkelgeschwindigkeit </a:t>
            </a:r>
            <a:r>
              <a:rPr lang="de-DE" sz="2400" i="1" dirty="0"/>
              <a:t>ω</a:t>
            </a:r>
            <a:endParaRPr lang="de-DE" sz="1600" i="1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82F0699-CA96-4722-AEA1-B7FBFAB83818}"/>
              </a:ext>
            </a:extLst>
          </p:cNvPr>
          <p:cNvSpPr txBox="1"/>
          <p:nvPr/>
        </p:nvSpPr>
        <p:spPr>
          <a:xfrm>
            <a:off x="7127421" y="25140458"/>
            <a:ext cx="3562351" cy="36384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de-DE" sz="2800" dirty="0" err="1"/>
              <a:t>Signalconnector</a:t>
            </a:r>
            <a:endParaRPr lang="de-D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Versorgungsspannung </a:t>
            </a:r>
            <a:r>
              <a:rPr lang="de-DE" sz="2400" i="1" dirty="0"/>
              <a:t>U</a:t>
            </a:r>
            <a:r>
              <a:rPr lang="de-DE" sz="2400" dirty="0"/>
              <a:t> des Motors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Ankerspannung als leere Größe zur Erfüllung der </a:t>
            </a:r>
            <a:r>
              <a:rPr lang="de-DE" sz="2400" dirty="0" err="1"/>
              <a:t>Connectorfunktionalität</a:t>
            </a:r>
            <a:endParaRPr lang="de-DE" sz="1600" dirty="0"/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AD639162-D5F0-4596-A35D-26FDB98F4D5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414" t="52156" r="59927" b="3562"/>
          <a:stretch/>
        </p:blipFill>
        <p:spPr>
          <a:xfrm>
            <a:off x="1114447" y="27518882"/>
            <a:ext cx="1340056" cy="126000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C40AB4E8-6DE0-4733-8C4C-491AFAF27FE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491" t="50422" r="63493" b="649"/>
          <a:stretch/>
        </p:blipFill>
        <p:spPr>
          <a:xfrm>
            <a:off x="4694431" y="27518882"/>
            <a:ext cx="1297801" cy="126000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54D4FE76-C0DA-4628-B7EC-A6C70114A5CA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999" t="84444" r="88287" b="8052"/>
          <a:stretch/>
        </p:blipFill>
        <p:spPr>
          <a:xfrm>
            <a:off x="8276168" y="27518882"/>
            <a:ext cx="1264855" cy="1260000"/>
          </a:xfrm>
          <a:prstGeom prst="rect">
            <a:avLst/>
          </a:prstGeom>
        </p:spPr>
      </p:pic>
      <p:pic>
        <p:nvPicPr>
          <p:cNvPr id="37" name="Picture 6">
            <a:extLst>
              <a:ext uri="{FF2B5EF4-FFF2-40B4-BE49-F238E27FC236}">
                <a16:creationId xmlns:a16="http://schemas.microsoft.com/office/drawing/2014/main" id="{C6F387CE-3C21-4D2F-B653-286DAC159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12684606" y="25951486"/>
            <a:ext cx="1440509" cy="1138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5F01FD9F-EEDB-4CCD-8D3D-B86E9D240D55}"/>
              </a:ext>
            </a:extLst>
          </p:cNvPr>
          <p:cNvGrpSpPr/>
          <p:nvPr/>
        </p:nvGrpSpPr>
        <p:grpSpPr>
          <a:xfrm>
            <a:off x="16469479" y="24442030"/>
            <a:ext cx="3142663" cy="4376762"/>
            <a:chOff x="15961479" y="23624914"/>
            <a:chExt cx="3142663" cy="4376762"/>
          </a:xfrm>
        </p:grpSpPr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85A336DB-783E-484A-B637-DFCA78C92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961479" y="25008895"/>
              <a:ext cx="1467024" cy="1171083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A546F1C6-FD7A-482A-86A9-BB331598B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7367986" y="23624914"/>
              <a:ext cx="1276148" cy="3302746"/>
            </a:xfrm>
            <a:prstGeom prst="rect">
              <a:avLst/>
            </a:prstGeom>
          </p:spPr>
        </p:pic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96C89E88-2917-41BD-8115-2288CAD66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474967" y="26792159"/>
              <a:ext cx="1629175" cy="1209517"/>
            </a:xfrm>
            <a:prstGeom prst="rect">
              <a:avLst/>
            </a:prstGeom>
          </p:spPr>
        </p:pic>
      </p:grp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16516222-5A28-43FF-883D-7661CC59AB09}"/>
              </a:ext>
            </a:extLst>
          </p:cNvPr>
          <p:cNvGrpSpPr/>
          <p:nvPr/>
        </p:nvGrpSpPr>
        <p:grpSpPr>
          <a:xfrm>
            <a:off x="2506159" y="18716535"/>
            <a:ext cx="2188272" cy="4634612"/>
            <a:chOff x="2499876" y="18716535"/>
            <a:chExt cx="2188272" cy="4634612"/>
          </a:xfrm>
        </p:grpSpPr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AD262975-281C-4879-B692-FE5CD39CF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897380" y="18716535"/>
              <a:ext cx="1790768" cy="4634612"/>
            </a:xfrm>
            <a:prstGeom prst="rect">
              <a:avLst/>
            </a:prstGeom>
          </p:spPr>
        </p:pic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8C8B95A-E005-43D6-941F-28AB3913F8C3}"/>
                </a:ext>
              </a:extLst>
            </p:cNvPr>
            <p:cNvSpPr txBox="1"/>
            <p:nvPr/>
          </p:nvSpPr>
          <p:spPr>
            <a:xfrm>
              <a:off x="2839591" y="19943136"/>
              <a:ext cx="769607" cy="37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s</a:t>
              </a:r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A796A37D-789C-4AB4-A663-B6B4672694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3999" y="22490489"/>
              <a:ext cx="0" cy="6717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A781106C-7444-4BE7-BB71-4F0775BBD400}"/>
                </a:ext>
              </a:extLst>
            </p:cNvPr>
            <p:cNvCxnSpPr>
              <a:cxnSpLocks/>
            </p:cNvCxnSpPr>
            <p:nvPr/>
          </p:nvCxnSpPr>
          <p:spPr>
            <a:xfrm>
              <a:off x="3368806" y="23171047"/>
              <a:ext cx="414952" cy="0"/>
            </a:xfrm>
            <a:prstGeom prst="line">
              <a:avLst/>
            </a:prstGeom>
            <a:ln w="38100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CF6762ED-F409-4030-B32E-5E23E7029C2C}"/>
                </a:ext>
              </a:extLst>
            </p:cNvPr>
            <p:cNvSpPr txBox="1"/>
            <p:nvPr/>
          </p:nvSpPr>
          <p:spPr>
            <a:xfrm>
              <a:off x="3215938" y="22643704"/>
              <a:ext cx="769607" cy="37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h</a:t>
              </a:r>
            </a:p>
          </p:txBody>
        </p: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85049348-C37C-47A7-9A7A-317154B2A1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5367" y="21226600"/>
              <a:ext cx="275368" cy="53632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F9304EF4-871D-4593-8C88-B41585B16493}"/>
                </a:ext>
              </a:extLst>
            </p:cNvPr>
            <p:cNvSpPr txBox="1"/>
            <p:nvPr/>
          </p:nvSpPr>
          <p:spPr>
            <a:xfrm>
              <a:off x="2499876" y="20983750"/>
              <a:ext cx="769607" cy="37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>
                  <a:solidFill>
                    <a:srgbClr val="FF0000"/>
                  </a:solidFill>
                </a:rPr>
                <a:t>F</a:t>
              </a:r>
              <a:r>
                <a:rPr lang="de-DE" sz="2800" baseline="-25000" dirty="0" err="1">
                  <a:solidFill>
                    <a:srgbClr val="FF0000"/>
                  </a:solidFill>
                </a:rPr>
                <a:t>z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A5AF1CD7-6750-4164-BC5D-0EC02BB3EDC4}"/>
                </a:ext>
              </a:extLst>
            </p:cNvPr>
            <p:cNvGrpSpPr/>
            <p:nvPr/>
          </p:nvGrpSpPr>
          <p:grpSpPr>
            <a:xfrm rot="12313222">
              <a:off x="2998209" y="19972579"/>
              <a:ext cx="414952" cy="680557"/>
              <a:chOff x="3258863" y="18649005"/>
              <a:chExt cx="585210" cy="959795"/>
            </a:xfrm>
          </p:grpSpPr>
          <p:cxnSp>
            <p:nvCxnSpPr>
              <p:cNvPr id="62" name="Gerade Verbindung mit Pfeil 61">
                <a:extLst>
                  <a:ext uri="{FF2B5EF4-FFF2-40B4-BE49-F238E27FC236}">
                    <a16:creationId xmlns:a16="http://schemas.microsoft.com/office/drawing/2014/main" id="{ABDA2CFD-A7FB-42F9-9E55-660DD7A864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2350" y="18649005"/>
                <a:ext cx="0" cy="94732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>
                <a:extLst>
                  <a:ext uri="{FF2B5EF4-FFF2-40B4-BE49-F238E27FC236}">
                    <a16:creationId xmlns:a16="http://schemas.microsoft.com/office/drawing/2014/main" id="{B9639AE4-1E5F-4CD4-9B4D-25A80D2C2E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863" y="19608800"/>
                <a:ext cx="585210" cy="0"/>
              </a:xfrm>
              <a:prstGeom prst="line">
                <a:avLst/>
              </a:prstGeom>
              <a:ln w="38100"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8" name="Grafik 17">
            <a:extLst>
              <a:ext uri="{FF2B5EF4-FFF2-40B4-BE49-F238E27FC236}">
                <a16:creationId xmlns:a16="http://schemas.microsoft.com/office/drawing/2014/main" id="{C7BADBDB-6828-4BA5-981B-E4C2855E216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6527650" y="18962911"/>
            <a:ext cx="2970600" cy="4670571"/>
          </a:xfrm>
          <a:prstGeom prst="rect">
            <a:avLst/>
          </a:prstGeom>
        </p:spPr>
      </p:pic>
      <p:pic>
        <p:nvPicPr>
          <p:cNvPr id="90" name="Grafik 89">
            <a:extLst>
              <a:ext uri="{FF2B5EF4-FFF2-40B4-BE49-F238E27FC236}">
                <a16:creationId xmlns:a16="http://schemas.microsoft.com/office/drawing/2014/main" id="{0C2A75A7-FA26-4A5A-9090-A241262B744A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 r="29761"/>
          <a:stretch/>
        </p:blipFill>
        <p:spPr>
          <a:xfrm>
            <a:off x="1575344" y="7126482"/>
            <a:ext cx="7420211" cy="8264856"/>
          </a:xfrm>
          <a:prstGeom prst="rect">
            <a:avLst/>
          </a:prstGeom>
        </p:spPr>
      </p:pic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4F620B9A-50A4-490C-9442-3F3C71E59551}"/>
              </a:ext>
            </a:extLst>
          </p:cNvPr>
          <p:cNvGrpSpPr/>
          <p:nvPr/>
        </p:nvGrpSpPr>
        <p:grpSpPr>
          <a:xfrm>
            <a:off x="10915235" y="26496812"/>
            <a:ext cx="1629180" cy="547172"/>
            <a:chOff x="11010371" y="26083377"/>
            <a:chExt cx="1629180" cy="547172"/>
          </a:xfrm>
        </p:grpSpPr>
        <p:cxnSp>
          <p:nvCxnSpPr>
            <p:cNvPr id="93" name="Gerade Verbindung mit Pfeil 92">
              <a:extLst>
                <a:ext uri="{FF2B5EF4-FFF2-40B4-BE49-F238E27FC236}">
                  <a16:creationId xmlns:a16="http://schemas.microsoft.com/office/drawing/2014/main" id="{EB7013F2-2B2F-42C1-82C0-DAD2BF7DA4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0371" y="26083377"/>
              <a:ext cx="162918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0ACD8731-BF06-4468-8893-BD8F2756B501}"/>
                </a:ext>
              </a:extLst>
            </p:cNvPr>
            <p:cNvSpPr txBox="1"/>
            <p:nvPr/>
          </p:nvSpPr>
          <p:spPr>
            <a:xfrm>
              <a:off x="11010371" y="26107329"/>
              <a:ext cx="1629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Spannung</a:t>
              </a:r>
            </a:p>
          </p:txBody>
        </p:sp>
      </p:grp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8492B5A5-CE5E-4A18-9C6A-216D849D3FF3}"/>
              </a:ext>
            </a:extLst>
          </p:cNvPr>
          <p:cNvGrpSpPr/>
          <p:nvPr/>
        </p:nvGrpSpPr>
        <p:grpSpPr>
          <a:xfrm>
            <a:off x="14321925" y="26469768"/>
            <a:ext cx="2372155" cy="978059"/>
            <a:chOff x="13658301" y="26083377"/>
            <a:chExt cx="2372155" cy="978059"/>
          </a:xfrm>
        </p:grpSpPr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D37AA4F5-C33A-4D5B-B0AF-19A1C63C57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8302" y="26083377"/>
              <a:ext cx="162918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9D0829D7-9CDE-46E5-972F-22F416CDBB9B}"/>
                </a:ext>
              </a:extLst>
            </p:cNvPr>
            <p:cNvSpPr txBox="1"/>
            <p:nvPr/>
          </p:nvSpPr>
          <p:spPr>
            <a:xfrm>
              <a:off x="13658301" y="26107329"/>
              <a:ext cx="23721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Moment &amp; </a:t>
              </a:r>
              <a:r>
                <a:rPr lang="de-DE" sz="2800" dirty="0" err="1"/>
                <a:t>Winkelgeschw</a:t>
              </a:r>
              <a:r>
                <a:rPr lang="de-DE" sz="2800" dirty="0"/>
                <a:t>.</a:t>
              </a:r>
            </a:p>
          </p:txBody>
        </p:sp>
      </p:grp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0D0FD907-04B8-42C3-8788-174DE61962D1}"/>
              </a:ext>
            </a:extLst>
          </p:cNvPr>
          <p:cNvGrpSpPr/>
          <p:nvPr/>
        </p:nvGrpSpPr>
        <p:grpSpPr>
          <a:xfrm>
            <a:off x="19420252" y="26479933"/>
            <a:ext cx="1629180" cy="978059"/>
            <a:chOff x="19387466" y="26083377"/>
            <a:chExt cx="1629180" cy="978059"/>
          </a:xfrm>
        </p:grpSpPr>
        <p:cxnSp>
          <p:nvCxnSpPr>
            <p:cNvPr id="100" name="Gerade Verbindung mit Pfeil 99">
              <a:extLst>
                <a:ext uri="{FF2B5EF4-FFF2-40B4-BE49-F238E27FC236}">
                  <a16:creationId xmlns:a16="http://schemas.microsoft.com/office/drawing/2014/main" id="{C0F2B8BC-C457-4662-B960-43C029080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87466" y="26083377"/>
              <a:ext cx="162918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C8ED8B79-7135-4462-8756-EABEFFC8FFAE}"/>
                </a:ext>
              </a:extLst>
            </p:cNvPr>
            <p:cNvSpPr txBox="1"/>
            <p:nvPr/>
          </p:nvSpPr>
          <p:spPr>
            <a:xfrm>
              <a:off x="19387466" y="26107329"/>
              <a:ext cx="16291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Kraft &amp; Weg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C1496DC9-AF87-4A63-8A1E-A7C2E6DC9DB1}"/>
                  </a:ext>
                </a:extLst>
              </p:cNvPr>
              <p:cNvSpPr txBox="1"/>
              <p:nvPr/>
            </p:nvSpPr>
            <p:spPr>
              <a:xfrm>
                <a:off x="395053" y="17282266"/>
                <a:ext cx="3167298" cy="871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𝑍𝑢𝑔𝑘𝑟𝑎𝑓𝑡</m:t>
                      </m:r>
                      <m:r>
                        <a:rPr lang="de-DE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𝐺𝑒𝑤𝑖𝑐h𝑡𝑠𝑘𝑟𝑎𝑓𝑡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𝐴𝑛𝑧𝑎h𝑙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𝑑𝑒𝑟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𝑅𝑜𝑙𝑙𝑒𝑛</m:t>
                          </m:r>
                        </m:den>
                      </m:f>
                    </m:oMath>
                  </m:oMathPara>
                </a14:m>
                <a:endParaRPr lang="de-DE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C1496DC9-AF87-4A63-8A1E-A7C2E6DC9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3" y="17282266"/>
                <a:ext cx="3167298" cy="871194"/>
              </a:xfrm>
              <a:prstGeom prst="rect">
                <a:avLst/>
              </a:prstGeom>
              <a:blipFill>
                <a:blip r:embed="rId28"/>
                <a:stretch>
                  <a:fillRect r="-317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A15C217B-78E1-4356-87DD-A5A41080B0D7}"/>
                  </a:ext>
                </a:extLst>
              </p:cNvPr>
              <p:cNvSpPr txBox="1"/>
              <p:nvPr/>
            </p:nvSpPr>
            <p:spPr>
              <a:xfrm>
                <a:off x="7550440" y="17282266"/>
                <a:ext cx="3065271" cy="8570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𝑍𝑢𝑔𝑘𝑟𝑎𝑓𝑡</m:t>
                      </m:r>
                      <m:r>
                        <a:rPr lang="de-DE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𝐺𝑒𝑤𝑖𝑐h𝑡𝑠𝑘𝑟𝑎𝑓𝑡</m:t>
                          </m:r>
                        </m:num>
                        <m:den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𝐴𝑛𝑧𝑎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𝑑𝑒𝑟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𝑅𝑜𝑙𝑙𝑒𝑛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A15C217B-78E1-4356-87DD-A5A41080B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40" y="17282266"/>
                <a:ext cx="3065271" cy="857019"/>
              </a:xfrm>
              <a:prstGeom prst="rect">
                <a:avLst/>
              </a:prstGeom>
              <a:blipFill>
                <a:blip r:embed="rId29"/>
                <a:stretch>
                  <a:fillRect l="-199" r="-264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feld 105">
                <a:extLst>
                  <a:ext uri="{FF2B5EF4-FFF2-40B4-BE49-F238E27FC236}">
                    <a16:creationId xmlns:a16="http://schemas.microsoft.com/office/drawing/2014/main" id="{0A84DA5B-2980-4DB2-AE3B-6D11CB4FDFE9}"/>
                  </a:ext>
                </a:extLst>
              </p:cNvPr>
              <p:cNvSpPr txBox="1"/>
              <p:nvPr/>
            </p:nvSpPr>
            <p:spPr>
              <a:xfrm>
                <a:off x="14368141" y="17220008"/>
                <a:ext cx="5772070" cy="773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𝑍𝑢𝑔𝑘𝑟𝑎𝑓𝑡</m:t>
                      </m:r>
                      <m:r>
                        <a:rPr lang="de-D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de-DE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𝑘𝑟𝑎𝑓𝑡</m:t>
                      </m:r>
                      <m:r>
                        <a:rPr lang="de-DE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Ø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𝑔𝑟𝑜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ß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𝑅𝑜𝑙𝑙𝑒</m:t>
                              </m:r>
                            </m:sub>
                          </m:sSub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Ø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𝑘𝑙𝑒𝑖𝑛𝑒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𝑅𝑜𝑙𝑙𝑒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Ø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𝑔𝑟𝑜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ß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𝑅𝑜𝑙𝑙𝑒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6" name="Textfeld 105">
                <a:extLst>
                  <a:ext uri="{FF2B5EF4-FFF2-40B4-BE49-F238E27FC236}">
                    <a16:creationId xmlns:a16="http://schemas.microsoft.com/office/drawing/2014/main" id="{0A84DA5B-2980-4DB2-AE3B-6D11CB4F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8141" y="17220008"/>
                <a:ext cx="5772070" cy="773414"/>
              </a:xfrm>
              <a:prstGeom prst="rect">
                <a:avLst/>
              </a:prstGeom>
              <a:blipFill>
                <a:blip r:embed="rId30"/>
                <a:stretch>
                  <a:fillRect r="-17001" b="-62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6B499C0-65EE-445C-8F74-6CE9029F955F}"/>
                  </a:ext>
                </a:extLst>
              </p:cNvPr>
              <p:cNvSpPr txBox="1"/>
              <p:nvPr/>
            </p:nvSpPr>
            <p:spPr>
              <a:xfrm>
                <a:off x="395053" y="18233089"/>
                <a:ext cx="4169439" cy="599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𝑆𝑒𝑖𝑙𝑤𝑒𝑔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Anzahl der Rollen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𝑊𝑒𝑔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𝑑𝑒𝑟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𝑀𝑎𝑠𝑠𝑒</m:t>
                    </m:r>
                  </m:oMath>
                </a14:m>
                <a:endParaRPr lang="de-DE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6B499C0-65EE-445C-8F74-6CE9029F9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3" y="18233089"/>
                <a:ext cx="4169439" cy="599945"/>
              </a:xfrm>
              <a:prstGeom prst="rect">
                <a:avLst/>
              </a:prstGeom>
              <a:blipFill>
                <a:blip r:embed="rId31"/>
                <a:stretch>
                  <a:fillRect l="-3509" t="-16327" r="-467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feld 109">
                <a:extLst>
                  <a:ext uri="{FF2B5EF4-FFF2-40B4-BE49-F238E27FC236}">
                    <a16:creationId xmlns:a16="http://schemas.microsoft.com/office/drawing/2014/main" id="{D37E2BB5-1FCC-4DCD-9DB3-04FF0F499F51}"/>
                  </a:ext>
                </a:extLst>
              </p:cNvPr>
              <p:cNvSpPr txBox="1"/>
              <p:nvPr/>
            </p:nvSpPr>
            <p:spPr>
              <a:xfrm>
                <a:off x="7550440" y="18224352"/>
                <a:ext cx="4169439" cy="311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𝑆𝑒𝑖𝑙𝑤𝑒𝑔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𝐴𝑛𝑧𝑎h𝑙</m:t>
                        </m:r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𝑑𝑒𝑟</m:t>
                        </m:r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𝑅𝑜𝑙𝑙𝑒𝑛</m:t>
                        </m:r>
                      </m:sup>
                    </m:sSup>
                  </m:oMath>
                </a14:m>
                <a:r>
                  <a:rPr lang="de-DE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𝑊𝑒𝑔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𝑑𝑒𝑟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𝑀𝑎𝑠𝑠𝑒</m:t>
                    </m:r>
                  </m:oMath>
                </a14:m>
                <a:endParaRPr lang="de-DE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0" name="Textfeld 109">
                <a:extLst>
                  <a:ext uri="{FF2B5EF4-FFF2-40B4-BE49-F238E27FC236}">
                    <a16:creationId xmlns:a16="http://schemas.microsoft.com/office/drawing/2014/main" id="{D37E2BB5-1FCC-4DCD-9DB3-04FF0F499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40" y="18224352"/>
                <a:ext cx="4169439" cy="311733"/>
              </a:xfrm>
              <a:prstGeom prst="rect">
                <a:avLst/>
              </a:prstGeom>
              <a:blipFill>
                <a:blip r:embed="rId32"/>
                <a:stretch>
                  <a:fillRect l="-146" r="-41959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9CBFAAE4-9E22-4D47-A38F-4CD91A5E426A}"/>
                  </a:ext>
                </a:extLst>
              </p:cNvPr>
              <p:cNvSpPr txBox="1"/>
              <p:nvPr/>
            </p:nvSpPr>
            <p:spPr>
              <a:xfrm>
                <a:off x="14368141" y="18269504"/>
                <a:ext cx="4169439" cy="599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𝑆𝑒𝑖𝑙𝑤𝑒𝑔</m:t>
                      </m:r>
                      <m:r>
                        <a:rPr lang="de-D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2∙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𝑔𝑟𝑜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ß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𝑒𝑟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𝑅𝑎𝑑𝑖𝑢𝑠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∙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𝑊𝑒𝑔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𝑑𝑒𝑟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𝑀𝑎𝑠𝑠𝑒</m:t>
                          </m:r>
                        </m:num>
                        <m:den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𝑔𝑟𝑜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ß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𝑒𝑟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𝑅𝑎𝑑𝑖𝑢𝑠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𝑘𝑙𝑒𝑖𝑛𝑒𝑟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𝑅𝑎𝑑𝑖𝑢𝑠</m:t>
                          </m:r>
                        </m:den>
                      </m:f>
                    </m:oMath>
                  </m:oMathPara>
                </a14:m>
                <a:endParaRPr lang="de-DE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9CBFAAE4-9E22-4D47-A38F-4CD91A5E4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8141" y="18269504"/>
                <a:ext cx="4169439" cy="599945"/>
              </a:xfrm>
              <a:prstGeom prst="rect">
                <a:avLst/>
              </a:prstGeom>
              <a:blipFill>
                <a:blip r:embed="rId33"/>
                <a:stretch>
                  <a:fillRect r="-50146" b="-265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A08E8A3A-44B5-4CE4-A03A-DA81B2FD6736}"/>
              </a:ext>
            </a:extLst>
          </p:cNvPr>
          <p:cNvCxnSpPr/>
          <p:nvPr/>
        </p:nvCxnSpPr>
        <p:spPr>
          <a:xfrm>
            <a:off x="0" y="16456595"/>
            <a:ext cx="21383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323B63FF-BAF8-454E-A274-44D35FAFB7CC}"/>
              </a:ext>
            </a:extLst>
          </p:cNvPr>
          <p:cNvCxnSpPr/>
          <p:nvPr/>
        </p:nvCxnSpPr>
        <p:spPr>
          <a:xfrm>
            <a:off x="-2041" y="6219365"/>
            <a:ext cx="21383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AFC402D5-E864-40E1-8E23-E3BAC430C591}"/>
              </a:ext>
            </a:extLst>
          </p:cNvPr>
          <p:cNvCxnSpPr/>
          <p:nvPr/>
        </p:nvCxnSpPr>
        <p:spPr>
          <a:xfrm>
            <a:off x="-2041" y="15771694"/>
            <a:ext cx="21383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8A288F7F-5860-4B3E-BE35-CC5B287467E6}"/>
              </a:ext>
            </a:extLst>
          </p:cNvPr>
          <p:cNvCxnSpPr/>
          <p:nvPr/>
        </p:nvCxnSpPr>
        <p:spPr>
          <a:xfrm>
            <a:off x="-54" y="6935407"/>
            <a:ext cx="21383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86770024-5570-4615-B22E-64870AA7156D}"/>
              </a:ext>
            </a:extLst>
          </p:cNvPr>
          <p:cNvCxnSpPr/>
          <p:nvPr/>
        </p:nvCxnSpPr>
        <p:spPr>
          <a:xfrm>
            <a:off x="-2042" y="24417179"/>
            <a:ext cx="21383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19C0C75E-D0D6-465A-9570-377B8D90B719}"/>
              </a:ext>
            </a:extLst>
          </p:cNvPr>
          <p:cNvCxnSpPr/>
          <p:nvPr/>
        </p:nvCxnSpPr>
        <p:spPr>
          <a:xfrm>
            <a:off x="-4083" y="23671153"/>
            <a:ext cx="21383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4EB2B50C-276D-4383-A5A1-AEEC13F73DE6}"/>
              </a:ext>
            </a:extLst>
          </p:cNvPr>
          <p:cNvCxnSpPr/>
          <p:nvPr/>
        </p:nvCxnSpPr>
        <p:spPr>
          <a:xfrm>
            <a:off x="-6125" y="28905337"/>
            <a:ext cx="21383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186F2CC3-58E2-4D99-8D85-EFEC2411F0E0}"/>
              </a:ext>
            </a:extLst>
          </p:cNvPr>
          <p:cNvCxnSpPr>
            <a:cxnSpLocks/>
          </p:cNvCxnSpPr>
          <p:nvPr/>
        </p:nvCxnSpPr>
        <p:spPr>
          <a:xfrm>
            <a:off x="14129651" y="16740000"/>
            <a:ext cx="0" cy="65791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06F4E4A7-B085-49A7-A96B-ED8F8023B5B6}"/>
              </a:ext>
            </a:extLst>
          </p:cNvPr>
          <p:cNvCxnSpPr>
            <a:cxnSpLocks/>
          </p:cNvCxnSpPr>
          <p:nvPr/>
        </p:nvCxnSpPr>
        <p:spPr>
          <a:xfrm>
            <a:off x="7137433" y="16740000"/>
            <a:ext cx="0" cy="65791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E91E31EA-DE5B-4C52-AAB9-F011126159FD}"/>
              </a:ext>
            </a:extLst>
          </p:cNvPr>
          <p:cNvCxnSpPr>
            <a:cxnSpLocks/>
          </p:cNvCxnSpPr>
          <p:nvPr/>
        </p:nvCxnSpPr>
        <p:spPr>
          <a:xfrm>
            <a:off x="10230115" y="7251934"/>
            <a:ext cx="0" cy="8244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4702159C-A1A4-4DBF-8F01-F7C74D340D09}"/>
              </a:ext>
            </a:extLst>
          </p:cNvPr>
          <p:cNvCxnSpPr>
            <a:cxnSpLocks/>
          </p:cNvCxnSpPr>
          <p:nvPr/>
        </p:nvCxnSpPr>
        <p:spPr>
          <a:xfrm>
            <a:off x="10576560" y="11985168"/>
            <a:ext cx="108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E72713D7-3421-4B7E-BCE1-1FECC6D03CC9}"/>
              </a:ext>
            </a:extLst>
          </p:cNvPr>
          <p:cNvCxnSpPr>
            <a:cxnSpLocks/>
          </p:cNvCxnSpPr>
          <p:nvPr/>
        </p:nvCxnSpPr>
        <p:spPr>
          <a:xfrm>
            <a:off x="10798980" y="24685022"/>
            <a:ext cx="0" cy="396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E9E18469-1E59-4214-87E8-C778EA3439A4}"/>
              </a:ext>
            </a:extLst>
          </p:cNvPr>
          <p:cNvCxnSpPr>
            <a:cxnSpLocks/>
          </p:cNvCxnSpPr>
          <p:nvPr/>
        </p:nvCxnSpPr>
        <p:spPr>
          <a:xfrm>
            <a:off x="10580151" y="12690676"/>
            <a:ext cx="108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D4B365E0-88FF-4999-BEF5-E78DC784C20C}"/>
              </a:ext>
            </a:extLst>
          </p:cNvPr>
          <p:cNvSpPr txBox="1"/>
          <p:nvPr/>
        </p:nvSpPr>
        <p:spPr>
          <a:xfrm>
            <a:off x="10685494" y="23660594"/>
            <a:ext cx="10692000" cy="773411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de-DE" sz="4400" dirty="0"/>
              <a:t>Wirkungskette</a:t>
            </a:r>
          </a:p>
          <a:p>
            <a:pPr algn="ctr"/>
            <a:endParaRPr lang="de-DE" dirty="0"/>
          </a:p>
          <a:p>
            <a:endParaRPr lang="de-DE" dirty="0"/>
          </a:p>
        </p:txBody>
      </p: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70030C09-3CB3-48E8-B59B-E3682D3D07BA}"/>
              </a:ext>
            </a:extLst>
          </p:cNvPr>
          <p:cNvCxnSpPr>
            <a:cxnSpLocks/>
          </p:cNvCxnSpPr>
          <p:nvPr/>
        </p:nvCxnSpPr>
        <p:spPr>
          <a:xfrm>
            <a:off x="10229273" y="6210897"/>
            <a:ext cx="0" cy="7245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uppieren 173">
            <a:extLst>
              <a:ext uri="{FF2B5EF4-FFF2-40B4-BE49-F238E27FC236}">
                <a16:creationId xmlns:a16="http://schemas.microsoft.com/office/drawing/2014/main" id="{BE8A7C51-13A4-41C3-B8AF-172873851C54}"/>
              </a:ext>
            </a:extLst>
          </p:cNvPr>
          <p:cNvGrpSpPr/>
          <p:nvPr/>
        </p:nvGrpSpPr>
        <p:grpSpPr>
          <a:xfrm>
            <a:off x="8628952" y="18582672"/>
            <a:ext cx="4166301" cy="4995873"/>
            <a:chOff x="8628952" y="18582672"/>
            <a:chExt cx="4166301" cy="4995873"/>
          </a:xfrm>
        </p:grpSpPr>
        <p:grpSp>
          <p:nvGrpSpPr>
            <p:cNvPr id="170" name="Gruppieren 169">
              <a:extLst>
                <a:ext uri="{FF2B5EF4-FFF2-40B4-BE49-F238E27FC236}">
                  <a16:creationId xmlns:a16="http://schemas.microsoft.com/office/drawing/2014/main" id="{020279FE-F947-4239-9C95-459DC92A5C9F}"/>
                </a:ext>
              </a:extLst>
            </p:cNvPr>
            <p:cNvGrpSpPr/>
            <p:nvPr/>
          </p:nvGrpSpPr>
          <p:grpSpPr>
            <a:xfrm>
              <a:off x="8628952" y="18582672"/>
              <a:ext cx="4166301" cy="4995873"/>
              <a:chOff x="8628952" y="18582672"/>
              <a:chExt cx="4166301" cy="4995873"/>
            </a:xfrm>
          </p:grpSpPr>
          <p:pic>
            <p:nvPicPr>
              <p:cNvPr id="17" name="Grafik 16">
                <a:extLst>
                  <a:ext uri="{FF2B5EF4-FFF2-40B4-BE49-F238E27FC236}">
                    <a16:creationId xmlns:a16="http://schemas.microsoft.com/office/drawing/2014/main" id="{0574FB3E-6B95-4EEF-9F4A-27B7800CC8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8919378" y="18582672"/>
                <a:ext cx="3875875" cy="4995873"/>
              </a:xfrm>
              <a:prstGeom prst="rect">
                <a:avLst/>
              </a:prstGeom>
            </p:spPr>
          </p:pic>
          <p:sp>
            <p:nvSpPr>
              <p:cNvPr id="165" name="Textfeld 164">
                <a:extLst>
                  <a:ext uri="{FF2B5EF4-FFF2-40B4-BE49-F238E27FC236}">
                    <a16:creationId xmlns:a16="http://schemas.microsoft.com/office/drawing/2014/main" id="{5708EDDD-16E5-4E7B-88C2-06B5EFFE0FA2}"/>
                  </a:ext>
                </a:extLst>
              </p:cNvPr>
              <p:cNvSpPr txBox="1"/>
              <p:nvPr/>
            </p:nvSpPr>
            <p:spPr>
              <a:xfrm>
                <a:off x="9341322" y="20244972"/>
                <a:ext cx="769607" cy="37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/>
                  <a:t>s</a:t>
                </a:r>
              </a:p>
            </p:txBody>
          </p:sp>
          <p:cxnSp>
            <p:nvCxnSpPr>
              <p:cNvPr id="166" name="Gerade Verbindung mit Pfeil 165">
                <a:extLst>
                  <a:ext uri="{FF2B5EF4-FFF2-40B4-BE49-F238E27FC236}">
                    <a16:creationId xmlns:a16="http://schemas.microsoft.com/office/drawing/2014/main" id="{7E9BBB13-2573-44F8-8D20-BBC75CD9B829}"/>
                  </a:ext>
                </a:extLst>
              </p:cNvPr>
              <p:cNvCxnSpPr>
                <a:cxnSpLocks/>
              </p:cNvCxnSpPr>
              <p:nvPr/>
            </p:nvCxnSpPr>
            <p:spPr>
              <a:xfrm rot="12313222" flipV="1">
                <a:off x="9698551" y="20279550"/>
                <a:ext cx="0" cy="67171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Gerader Verbinder 166">
                <a:extLst>
                  <a:ext uri="{FF2B5EF4-FFF2-40B4-BE49-F238E27FC236}">
                    <a16:creationId xmlns:a16="http://schemas.microsoft.com/office/drawing/2014/main" id="{981E3757-AC67-4C99-B549-9C9B729D0264}"/>
                  </a:ext>
                </a:extLst>
              </p:cNvPr>
              <p:cNvCxnSpPr>
                <a:cxnSpLocks/>
              </p:cNvCxnSpPr>
              <p:nvPr/>
            </p:nvCxnSpPr>
            <p:spPr>
              <a:xfrm rot="12313222">
                <a:off x="9644933" y="20306852"/>
                <a:ext cx="414952" cy="0"/>
              </a:xfrm>
              <a:prstGeom prst="line">
                <a:avLst/>
              </a:prstGeom>
              <a:ln w="38100"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Gerade Verbindung mit Pfeil 167">
                <a:extLst>
                  <a:ext uri="{FF2B5EF4-FFF2-40B4-BE49-F238E27FC236}">
                    <a16:creationId xmlns:a16="http://schemas.microsoft.com/office/drawing/2014/main" id="{051C98D9-E697-4C13-A5C8-F7DD1264D8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64443" y="22308982"/>
                <a:ext cx="275368" cy="53632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9" name="Textfeld 168">
                <a:extLst>
                  <a:ext uri="{FF2B5EF4-FFF2-40B4-BE49-F238E27FC236}">
                    <a16:creationId xmlns:a16="http://schemas.microsoft.com/office/drawing/2014/main" id="{35442198-7D67-4A73-933C-2231B94F3054}"/>
                  </a:ext>
                </a:extLst>
              </p:cNvPr>
              <p:cNvSpPr txBox="1"/>
              <p:nvPr/>
            </p:nvSpPr>
            <p:spPr>
              <a:xfrm>
                <a:off x="8628952" y="22066132"/>
                <a:ext cx="769607" cy="37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err="1">
                    <a:solidFill>
                      <a:srgbClr val="FF0000"/>
                    </a:solidFill>
                  </a:rPr>
                  <a:t>F</a:t>
                </a:r>
                <a:r>
                  <a:rPr lang="de-DE" sz="2800" baseline="-25000" dirty="0" err="1">
                    <a:solidFill>
                      <a:srgbClr val="FF0000"/>
                    </a:solidFill>
                  </a:rPr>
                  <a:t>z</a:t>
                </a:r>
                <a:endParaRPr lang="de-DE" sz="28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71" name="Gerade Verbindung mit Pfeil 170">
              <a:extLst>
                <a:ext uri="{FF2B5EF4-FFF2-40B4-BE49-F238E27FC236}">
                  <a16:creationId xmlns:a16="http://schemas.microsoft.com/office/drawing/2014/main" id="{75C425D6-3AD5-412D-8AD6-9D6A31051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2089" y="22583928"/>
              <a:ext cx="0" cy="6717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Gerader Verbinder 171">
              <a:extLst>
                <a:ext uri="{FF2B5EF4-FFF2-40B4-BE49-F238E27FC236}">
                  <a16:creationId xmlns:a16="http://schemas.microsoft.com/office/drawing/2014/main" id="{BA294237-2637-4569-AF7C-F3C64F00141D}"/>
                </a:ext>
              </a:extLst>
            </p:cNvPr>
            <p:cNvCxnSpPr>
              <a:cxnSpLocks/>
            </p:cNvCxnSpPr>
            <p:nvPr/>
          </p:nvCxnSpPr>
          <p:spPr>
            <a:xfrm>
              <a:off x="11196896" y="23264486"/>
              <a:ext cx="414952" cy="0"/>
            </a:xfrm>
            <a:prstGeom prst="line">
              <a:avLst/>
            </a:prstGeom>
            <a:ln w="38100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Textfeld 172">
              <a:extLst>
                <a:ext uri="{FF2B5EF4-FFF2-40B4-BE49-F238E27FC236}">
                  <a16:creationId xmlns:a16="http://schemas.microsoft.com/office/drawing/2014/main" id="{E10EAB63-160F-4798-BDBF-50924648FD7A}"/>
                </a:ext>
              </a:extLst>
            </p:cNvPr>
            <p:cNvSpPr txBox="1"/>
            <p:nvPr/>
          </p:nvSpPr>
          <p:spPr>
            <a:xfrm>
              <a:off x="11044028" y="22737143"/>
              <a:ext cx="769607" cy="37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h</a:t>
              </a:r>
            </a:p>
          </p:txBody>
        </p:sp>
      </p:grpSp>
      <p:sp>
        <p:nvSpPr>
          <p:cNvPr id="175" name="Textfeld 174">
            <a:extLst>
              <a:ext uri="{FF2B5EF4-FFF2-40B4-BE49-F238E27FC236}">
                <a16:creationId xmlns:a16="http://schemas.microsoft.com/office/drawing/2014/main" id="{E6DFA3C2-BC8C-4A2B-9B7F-5AA6BDE9ED19}"/>
              </a:ext>
            </a:extLst>
          </p:cNvPr>
          <p:cNvSpPr txBox="1"/>
          <p:nvPr/>
        </p:nvSpPr>
        <p:spPr>
          <a:xfrm>
            <a:off x="17080047" y="19992782"/>
            <a:ext cx="769607" cy="37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s</a:t>
            </a:r>
          </a:p>
        </p:txBody>
      </p: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59BF0FD1-411A-4EBD-8305-67720BC5A09E}"/>
              </a:ext>
            </a:extLst>
          </p:cNvPr>
          <p:cNvGrpSpPr/>
          <p:nvPr/>
        </p:nvGrpSpPr>
        <p:grpSpPr>
          <a:xfrm rot="839087">
            <a:off x="17343580" y="20113942"/>
            <a:ext cx="414952" cy="671712"/>
            <a:chOff x="17231927" y="19936399"/>
            <a:chExt cx="414952" cy="671712"/>
          </a:xfrm>
        </p:grpSpPr>
        <p:cxnSp>
          <p:nvCxnSpPr>
            <p:cNvPr id="176" name="Gerade Verbindung mit Pfeil 175">
              <a:extLst>
                <a:ext uri="{FF2B5EF4-FFF2-40B4-BE49-F238E27FC236}">
                  <a16:creationId xmlns:a16="http://schemas.microsoft.com/office/drawing/2014/main" id="{E39AB29D-15DF-4B7A-88BA-6EE881BE60AA}"/>
                </a:ext>
              </a:extLst>
            </p:cNvPr>
            <p:cNvCxnSpPr>
              <a:cxnSpLocks/>
            </p:cNvCxnSpPr>
            <p:nvPr/>
          </p:nvCxnSpPr>
          <p:spPr>
            <a:xfrm rot="12313222" flipV="1">
              <a:off x="17285545" y="19936399"/>
              <a:ext cx="0" cy="6717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Gerader Verbinder 176">
              <a:extLst>
                <a:ext uri="{FF2B5EF4-FFF2-40B4-BE49-F238E27FC236}">
                  <a16:creationId xmlns:a16="http://schemas.microsoft.com/office/drawing/2014/main" id="{0242D9FF-3E19-486B-9C8F-8B881C997791}"/>
                </a:ext>
              </a:extLst>
            </p:cNvPr>
            <p:cNvCxnSpPr>
              <a:cxnSpLocks/>
            </p:cNvCxnSpPr>
            <p:nvPr/>
          </p:nvCxnSpPr>
          <p:spPr>
            <a:xfrm rot="12313222">
              <a:off x="17231927" y="19963701"/>
              <a:ext cx="414952" cy="0"/>
            </a:xfrm>
            <a:prstGeom prst="line">
              <a:avLst/>
            </a:prstGeom>
            <a:ln w="38100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6E6869B5-6F68-492E-90BC-640BF21FF11E}"/>
              </a:ext>
            </a:extLst>
          </p:cNvPr>
          <p:cNvCxnSpPr>
            <a:cxnSpLocks/>
          </p:cNvCxnSpPr>
          <p:nvPr/>
        </p:nvCxnSpPr>
        <p:spPr>
          <a:xfrm rot="540000" flipH="1">
            <a:off x="16442137" y="21708842"/>
            <a:ext cx="275368" cy="5363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0" name="Textfeld 179">
            <a:extLst>
              <a:ext uri="{FF2B5EF4-FFF2-40B4-BE49-F238E27FC236}">
                <a16:creationId xmlns:a16="http://schemas.microsoft.com/office/drawing/2014/main" id="{0F022766-F867-41BF-94BD-6969813DEF1B}"/>
              </a:ext>
            </a:extLst>
          </p:cNvPr>
          <p:cNvSpPr txBox="1"/>
          <p:nvPr/>
        </p:nvSpPr>
        <p:spPr>
          <a:xfrm>
            <a:off x="16117231" y="21480811"/>
            <a:ext cx="769607" cy="37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FF0000"/>
                </a:solidFill>
              </a:rPr>
              <a:t>F</a:t>
            </a:r>
            <a:r>
              <a:rPr lang="de-DE" sz="2800" baseline="-25000" dirty="0" err="1">
                <a:solidFill>
                  <a:srgbClr val="FF0000"/>
                </a:solidFill>
              </a:rPr>
              <a:t>z</a:t>
            </a:r>
            <a:endParaRPr lang="de-DE" sz="2800" dirty="0">
              <a:solidFill>
                <a:srgbClr val="FF0000"/>
              </a:solidFill>
            </a:endParaRPr>
          </a:p>
        </p:txBody>
      </p: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15A325CB-F1D8-439E-A76D-71F397097952}"/>
              </a:ext>
            </a:extLst>
          </p:cNvPr>
          <p:cNvCxnSpPr>
            <a:cxnSpLocks/>
          </p:cNvCxnSpPr>
          <p:nvPr/>
        </p:nvCxnSpPr>
        <p:spPr>
          <a:xfrm flipV="1">
            <a:off x="18101219" y="22583150"/>
            <a:ext cx="0" cy="6717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Gerader Verbinder 181">
            <a:extLst>
              <a:ext uri="{FF2B5EF4-FFF2-40B4-BE49-F238E27FC236}">
                <a16:creationId xmlns:a16="http://schemas.microsoft.com/office/drawing/2014/main" id="{ACE81EF8-065B-429F-880B-E9216778AE8B}"/>
              </a:ext>
            </a:extLst>
          </p:cNvPr>
          <p:cNvCxnSpPr>
            <a:cxnSpLocks/>
          </p:cNvCxnSpPr>
          <p:nvPr/>
        </p:nvCxnSpPr>
        <p:spPr>
          <a:xfrm>
            <a:off x="17886026" y="23263708"/>
            <a:ext cx="414952" cy="0"/>
          </a:xfrm>
          <a:prstGeom prst="line">
            <a:avLst/>
          </a:prstGeom>
          <a:ln w="381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3" name="Textfeld 182">
            <a:extLst>
              <a:ext uri="{FF2B5EF4-FFF2-40B4-BE49-F238E27FC236}">
                <a16:creationId xmlns:a16="http://schemas.microsoft.com/office/drawing/2014/main" id="{D89B2EF3-EB34-4C5C-9AD6-B3CC1386B2E2}"/>
              </a:ext>
            </a:extLst>
          </p:cNvPr>
          <p:cNvSpPr txBox="1"/>
          <p:nvPr/>
        </p:nvSpPr>
        <p:spPr>
          <a:xfrm>
            <a:off x="17733158" y="22736365"/>
            <a:ext cx="769607" cy="37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</a:t>
            </a:r>
          </a:p>
        </p:txBody>
      </p:sp>
      <p:sp>
        <p:nvSpPr>
          <p:cNvPr id="184" name="Textfeld 183">
            <a:extLst>
              <a:ext uri="{FF2B5EF4-FFF2-40B4-BE49-F238E27FC236}">
                <a16:creationId xmlns:a16="http://schemas.microsoft.com/office/drawing/2014/main" id="{A6D58201-08E2-4290-949B-CDFCCC9CCAE7}"/>
              </a:ext>
            </a:extLst>
          </p:cNvPr>
          <p:cNvSpPr txBox="1"/>
          <p:nvPr/>
        </p:nvSpPr>
        <p:spPr>
          <a:xfrm>
            <a:off x="11075690" y="28919847"/>
            <a:ext cx="13099863" cy="1456420"/>
          </a:xfrm>
          <a:prstGeom prst="rect">
            <a:avLst/>
          </a:prstGeom>
          <a:noFill/>
          <a:ln w="15875">
            <a:noFill/>
          </a:ln>
        </p:spPr>
        <p:txBody>
          <a:bodyPr wrap="square" numCol="2" rtlCol="0">
            <a:noAutofit/>
          </a:bodyPr>
          <a:lstStyle/>
          <a:p>
            <a:r>
              <a:rPr lang="de-DE" sz="2000" dirty="0" err="1"/>
              <a:t>Modelica</a:t>
            </a:r>
            <a:r>
              <a:rPr lang="de-DE" sz="2000" dirty="0"/>
              <a:t> Seminar </a:t>
            </a:r>
          </a:p>
          <a:p>
            <a:r>
              <a:rPr lang="de-DE" sz="2000" dirty="0"/>
              <a:t>Prof. Dr.-Ing. Mike Barth</a:t>
            </a:r>
          </a:p>
          <a:p>
            <a:r>
              <a:rPr lang="de-DE" sz="2000" dirty="0"/>
              <a:t>Wintersemester 2019/20</a:t>
            </a:r>
          </a:p>
          <a:p>
            <a:r>
              <a:rPr lang="de-DE" sz="2000" dirty="0"/>
              <a:t>Master Mechatronische Systementwicklung</a:t>
            </a:r>
          </a:p>
          <a:p>
            <a:r>
              <a:rPr lang="de-DE" sz="2000" dirty="0"/>
              <a:t>Kunert, Kevin</a:t>
            </a:r>
            <a:br>
              <a:rPr lang="de-DE" sz="2000" dirty="0"/>
            </a:br>
            <a:r>
              <a:rPr lang="de-DE" sz="2000" dirty="0"/>
              <a:t>Mahl, Philipp</a:t>
            </a:r>
            <a:br>
              <a:rPr lang="de-DE" sz="2000" dirty="0"/>
            </a:br>
            <a:r>
              <a:rPr lang="de-DE" sz="2000" dirty="0"/>
              <a:t>Nitsche-Pflumm, Axel</a:t>
            </a:r>
            <a:br>
              <a:rPr lang="de-DE" sz="2000" dirty="0"/>
            </a:br>
            <a:r>
              <a:rPr lang="de-DE" sz="2000" dirty="0"/>
              <a:t>Zundel, Timo</a:t>
            </a:r>
          </a:p>
        </p:txBody>
      </p:sp>
      <p:pic>
        <p:nvPicPr>
          <p:cNvPr id="188" name="Bild 6">
            <a:extLst>
              <a:ext uri="{FF2B5EF4-FFF2-40B4-BE49-F238E27FC236}">
                <a16:creationId xmlns:a16="http://schemas.microsoft.com/office/drawing/2014/main" id="{AC509E7F-B84B-4B44-B7B0-25418D8EE3C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6270" y="277594"/>
            <a:ext cx="2493313" cy="773410"/>
          </a:xfrm>
          <a:prstGeom prst="rect">
            <a:avLst/>
          </a:prstGeom>
        </p:spPr>
      </p:pic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5FE3FBB4-81BD-49C3-A046-C1FF12875BEA}"/>
              </a:ext>
            </a:extLst>
          </p:cNvPr>
          <p:cNvCxnSpPr>
            <a:cxnSpLocks/>
          </p:cNvCxnSpPr>
          <p:nvPr/>
        </p:nvCxnSpPr>
        <p:spPr>
          <a:xfrm flipH="1">
            <a:off x="10798980" y="29101748"/>
            <a:ext cx="0" cy="10353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190">
            <a:extLst>
              <a:ext uri="{FF2B5EF4-FFF2-40B4-BE49-F238E27FC236}">
                <a16:creationId xmlns:a16="http://schemas.microsoft.com/office/drawing/2014/main" id="{5BB66112-0E39-49B2-ACC6-47E20A9E65CE}"/>
              </a:ext>
            </a:extLst>
          </p:cNvPr>
          <p:cNvCxnSpPr>
            <a:cxnSpLocks/>
          </p:cNvCxnSpPr>
          <p:nvPr/>
        </p:nvCxnSpPr>
        <p:spPr>
          <a:xfrm>
            <a:off x="10798980" y="23680891"/>
            <a:ext cx="0" cy="7245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21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270</Words>
  <Application>Microsoft Office PowerPoint</Application>
  <PresentationFormat>Benutzerdefiniert</PresentationFormat>
  <Paragraphs>67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Axel Nitsche-Pflumm</dc:creator>
  <cp:lastModifiedBy>Axel Nitsche-Pflumm</cp:lastModifiedBy>
  <cp:revision>46</cp:revision>
  <dcterms:created xsi:type="dcterms:W3CDTF">2019-12-11T12:47:48Z</dcterms:created>
  <dcterms:modified xsi:type="dcterms:W3CDTF">2019-12-16T16:05:32Z</dcterms:modified>
</cp:coreProperties>
</file>