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7731-B959-43DD-B7C6-96D9D3E56862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21-1485-422D-B30D-2181BB904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1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 überflüssig/ </a:t>
            </a:r>
          </a:p>
          <a:p>
            <a:r>
              <a:rPr lang="de-DE" dirty="0" smtClean="0"/>
              <a:t>Entfernen aufgrund Folienlimit von 2?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312368" cy="365125"/>
          </a:xfrm>
        </p:spPr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320480" cy="365125"/>
          </a:xfrm>
        </p:spPr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5388"/>
            <a:ext cx="7772400" cy="1938992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Präsentation der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 err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Modelica</a:t>
            </a: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-Bibliothek 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für ein Flaschenzugsystem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3921" y="6173198"/>
            <a:ext cx="1972816" cy="400110"/>
          </a:xfrm>
        </p:spPr>
        <p:txBody>
          <a:bodyPr wrap="square">
            <a:spAutoFit/>
          </a:bodyPr>
          <a:lstStyle/>
          <a:p>
            <a:pPr algn="l"/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am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19.12.2019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1" y="44624"/>
            <a:ext cx="1835433" cy="836040"/>
          </a:xfrm>
          <a:prstGeom prst="rect">
            <a:avLst/>
          </a:prstGeom>
        </p:spPr>
      </p:pic>
      <p:sp>
        <p:nvSpPr>
          <p:cNvPr id="5" name="AutoShape 2" descr="Bildergebnis für mode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model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 descr="C:\Users\Kevin Kunert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8"/>
            <a:ext cx="1815089" cy="8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55950" y="593070"/>
            <a:ext cx="238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Bahnschrift SemiBold" panose="020B0502040204020203" pitchFamily="34" charset="0"/>
              </a:rPr>
              <a:t>S E M I N A R</a:t>
            </a:r>
            <a:endParaRPr lang="de-DE" sz="1600" dirty="0">
              <a:latin typeface="Bahnschrift SemiBold" panose="020B0502040204020203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0523" y="5373216"/>
            <a:ext cx="63367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Hochschule Pforzheim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Master Mechatronische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Systementwicklung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Wintersemester </a:t>
            </a:r>
            <a:r>
              <a:rPr lang="de-DE" sz="2000" dirty="0" smtClean="0">
                <a:solidFill>
                  <a:prstClr val="black">
                    <a:tint val="75000"/>
                  </a:prstClr>
                </a:solidFill>
              </a:rPr>
              <a:t>2019/2020</a:t>
            </a:r>
            <a:endParaRPr lang="de-DE" sz="20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60032" y="3645024"/>
            <a:ext cx="2592288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lvl="0">
              <a:spcBef>
                <a:spcPct val="20000"/>
              </a:spcBef>
              <a:defRPr sz="2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r>
              <a:rPr lang="de-DE" dirty="0" smtClean="0"/>
              <a:t>Kunert</a:t>
            </a:r>
            <a:r>
              <a:rPr lang="de-DE" dirty="0"/>
              <a:t>, Kevin</a:t>
            </a:r>
          </a:p>
          <a:p>
            <a:r>
              <a:rPr lang="de-DE" dirty="0" smtClean="0"/>
              <a:t>Mahl</a:t>
            </a:r>
            <a:r>
              <a:rPr lang="de-DE" dirty="0"/>
              <a:t>, </a:t>
            </a:r>
            <a:r>
              <a:rPr lang="de-DE" dirty="0" smtClean="0"/>
              <a:t>Philipp</a:t>
            </a:r>
          </a:p>
          <a:p>
            <a:r>
              <a:rPr lang="de-DE" dirty="0"/>
              <a:t>Nitsche-</a:t>
            </a:r>
            <a:r>
              <a:rPr lang="de-DE" dirty="0" err="1"/>
              <a:t>Pflumm</a:t>
            </a:r>
            <a:r>
              <a:rPr lang="de-DE" dirty="0"/>
              <a:t>, </a:t>
            </a:r>
            <a:r>
              <a:rPr lang="de-DE" dirty="0" smtClean="0"/>
              <a:t>Axel</a:t>
            </a:r>
            <a:endParaRPr lang="de-DE" dirty="0"/>
          </a:p>
          <a:p>
            <a:r>
              <a:rPr lang="de-DE" dirty="0"/>
              <a:t>Zundel, Timo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43808" y="36450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800" dirty="0">
                <a:solidFill>
                  <a:prstClr val="black">
                    <a:tint val="75000"/>
                  </a:prstClr>
                </a:solidFill>
              </a:rPr>
              <a:t>Gruppe 5: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1115616" y="3429000"/>
            <a:ext cx="6984776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627816"/>
            <a:ext cx="42484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Aufteilung der Gesamtaufgabe in:</a:t>
            </a:r>
          </a:p>
          <a:p>
            <a:pPr marL="400050" lvl="1" indent="0">
              <a:buNone/>
            </a:pPr>
            <a:r>
              <a:rPr lang="de-DE" dirty="0" smtClean="0"/>
              <a:t>1.</a:t>
            </a:r>
            <a:r>
              <a:rPr lang="de-DE" i="1" dirty="0" smtClean="0"/>
              <a:t>	Team Antriebssystem </a:t>
            </a:r>
          </a:p>
          <a:p>
            <a:pPr marL="400050" lvl="1" indent="0">
              <a:buNone/>
            </a:pPr>
            <a:r>
              <a:rPr lang="de-DE" dirty="0"/>
              <a:t>	</a:t>
            </a:r>
            <a:r>
              <a:rPr lang="de-DE" dirty="0" smtClean="0"/>
              <a:t>(Nitsche-</a:t>
            </a:r>
            <a:r>
              <a:rPr lang="de-DE" dirty="0" err="1" smtClean="0"/>
              <a:t>Pflumm</a:t>
            </a:r>
            <a:r>
              <a:rPr lang="de-DE" dirty="0" smtClean="0"/>
              <a:t>, Zundel)</a:t>
            </a:r>
          </a:p>
          <a:p>
            <a:pPr marL="400050" lvl="1" indent="0">
              <a:buNone/>
            </a:pPr>
            <a:r>
              <a:rPr lang="de-DE" dirty="0" smtClean="0"/>
              <a:t>2. 	</a:t>
            </a:r>
            <a:r>
              <a:rPr lang="de-DE" i="1" dirty="0" smtClean="0"/>
              <a:t>Team Flaschenzugsystem </a:t>
            </a:r>
            <a:r>
              <a:rPr lang="de-DE" dirty="0" smtClean="0"/>
              <a:t>	(Kunert, Mahl)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Investierte Zeit für das Projekt:</a:t>
            </a:r>
          </a:p>
          <a:p>
            <a:pPr marL="400050" lvl="1" indent="0">
              <a:buNone/>
            </a:pPr>
            <a:r>
              <a:rPr lang="de-DE" dirty="0" smtClean="0"/>
              <a:t>1.	Wöchentliche Gruppentreffen 	(meistens donnerstags)</a:t>
            </a:r>
          </a:p>
          <a:p>
            <a:pPr marL="1314450" lvl="2" indent="-514350"/>
            <a:r>
              <a:rPr lang="de-DE" dirty="0" smtClean="0"/>
              <a:t>In Summe 9 Meetings mit jeweils 6-7 Stunden Arbeitszeit</a:t>
            </a:r>
          </a:p>
          <a:p>
            <a:pPr marL="400050" lvl="1" indent="0">
              <a:buNone/>
            </a:pPr>
            <a:r>
              <a:rPr lang="de-DE" dirty="0" smtClean="0"/>
              <a:t>2.	Individuelles Homeoffice</a:t>
            </a:r>
          </a:p>
          <a:p>
            <a:pPr marL="1314450" lvl="2" indent="-514350"/>
            <a:r>
              <a:rPr lang="de-DE" dirty="0"/>
              <a:t>2</a:t>
            </a:r>
            <a:r>
              <a:rPr lang="de-DE" dirty="0" smtClean="0"/>
              <a:t>0-30 Stunden pro Person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Gesamtaufwand: ca. 80 h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Modelica</a:t>
            </a:r>
            <a:r>
              <a:rPr lang="de-DE" dirty="0" smtClean="0"/>
              <a:t> Gruppe 5 - Kunert, Mahl, Nitsche-</a:t>
            </a:r>
            <a:r>
              <a:rPr lang="de-DE" dirty="0" err="1" smtClean="0"/>
              <a:t>Pflumm</a:t>
            </a:r>
            <a:r>
              <a:rPr lang="de-DE" dirty="0" smtClean="0"/>
              <a:t>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11560" y="28851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 smtClean="0"/>
              <a:t>Organisation und </a:t>
            </a:r>
            <a:br>
              <a:rPr lang="de-DE" dirty="0" smtClean="0"/>
            </a:br>
            <a:r>
              <a:rPr lang="de-DE" dirty="0" smtClean="0"/>
              <a:t>Zeitmanagement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4733772" y="288514"/>
            <a:ext cx="3981128" cy="5979541"/>
            <a:chOff x="457200" y="146622"/>
            <a:chExt cx="3981128" cy="5979541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683568" y="146622"/>
              <a:ext cx="375476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de-DE" dirty="0"/>
                <a:t>Aufbau der Bibliothek</a:t>
              </a: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>
            <a:xfrm>
              <a:off x="457200" y="1600200"/>
              <a:ext cx="3981128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Bedienanleitung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Beispiele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Flaschenzugarten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Komponenten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Antriebssystem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 smtClean="0"/>
                <a:t>	</a:t>
              </a:r>
              <a:r>
                <a:rPr lang="de-DE" dirty="0" err="1" smtClean="0"/>
                <a:t>Connectoren</a:t>
              </a: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  <a:p>
              <a:pPr marL="0" indent="0">
                <a:buFont typeface="Arial" pitchFamily="34" charset="0"/>
                <a:buNone/>
              </a:pPr>
              <a:endParaRPr lang="de-DE" dirty="0" smtClean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1600" y="1697113"/>
              <a:ext cx="36103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300795"/>
              <a:ext cx="36103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0" b="4019"/>
            <a:stretch/>
          </p:blipFill>
          <p:spPr bwMode="auto">
            <a:xfrm>
              <a:off x="971600" y="2922233"/>
              <a:ext cx="36434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/>
            <a:stretch/>
          </p:blipFill>
          <p:spPr bwMode="auto">
            <a:xfrm>
              <a:off x="911161" y="3498297"/>
              <a:ext cx="47016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6" t="7422" r="3192" b="8262"/>
            <a:stretch/>
          </p:blipFill>
          <p:spPr bwMode="auto">
            <a:xfrm>
              <a:off x="937795" y="4057589"/>
              <a:ext cx="44205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82" y="4634637"/>
              <a:ext cx="36872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400" dirty="0" smtClean="0"/>
              <a:t>Aufwand-Nutzen-Analyse für Erweiterungen</a:t>
            </a:r>
            <a:endParaRPr lang="de-DE" sz="3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522622"/>
              </p:ext>
            </p:extLst>
          </p:nvPr>
        </p:nvGraphicFramePr>
        <p:xfrm>
          <a:off x="611560" y="1412775"/>
          <a:ext cx="7908773" cy="4221894"/>
        </p:xfrm>
        <a:graphic>
          <a:graphicData uri="http://schemas.openxmlformats.org/drawingml/2006/table">
            <a:tbl>
              <a:tblPr/>
              <a:tblGrid>
                <a:gridCol w="216000"/>
                <a:gridCol w="2736000"/>
                <a:gridCol w="468000"/>
                <a:gridCol w="576000"/>
                <a:gridCol w="540000"/>
                <a:gridCol w="3372773"/>
              </a:tblGrid>
              <a:tr h="1703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Erweiterung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Aufwand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Priorität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Bemerkung</a:t>
                      </a:r>
                      <a:endParaRPr lang="de-DE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Seildehnung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Nutzen im Verhältnis zum Aufwand zu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gering. </a:t>
                      </a:r>
                    </a:p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Lage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 Rollen zueinander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unbekannt.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im Rollenlager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Seile verlaufen parallel zueinander.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Reibungsverluste können durch den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Wirkungsgrad mit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einfließen.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Reibung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zwischen Seil und Rolle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Trägheit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Nur im Anfahrbetrieb relevant. Bei Verwendung von Originalen Datenblatt hält sich aufwand in Grenzen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Wirkungsgrad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Einfache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Implementierung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Wirkungsgrad durch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Multiplikation mit Faktor im Getriebe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Stromregelung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Drehzahlregelung Motor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Varietät </a:t>
                      </a: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 Flaschenzugs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 nach Varietät kann Aufwand sehr hoch werden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Bremse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Reale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Komponenten für Motor  </a:t>
                      </a:r>
                    </a:p>
                    <a:p>
                      <a:pPr algn="l" fontAlgn="b"/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Getriebe auswählen (D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atenblätter)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Motordatenblatt auswählen um sinnvolle Werte verwenden zu können</a:t>
                      </a: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Limitierung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Seilkräfte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Eine Überschreitung der zulässigen Seilkraft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führt zu</a:t>
                      </a:r>
                      <a:r>
                        <a:rPr lang="de-DE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einem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 panose="05000000000000000000" pitchFamily="2" charset="2"/>
                        </a:rPr>
                        <a:t> Seilabriss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Richtungsänderung während Simulation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14" marR="7014" marT="70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3588"/>
              </p:ext>
            </p:extLst>
          </p:nvPr>
        </p:nvGraphicFramePr>
        <p:xfrm>
          <a:off x="5184560" y="5824004"/>
          <a:ext cx="3348000" cy="504000"/>
        </p:xfrm>
        <a:graphic>
          <a:graphicData uri="http://schemas.openxmlformats.org/drawingml/2006/table">
            <a:tbl>
              <a:tblPr/>
              <a:tblGrid>
                <a:gridCol w="1188000"/>
                <a:gridCol w="432000"/>
                <a:gridCol w="432000"/>
                <a:gridCol w="432000"/>
                <a:gridCol w="432000"/>
                <a:gridCol w="432000"/>
              </a:tblGrid>
              <a:tr h="216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Bewertungsskala: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hoch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mittel</a:t>
                      </a:r>
                      <a:endParaRPr lang="de-DE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niedrig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259632" y="5805264"/>
            <a:ext cx="3170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Festanforderungen </a:t>
            </a:r>
            <a:r>
              <a:rPr lang="de-DE" dirty="0" smtClean="0">
                <a:solidFill>
                  <a:srgbClr val="FF0000"/>
                </a:solidFill>
              </a:rPr>
              <a:t>hinzufügen?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 der Bibliothek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29600" cy="446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19.12.2019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Modelica Gruppe 5 - Kunert, Mahl, Nitsche-Pflumm, Zundel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99592" y="105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0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Bildschirmpräsentation (4:3)</PresentationFormat>
  <Paragraphs>128</Paragraphs>
  <Slides>4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Präsentation der Modelica-Bibliothek  für ein Flaschenzugsystem</vt:lpstr>
      <vt:lpstr>PowerPoint-Präsentation</vt:lpstr>
      <vt:lpstr>Aufwand-Nutzen-Analyse für Erweiterungen</vt:lpstr>
      <vt:lpstr>Vorstellung der Bibliothek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Kunert</dc:creator>
  <cp:lastModifiedBy>Kevin Kunert</cp:lastModifiedBy>
  <cp:revision>28</cp:revision>
  <dcterms:created xsi:type="dcterms:W3CDTF">2019-12-11T14:32:19Z</dcterms:created>
  <dcterms:modified xsi:type="dcterms:W3CDTF">2019-12-16T15:21:01Z</dcterms:modified>
</cp:coreProperties>
</file>