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" initials="P" lastIdx="1" clrIdx="0">
    <p:extLst>
      <p:ext uri="{19B8F6BF-5375-455C-9EA6-DF929625EA0E}">
        <p15:presenceInfo xmlns:p15="http://schemas.microsoft.com/office/powerpoint/2012/main" userId="Philip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>
        <p:scale>
          <a:sx n="50" d="100"/>
          <a:sy n="50" d="100"/>
        </p:scale>
        <p:origin x="636" y="-4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4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95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26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84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8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43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41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5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97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11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B55CC-858E-4287-BD98-1188C23DC63C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45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69E60C0-42EB-4FA8-907A-2C3DE8AAABA4}"/>
              </a:ext>
            </a:extLst>
          </p:cNvPr>
          <p:cNvSpPr/>
          <p:nvPr/>
        </p:nvSpPr>
        <p:spPr>
          <a:xfrm>
            <a:off x="-2" y="0"/>
            <a:ext cx="21383625" cy="2481943"/>
          </a:xfrm>
          <a:prstGeom prst="rect">
            <a:avLst/>
          </a:prstGeom>
          <a:solidFill>
            <a:srgbClr val="FDC3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>
                <a:solidFill>
                  <a:schemeClr val="tx1"/>
                </a:solidFill>
              </a:rPr>
              <a:t>Modellierung eines Flaschenzugsystem in </a:t>
            </a:r>
            <a:r>
              <a:rPr lang="de-DE" sz="6600" dirty="0" err="1">
                <a:solidFill>
                  <a:schemeClr val="tx1"/>
                </a:solidFill>
              </a:rPr>
              <a:t>Modelica</a:t>
            </a:r>
            <a:endParaRPr lang="de-DE" sz="6600" dirty="0">
              <a:solidFill>
                <a:schemeClr val="tx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4054729-CDCE-45A6-93DD-1FA73A6CF493}"/>
              </a:ext>
            </a:extLst>
          </p:cNvPr>
          <p:cNvSpPr txBox="1"/>
          <p:nvPr/>
        </p:nvSpPr>
        <p:spPr>
          <a:xfrm>
            <a:off x="501772" y="2481941"/>
            <a:ext cx="20376001" cy="889001"/>
          </a:xfrm>
          <a:prstGeom prst="rect">
            <a:avLst/>
          </a:prstGeom>
          <a:noFill/>
          <a:ln w="15875">
            <a:noFill/>
          </a:ln>
        </p:spPr>
        <p:txBody>
          <a:bodyPr wrap="square" numCol="1" rtlCol="0">
            <a:noAutofit/>
          </a:bodyPr>
          <a:lstStyle/>
          <a:p>
            <a:pPr algn="ctr"/>
            <a:r>
              <a:rPr lang="de-DE" sz="4400" dirty="0"/>
              <a:t>Anforderungen: </a:t>
            </a:r>
          </a:p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45AC714-A71A-4FEA-B3DD-99E5B71BAE86}"/>
              </a:ext>
            </a:extLst>
          </p:cNvPr>
          <p:cNvSpPr txBox="1"/>
          <p:nvPr/>
        </p:nvSpPr>
        <p:spPr>
          <a:xfrm>
            <a:off x="-1" y="7162797"/>
            <a:ext cx="10691814" cy="95576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4400" dirty="0"/>
              <a:t>Gesamtmodell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EE45D6-6119-43B8-B189-BAA496D544D5}"/>
              </a:ext>
            </a:extLst>
          </p:cNvPr>
          <p:cNvSpPr txBox="1"/>
          <p:nvPr/>
        </p:nvSpPr>
        <p:spPr>
          <a:xfrm>
            <a:off x="10691811" y="7162797"/>
            <a:ext cx="10691814" cy="576580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4400" dirty="0"/>
              <a:t>Antriebssystem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5ADD42-847B-4BEC-B9AB-D2C34D6D3267}"/>
              </a:ext>
            </a:extLst>
          </p:cNvPr>
          <p:cNvSpPr txBox="1"/>
          <p:nvPr/>
        </p:nvSpPr>
        <p:spPr>
          <a:xfrm>
            <a:off x="0" y="16720455"/>
            <a:ext cx="21383625" cy="786674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4400" dirty="0"/>
              <a:t>Flaschenzugarten</a:t>
            </a:r>
            <a:endParaRPr lang="de-DE" dirty="0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8D8D90-4D4D-47C1-AA4C-3A6AB77229E8}"/>
              </a:ext>
            </a:extLst>
          </p:cNvPr>
          <p:cNvSpPr txBox="1"/>
          <p:nvPr/>
        </p:nvSpPr>
        <p:spPr>
          <a:xfrm>
            <a:off x="-2" y="28905200"/>
            <a:ext cx="21383625" cy="13700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4400" dirty="0"/>
              <a:t>Quellen &amp; Namen </a:t>
            </a:r>
            <a:endParaRPr lang="de-DE" dirty="0"/>
          </a:p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5977959-7890-41C5-83FD-5B139CDF68EB}"/>
              </a:ext>
            </a:extLst>
          </p:cNvPr>
          <p:cNvSpPr txBox="1"/>
          <p:nvPr/>
        </p:nvSpPr>
        <p:spPr>
          <a:xfrm>
            <a:off x="0" y="24587200"/>
            <a:ext cx="21383625" cy="431799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4400" dirty="0"/>
              <a:t>Konnektoren + Wirkungskette</a:t>
            </a:r>
          </a:p>
          <a:p>
            <a:pPr algn="ctr"/>
            <a:endParaRPr lang="de-DE" dirty="0"/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16A91D3-71F2-44CD-99DC-5F02772549C3}"/>
              </a:ext>
            </a:extLst>
          </p:cNvPr>
          <p:cNvSpPr txBox="1"/>
          <p:nvPr/>
        </p:nvSpPr>
        <p:spPr>
          <a:xfrm>
            <a:off x="10691809" y="12928600"/>
            <a:ext cx="10691814" cy="379185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4400" dirty="0"/>
              <a:t>Komponenten</a:t>
            </a:r>
            <a:endParaRPr lang="de-DE" dirty="0"/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922DF4-16D4-4F36-A351-AF849CECB4AA}"/>
              </a:ext>
            </a:extLst>
          </p:cNvPr>
          <p:cNvSpPr txBox="1"/>
          <p:nvPr/>
        </p:nvSpPr>
        <p:spPr>
          <a:xfrm>
            <a:off x="501773" y="3370942"/>
            <a:ext cx="20376000" cy="2801565"/>
          </a:xfrm>
          <a:prstGeom prst="rect">
            <a:avLst/>
          </a:prstGeom>
          <a:noFill/>
          <a:ln w="15875">
            <a:noFill/>
          </a:ln>
        </p:spPr>
        <p:txBody>
          <a:bodyPr wrap="square" numCol="2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Flaschenzug soll von selbstmodellierten einphasigen E-Motor angetrieben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Die Drehrichtung des Motors soll variabel sein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Wenn der Motor nicht bestromt wird darf sich das System nicht bewegen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Es sind eigene bidirektionale Konnektoren zu verwenden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Eine geeignete Visualisierung ist zu erstellen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Die Objekte sollen gegliedert werden und eine eigene Bibliothek erstellt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Eine geeignete Visualisierung des Systems soll erstellt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Die Anzahl der Rollen sowie die Last am Flaschenzug muss variabel parametrierbar sein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6CCD1E06-2121-47F5-AC59-689BFCE8351F}"/>
              </a:ext>
            </a:extLst>
          </p:cNvPr>
          <p:cNvCxnSpPr/>
          <p:nvPr/>
        </p:nvCxnSpPr>
        <p:spPr>
          <a:xfrm>
            <a:off x="952385" y="6313865"/>
            <a:ext cx="19474774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38041C6D-2F76-4F2F-AEEC-6D5C65584A1C}"/>
              </a:ext>
            </a:extLst>
          </p:cNvPr>
          <p:cNvSpPr txBox="1"/>
          <p:nvPr/>
        </p:nvSpPr>
        <p:spPr>
          <a:xfrm>
            <a:off x="0" y="17400032"/>
            <a:ext cx="7128000" cy="71871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2800" dirty="0"/>
              <a:t>Faktorenflaschenzug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C653C4-BB66-4D0A-B12C-F25479C9606E}"/>
              </a:ext>
            </a:extLst>
          </p:cNvPr>
          <p:cNvSpPr txBox="1"/>
          <p:nvPr/>
        </p:nvSpPr>
        <p:spPr>
          <a:xfrm>
            <a:off x="7127808" y="17400032"/>
            <a:ext cx="7128000" cy="7187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2800" dirty="0"/>
              <a:t>Potenzflaschenzug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4A2CDB5-90B3-46B3-B2AD-E12489453C04}"/>
              </a:ext>
            </a:extLst>
          </p:cNvPr>
          <p:cNvSpPr txBox="1"/>
          <p:nvPr/>
        </p:nvSpPr>
        <p:spPr>
          <a:xfrm>
            <a:off x="14255625" y="17400027"/>
            <a:ext cx="7128000" cy="7187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2800" dirty="0"/>
              <a:t>Differentialflaschenzug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D262975-281C-4879-B692-FE5CD39CF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2275" y="18050968"/>
            <a:ext cx="2525533" cy="653622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574FB3E-6B95-4EEF-9F4A-27B7800CC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69368" y="18492218"/>
            <a:ext cx="4386248" cy="565372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7BADBDB-6828-4BA5-981B-E4C2855E21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16430" y="18195544"/>
            <a:ext cx="3667195" cy="5765804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E5F9682D-1D0A-47F4-98C9-60A4F3BB1FA9}"/>
              </a:ext>
            </a:extLst>
          </p:cNvPr>
          <p:cNvSpPr txBox="1"/>
          <p:nvPr/>
        </p:nvSpPr>
        <p:spPr>
          <a:xfrm>
            <a:off x="10691616" y="13634108"/>
            <a:ext cx="3564000" cy="3086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de-DE" sz="2800" dirty="0"/>
              <a:t>Decke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Anschlusspunkt des Flaschenzuges an Umgebung</a:t>
            </a:r>
            <a:endParaRPr lang="de-DE" sz="16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24D421F-886B-4B01-8E39-5FDA75CB6E82}"/>
              </a:ext>
            </a:extLst>
          </p:cNvPr>
          <p:cNvSpPr txBox="1"/>
          <p:nvPr/>
        </p:nvSpPr>
        <p:spPr>
          <a:xfrm>
            <a:off x="14255616" y="13634114"/>
            <a:ext cx="3564000" cy="3086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de-DE" sz="2800" dirty="0"/>
              <a:t>Trommel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Setzt Drehbewegung des Motors in lineare Bewegung 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6B61136-3E77-40DD-90AE-174CE35D1531}"/>
              </a:ext>
            </a:extLst>
          </p:cNvPr>
          <p:cNvSpPr txBox="1"/>
          <p:nvPr/>
        </p:nvSpPr>
        <p:spPr>
          <a:xfrm>
            <a:off x="17819625" y="13634108"/>
            <a:ext cx="3564000" cy="3086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de-DE" sz="2800" dirty="0"/>
              <a:t>Masse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Parametrierbare Last des Systems</a:t>
            </a:r>
            <a:endParaRPr lang="de-DE" sz="16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C1D981A-1D0B-4D9C-92C4-92B01C69A5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89772" y="14836585"/>
            <a:ext cx="3564000" cy="188385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C91E3655-21A8-4402-B13E-2360A78232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086539" y="15210692"/>
            <a:ext cx="1891276" cy="150975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E4B3004-D135-4E4F-902A-013A9C8B3F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271399" y="14745294"/>
            <a:ext cx="2660452" cy="1975149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B2B326BA-CBDD-4483-B28F-EEC0BAC7E45A}"/>
              </a:ext>
            </a:extLst>
          </p:cNvPr>
          <p:cNvSpPr txBox="1"/>
          <p:nvPr/>
        </p:nvSpPr>
        <p:spPr>
          <a:xfrm>
            <a:off x="10689772" y="7890444"/>
            <a:ext cx="3564000" cy="5051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de-DE" sz="2800" dirty="0"/>
              <a:t>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Einphasiger Gleichstrommotor</a:t>
            </a:r>
            <a:endParaRPr lang="de-DE" sz="14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E5629E7-1EA0-4770-A351-B391027F7F0E}"/>
              </a:ext>
            </a:extLst>
          </p:cNvPr>
          <p:cNvSpPr txBox="1"/>
          <p:nvPr/>
        </p:nvSpPr>
        <p:spPr>
          <a:xfrm>
            <a:off x="14255616" y="7890444"/>
            <a:ext cx="3564000" cy="5051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de-DE" sz="2800" dirty="0"/>
              <a:t>Bremse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Sicherheitsbremse, die System bei Stromlosigkeit des Motors in momentaner Lage hält</a:t>
            </a:r>
            <a:endParaRPr lang="de-DE" sz="14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DF8DC73-BACA-4987-A632-E80816C75366}"/>
              </a:ext>
            </a:extLst>
          </p:cNvPr>
          <p:cNvSpPr txBox="1"/>
          <p:nvPr/>
        </p:nvSpPr>
        <p:spPr>
          <a:xfrm>
            <a:off x="17819625" y="7887362"/>
            <a:ext cx="3564000" cy="5051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de-DE" sz="2800" dirty="0"/>
              <a:t>Getriebe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Verminderung der Motordrehzahl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Parametrierbare Drehrichtung der Ausgangswelle</a:t>
            </a:r>
            <a:br>
              <a:rPr lang="de-DE" sz="2000" dirty="0"/>
            </a:br>
            <a:r>
              <a:rPr lang="de-DE" sz="2000" dirty="0">
                <a:sym typeface="Wingdings" panose="05000000000000000000" pitchFamily="2" charset="2"/>
              </a:rPr>
              <a:t> Einstellen der Hubrichtung</a:t>
            </a:r>
            <a:endParaRPr lang="de-DE" sz="2400" dirty="0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58F797B9-AF9A-418D-B26D-9CC9E1280F6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35893" t="17488" r="25306" b="9486"/>
          <a:stretch/>
        </p:blipFill>
        <p:spPr>
          <a:xfrm>
            <a:off x="10689773" y="10451998"/>
            <a:ext cx="3564000" cy="2502532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9F3129F5-5050-46A3-BAD7-4623F19F5A4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25561" t="18301" r="38546" b="1177"/>
          <a:stretch/>
        </p:blipFill>
        <p:spPr>
          <a:xfrm>
            <a:off x="14864874" y="10327085"/>
            <a:ext cx="2341803" cy="2606443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B8EE23DF-2E91-4F3D-B384-ADBBDB98BC61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5510" t="29095" r="60663" b="-641"/>
          <a:stretch/>
        </p:blipFill>
        <p:spPr>
          <a:xfrm>
            <a:off x="18043667" y="10685698"/>
            <a:ext cx="3115916" cy="2255867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54B06EE4-E90C-4552-BF11-58666E73CC05}"/>
              </a:ext>
            </a:extLst>
          </p:cNvPr>
          <p:cNvSpPr txBox="1"/>
          <p:nvPr/>
        </p:nvSpPr>
        <p:spPr>
          <a:xfrm>
            <a:off x="-1" y="25266774"/>
            <a:ext cx="3562351" cy="3638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de-DE" sz="2800" dirty="0"/>
              <a:t>Kraft-Weg-Konnektor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Kraft </a:t>
            </a:r>
            <a:r>
              <a:rPr lang="de-DE" sz="2400" i="1" dirty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Weg </a:t>
            </a:r>
            <a:r>
              <a:rPr lang="de-DE" sz="2400" i="1" dirty="0"/>
              <a:t>s</a:t>
            </a:r>
            <a:endParaRPr lang="de-DE" sz="1600" i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9F3B2DC-E3DD-49D8-8819-F2730747F03D}"/>
              </a:ext>
            </a:extLst>
          </p:cNvPr>
          <p:cNvSpPr txBox="1"/>
          <p:nvPr/>
        </p:nvSpPr>
        <p:spPr>
          <a:xfrm>
            <a:off x="3565457" y="25266774"/>
            <a:ext cx="3562351" cy="3638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de-DE" sz="2800" dirty="0"/>
              <a:t>Drehmoment-Winkelgeschwindigkeit-Konnektor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Drehmoment </a:t>
            </a:r>
            <a:r>
              <a:rPr lang="de-DE" sz="2400" i="1" dirty="0"/>
              <a:t>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Winkelgeschwindigkeit </a:t>
            </a:r>
            <a:r>
              <a:rPr lang="de-DE" sz="2400" i="1" dirty="0"/>
              <a:t>ω</a:t>
            </a:r>
            <a:endParaRPr lang="de-DE" sz="1600" i="1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82F0699-CA96-4722-AEA1-B7FBFAB83818}"/>
              </a:ext>
            </a:extLst>
          </p:cNvPr>
          <p:cNvSpPr txBox="1"/>
          <p:nvPr/>
        </p:nvSpPr>
        <p:spPr>
          <a:xfrm>
            <a:off x="7127421" y="25266774"/>
            <a:ext cx="3562351" cy="3638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de-DE" sz="2800" dirty="0" err="1"/>
              <a:t>Signalkonnektor</a:t>
            </a:r>
            <a:endParaRPr lang="de-D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Versorgungsspannung </a:t>
            </a:r>
            <a:r>
              <a:rPr lang="de-DE" sz="2400" i="1" dirty="0"/>
              <a:t>U</a:t>
            </a:r>
            <a:r>
              <a:rPr lang="de-DE" sz="2400" dirty="0"/>
              <a:t> des Motors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Ankerspannung als leere Größe zur Erfüllung der </a:t>
            </a:r>
            <a:r>
              <a:rPr lang="de-DE" sz="2400" dirty="0" err="1"/>
              <a:t>Konnektorfunktionalität</a:t>
            </a:r>
            <a:endParaRPr lang="de-DE" sz="1600" dirty="0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AD639162-D5F0-4596-A35D-26FDB98F4D5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414" t="52156" r="59927" b="3562"/>
          <a:stretch/>
        </p:blipFill>
        <p:spPr>
          <a:xfrm>
            <a:off x="1114447" y="27645198"/>
            <a:ext cx="1340056" cy="126000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C40AB4E8-6DE0-4733-8C4C-491AFAF27FEF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491" t="50422" r="63493" b="649"/>
          <a:stretch/>
        </p:blipFill>
        <p:spPr>
          <a:xfrm>
            <a:off x="4694431" y="27645198"/>
            <a:ext cx="1297801" cy="12600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54D4FE76-C0DA-4628-B7EC-A6C70114A5CA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999" t="84444" r="88287" b="8052"/>
          <a:stretch/>
        </p:blipFill>
        <p:spPr>
          <a:xfrm>
            <a:off x="8276168" y="27645198"/>
            <a:ext cx="1264855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159</Words>
  <Application>Microsoft Office PowerPoint</Application>
  <PresentationFormat>Benutzerdefiniert</PresentationFormat>
  <Paragraphs>41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Axel Nitsche-Pflumm</dc:creator>
  <cp:lastModifiedBy>Philipp</cp:lastModifiedBy>
  <cp:revision>16</cp:revision>
  <dcterms:created xsi:type="dcterms:W3CDTF">2019-12-11T12:47:48Z</dcterms:created>
  <dcterms:modified xsi:type="dcterms:W3CDTF">2019-12-15T14:18:41Z</dcterms:modified>
</cp:coreProperties>
</file>