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1"/>
  </p:notesMasterIdLst>
  <p:sldIdLst>
    <p:sldId id="257" r:id="rId2"/>
    <p:sldId id="266" r:id="rId3"/>
    <p:sldId id="260" r:id="rId4"/>
    <p:sldId id="262" r:id="rId5"/>
    <p:sldId id="261" r:id="rId6"/>
    <p:sldId id="263" r:id="rId7"/>
    <p:sldId id="264" r:id="rId8"/>
    <p:sldId id="265" r:id="rId9"/>
    <p:sldId id="25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4" autoAdjust="0"/>
    <p:restoredTop sz="74555" autoAdjust="0"/>
  </p:normalViewPr>
  <p:slideViewPr>
    <p:cSldViewPr snapToGrid="0">
      <p:cViewPr varScale="1">
        <p:scale>
          <a:sx n="82" d="100"/>
          <a:sy n="82" d="100"/>
        </p:scale>
        <p:origin x="109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712294-FE99-4192-9F41-803E02CCF6F3}" type="doc">
      <dgm:prSet loTypeId="urn:microsoft.com/office/officeart/2005/8/layout/chevron1" loCatId="process" qsTypeId="urn:microsoft.com/office/officeart/2005/8/quickstyle/simple1" qsCatId="simple" csTypeId="urn:microsoft.com/office/officeart/2005/8/colors/accent1_2" csCatId="accent1" phldr="1"/>
      <dgm:spPr/>
    </dgm:pt>
    <dgm:pt modelId="{26BE90EF-5233-4440-AFE7-AC6B3FA733DE}">
      <dgm:prSet phldrT="[Text]"/>
      <dgm:spPr/>
      <dgm:t>
        <a:bodyPr/>
        <a:lstStyle/>
        <a:p>
          <a:r>
            <a:rPr lang="en-US" dirty="0">
              <a:latin typeface="Helvetica" pitchFamily="50" charset="0"/>
            </a:rPr>
            <a:t>Step 1</a:t>
          </a:r>
        </a:p>
        <a:p>
          <a:r>
            <a:rPr lang="en-US" dirty="0">
              <a:latin typeface="Helvetica" pitchFamily="50" charset="0"/>
            </a:rPr>
            <a:t>Preprocessing </a:t>
          </a:r>
          <a:endParaRPr lang="en-CH" dirty="0">
            <a:latin typeface="Helvetica" pitchFamily="50" charset="0"/>
          </a:endParaRPr>
        </a:p>
      </dgm:t>
    </dgm:pt>
    <dgm:pt modelId="{D1CD1569-A89A-4394-AC38-5834FE3FB614}" type="parTrans" cxnId="{3F589E18-DCF7-4B1C-A5A5-93DB5460BDD4}">
      <dgm:prSet/>
      <dgm:spPr/>
      <dgm:t>
        <a:bodyPr/>
        <a:lstStyle/>
        <a:p>
          <a:endParaRPr lang="en-CH"/>
        </a:p>
      </dgm:t>
    </dgm:pt>
    <dgm:pt modelId="{B50EE186-F5E9-4077-B4C9-C39F57F85EB9}" type="sibTrans" cxnId="{3F589E18-DCF7-4B1C-A5A5-93DB5460BDD4}">
      <dgm:prSet/>
      <dgm:spPr/>
      <dgm:t>
        <a:bodyPr/>
        <a:lstStyle/>
        <a:p>
          <a:endParaRPr lang="en-CH"/>
        </a:p>
      </dgm:t>
    </dgm:pt>
    <dgm:pt modelId="{8D2BB170-FC90-4AE4-BC6E-7BD073426FAF}">
      <dgm:prSet phldrT="[Text]"/>
      <dgm:spPr/>
      <dgm:t>
        <a:bodyPr/>
        <a:lstStyle/>
        <a:p>
          <a:r>
            <a:rPr lang="en-US" dirty="0">
              <a:latin typeface="Helvetica" pitchFamily="50" charset="0"/>
            </a:rPr>
            <a:t>Step 2</a:t>
          </a:r>
        </a:p>
        <a:p>
          <a:r>
            <a:rPr lang="en-US" dirty="0">
              <a:latin typeface="Helvetica" pitchFamily="50" charset="0"/>
            </a:rPr>
            <a:t>Normalization</a:t>
          </a:r>
          <a:endParaRPr lang="en-CH" dirty="0">
            <a:latin typeface="Helvetica" pitchFamily="50" charset="0"/>
          </a:endParaRPr>
        </a:p>
      </dgm:t>
    </dgm:pt>
    <dgm:pt modelId="{A73D937B-E9BB-4678-8FF4-BDB77393B0E8}" type="parTrans" cxnId="{6A07D429-F361-4D54-9A7E-97B778170876}">
      <dgm:prSet/>
      <dgm:spPr/>
      <dgm:t>
        <a:bodyPr/>
        <a:lstStyle/>
        <a:p>
          <a:endParaRPr lang="en-CH"/>
        </a:p>
      </dgm:t>
    </dgm:pt>
    <dgm:pt modelId="{228DA7E4-494B-49DB-8F1B-45BE5C3DC7A5}" type="sibTrans" cxnId="{6A07D429-F361-4D54-9A7E-97B778170876}">
      <dgm:prSet/>
      <dgm:spPr/>
      <dgm:t>
        <a:bodyPr/>
        <a:lstStyle/>
        <a:p>
          <a:endParaRPr lang="en-CH"/>
        </a:p>
      </dgm:t>
    </dgm:pt>
    <dgm:pt modelId="{0EBC4F9C-792F-4620-92D8-D2B0AA20D462}">
      <dgm:prSet phldrT="[Text]"/>
      <dgm:spPr/>
      <dgm:t>
        <a:bodyPr/>
        <a:lstStyle/>
        <a:p>
          <a:r>
            <a:rPr lang="en-US" dirty="0">
              <a:latin typeface="Helvetica" pitchFamily="50" charset="0"/>
            </a:rPr>
            <a:t>Step 3</a:t>
          </a:r>
        </a:p>
        <a:p>
          <a:r>
            <a:rPr lang="en-US" dirty="0">
              <a:latin typeface="Helvetica" pitchFamily="50" charset="0"/>
            </a:rPr>
            <a:t>Integration</a:t>
          </a:r>
          <a:endParaRPr lang="en-CH" dirty="0">
            <a:latin typeface="Helvetica" pitchFamily="50" charset="0"/>
          </a:endParaRPr>
        </a:p>
      </dgm:t>
    </dgm:pt>
    <dgm:pt modelId="{42E33002-1382-4CAD-8588-7BD97CE76CEC}" type="parTrans" cxnId="{E7AA050D-23A6-43B1-A8D2-78C3DA01D692}">
      <dgm:prSet/>
      <dgm:spPr/>
      <dgm:t>
        <a:bodyPr/>
        <a:lstStyle/>
        <a:p>
          <a:endParaRPr lang="en-CH"/>
        </a:p>
      </dgm:t>
    </dgm:pt>
    <dgm:pt modelId="{220843FD-E9D2-409F-A8A4-19385676C5CB}" type="sibTrans" cxnId="{E7AA050D-23A6-43B1-A8D2-78C3DA01D692}">
      <dgm:prSet/>
      <dgm:spPr/>
      <dgm:t>
        <a:bodyPr/>
        <a:lstStyle/>
        <a:p>
          <a:endParaRPr lang="en-CH"/>
        </a:p>
      </dgm:t>
    </dgm:pt>
    <dgm:pt modelId="{0552889A-1F07-4671-9A2E-F28EE2E4C9B2}" type="pres">
      <dgm:prSet presAssocID="{DA712294-FE99-4192-9F41-803E02CCF6F3}" presName="Name0" presStyleCnt="0">
        <dgm:presLayoutVars>
          <dgm:dir/>
          <dgm:animLvl val="lvl"/>
          <dgm:resizeHandles val="exact"/>
        </dgm:presLayoutVars>
      </dgm:prSet>
      <dgm:spPr/>
    </dgm:pt>
    <dgm:pt modelId="{349D0D60-50F3-432F-9A03-CCE8B245EEA7}" type="pres">
      <dgm:prSet presAssocID="{26BE90EF-5233-4440-AFE7-AC6B3FA733DE}" presName="parTxOnly" presStyleLbl="node1" presStyleIdx="0" presStyleCnt="3">
        <dgm:presLayoutVars>
          <dgm:chMax val="0"/>
          <dgm:chPref val="0"/>
          <dgm:bulletEnabled val="1"/>
        </dgm:presLayoutVars>
      </dgm:prSet>
      <dgm:spPr/>
    </dgm:pt>
    <dgm:pt modelId="{35FF46F8-4B7A-44ED-BF6F-6361E48B3285}" type="pres">
      <dgm:prSet presAssocID="{B50EE186-F5E9-4077-B4C9-C39F57F85EB9}" presName="parTxOnlySpace" presStyleCnt="0"/>
      <dgm:spPr/>
    </dgm:pt>
    <dgm:pt modelId="{6DDF25FF-AB4E-4879-8EDE-732D6FAE4359}" type="pres">
      <dgm:prSet presAssocID="{8D2BB170-FC90-4AE4-BC6E-7BD073426FAF}" presName="parTxOnly" presStyleLbl="node1" presStyleIdx="1" presStyleCnt="3">
        <dgm:presLayoutVars>
          <dgm:chMax val="0"/>
          <dgm:chPref val="0"/>
          <dgm:bulletEnabled val="1"/>
        </dgm:presLayoutVars>
      </dgm:prSet>
      <dgm:spPr/>
    </dgm:pt>
    <dgm:pt modelId="{19E2E8AB-CDC7-4836-8E1A-AD9C91E6B44A}" type="pres">
      <dgm:prSet presAssocID="{228DA7E4-494B-49DB-8F1B-45BE5C3DC7A5}" presName="parTxOnlySpace" presStyleCnt="0"/>
      <dgm:spPr/>
    </dgm:pt>
    <dgm:pt modelId="{C7F263DB-EE22-449F-A5EE-E5EB95C924C2}" type="pres">
      <dgm:prSet presAssocID="{0EBC4F9C-792F-4620-92D8-D2B0AA20D462}" presName="parTxOnly" presStyleLbl="node1" presStyleIdx="2" presStyleCnt="3">
        <dgm:presLayoutVars>
          <dgm:chMax val="0"/>
          <dgm:chPref val="0"/>
          <dgm:bulletEnabled val="1"/>
        </dgm:presLayoutVars>
      </dgm:prSet>
      <dgm:spPr/>
    </dgm:pt>
  </dgm:ptLst>
  <dgm:cxnLst>
    <dgm:cxn modelId="{09BA4404-D3E1-43B6-811F-3F77F18D784A}" type="presOf" srcId="{8D2BB170-FC90-4AE4-BC6E-7BD073426FAF}" destId="{6DDF25FF-AB4E-4879-8EDE-732D6FAE4359}" srcOrd="0" destOrd="0" presId="urn:microsoft.com/office/officeart/2005/8/layout/chevron1"/>
    <dgm:cxn modelId="{E7AA050D-23A6-43B1-A8D2-78C3DA01D692}" srcId="{DA712294-FE99-4192-9F41-803E02CCF6F3}" destId="{0EBC4F9C-792F-4620-92D8-D2B0AA20D462}" srcOrd="2" destOrd="0" parTransId="{42E33002-1382-4CAD-8588-7BD97CE76CEC}" sibTransId="{220843FD-E9D2-409F-A8A4-19385676C5CB}"/>
    <dgm:cxn modelId="{3F589E18-DCF7-4B1C-A5A5-93DB5460BDD4}" srcId="{DA712294-FE99-4192-9F41-803E02CCF6F3}" destId="{26BE90EF-5233-4440-AFE7-AC6B3FA733DE}" srcOrd="0" destOrd="0" parTransId="{D1CD1569-A89A-4394-AC38-5834FE3FB614}" sibTransId="{B50EE186-F5E9-4077-B4C9-C39F57F85EB9}"/>
    <dgm:cxn modelId="{6A07D429-F361-4D54-9A7E-97B778170876}" srcId="{DA712294-FE99-4192-9F41-803E02CCF6F3}" destId="{8D2BB170-FC90-4AE4-BC6E-7BD073426FAF}" srcOrd="1" destOrd="0" parTransId="{A73D937B-E9BB-4678-8FF4-BDB77393B0E8}" sibTransId="{228DA7E4-494B-49DB-8F1B-45BE5C3DC7A5}"/>
    <dgm:cxn modelId="{3BC7A940-7ADA-480E-B1F5-06FBBEF2BA5A}" type="presOf" srcId="{0EBC4F9C-792F-4620-92D8-D2B0AA20D462}" destId="{C7F263DB-EE22-449F-A5EE-E5EB95C924C2}" srcOrd="0" destOrd="0" presId="urn:microsoft.com/office/officeart/2005/8/layout/chevron1"/>
    <dgm:cxn modelId="{1CE36D53-E88D-47E7-BC3C-B0889218131F}" type="presOf" srcId="{DA712294-FE99-4192-9F41-803E02CCF6F3}" destId="{0552889A-1F07-4671-9A2E-F28EE2E4C9B2}" srcOrd="0" destOrd="0" presId="urn:microsoft.com/office/officeart/2005/8/layout/chevron1"/>
    <dgm:cxn modelId="{FE8CEC9F-1860-4023-9463-11CA6656D343}" type="presOf" srcId="{26BE90EF-5233-4440-AFE7-AC6B3FA733DE}" destId="{349D0D60-50F3-432F-9A03-CCE8B245EEA7}" srcOrd="0" destOrd="0" presId="urn:microsoft.com/office/officeart/2005/8/layout/chevron1"/>
    <dgm:cxn modelId="{8274C3A7-AA7D-4A79-99BB-12BC09B4BE97}" type="presParOf" srcId="{0552889A-1F07-4671-9A2E-F28EE2E4C9B2}" destId="{349D0D60-50F3-432F-9A03-CCE8B245EEA7}" srcOrd="0" destOrd="0" presId="urn:microsoft.com/office/officeart/2005/8/layout/chevron1"/>
    <dgm:cxn modelId="{421586ED-5902-43B5-B633-993DEC4E0BD1}" type="presParOf" srcId="{0552889A-1F07-4671-9A2E-F28EE2E4C9B2}" destId="{35FF46F8-4B7A-44ED-BF6F-6361E48B3285}" srcOrd="1" destOrd="0" presId="urn:microsoft.com/office/officeart/2005/8/layout/chevron1"/>
    <dgm:cxn modelId="{33B6F233-D892-4C75-B2BC-FEBF132E96F9}" type="presParOf" srcId="{0552889A-1F07-4671-9A2E-F28EE2E4C9B2}" destId="{6DDF25FF-AB4E-4879-8EDE-732D6FAE4359}" srcOrd="2" destOrd="0" presId="urn:microsoft.com/office/officeart/2005/8/layout/chevron1"/>
    <dgm:cxn modelId="{01F94C28-E399-4B59-8886-B3C91A8E1F37}" type="presParOf" srcId="{0552889A-1F07-4671-9A2E-F28EE2E4C9B2}" destId="{19E2E8AB-CDC7-4836-8E1A-AD9C91E6B44A}" srcOrd="3" destOrd="0" presId="urn:microsoft.com/office/officeart/2005/8/layout/chevron1"/>
    <dgm:cxn modelId="{38FF4830-904B-4AEF-B16C-90253F5A56BB}" type="presParOf" srcId="{0552889A-1F07-4671-9A2E-F28EE2E4C9B2}" destId="{C7F263DB-EE22-449F-A5EE-E5EB95C924C2}"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9D0D60-50F3-432F-9A03-CCE8B245EEA7}">
      <dsp:nvSpPr>
        <dsp:cNvPr id="0" name=""/>
        <dsp:cNvSpPr/>
      </dsp:nvSpPr>
      <dsp:spPr>
        <a:xfrm>
          <a:off x="2381" y="99854"/>
          <a:ext cx="2901156" cy="116046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Helvetica" pitchFamily="50" charset="0"/>
            </a:rPr>
            <a:t>Step 1</a:t>
          </a:r>
        </a:p>
        <a:p>
          <a:pPr marL="0" lvl="0" indent="0" algn="ctr" defTabSz="889000">
            <a:lnSpc>
              <a:spcPct val="90000"/>
            </a:lnSpc>
            <a:spcBef>
              <a:spcPct val="0"/>
            </a:spcBef>
            <a:spcAft>
              <a:spcPct val="35000"/>
            </a:spcAft>
            <a:buNone/>
          </a:pPr>
          <a:r>
            <a:rPr lang="en-US" sz="2000" kern="1200" dirty="0">
              <a:latin typeface="Helvetica" pitchFamily="50" charset="0"/>
            </a:rPr>
            <a:t>Preprocessing </a:t>
          </a:r>
          <a:endParaRPr lang="en-CH" sz="2000" kern="1200" dirty="0">
            <a:latin typeface="Helvetica" pitchFamily="50" charset="0"/>
          </a:endParaRPr>
        </a:p>
      </dsp:txBody>
      <dsp:txXfrm>
        <a:off x="582612" y="99854"/>
        <a:ext cx="1740694" cy="1160462"/>
      </dsp:txXfrm>
    </dsp:sp>
    <dsp:sp modelId="{6DDF25FF-AB4E-4879-8EDE-732D6FAE4359}">
      <dsp:nvSpPr>
        <dsp:cNvPr id="0" name=""/>
        <dsp:cNvSpPr/>
      </dsp:nvSpPr>
      <dsp:spPr>
        <a:xfrm>
          <a:off x="2613421" y="99854"/>
          <a:ext cx="2901156" cy="116046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Helvetica" pitchFamily="50" charset="0"/>
            </a:rPr>
            <a:t>Step 2</a:t>
          </a:r>
        </a:p>
        <a:p>
          <a:pPr marL="0" lvl="0" indent="0" algn="ctr" defTabSz="889000">
            <a:lnSpc>
              <a:spcPct val="90000"/>
            </a:lnSpc>
            <a:spcBef>
              <a:spcPct val="0"/>
            </a:spcBef>
            <a:spcAft>
              <a:spcPct val="35000"/>
            </a:spcAft>
            <a:buNone/>
          </a:pPr>
          <a:r>
            <a:rPr lang="en-US" sz="2000" kern="1200" dirty="0">
              <a:latin typeface="Helvetica" pitchFamily="50" charset="0"/>
            </a:rPr>
            <a:t>Normalization</a:t>
          </a:r>
          <a:endParaRPr lang="en-CH" sz="2000" kern="1200" dirty="0">
            <a:latin typeface="Helvetica" pitchFamily="50" charset="0"/>
          </a:endParaRPr>
        </a:p>
      </dsp:txBody>
      <dsp:txXfrm>
        <a:off x="3193652" y="99854"/>
        <a:ext cx="1740694" cy="1160462"/>
      </dsp:txXfrm>
    </dsp:sp>
    <dsp:sp modelId="{C7F263DB-EE22-449F-A5EE-E5EB95C924C2}">
      <dsp:nvSpPr>
        <dsp:cNvPr id="0" name=""/>
        <dsp:cNvSpPr/>
      </dsp:nvSpPr>
      <dsp:spPr>
        <a:xfrm>
          <a:off x="5224462" y="99854"/>
          <a:ext cx="2901156" cy="116046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Helvetica" pitchFamily="50" charset="0"/>
            </a:rPr>
            <a:t>Step 3</a:t>
          </a:r>
        </a:p>
        <a:p>
          <a:pPr marL="0" lvl="0" indent="0" algn="ctr" defTabSz="889000">
            <a:lnSpc>
              <a:spcPct val="90000"/>
            </a:lnSpc>
            <a:spcBef>
              <a:spcPct val="0"/>
            </a:spcBef>
            <a:spcAft>
              <a:spcPct val="35000"/>
            </a:spcAft>
            <a:buNone/>
          </a:pPr>
          <a:r>
            <a:rPr lang="en-US" sz="2000" kern="1200" dirty="0">
              <a:latin typeface="Helvetica" pitchFamily="50" charset="0"/>
            </a:rPr>
            <a:t>Integration</a:t>
          </a:r>
          <a:endParaRPr lang="en-CH" sz="2000" kern="1200" dirty="0">
            <a:latin typeface="Helvetica" pitchFamily="50" charset="0"/>
          </a:endParaRPr>
        </a:p>
      </dsp:txBody>
      <dsp:txXfrm>
        <a:off x="5804693" y="99854"/>
        <a:ext cx="1740694" cy="11604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3E77F3-1DCA-4DE1-8AEB-6850836B1A15}" type="datetimeFigureOut">
              <a:rPr lang="en-CH" smtClean="0"/>
              <a:t>28/07/2021</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8AD50A-EA94-4E76-B924-FB5DEFC20F60}" type="slidenum">
              <a:rPr lang="en-CH" smtClean="0"/>
              <a:t>‹#›</a:t>
            </a:fld>
            <a:endParaRPr lang="en-CH"/>
          </a:p>
        </p:txBody>
      </p:sp>
    </p:spTree>
    <p:extLst>
      <p:ext uri="{BB962C8B-B14F-4D97-AF65-F5344CB8AC3E}">
        <p14:creationId xmlns:p14="http://schemas.microsoft.com/office/powerpoint/2010/main" val="119785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A38AD50A-EA94-4E76-B924-FB5DEFC20F60}" type="slidenum">
              <a:rPr lang="en-CH" smtClean="0"/>
              <a:t>1</a:t>
            </a:fld>
            <a:endParaRPr lang="en-CH"/>
          </a:p>
        </p:txBody>
      </p:sp>
    </p:spTree>
    <p:extLst>
      <p:ext uri="{BB962C8B-B14F-4D97-AF65-F5344CB8AC3E}">
        <p14:creationId xmlns:p14="http://schemas.microsoft.com/office/powerpoint/2010/main" val="930520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elvetica" pitchFamily="50" charset="0"/>
              </a:rPr>
              <a:t>We have product data from suppliers in various formats. We need to automate the process to capture data from JSON format ( for this module) and after preprocessing, normalization and integration we need to generate the excel data file*. </a:t>
            </a:r>
            <a:endParaRPr lang="en-CH" sz="1200" dirty="0">
              <a:latin typeface="Helvetica" pitchFamily="50" charset="0"/>
            </a:endParaRPr>
          </a:p>
          <a:p>
            <a:endParaRPr lang="en-CH" dirty="0"/>
          </a:p>
        </p:txBody>
      </p:sp>
      <p:sp>
        <p:nvSpPr>
          <p:cNvPr id="4" name="Slide Number Placeholder 3"/>
          <p:cNvSpPr>
            <a:spLocks noGrp="1"/>
          </p:cNvSpPr>
          <p:nvPr>
            <p:ph type="sldNum" sz="quarter" idx="5"/>
          </p:nvPr>
        </p:nvSpPr>
        <p:spPr/>
        <p:txBody>
          <a:bodyPr/>
          <a:lstStyle/>
          <a:p>
            <a:fld id="{A38AD50A-EA94-4E76-B924-FB5DEFC20F60}" type="slidenum">
              <a:rPr lang="en-CH" smtClean="0"/>
              <a:t>2</a:t>
            </a:fld>
            <a:endParaRPr lang="en-CH"/>
          </a:p>
        </p:txBody>
      </p:sp>
    </p:spTree>
    <p:extLst>
      <p:ext uri="{BB962C8B-B14F-4D97-AF65-F5344CB8AC3E}">
        <p14:creationId xmlns:p14="http://schemas.microsoft.com/office/powerpoint/2010/main" val="3503350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A38AD50A-EA94-4E76-B924-FB5DEFC20F60}" type="slidenum">
              <a:rPr lang="en-CH" smtClean="0"/>
              <a:t>4</a:t>
            </a:fld>
            <a:endParaRPr lang="en-CH"/>
          </a:p>
        </p:txBody>
      </p:sp>
    </p:spTree>
    <p:extLst>
      <p:ext uri="{BB962C8B-B14F-4D97-AF65-F5344CB8AC3E}">
        <p14:creationId xmlns:p14="http://schemas.microsoft.com/office/powerpoint/2010/main" val="1841911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7/28/2021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2551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7/28/2021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9259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7/28/2021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9119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7/28/2021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7239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7/28/2021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556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7/28/2021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6113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7/28/2021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9157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7/28/2021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2643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667345-2558-425A-8533-9BFDBCE15005}" type="datetime1">
              <a:rPr lang="en-US" smtClean="0"/>
              <a:t>7/28/2021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81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BEA474-078D-4E9B-9B14-09A87B19DC46}" type="datetime1">
              <a:rPr lang="en-US" smtClean="0"/>
              <a:t>7/28/2021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47229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7/28/2021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5975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D6E202-B606-4609-B914-27C9371A1F6D}" type="datetime1">
              <a:rPr lang="en-US" smtClean="0"/>
              <a:t>7/28/2021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975719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g2530@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805464" y="639097"/>
            <a:ext cx="6737607" cy="3686015"/>
          </a:xfrm>
        </p:spPr>
        <p:txBody>
          <a:bodyPr>
            <a:normAutofit/>
          </a:bodyPr>
          <a:lstStyle/>
          <a:p>
            <a:r>
              <a:rPr lang="en-US" sz="6000" dirty="0">
                <a:latin typeface="Helvetica" pitchFamily="50" charset="0"/>
              </a:rPr>
              <a:t>Supplier Data Transformation</a:t>
            </a:r>
            <a:br>
              <a:rPr lang="en-US" sz="6000" dirty="0">
                <a:latin typeface="Helvetica" pitchFamily="50" charset="0"/>
              </a:rPr>
            </a:br>
            <a:endParaRPr lang="en-US" sz="6000" dirty="0">
              <a:latin typeface="Helvetica" pitchFamily="50"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34139" y="4834647"/>
            <a:ext cx="2917640" cy="1164219"/>
          </a:xfrm>
        </p:spPr>
        <p:txBody>
          <a:bodyPr>
            <a:normAutofit/>
          </a:bodyPr>
          <a:lstStyle/>
          <a:p>
            <a:r>
              <a:rPr lang="en-US" sz="2000" cap="none" dirty="0">
                <a:solidFill>
                  <a:schemeClr val="tx1">
                    <a:lumMod val="85000"/>
                    <a:lumOff val="15000"/>
                  </a:schemeClr>
                </a:solidFill>
                <a:latin typeface="Helvetica" pitchFamily="50" charset="0"/>
              </a:rPr>
              <a:t>Nitin Kumar Garg</a:t>
            </a:r>
          </a:p>
          <a:p>
            <a:r>
              <a:rPr lang="en-US" sz="1400" cap="none" dirty="0">
                <a:solidFill>
                  <a:schemeClr val="tx1">
                    <a:lumMod val="85000"/>
                    <a:lumOff val="15000"/>
                  </a:schemeClr>
                </a:solidFill>
                <a:latin typeface="Helvetica" pitchFamily="50" charset="0"/>
                <a:hlinkClick r:id="rId3"/>
              </a:rPr>
              <a:t>ng2530@gmail.com</a:t>
            </a:r>
            <a:endParaRPr lang="en-US" sz="1400" cap="none" dirty="0">
              <a:solidFill>
                <a:schemeClr val="tx1">
                  <a:lumMod val="85000"/>
                  <a:lumOff val="15000"/>
                </a:schemeClr>
              </a:solidFill>
              <a:latin typeface="Helvetica" pitchFamily="50" charset="0"/>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
            <a:ext cx="4635315" cy="6857999"/>
          </a:xfrm>
          <a:prstGeom prst="rect">
            <a:avLst/>
          </a:prstGeom>
        </p:spPr>
      </p:pic>
      <p:sp>
        <p:nvSpPr>
          <p:cNvPr id="7" name="TextBox 6">
            <a:extLst>
              <a:ext uri="{FF2B5EF4-FFF2-40B4-BE49-F238E27FC236}">
                <a16:creationId xmlns:a16="http://schemas.microsoft.com/office/drawing/2014/main" id="{AF3BAF7F-68C3-46C6-968C-D88C8F463279}"/>
              </a:ext>
            </a:extLst>
          </p:cNvPr>
          <p:cNvSpPr txBox="1"/>
          <p:nvPr/>
        </p:nvSpPr>
        <p:spPr>
          <a:xfrm>
            <a:off x="4805464" y="4384671"/>
            <a:ext cx="394660" cy="307777"/>
          </a:xfrm>
          <a:prstGeom prst="rect">
            <a:avLst/>
          </a:prstGeom>
          <a:noFill/>
        </p:spPr>
        <p:txBody>
          <a:bodyPr wrap="none" rtlCol="0">
            <a:spAutoFit/>
          </a:bodyPr>
          <a:lstStyle/>
          <a:p>
            <a:r>
              <a:rPr lang="en-US" sz="1400" dirty="0">
                <a:solidFill>
                  <a:schemeClr val="tx1">
                    <a:lumMod val="75000"/>
                    <a:lumOff val="25000"/>
                  </a:schemeClr>
                </a:solidFill>
                <a:latin typeface="Helvetica" pitchFamily="50" charset="0"/>
              </a:rPr>
              <a:t>By</a:t>
            </a:r>
            <a:endParaRPr lang="en-CH" dirty="0">
              <a:solidFill>
                <a:schemeClr val="tx1">
                  <a:lumMod val="75000"/>
                  <a:lumOff val="25000"/>
                </a:schemeClr>
              </a:solidFill>
              <a:latin typeface="Helvetica" pitchFamily="50" charset="0"/>
            </a:endParaRPr>
          </a:p>
        </p:txBody>
      </p: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BC6FC53-BD3E-43D3-B9C8-E9A5CDDCE4E9}"/>
              </a:ext>
            </a:extLst>
          </p:cNvPr>
          <p:cNvSpPr txBox="1">
            <a:spLocks/>
          </p:cNvSpPr>
          <p:nvPr/>
        </p:nvSpPr>
        <p:spPr>
          <a:xfrm>
            <a:off x="1097280" y="193987"/>
            <a:ext cx="10058400" cy="794919"/>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a:latin typeface="Helvetica" pitchFamily="50" charset="0"/>
              </a:rPr>
              <a:t>High level design</a:t>
            </a:r>
            <a:endParaRPr lang="en-CH" sz="3600" dirty="0">
              <a:latin typeface="Helvetica" pitchFamily="50" charset="0"/>
            </a:endParaRPr>
          </a:p>
        </p:txBody>
      </p:sp>
      <p:sp>
        <p:nvSpPr>
          <p:cNvPr id="11" name="TextBox 10">
            <a:extLst>
              <a:ext uri="{FF2B5EF4-FFF2-40B4-BE49-F238E27FC236}">
                <a16:creationId xmlns:a16="http://schemas.microsoft.com/office/drawing/2014/main" id="{3199BB01-ABC6-4763-AB91-3B372D3E1890}"/>
              </a:ext>
            </a:extLst>
          </p:cNvPr>
          <p:cNvSpPr txBox="1"/>
          <p:nvPr/>
        </p:nvSpPr>
        <p:spPr>
          <a:xfrm>
            <a:off x="1097280" y="942235"/>
            <a:ext cx="10058400" cy="707886"/>
          </a:xfrm>
          <a:prstGeom prst="rect">
            <a:avLst/>
          </a:prstGeom>
          <a:noFill/>
        </p:spPr>
        <p:txBody>
          <a:bodyPr wrap="square" rtlCol="0">
            <a:spAutoFit/>
          </a:bodyPr>
          <a:lstStyle/>
          <a:p>
            <a:r>
              <a:rPr lang="en-US" sz="2000" dirty="0">
                <a:solidFill>
                  <a:schemeClr val="tx1">
                    <a:lumMod val="75000"/>
                    <a:lumOff val="25000"/>
                  </a:schemeClr>
                </a:solidFill>
                <a:latin typeface="Helvetica" pitchFamily="50" charset="0"/>
              </a:rPr>
              <a:t>This task would help to enable the supplier's onboarding process for an e-commerce shop, our goal is to align with Target Data xlsx* with accurate data fields</a:t>
            </a:r>
          </a:p>
        </p:txBody>
      </p:sp>
      <p:pic>
        <p:nvPicPr>
          <p:cNvPr id="2050" name="Picture 2" descr="Have a cleaner Web API code with DataAnnotations | by Aram Koukia | Koukia">
            <a:extLst>
              <a:ext uri="{FF2B5EF4-FFF2-40B4-BE49-F238E27FC236}">
                <a16:creationId xmlns:a16="http://schemas.microsoft.com/office/drawing/2014/main" id="{2F708AC9-2A2E-4436-AE0F-C7908FE3C0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40401"/>
            <a:ext cx="1583338" cy="9062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DE89920-70DF-4225-9FD6-3D904B6F6BE1}"/>
              </a:ext>
            </a:extLst>
          </p:cNvPr>
          <p:cNvSpPr/>
          <p:nvPr/>
        </p:nvSpPr>
        <p:spPr>
          <a:xfrm>
            <a:off x="2483708" y="3128112"/>
            <a:ext cx="1224000" cy="105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dirty="0">
                <a:latin typeface="Helvetica" pitchFamily="50" charset="0"/>
              </a:rPr>
              <a:t>Step 1</a:t>
            </a:r>
          </a:p>
          <a:p>
            <a:pPr lvl="0" algn="ctr"/>
            <a:r>
              <a:rPr lang="en-US" sz="1200" dirty="0">
                <a:latin typeface="Helvetica" pitchFamily="50" charset="0"/>
              </a:rPr>
              <a:t>Preprocessing </a:t>
            </a:r>
            <a:endParaRPr lang="en-CH" sz="1200" dirty="0">
              <a:latin typeface="Helvetica" pitchFamily="50" charset="0"/>
            </a:endParaRPr>
          </a:p>
        </p:txBody>
      </p:sp>
      <p:sp>
        <p:nvSpPr>
          <p:cNvPr id="12" name="Rectangle 11">
            <a:extLst>
              <a:ext uri="{FF2B5EF4-FFF2-40B4-BE49-F238E27FC236}">
                <a16:creationId xmlns:a16="http://schemas.microsoft.com/office/drawing/2014/main" id="{B773B3E9-5A2F-4F67-8C5C-ABD2E7C83D6C}"/>
              </a:ext>
            </a:extLst>
          </p:cNvPr>
          <p:cNvSpPr/>
          <p:nvPr/>
        </p:nvSpPr>
        <p:spPr>
          <a:xfrm>
            <a:off x="4845160" y="3128112"/>
            <a:ext cx="1224000" cy="105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dirty="0">
                <a:latin typeface="Helvetica" pitchFamily="50" charset="0"/>
              </a:rPr>
              <a:t>Step 2</a:t>
            </a:r>
          </a:p>
          <a:p>
            <a:pPr lvl="0" algn="ctr"/>
            <a:r>
              <a:rPr lang="en-US" sz="1200" dirty="0">
                <a:latin typeface="Helvetica" pitchFamily="50" charset="0"/>
              </a:rPr>
              <a:t>Normalization</a:t>
            </a:r>
            <a:endParaRPr lang="en-CH" sz="1200" dirty="0">
              <a:latin typeface="Helvetica" pitchFamily="50" charset="0"/>
            </a:endParaRPr>
          </a:p>
        </p:txBody>
      </p:sp>
      <p:sp>
        <p:nvSpPr>
          <p:cNvPr id="13" name="Rectangle 12">
            <a:extLst>
              <a:ext uri="{FF2B5EF4-FFF2-40B4-BE49-F238E27FC236}">
                <a16:creationId xmlns:a16="http://schemas.microsoft.com/office/drawing/2014/main" id="{56F524BF-A91E-447F-ACC4-E9C2561275F3}"/>
              </a:ext>
            </a:extLst>
          </p:cNvPr>
          <p:cNvSpPr/>
          <p:nvPr/>
        </p:nvSpPr>
        <p:spPr>
          <a:xfrm>
            <a:off x="7206612" y="3128112"/>
            <a:ext cx="1224000" cy="105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dirty="0">
                <a:latin typeface="Helvetica" pitchFamily="50" charset="0"/>
              </a:rPr>
              <a:t>Step 3</a:t>
            </a:r>
          </a:p>
          <a:p>
            <a:pPr lvl="0" algn="ctr"/>
            <a:r>
              <a:rPr lang="en-US" sz="1200" dirty="0">
                <a:latin typeface="Helvetica" pitchFamily="50" charset="0"/>
              </a:rPr>
              <a:t>Integration</a:t>
            </a:r>
            <a:endParaRPr lang="en-CH" sz="1200" dirty="0">
              <a:latin typeface="Helvetica" pitchFamily="50" charset="0"/>
            </a:endParaRPr>
          </a:p>
        </p:txBody>
      </p:sp>
      <p:pic>
        <p:nvPicPr>
          <p:cNvPr id="15" name="Picture 14">
            <a:extLst>
              <a:ext uri="{FF2B5EF4-FFF2-40B4-BE49-F238E27FC236}">
                <a16:creationId xmlns:a16="http://schemas.microsoft.com/office/drawing/2014/main" id="{B9012F80-4265-4EFC-9379-91AEF9C3F086}"/>
              </a:ext>
            </a:extLst>
          </p:cNvPr>
          <p:cNvPicPr>
            <a:picLocks noChangeAspect="1"/>
          </p:cNvPicPr>
          <p:nvPr/>
        </p:nvPicPr>
        <p:blipFill>
          <a:blip r:embed="rId4"/>
          <a:stretch>
            <a:fillRect/>
          </a:stretch>
        </p:blipFill>
        <p:spPr>
          <a:xfrm>
            <a:off x="5017253" y="4883273"/>
            <a:ext cx="822962" cy="822962"/>
          </a:xfrm>
          <a:prstGeom prst="rect">
            <a:avLst/>
          </a:prstGeom>
        </p:spPr>
      </p:pic>
      <p:cxnSp>
        <p:nvCxnSpPr>
          <p:cNvPr id="6" name="Connector: Elbow 5">
            <a:extLst>
              <a:ext uri="{FF2B5EF4-FFF2-40B4-BE49-F238E27FC236}">
                <a16:creationId xmlns:a16="http://schemas.microsoft.com/office/drawing/2014/main" id="{447791B4-22AD-47A0-BE49-E461C193EA9B}"/>
              </a:ext>
            </a:extLst>
          </p:cNvPr>
          <p:cNvCxnSpPr>
            <a:cxnSpLocks/>
            <a:stCxn id="2050" idx="2"/>
            <a:endCxn id="75" idx="1"/>
          </p:cNvCxnSpPr>
          <p:nvPr/>
        </p:nvCxnSpPr>
        <p:spPr>
          <a:xfrm rot="16200000" flipH="1">
            <a:off x="717343" y="2821014"/>
            <a:ext cx="620450" cy="4717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D35EF997-532C-4C0B-BDA0-457B30D9D9BC}"/>
              </a:ext>
            </a:extLst>
          </p:cNvPr>
          <p:cNvCxnSpPr>
            <a:cxnSpLocks/>
            <a:stCxn id="75" idx="3"/>
            <a:endCxn id="4" idx="1"/>
          </p:cNvCxnSpPr>
          <p:nvPr/>
        </p:nvCxnSpPr>
        <p:spPr>
          <a:xfrm>
            <a:off x="2088226" y="3367139"/>
            <a:ext cx="395482" cy="2892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97D5726A-D2D4-4417-B5BA-3BDC16D751F2}"/>
              </a:ext>
            </a:extLst>
          </p:cNvPr>
          <p:cNvCxnSpPr>
            <a:cxnSpLocks/>
            <a:stCxn id="4" idx="2"/>
            <a:endCxn id="15" idx="0"/>
          </p:cNvCxnSpPr>
          <p:nvPr/>
        </p:nvCxnSpPr>
        <p:spPr>
          <a:xfrm rot="16200000" flipH="1">
            <a:off x="3912892" y="3367431"/>
            <a:ext cx="698658" cy="23330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E274A145-C7CC-4111-BB79-40FE6C303B3D}"/>
              </a:ext>
            </a:extLst>
          </p:cNvPr>
          <p:cNvCxnSpPr>
            <a:cxnSpLocks/>
            <a:stCxn id="12" idx="2"/>
            <a:endCxn id="15" idx="0"/>
          </p:cNvCxnSpPr>
          <p:nvPr/>
        </p:nvCxnSpPr>
        <p:spPr>
          <a:xfrm rot="5400000">
            <a:off x="5093618" y="4519731"/>
            <a:ext cx="698658" cy="284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9DEB27D1-929A-459C-BC56-05099D26F888}"/>
              </a:ext>
            </a:extLst>
          </p:cNvPr>
          <p:cNvCxnSpPr>
            <a:cxnSpLocks/>
            <a:stCxn id="13" idx="2"/>
            <a:endCxn id="15" idx="0"/>
          </p:cNvCxnSpPr>
          <p:nvPr/>
        </p:nvCxnSpPr>
        <p:spPr>
          <a:xfrm rot="5400000">
            <a:off x="6274344" y="3339005"/>
            <a:ext cx="698658" cy="23898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Arrow: Right 21">
            <a:extLst>
              <a:ext uri="{FF2B5EF4-FFF2-40B4-BE49-F238E27FC236}">
                <a16:creationId xmlns:a16="http://schemas.microsoft.com/office/drawing/2014/main" id="{2ED30536-C8EE-4FD8-821A-8B2F8BFB0026}"/>
              </a:ext>
            </a:extLst>
          </p:cNvPr>
          <p:cNvSpPr/>
          <p:nvPr/>
        </p:nvSpPr>
        <p:spPr>
          <a:xfrm>
            <a:off x="4043927" y="3429000"/>
            <a:ext cx="457200" cy="400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4" name="Arrow: Right 23">
            <a:extLst>
              <a:ext uri="{FF2B5EF4-FFF2-40B4-BE49-F238E27FC236}">
                <a16:creationId xmlns:a16="http://schemas.microsoft.com/office/drawing/2014/main" id="{F32CC93B-685D-439E-93EF-21884CEA449D}"/>
              </a:ext>
            </a:extLst>
          </p:cNvPr>
          <p:cNvSpPr/>
          <p:nvPr/>
        </p:nvSpPr>
        <p:spPr>
          <a:xfrm>
            <a:off x="6464642" y="3456308"/>
            <a:ext cx="457200" cy="400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32" name="TextBox 31">
            <a:extLst>
              <a:ext uri="{FF2B5EF4-FFF2-40B4-BE49-F238E27FC236}">
                <a16:creationId xmlns:a16="http://schemas.microsoft.com/office/drawing/2014/main" id="{B5F5BC72-5E70-40A9-B501-D8697219226F}"/>
              </a:ext>
            </a:extLst>
          </p:cNvPr>
          <p:cNvSpPr txBox="1"/>
          <p:nvPr/>
        </p:nvSpPr>
        <p:spPr>
          <a:xfrm>
            <a:off x="4841838" y="5801276"/>
            <a:ext cx="2017240" cy="276999"/>
          </a:xfrm>
          <a:prstGeom prst="rect">
            <a:avLst/>
          </a:prstGeom>
          <a:noFill/>
        </p:spPr>
        <p:txBody>
          <a:bodyPr wrap="square">
            <a:spAutoFit/>
          </a:bodyPr>
          <a:lstStyle/>
          <a:p>
            <a:r>
              <a:rPr lang="en-US" sz="1200" dirty="0">
                <a:solidFill>
                  <a:schemeClr val="tx1">
                    <a:lumMod val="75000"/>
                    <a:lumOff val="25000"/>
                  </a:schemeClr>
                </a:solidFill>
                <a:latin typeface="Helvetica" pitchFamily="50" charset="0"/>
              </a:rPr>
              <a:t>Output_data.xlsx </a:t>
            </a:r>
            <a:endParaRPr lang="en-CH" sz="1200" dirty="0"/>
          </a:p>
        </p:txBody>
      </p:sp>
      <p:sp>
        <p:nvSpPr>
          <p:cNvPr id="33" name="TextBox 32">
            <a:extLst>
              <a:ext uri="{FF2B5EF4-FFF2-40B4-BE49-F238E27FC236}">
                <a16:creationId xmlns:a16="http://schemas.microsoft.com/office/drawing/2014/main" id="{AD073AA6-BC19-42CD-A472-BAC5CFFB61FF}"/>
              </a:ext>
            </a:extLst>
          </p:cNvPr>
          <p:cNvSpPr txBox="1"/>
          <p:nvPr/>
        </p:nvSpPr>
        <p:spPr>
          <a:xfrm>
            <a:off x="858538" y="3761567"/>
            <a:ext cx="1832610" cy="307777"/>
          </a:xfrm>
          <a:prstGeom prst="rect">
            <a:avLst/>
          </a:prstGeom>
          <a:noFill/>
        </p:spPr>
        <p:txBody>
          <a:bodyPr wrap="square">
            <a:spAutoFit/>
          </a:bodyPr>
          <a:lstStyle/>
          <a:p>
            <a:r>
              <a:rPr lang="en-US" sz="1400" dirty="0" err="1">
                <a:solidFill>
                  <a:schemeClr val="tx1">
                    <a:lumMod val="75000"/>
                    <a:lumOff val="25000"/>
                  </a:schemeClr>
                </a:solidFill>
                <a:latin typeface="Helvetica" pitchFamily="50" charset="0"/>
              </a:rPr>
              <a:t>supplier_car.json</a:t>
            </a:r>
            <a:endParaRPr lang="en-CH" sz="1400" dirty="0">
              <a:solidFill>
                <a:schemeClr val="tx1">
                  <a:lumMod val="75000"/>
                  <a:lumOff val="25000"/>
                </a:schemeClr>
              </a:solidFill>
              <a:latin typeface="Helvetica" pitchFamily="50" charset="0"/>
            </a:endParaRPr>
          </a:p>
        </p:txBody>
      </p:sp>
      <p:sp>
        <p:nvSpPr>
          <p:cNvPr id="35" name="TextBox 34">
            <a:extLst>
              <a:ext uri="{FF2B5EF4-FFF2-40B4-BE49-F238E27FC236}">
                <a16:creationId xmlns:a16="http://schemas.microsoft.com/office/drawing/2014/main" id="{71F54F18-257F-4BF6-AAEC-73A11200C7EA}"/>
              </a:ext>
            </a:extLst>
          </p:cNvPr>
          <p:cNvSpPr txBox="1"/>
          <p:nvPr/>
        </p:nvSpPr>
        <p:spPr>
          <a:xfrm>
            <a:off x="2624575" y="4621664"/>
            <a:ext cx="1701679" cy="261610"/>
          </a:xfrm>
          <a:prstGeom prst="rect">
            <a:avLst/>
          </a:prstGeom>
          <a:noFill/>
        </p:spPr>
        <p:txBody>
          <a:bodyPr wrap="square">
            <a:spAutoFit/>
          </a:bodyPr>
          <a:lstStyle/>
          <a:p>
            <a:r>
              <a:rPr lang="en-US" sz="1100" dirty="0">
                <a:solidFill>
                  <a:schemeClr val="tx1">
                    <a:lumMod val="75000"/>
                    <a:lumOff val="25000"/>
                  </a:schemeClr>
                </a:solidFill>
                <a:latin typeface="Helvetica" pitchFamily="50" charset="0"/>
              </a:rPr>
              <a:t>Pre-process tab</a:t>
            </a:r>
            <a:endParaRPr lang="en-CH" sz="1100" dirty="0"/>
          </a:p>
        </p:txBody>
      </p:sp>
      <p:sp>
        <p:nvSpPr>
          <p:cNvPr id="36" name="TextBox 35">
            <a:extLst>
              <a:ext uri="{FF2B5EF4-FFF2-40B4-BE49-F238E27FC236}">
                <a16:creationId xmlns:a16="http://schemas.microsoft.com/office/drawing/2014/main" id="{48459870-1F63-4CE3-9BB2-744BCC61B0B3}"/>
              </a:ext>
            </a:extLst>
          </p:cNvPr>
          <p:cNvSpPr txBox="1"/>
          <p:nvPr/>
        </p:nvSpPr>
        <p:spPr>
          <a:xfrm>
            <a:off x="5404149" y="4621664"/>
            <a:ext cx="1701679" cy="261610"/>
          </a:xfrm>
          <a:prstGeom prst="rect">
            <a:avLst/>
          </a:prstGeom>
          <a:noFill/>
        </p:spPr>
        <p:txBody>
          <a:bodyPr wrap="square">
            <a:spAutoFit/>
          </a:bodyPr>
          <a:lstStyle/>
          <a:p>
            <a:r>
              <a:rPr lang="en-US" sz="1100" dirty="0" err="1">
                <a:solidFill>
                  <a:schemeClr val="tx1">
                    <a:lumMod val="75000"/>
                    <a:lumOff val="25000"/>
                  </a:schemeClr>
                </a:solidFill>
                <a:latin typeface="Helvetica" pitchFamily="50" charset="0"/>
              </a:rPr>
              <a:t>Normalisation</a:t>
            </a:r>
            <a:r>
              <a:rPr lang="en-US" sz="1100" dirty="0">
                <a:solidFill>
                  <a:schemeClr val="tx1">
                    <a:lumMod val="75000"/>
                    <a:lumOff val="25000"/>
                  </a:schemeClr>
                </a:solidFill>
                <a:latin typeface="Helvetica" pitchFamily="50" charset="0"/>
              </a:rPr>
              <a:t> tab</a:t>
            </a:r>
            <a:endParaRPr lang="en-CH" sz="1100" dirty="0"/>
          </a:p>
        </p:txBody>
      </p:sp>
      <p:sp>
        <p:nvSpPr>
          <p:cNvPr id="37" name="TextBox 36">
            <a:extLst>
              <a:ext uri="{FF2B5EF4-FFF2-40B4-BE49-F238E27FC236}">
                <a16:creationId xmlns:a16="http://schemas.microsoft.com/office/drawing/2014/main" id="{C1A78133-B66D-4F11-8652-94EC725B4D48}"/>
              </a:ext>
            </a:extLst>
          </p:cNvPr>
          <p:cNvSpPr txBox="1"/>
          <p:nvPr/>
        </p:nvSpPr>
        <p:spPr>
          <a:xfrm>
            <a:off x="7522921" y="4621664"/>
            <a:ext cx="1701679" cy="261610"/>
          </a:xfrm>
          <a:prstGeom prst="rect">
            <a:avLst/>
          </a:prstGeom>
          <a:noFill/>
        </p:spPr>
        <p:txBody>
          <a:bodyPr wrap="square">
            <a:spAutoFit/>
          </a:bodyPr>
          <a:lstStyle/>
          <a:p>
            <a:r>
              <a:rPr lang="en-US" sz="1100" dirty="0">
                <a:solidFill>
                  <a:schemeClr val="tx1">
                    <a:lumMod val="75000"/>
                    <a:lumOff val="25000"/>
                  </a:schemeClr>
                </a:solidFill>
                <a:latin typeface="Helvetica" pitchFamily="50" charset="0"/>
              </a:rPr>
              <a:t>Integration tab</a:t>
            </a:r>
            <a:endParaRPr lang="en-CH" sz="1100" dirty="0"/>
          </a:p>
        </p:txBody>
      </p:sp>
      <p:pic>
        <p:nvPicPr>
          <p:cNvPr id="38" name="Picture 2" descr="Have a cleaner Web API code with DataAnnotations | by Aram Koukia | Koukia">
            <a:extLst>
              <a:ext uri="{FF2B5EF4-FFF2-40B4-BE49-F238E27FC236}">
                <a16:creationId xmlns:a16="http://schemas.microsoft.com/office/drawing/2014/main" id="{1960034C-3BA5-4E52-B286-459DE3242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2490" y="1878352"/>
            <a:ext cx="952959" cy="545465"/>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Connector: Elbow 38">
            <a:extLst>
              <a:ext uri="{FF2B5EF4-FFF2-40B4-BE49-F238E27FC236}">
                <a16:creationId xmlns:a16="http://schemas.microsoft.com/office/drawing/2014/main" id="{E0276AA4-0EAA-409D-BC17-7B009FA15E56}"/>
              </a:ext>
            </a:extLst>
          </p:cNvPr>
          <p:cNvCxnSpPr>
            <a:cxnSpLocks/>
            <a:stCxn id="38" idx="2"/>
            <a:endCxn id="12" idx="0"/>
          </p:cNvCxnSpPr>
          <p:nvPr/>
        </p:nvCxnSpPr>
        <p:spPr>
          <a:xfrm rot="5400000">
            <a:off x="5375918" y="2505059"/>
            <a:ext cx="704295" cy="5418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75E4535-47F6-459A-84C6-3BE40F46B5F1}"/>
              </a:ext>
            </a:extLst>
          </p:cNvPr>
          <p:cNvSpPr txBox="1"/>
          <p:nvPr/>
        </p:nvSpPr>
        <p:spPr>
          <a:xfrm>
            <a:off x="5483667" y="2797252"/>
            <a:ext cx="1701679" cy="261610"/>
          </a:xfrm>
          <a:prstGeom prst="rect">
            <a:avLst/>
          </a:prstGeom>
          <a:noFill/>
        </p:spPr>
        <p:txBody>
          <a:bodyPr wrap="square">
            <a:spAutoFit/>
          </a:bodyPr>
          <a:lstStyle/>
          <a:p>
            <a:r>
              <a:rPr lang="en-US" sz="1100" dirty="0">
                <a:solidFill>
                  <a:schemeClr val="tx1">
                    <a:lumMod val="75000"/>
                    <a:lumOff val="25000"/>
                  </a:schemeClr>
                </a:solidFill>
                <a:latin typeface="Helvetica" pitchFamily="50" charset="0"/>
              </a:rPr>
              <a:t>Zip, country code</a:t>
            </a:r>
            <a:endParaRPr lang="en-CH" sz="1100" dirty="0"/>
          </a:p>
        </p:txBody>
      </p:sp>
      <p:cxnSp>
        <p:nvCxnSpPr>
          <p:cNvPr id="44" name="Connector: Elbow 43">
            <a:extLst>
              <a:ext uri="{FF2B5EF4-FFF2-40B4-BE49-F238E27FC236}">
                <a16:creationId xmlns:a16="http://schemas.microsoft.com/office/drawing/2014/main" id="{E7878453-6EBD-4BA6-BCDD-D5518B4FE345}"/>
              </a:ext>
            </a:extLst>
          </p:cNvPr>
          <p:cNvCxnSpPr>
            <a:cxnSpLocks/>
            <a:stCxn id="12" idx="1"/>
            <a:endCxn id="12" idx="0"/>
          </p:cNvCxnSpPr>
          <p:nvPr/>
        </p:nvCxnSpPr>
        <p:spPr>
          <a:xfrm rot="10800000" flipH="1">
            <a:off x="4845160" y="3128112"/>
            <a:ext cx="612000" cy="528252"/>
          </a:xfrm>
          <a:prstGeom prst="bentConnector4">
            <a:avLst>
              <a:gd name="adj1" fmla="val -37353"/>
              <a:gd name="adj2" fmla="val 143275"/>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58AAD6D-3FF7-449A-B9BF-A3B68E04CE90}"/>
              </a:ext>
            </a:extLst>
          </p:cNvPr>
          <p:cNvSpPr txBox="1"/>
          <p:nvPr/>
        </p:nvSpPr>
        <p:spPr>
          <a:xfrm>
            <a:off x="4139854" y="2677813"/>
            <a:ext cx="1262808" cy="261610"/>
          </a:xfrm>
          <a:prstGeom prst="rect">
            <a:avLst/>
          </a:prstGeom>
          <a:noFill/>
        </p:spPr>
        <p:txBody>
          <a:bodyPr wrap="square">
            <a:spAutoFit/>
          </a:bodyPr>
          <a:lstStyle/>
          <a:p>
            <a:r>
              <a:rPr lang="en-US" sz="1100" dirty="0">
                <a:solidFill>
                  <a:schemeClr val="tx1">
                    <a:lumMod val="75000"/>
                    <a:lumOff val="25000"/>
                  </a:schemeClr>
                </a:solidFill>
                <a:latin typeface="Helvetica" pitchFamily="50" charset="0"/>
              </a:rPr>
              <a:t>Translations</a:t>
            </a:r>
            <a:endParaRPr lang="en-CH" sz="1100" dirty="0"/>
          </a:p>
        </p:txBody>
      </p:sp>
      <p:pic>
        <p:nvPicPr>
          <p:cNvPr id="49" name="Picture 48">
            <a:extLst>
              <a:ext uri="{FF2B5EF4-FFF2-40B4-BE49-F238E27FC236}">
                <a16:creationId xmlns:a16="http://schemas.microsoft.com/office/drawing/2014/main" id="{D90A5E21-99FD-4DE8-8D77-58A7DDECA311}"/>
              </a:ext>
            </a:extLst>
          </p:cNvPr>
          <p:cNvPicPr>
            <a:picLocks noChangeAspect="1"/>
          </p:cNvPicPr>
          <p:nvPr/>
        </p:nvPicPr>
        <p:blipFill>
          <a:blip r:embed="rId4"/>
          <a:stretch>
            <a:fillRect/>
          </a:stretch>
        </p:blipFill>
        <p:spPr>
          <a:xfrm>
            <a:off x="10199353" y="4994486"/>
            <a:ext cx="822962" cy="822962"/>
          </a:xfrm>
          <a:prstGeom prst="rect">
            <a:avLst/>
          </a:prstGeom>
        </p:spPr>
      </p:pic>
      <p:sp>
        <p:nvSpPr>
          <p:cNvPr id="50" name="TextBox 49">
            <a:extLst>
              <a:ext uri="{FF2B5EF4-FFF2-40B4-BE49-F238E27FC236}">
                <a16:creationId xmlns:a16="http://schemas.microsoft.com/office/drawing/2014/main" id="{7ABA0304-7761-4F45-B842-0124BDB1E6BF}"/>
              </a:ext>
            </a:extLst>
          </p:cNvPr>
          <p:cNvSpPr txBox="1"/>
          <p:nvPr/>
        </p:nvSpPr>
        <p:spPr>
          <a:xfrm>
            <a:off x="9465276" y="5857662"/>
            <a:ext cx="2439478" cy="276999"/>
          </a:xfrm>
          <a:prstGeom prst="rect">
            <a:avLst/>
          </a:prstGeom>
          <a:noFill/>
        </p:spPr>
        <p:txBody>
          <a:bodyPr wrap="square">
            <a:spAutoFit/>
          </a:bodyPr>
          <a:lstStyle/>
          <a:p>
            <a:r>
              <a:rPr lang="en-US" sz="1200" dirty="0">
                <a:solidFill>
                  <a:schemeClr val="tx1">
                    <a:lumMod val="75000"/>
                    <a:lumOff val="25000"/>
                  </a:schemeClr>
                </a:solidFill>
                <a:latin typeface="Helvetica" pitchFamily="50" charset="0"/>
              </a:rPr>
              <a:t>2021_07_06_03_22-pm.xlsx </a:t>
            </a:r>
            <a:endParaRPr lang="en-CH" sz="1200" dirty="0"/>
          </a:p>
        </p:txBody>
      </p:sp>
      <p:pic>
        <p:nvPicPr>
          <p:cNvPr id="52" name="Picture 51">
            <a:extLst>
              <a:ext uri="{FF2B5EF4-FFF2-40B4-BE49-F238E27FC236}">
                <a16:creationId xmlns:a16="http://schemas.microsoft.com/office/drawing/2014/main" id="{E60436CF-BFBE-4432-82C9-B532FB2D9446}"/>
              </a:ext>
            </a:extLst>
          </p:cNvPr>
          <p:cNvPicPr>
            <a:picLocks noChangeAspect="1"/>
          </p:cNvPicPr>
          <p:nvPr/>
        </p:nvPicPr>
        <p:blipFill>
          <a:blip r:embed="rId4"/>
          <a:stretch>
            <a:fillRect/>
          </a:stretch>
        </p:blipFill>
        <p:spPr>
          <a:xfrm>
            <a:off x="10642004" y="4516613"/>
            <a:ext cx="822962" cy="822962"/>
          </a:xfrm>
          <a:prstGeom prst="rect">
            <a:avLst/>
          </a:prstGeom>
        </p:spPr>
      </p:pic>
      <p:pic>
        <p:nvPicPr>
          <p:cNvPr id="51" name="Picture 50">
            <a:extLst>
              <a:ext uri="{FF2B5EF4-FFF2-40B4-BE49-F238E27FC236}">
                <a16:creationId xmlns:a16="http://schemas.microsoft.com/office/drawing/2014/main" id="{0A1B4363-A177-4950-9308-414ACDC911C6}"/>
              </a:ext>
            </a:extLst>
          </p:cNvPr>
          <p:cNvPicPr>
            <a:picLocks noChangeAspect="1"/>
          </p:cNvPicPr>
          <p:nvPr/>
        </p:nvPicPr>
        <p:blipFill>
          <a:blip r:embed="rId4"/>
          <a:stretch>
            <a:fillRect/>
          </a:stretch>
        </p:blipFill>
        <p:spPr>
          <a:xfrm>
            <a:off x="11069639" y="4041993"/>
            <a:ext cx="822962" cy="822962"/>
          </a:xfrm>
          <a:prstGeom prst="rect">
            <a:avLst/>
          </a:prstGeom>
        </p:spPr>
      </p:pic>
      <p:cxnSp>
        <p:nvCxnSpPr>
          <p:cNvPr id="53" name="Connector: Elbow 52">
            <a:extLst>
              <a:ext uri="{FF2B5EF4-FFF2-40B4-BE49-F238E27FC236}">
                <a16:creationId xmlns:a16="http://schemas.microsoft.com/office/drawing/2014/main" id="{41B6C642-7CB7-49BC-9706-63DAD77F8BEF}"/>
              </a:ext>
            </a:extLst>
          </p:cNvPr>
          <p:cNvCxnSpPr>
            <a:cxnSpLocks/>
            <a:stCxn id="13" idx="3"/>
            <a:endCxn id="52" idx="0"/>
          </p:cNvCxnSpPr>
          <p:nvPr/>
        </p:nvCxnSpPr>
        <p:spPr>
          <a:xfrm>
            <a:off x="8430612" y="3656364"/>
            <a:ext cx="2622873" cy="8602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EC03466-B305-44DA-BD3C-27D3FC217056}"/>
              </a:ext>
            </a:extLst>
          </p:cNvPr>
          <p:cNvSpPr txBox="1"/>
          <p:nvPr/>
        </p:nvSpPr>
        <p:spPr>
          <a:xfrm>
            <a:off x="9353658" y="3432032"/>
            <a:ext cx="1979804" cy="430887"/>
          </a:xfrm>
          <a:prstGeom prst="rect">
            <a:avLst/>
          </a:prstGeom>
          <a:noFill/>
        </p:spPr>
        <p:txBody>
          <a:bodyPr wrap="square">
            <a:spAutoFit/>
          </a:bodyPr>
          <a:lstStyle>
            <a:defPPr>
              <a:defRPr lang="en-US"/>
            </a:defPPr>
            <a:lvl1pPr>
              <a:defRPr sz="1100">
                <a:solidFill>
                  <a:schemeClr val="tx1">
                    <a:lumMod val="75000"/>
                    <a:lumOff val="25000"/>
                  </a:schemeClr>
                </a:solidFill>
                <a:latin typeface="Helvetica" pitchFamily="50" charset="0"/>
              </a:defRPr>
            </a:lvl1pPr>
          </a:lstStyle>
          <a:p>
            <a:r>
              <a:rPr lang="en-US" dirty="0"/>
              <a:t>Prevent data loss by archiving (optional)</a:t>
            </a:r>
            <a:endParaRPr lang="en-CH" dirty="0"/>
          </a:p>
        </p:txBody>
      </p:sp>
      <p:sp>
        <p:nvSpPr>
          <p:cNvPr id="74" name="TextBox 73">
            <a:extLst>
              <a:ext uri="{FF2B5EF4-FFF2-40B4-BE49-F238E27FC236}">
                <a16:creationId xmlns:a16="http://schemas.microsoft.com/office/drawing/2014/main" id="{D8C131D5-9E03-4F52-A379-4977FEBA3C8C}"/>
              </a:ext>
            </a:extLst>
          </p:cNvPr>
          <p:cNvSpPr txBox="1"/>
          <p:nvPr/>
        </p:nvSpPr>
        <p:spPr>
          <a:xfrm>
            <a:off x="7929563" y="6498920"/>
            <a:ext cx="6097904" cy="307777"/>
          </a:xfrm>
          <a:prstGeom prst="rect">
            <a:avLst/>
          </a:prstGeom>
          <a:noFill/>
        </p:spPr>
        <p:txBody>
          <a:bodyPr wrap="square">
            <a:spAutoFit/>
          </a:bodyPr>
          <a:lstStyle/>
          <a:p>
            <a:r>
              <a:rPr lang="en-US" sz="1400" dirty="0">
                <a:solidFill>
                  <a:schemeClr val="tx1">
                    <a:lumMod val="85000"/>
                    <a:lumOff val="15000"/>
                  </a:schemeClr>
                </a:solidFill>
                <a:latin typeface="Helvetica" pitchFamily="50" charset="0"/>
              </a:rPr>
              <a:t>* The Excel file structure is predefined</a:t>
            </a:r>
            <a:r>
              <a:rPr lang="en-US" sz="1400" dirty="0">
                <a:latin typeface="Helvetica" pitchFamily="50" charset="0"/>
              </a:rPr>
              <a:t>.</a:t>
            </a:r>
            <a:endParaRPr lang="en-CH" sz="1400" dirty="0"/>
          </a:p>
        </p:txBody>
      </p:sp>
      <p:pic>
        <p:nvPicPr>
          <p:cNvPr id="75" name="Picture 74">
            <a:extLst>
              <a:ext uri="{FF2B5EF4-FFF2-40B4-BE49-F238E27FC236}">
                <a16:creationId xmlns:a16="http://schemas.microsoft.com/office/drawing/2014/main" id="{339F1C4F-2DAA-499D-99EB-B80C1D124A76}"/>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2930" b="99805" l="9961" r="89844">
                        <a14:foregroundMark x1="46680" y1="6836" x2="46680" y2="6836"/>
                        <a14:foregroundMark x1="31055" y1="6836" x2="31055" y2="6836"/>
                        <a14:foregroundMark x1="70313" y1="90430" x2="70313" y2="90430"/>
                        <a14:foregroundMark x1="71289" y1="94531" x2="71289" y2="94531"/>
                        <a14:foregroundMark x1="54103" y1="98608" x2="54617" y2="98626"/>
                        <a14:foregroundMark x1="29623" y1="97757" x2="52904" y2="98566"/>
                        <a14:foregroundMark x1="23835" y1="97556" x2="24273" y2="97571"/>
                        <a14:foregroundMark x1="19141" y1="2930" x2="65430" y2="3906"/>
                        <a14:foregroundMark x1="87109" y1="59961" x2="88086" y2="84570"/>
                        <a14:foregroundMark x1="57813" y1="98242" x2="54297" y2="98047"/>
                        <a14:foregroundMark x1="22852" y1="99219" x2="23200" y2="99258"/>
                        <a14:backgroundMark x1="58773" y1="99805" x2="80273" y2="99805"/>
                        <a14:backgroundMark x1="54492" y1="99219" x2="53320" y2="99219"/>
                        <a14:backgroundMark x1="22822" y1="99263" x2="22070" y2="99609"/>
                        <a14:backgroundMark x1="22852" y1="99805" x2="28320" y2="99805"/>
                        <a14:backgroundMark x1="23438" y1="99219" x2="23438" y2="99219"/>
                        <a14:backgroundMark x1="23438" y1="99414" x2="23438" y2="99414"/>
                        <a14:backgroundMark x1="23242" y1="99023" x2="23242" y2="99023"/>
                        <a14:backgroundMark x1="23047" y1="99609" x2="23047" y2="99609"/>
                      </a14:backgroundRemoval>
                    </a14:imgEffect>
                  </a14:imgLayer>
                </a14:imgProps>
              </a:ext>
            </a:extLst>
          </a:blip>
          <a:stretch>
            <a:fillRect/>
          </a:stretch>
        </p:blipFill>
        <p:spPr>
          <a:xfrm>
            <a:off x="1263468" y="2954760"/>
            <a:ext cx="824758" cy="824758"/>
          </a:xfrm>
          <a:prstGeom prst="rect">
            <a:avLst/>
          </a:prstGeom>
        </p:spPr>
      </p:pic>
    </p:spTree>
    <p:extLst>
      <p:ext uri="{BB962C8B-B14F-4D97-AF65-F5344CB8AC3E}">
        <p14:creationId xmlns:p14="http://schemas.microsoft.com/office/powerpoint/2010/main" val="2879656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28B83-DC52-46A5-A863-C74314A2047F}"/>
              </a:ext>
            </a:extLst>
          </p:cNvPr>
          <p:cNvSpPr>
            <a:spLocks noGrp="1"/>
          </p:cNvSpPr>
          <p:nvPr>
            <p:ph type="title"/>
          </p:nvPr>
        </p:nvSpPr>
        <p:spPr>
          <a:xfrm>
            <a:off x="1097280" y="193987"/>
            <a:ext cx="10058400" cy="794919"/>
          </a:xfrm>
        </p:spPr>
        <p:txBody>
          <a:bodyPr vert="horz" lIns="91440" tIns="45720" rIns="91440" bIns="45720" rtlCol="0" anchor="b">
            <a:normAutofit/>
          </a:bodyPr>
          <a:lstStyle/>
          <a:p>
            <a:r>
              <a:rPr lang="en-US" sz="3600" dirty="0">
                <a:latin typeface="Helvetica" pitchFamily="50" charset="0"/>
              </a:rPr>
              <a:t>About the task</a:t>
            </a:r>
            <a:endParaRPr lang="en-CH" sz="3600" dirty="0">
              <a:latin typeface="Helvetica" pitchFamily="50" charset="0"/>
            </a:endParaRPr>
          </a:p>
        </p:txBody>
      </p:sp>
      <p:sp>
        <p:nvSpPr>
          <p:cNvPr id="3" name="Content Placeholder 2">
            <a:extLst>
              <a:ext uri="{FF2B5EF4-FFF2-40B4-BE49-F238E27FC236}">
                <a16:creationId xmlns:a16="http://schemas.microsoft.com/office/drawing/2014/main" id="{5DB91FFA-5574-4676-B3A7-0FEBBA2529F8}"/>
              </a:ext>
            </a:extLst>
          </p:cNvPr>
          <p:cNvSpPr>
            <a:spLocks noGrp="1"/>
          </p:cNvSpPr>
          <p:nvPr>
            <p:ph idx="1"/>
          </p:nvPr>
        </p:nvSpPr>
        <p:spPr>
          <a:xfrm>
            <a:off x="1097280" y="2137410"/>
            <a:ext cx="10058400" cy="3731684"/>
          </a:xfrm>
        </p:spPr>
        <p:txBody>
          <a:bodyPr/>
          <a:lstStyle/>
          <a:p>
            <a:pPr>
              <a:lnSpc>
                <a:spcPct val="100000"/>
              </a:lnSpc>
            </a:pPr>
            <a:r>
              <a:rPr lang="en-US" sz="1800" dirty="0">
                <a:latin typeface="Helvetica" pitchFamily="50" charset="0"/>
              </a:rPr>
              <a:t>We have product data from suppliers in various formats. We need to automate the process to capture data from JSON format ( for this module) and after preprocessing, normalization and integration we need to generate the excel data file*. </a:t>
            </a:r>
            <a:endParaRPr lang="en-CH" sz="1800" dirty="0">
              <a:latin typeface="Helvetica" pitchFamily="50" charset="0"/>
            </a:endParaRPr>
          </a:p>
        </p:txBody>
      </p:sp>
      <p:graphicFrame>
        <p:nvGraphicFramePr>
          <p:cNvPr id="5" name="Diagram 4">
            <a:extLst>
              <a:ext uri="{FF2B5EF4-FFF2-40B4-BE49-F238E27FC236}">
                <a16:creationId xmlns:a16="http://schemas.microsoft.com/office/drawing/2014/main" id="{3B4EFE47-B382-4377-BED5-CD49A1364659}"/>
              </a:ext>
            </a:extLst>
          </p:cNvPr>
          <p:cNvGraphicFramePr/>
          <p:nvPr>
            <p:extLst>
              <p:ext uri="{D42A27DB-BD31-4B8C-83A1-F6EECF244321}">
                <p14:modId xmlns:p14="http://schemas.microsoft.com/office/powerpoint/2010/main" val="3486071812"/>
              </p:ext>
            </p:extLst>
          </p:nvPr>
        </p:nvGraphicFramePr>
        <p:xfrm>
          <a:off x="2032000" y="3291839"/>
          <a:ext cx="8128000" cy="13601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F063E36A-7709-4193-B532-151D7C37B3F2}"/>
              </a:ext>
            </a:extLst>
          </p:cNvPr>
          <p:cNvSpPr txBox="1"/>
          <p:nvPr/>
        </p:nvSpPr>
        <p:spPr>
          <a:xfrm>
            <a:off x="3852140" y="4970022"/>
            <a:ext cx="3967176" cy="338554"/>
          </a:xfrm>
          <a:prstGeom prst="rect">
            <a:avLst/>
          </a:prstGeom>
          <a:noFill/>
        </p:spPr>
        <p:txBody>
          <a:bodyPr wrap="none" rtlCol="0">
            <a:spAutoFit/>
          </a:bodyPr>
          <a:lstStyle/>
          <a:p>
            <a:r>
              <a:rPr lang="en-US" sz="1600" dirty="0">
                <a:solidFill>
                  <a:schemeClr val="tx1">
                    <a:lumMod val="75000"/>
                    <a:lumOff val="25000"/>
                  </a:schemeClr>
                </a:solidFill>
                <a:latin typeface="Helvetica" pitchFamily="50" charset="0"/>
              </a:rPr>
              <a:t>Task is divided into three sequential steps</a:t>
            </a:r>
            <a:endParaRPr lang="en-CH" sz="1600" dirty="0">
              <a:solidFill>
                <a:schemeClr val="tx1">
                  <a:lumMod val="75000"/>
                  <a:lumOff val="25000"/>
                </a:schemeClr>
              </a:solidFill>
              <a:latin typeface="Helvetica" pitchFamily="50" charset="0"/>
            </a:endParaRPr>
          </a:p>
        </p:txBody>
      </p:sp>
      <p:pic>
        <p:nvPicPr>
          <p:cNvPr id="9" name="Picture 8">
            <a:extLst>
              <a:ext uri="{FF2B5EF4-FFF2-40B4-BE49-F238E27FC236}">
                <a16:creationId xmlns:a16="http://schemas.microsoft.com/office/drawing/2014/main" id="{8EDE8E0E-AC89-455B-9645-5E8755107734}"/>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2930" b="99805" l="9961" r="89844">
                        <a14:foregroundMark x1="46680" y1="6836" x2="46680" y2="6836"/>
                        <a14:foregroundMark x1="31055" y1="6836" x2="31055" y2="6836"/>
                        <a14:foregroundMark x1="70313" y1="90430" x2="70313" y2="90430"/>
                        <a14:foregroundMark x1="71289" y1="94531" x2="71289" y2="94531"/>
                        <a14:foregroundMark x1="54103" y1="98608" x2="54617" y2="98626"/>
                        <a14:foregroundMark x1="29623" y1="97757" x2="52904" y2="98566"/>
                        <a14:foregroundMark x1="23835" y1="97556" x2="24273" y2="97571"/>
                        <a14:foregroundMark x1="19141" y1="2930" x2="65430" y2="3906"/>
                        <a14:foregroundMark x1="87109" y1="59961" x2="88086" y2="84570"/>
                        <a14:foregroundMark x1="57813" y1="98242" x2="54297" y2="98047"/>
                        <a14:foregroundMark x1="22852" y1="99219" x2="23200" y2="99258"/>
                        <a14:backgroundMark x1="58773" y1="99805" x2="80273" y2="99805"/>
                        <a14:backgroundMark x1="54492" y1="99219" x2="53320" y2="99219"/>
                        <a14:backgroundMark x1="22822" y1="99263" x2="22070" y2="99609"/>
                        <a14:backgroundMark x1="22852" y1="99805" x2="28320" y2="99805"/>
                        <a14:backgroundMark x1="23438" y1="99219" x2="23438" y2="99219"/>
                        <a14:backgroundMark x1="23438" y1="99414" x2="23438" y2="99414"/>
                        <a14:backgroundMark x1="23242" y1="99023" x2="23242" y2="99023"/>
                        <a14:backgroundMark x1="23047" y1="99609" x2="23047" y2="99609"/>
                      </a14:backgroundRemoval>
                    </a14:imgEffect>
                  </a14:imgLayer>
                </a14:imgProps>
              </a:ext>
            </a:extLst>
          </a:blip>
          <a:stretch>
            <a:fillRect/>
          </a:stretch>
        </p:blipFill>
        <p:spPr>
          <a:xfrm>
            <a:off x="1207242" y="3559545"/>
            <a:ext cx="824758" cy="824758"/>
          </a:xfrm>
          <a:prstGeom prst="rect">
            <a:avLst/>
          </a:prstGeom>
        </p:spPr>
      </p:pic>
      <p:pic>
        <p:nvPicPr>
          <p:cNvPr id="10" name="Picture 9">
            <a:extLst>
              <a:ext uri="{FF2B5EF4-FFF2-40B4-BE49-F238E27FC236}">
                <a16:creationId xmlns:a16="http://schemas.microsoft.com/office/drawing/2014/main" id="{D99FF1EA-5CD3-4441-8F0C-12856D658297}"/>
              </a:ext>
            </a:extLst>
          </p:cNvPr>
          <p:cNvPicPr>
            <a:picLocks noChangeAspect="1"/>
          </p:cNvPicPr>
          <p:nvPr/>
        </p:nvPicPr>
        <p:blipFill>
          <a:blip r:embed="rId9"/>
          <a:stretch>
            <a:fillRect/>
          </a:stretch>
        </p:blipFill>
        <p:spPr>
          <a:xfrm>
            <a:off x="10246359" y="3577165"/>
            <a:ext cx="822962" cy="822962"/>
          </a:xfrm>
          <a:prstGeom prst="rect">
            <a:avLst/>
          </a:prstGeom>
        </p:spPr>
      </p:pic>
      <p:sp>
        <p:nvSpPr>
          <p:cNvPr id="11" name="TextBox 10">
            <a:extLst>
              <a:ext uri="{FF2B5EF4-FFF2-40B4-BE49-F238E27FC236}">
                <a16:creationId xmlns:a16="http://schemas.microsoft.com/office/drawing/2014/main" id="{5E5E04F8-35F0-42C9-A8DD-294D54592E43}"/>
              </a:ext>
            </a:extLst>
          </p:cNvPr>
          <p:cNvSpPr txBox="1"/>
          <p:nvPr/>
        </p:nvSpPr>
        <p:spPr>
          <a:xfrm>
            <a:off x="1097280" y="942235"/>
            <a:ext cx="10058400" cy="830997"/>
          </a:xfrm>
          <a:prstGeom prst="rect">
            <a:avLst/>
          </a:prstGeom>
          <a:noFill/>
        </p:spPr>
        <p:txBody>
          <a:bodyPr wrap="square" rtlCol="0">
            <a:spAutoFit/>
          </a:bodyPr>
          <a:lstStyle>
            <a:defPPr>
              <a:defRPr lang="en-US"/>
            </a:defPPr>
            <a:lvl1pPr>
              <a:defRPr sz="2000">
                <a:solidFill>
                  <a:schemeClr val="tx1">
                    <a:lumMod val="75000"/>
                    <a:lumOff val="25000"/>
                  </a:schemeClr>
                </a:solidFill>
                <a:latin typeface="Helvetica" pitchFamily="50" charset="0"/>
              </a:defRPr>
            </a:lvl1pPr>
          </a:lstStyle>
          <a:p>
            <a:r>
              <a:rPr lang="en-US" dirty="0"/>
              <a:t>This task would help to enable the supplier's onboarding process for an e-commerce shop</a:t>
            </a:r>
            <a:endParaRPr lang="en-CH" dirty="0"/>
          </a:p>
        </p:txBody>
      </p:sp>
      <p:sp>
        <p:nvSpPr>
          <p:cNvPr id="14" name="TextBox 13">
            <a:extLst>
              <a:ext uri="{FF2B5EF4-FFF2-40B4-BE49-F238E27FC236}">
                <a16:creationId xmlns:a16="http://schemas.microsoft.com/office/drawing/2014/main" id="{40454687-5F3A-4299-A18C-FEC0FD933527}"/>
              </a:ext>
            </a:extLst>
          </p:cNvPr>
          <p:cNvSpPr txBox="1"/>
          <p:nvPr/>
        </p:nvSpPr>
        <p:spPr>
          <a:xfrm>
            <a:off x="7929563" y="6498920"/>
            <a:ext cx="6097904" cy="307777"/>
          </a:xfrm>
          <a:prstGeom prst="rect">
            <a:avLst/>
          </a:prstGeom>
          <a:noFill/>
        </p:spPr>
        <p:txBody>
          <a:bodyPr wrap="square">
            <a:spAutoFit/>
          </a:bodyPr>
          <a:lstStyle/>
          <a:p>
            <a:r>
              <a:rPr lang="en-US" sz="1400" dirty="0">
                <a:latin typeface="Helvetica" pitchFamily="50" charset="0"/>
              </a:rPr>
              <a:t>* The Excel file structure is predefined.</a:t>
            </a:r>
            <a:endParaRPr lang="en-CH" sz="1400" dirty="0"/>
          </a:p>
        </p:txBody>
      </p:sp>
      <p:sp>
        <p:nvSpPr>
          <p:cNvPr id="15" name="TextBox 14">
            <a:extLst>
              <a:ext uri="{FF2B5EF4-FFF2-40B4-BE49-F238E27FC236}">
                <a16:creationId xmlns:a16="http://schemas.microsoft.com/office/drawing/2014/main" id="{2F42692D-2A16-4449-BA36-1C747A08F1E3}"/>
              </a:ext>
            </a:extLst>
          </p:cNvPr>
          <p:cNvSpPr txBox="1"/>
          <p:nvPr/>
        </p:nvSpPr>
        <p:spPr>
          <a:xfrm>
            <a:off x="897626" y="4652009"/>
            <a:ext cx="1832610" cy="307777"/>
          </a:xfrm>
          <a:prstGeom prst="rect">
            <a:avLst/>
          </a:prstGeom>
          <a:noFill/>
        </p:spPr>
        <p:txBody>
          <a:bodyPr wrap="square">
            <a:spAutoFit/>
          </a:bodyPr>
          <a:lstStyle/>
          <a:p>
            <a:r>
              <a:rPr lang="en-US" sz="1400" dirty="0">
                <a:solidFill>
                  <a:schemeClr val="tx1">
                    <a:lumMod val="75000"/>
                    <a:lumOff val="25000"/>
                  </a:schemeClr>
                </a:solidFill>
                <a:latin typeface="Helvetica" pitchFamily="50" charset="0"/>
              </a:rPr>
              <a:t>supplier_car.json</a:t>
            </a:r>
            <a:endParaRPr lang="en-CH" sz="1400" dirty="0">
              <a:solidFill>
                <a:schemeClr val="tx1">
                  <a:lumMod val="75000"/>
                  <a:lumOff val="25000"/>
                </a:schemeClr>
              </a:solidFill>
              <a:latin typeface="Helvetica" pitchFamily="50" charset="0"/>
            </a:endParaRPr>
          </a:p>
        </p:txBody>
      </p:sp>
      <p:sp>
        <p:nvSpPr>
          <p:cNvPr id="16" name="TextBox 15">
            <a:extLst>
              <a:ext uri="{FF2B5EF4-FFF2-40B4-BE49-F238E27FC236}">
                <a16:creationId xmlns:a16="http://schemas.microsoft.com/office/drawing/2014/main" id="{61E26518-14F1-448D-BD7C-9FC2168DB875}"/>
              </a:ext>
            </a:extLst>
          </p:cNvPr>
          <p:cNvSpPr txBox="1"/>
          <p:nvPr/>
        </p:nvSpPr>
        <p:spPr>
          <a:xfrm>
            <a:off x="9827737" y="4652008"/>
            <a:ext cx="1660207" cy="307777"/>
          </a:xfrm>
          <a:prstGeom prst="rect">
            <a:avLst/>
          </a:prstGeom>
          <a:noFill/>
        </p:spPr>
        <p:txBody>
          <a:bodyPr wrap="square">
            <a:spAutoFit/>
          </a:bodyPr>
          <a:lstStyle>
            <a:defPPr>
              <a:defRPr lang="en-US"/>
            </a:defPPr>
            <a:lvl1pPr>
              <a:defRPr sz="1400">
                <a:latin typeface="Helvetica" pitchFamily="50" charset="0"/>
              </a:defRPr>
            </a:lvl1pPr>
          </a:lstStyle>
          <a:p>
            <a:r>
              <a:rPr lang="en-US" dirty="0">
                <a:solidFill>
                  <a:schemeClr val="tx1">
                    <a:lumMod val="75000"/>
                    <a:lumOff val="25000"/>
                  </a:schemeClr>
                </a:solidFill>
              </a:rPr>
              <a:t>Target Data.xlsx</a:t>
            </a:r>
            <a:endParaRPr lang="en-CH" dirty="0">
              <a:solidFill>
                <a:schemeClr val="tx1">
                  <a:lumMod val="75000"/>
                  <a:lumOff val="25000"/>
                </a:schemeClr>
              </a:solidFill>
            </a:endParaRPr>
          </a:p>
        </p:txBody>
      </p:sp>
    </p:spTree>
    <p:extLst>
      <p:ext uri="{BB962C8B-B14F-4D97-AF65-F5344CB8AC3E}">
        <p14:creationId xmlns:p14="http://schemas.microsoft.com/office/powerpoint/2010/main" val="4221024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68D2F4-DD4F-4711-A2F0-856A121BCA17}"/>
              </a:ext>
            </a:extLst>
          </p:cNvPr>
          <p:cNvSpPr>
            <a:spLocks noGrp="1"/>
          </p:cNvSpPr>
          <p:nvPr>
            <p:ph idx="1"/>
          </p:nvPr>
        </p:nvSpPr>
        <p:spPr>
          <a:xfrm>
            <a:off x="1097280" y="1845734"/>
            <a:ext cx="10058400" cy="1296823"/>
          </a:xfrm>
        </p:spPr>
        <p:txBody>
          <a:bodyPr>
            <a:normAutofit/>
          </a:bodyPr>
          <a:lstStyle/>
          <a:p>
            <a:pPr>
              <a:buFont typeface="Arial" panose="020B0604020202020204" pitchFamily="34" charset="0"/>
              <a:buChar char="•"/>
            </a:pPr>
            <a:r>
              <a:rPr lang="en-US" sz="1800" dirty="0">
                <a:latin typeface="Helvetica" pitchFamily="50" charset="0"/>
              </a:rPr>
              <a:t>21907-line items in JSON file were holding 19 attributes in long format and 7 attributes in wide formats (including 1 primary and 1 foreign key attribute)</a:t>
            </a:r>
          </a:p>
          <a:p>
            <a:pPr>
              <a:buFont typeface="Arial" panose="020B0604020202020204" pitchFamily="34" charset="0"/>
              <a:buChar char="•"/>
            </a:pPr>
            <a:r>
              <a:rPr lang="en-US" sz="1800" dirty="0">
                <a:latin typeface="Helvetica" pitchFamily="50" charset="0"/>
              </a:rPr>
              <a:t>So total 26 attributes per item were arranged in JSON file, data is mix of long and wide format.</a:t>
            </a:r>
          </a:p>
          <a:p>
            <a:endParaRPr lang="en-CH" sz="1800" dirty="0"/>
          </a:p>
        </p:txBody>
      </p:sp>
      <p:sp>
        <p:nvSpPr>
          <p:cNvPr id="4" name="Title 1">
            <a:extLst>
              <a:ext uri="{FF2B5EF4-FFF2-40B4-BE49-F238E27FC236}">
                <a16:creationId xmlns:a16="http://schemas.microsoft.com/office/drawing/2014/main" id="{01D1027B-2D69-4E4A-A586-90391E4D6EC1}"/>
              </a:ext>
            </a:extLst>
          </p:cNvPr>
          <p:cNvSpPr txBox="1">
            <a:spLocks/>
          </p:cNvSpPr>
          <p:nvPr/>
        </p:nvSpPr>
        <p:spPr>
          <a:xfrm>
            <a:off x="1097280" y="193987"/>
            <a:ext cx="10058400" cy="794919"/>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a:latin typeface="Helvetica" pitchFamily="50" charset="0"/>
              </a:rPr>
              <a:t>About the JSON data</a:t>
            </a:r>
            <a:endParaRPr lang="en-CH" sz="3600" dirty="0">
              <a:latin typeface="Helvetica" pitchFamily="50" charset="0"/>
            </a:endParaRPr>
          </a:p>
        </p:txBody>
      </p:sp>
      <p:sp>
        <p:nvSpPr>
          <p:cNvPr id="5" name="TextBox 4">
            <a:extLst>
              <a:ext uri="{FF2B5EF4-FFF2-40B4-BE49-F238E27FC236}">
                <a16:creationId xmlns:a16="http://schemas.microsoft.com/office/drawing/2014/main" id="{403A6CF6-404B-4795-8078-4FDAF0850669}"/>
              </a:ext>
            </a:extLst>
          </p:cNvPr>
          <p:cNvSpPr txBox="1"/>
          <p:nvPr/>
        </p:nvSpPr>
        <p:spPr>
          <a:xfrm>
            <a:off x="1097280" y="942235"/>
            <a:ext cx="10058400" cy="707886"/>
          </a:xfrm>
          <a:prstGeom prst="rect">
            <a:avLst/>
          </a:prstGeom>
          <a:noFill/>
        </p:spPr>
        <p:txBody>
          <a:bodyPr wrap="square" rtlCol="0">
            <a:spAutoFit/>
          </a:bodyPr>
          <a:lstStyle/>
          <a:p>
            <a:r>
              <a:rPr lang="en-US" sz="2000" dirty="0">
                <a:solidFill>
                  <a:schemeClr val="tx1">
                    <a:lumMod val="75000"/>
                    <a:lumOff val="25000"/>
                  </a:schemeClr>
                </a:solidFill>
                <a:latin typeface="Helvetica" pitchFamily="50" charset="0"/>
              </a:rPr>
              <a:t>This task would help to enable the supplier's onboarding process for an e-commerce shop, we are doing some analysis on how we will populate the columns </a:t>
            </a:r>
            <a:endParaRPr lang="en-CH" sz="2000" dirty="0">
              <a:solidFill>
                <a:schemeClr val="tx1">
                  <a:lumMod val="75000"/>
                  <a:lumOff val="25000"/>
                </a:schemeClr>
              </a:solidFill>
              <a:latin typeface="Helvetica" pitchFamily="50" charset="0"/>
            </a:endParaRPr>
          </a:p>
        </p:txBody>
      </p:sp>
      <p:pic>
        <p:nvPicPr>
          <p:cNvPr id="6" name="Picture 5">
            <a:extLst>
              <a:ext uri="{FF2B5EF4-FFF2-40B4-BE49-F238E27FC236}">
                <a16:creationId xmlns:a16="http://schemas.microsoft.com/office/drawing/2014/main" id="{AE9F137D-F781-4E34-8AC6-12ED1F5D7B2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930" b="99805" l="9961" r="89844">
                        <a14:foregroundMark x1="46680" y1="6836" x2="46680" y2="6836"/>
                        <a14:foregroundMark x1="31055" y1="6836" x2="31055" y2="6836"/>
                        <a14:foregroundMark x1="70313" y1="90430" x2="70313" y2="90430"/>
                        <a14:foregroundMark x1="71289" y1="94531" x2="71289" y2="94531"/>
                        <a14:foregroundMark x1="54103" y1="98608" x2="54617" y2="98626"/>
                        <a14:foregroundMark x1="29623" y1="97757" x2="52904" y2="98566"/>
                        <a14:foregroundMark x1="23835" y1="97556" x2="24273" y2="97571"/>
                        <a14:foregroundMark x1="19141" y1="2930" x2="65430" y2="3906"/>
                        <a14:foregroundMark x1="87109" y1="59961" x2="88086" y2="84570"/>
                        <a14:foregroundMark x1="57813" y1="98242" x2="54297" y2="98047"/>
                        <a14:foregroundMark x1="22852" y1="99219" x2="23200" y2="99258"/>
                        <a14:backgroundMark x1="58773" y1="99805" x2="80273" y2="99805"/>
                        <a14:backgroundMark x1="54492" y1="99219" x2="53320" y2="99219"/>
                        <a14:backgroundMark x1="22822" y1="99263" x2="22070" y2="99609"/>
                        <a14:backgroundMark x1="22852" y1="99805" x2="28320" y2="99805"/>
                        <a14:backgroundMark x1="23438" y1="99219" x2="23438" y2="99219"/>
                        <a14:backgroundMark x1="23438" y1="99414" x2="23438" y2="99414"/>
                        <a14:backgroundMark x1="23242" y1="99023" x2="23242" y2="99023"/>
                        <a14:backgroundMark x1="23047" y1="99609" x2="23047" y2="99609"/>
                      </a14:backgroundRemoval>
                    </a14:imgEffect>
                  </a14:imgLayer>
                </a14:imgProps>
              </a:ext>
            </a:extLst>
          </a:blip>
          <a:stretch>
            <a:fillRect/>
          </a:stretch>
        </p:blipFill>
        <p:spPr>
          <a:xfrm>
            <a:off x="1230102" y="2960340"/>
            <a:ext cx="824758" cy="824758"/>
          </a:xfrm>
          <a:prstGeom prst="rect">
            <a:avLst/>
          </a:prstGeom>
        </p:spPr>
      </p:pic>
      <p:pic>
        <p:nvPicPr>
          <p:cNvPr id="7" name="Picture 6">
            <a:extLst>
              <a:ext uri="{FF2B5EF4-FFF2-40B4-BE49-F238E27FC236}">
                <a16:creationId xmlns:a16="http://schemas.microsoft.com/office/drawing/2014/main" id="{ACBDF304-FF30-409B-BE29-6C9D233E2AB9}"/>
              </a:ext>
            </a:extLst>
          </p:cNvPr>
          <p:cNvPicPr>
            <a:picLocks noChangeAspect="1"/>
          </p:cNvPicPr>
          <p:nvPr/>
        </p:nvPicPr>
        <p:blipFill>
          <a:blip r:embed="rId5"/>
          <a:stretch>
            <a:fillRect/>
          </a:stretch>
        </p:blipFill>
        <p:spPr>
          <a:xfrm>
            <a:off x="10143489" y="2960340"/>
            <a:ext cx="822962" cy="822962"/>
          </a:xfrm>
          <a:prstGeom prst="rect">
            <a:avLst/>
          </a:prstGeom>
        </p:spPr>
      </p:pic>
      <p:sp>
        <p:nvSpPr>
          <p:cNvPr id="9" name="TextBox 8">
            <a:extLst>
              <a:ext uri="{FF2B5EF4-FFF2-40B4-BE49-F238E27FC236}">
                <a16:creationId xmlns:a16="http://schemas.microsoft.com/office/drawing/2014/main" id="{2A7C00D9-5E4A-45D5-8A92-5180023DC51D}"/>
              </a:ext>
            </a:extLst>
          </p:cNvPr>
          <p:cNvSpPr txBox="1"/>
          <p:nvPr/>
        </p:nvSpPr>
        <p:spPr>
          <a:xfrm>
            <a:off x="897626" y="3930749"/>
            <a:ext cx="1832610" cy="307777"/>
          </a:xfrm>
          <a:prstGeom prst="rect">
            <a:avLst/>
          </a:prstGeom>
          <a:noFill/>
        </p:spPr>
        <p:txBody>
          <a:bodyPr wrap="square">
            <a:spAutoFit/>
          </a:bodyPr>
          <a:lstStyle/>
          <a:p>
            <a:r>
              <a:rPr lang="en-US" sz="1400" dirty="0" err="1">
                <a:solidFill>
                  <a:schemeClr val="tx1">
                    <a:lumMod val="75000"/>
                    <a:lumOff val="25000"/>
                  </a:schemeClr>
                </a:solidFill>
                <a:latin typeface="Helvetica" pitchFamily="50" charset="0"/>
              </a:rPr>
              <a:t>supplier_car.json</a:t>
            </a:r>
            <a:endParaRPr lang="en-CH" sz="1400" dirty="0">
              <a:solidFill>
                <a:schemeClr val="tx1">
                  <a:lumMod val="75000"/>
                  <a:lumOff val="25000"/>
                </a:schemeClr>
              </a:solidFill>
              <a:latin typeface="Helvetica" pitchFamily="50" charset="0"/>
            </a:endParaRPr>
          </a:p>
        </p:txBody>
      </p:sp>
      <p:sp>
        <p:nvSpPr>
          <p:cNvPr id="11" name="TextBox 10">
            <a:extLst>
              <a:ext uri="{FF2B5EF4-FFF2-40B4-BE49-F238E27FC236}">
                <a16:creationId xmlns:a16="http://schemas.microsoft.com/office/drawing/2014/main" id="{4421FE8C-6314-46DD-A782-C23A6D67E1E5}"/>
              </a:ext>
            </a:extLst>
          </p:cNvPr>
          <p:cNvSpPr txBox="1"/>
          <p:nvPr/>
        </p:nvSpPr>
        <p:spPr>
          <a:xfrm>
            <a:off x="9884093" y="3930749"/>
            <a:ext cx="1660207" cy="307777"/>
          </a:xfrm>
          <a:prstGeom prst="rect">
            <a:avLst/>
          </a:prstGeom>
          <a:noFill/>
        </p:spPr>
        <p:txBody>
          <a:bodyPr wrap="square">
            <a:spAutoFit/>
          </a:bodyPr>
          <a:lstStyle>
            <a:defPPr>
              <a:defRPr lang="en-US"/>
            </a:defPPr>
            <a:lvl1pPr>
              <a:defRPr sz="1400">
                <a:latin typeface="Helvetica" pitchFamily="50" charset="0"/>
              </a:defRPr>
            </a:lvl1pPr>
          </a:lstStyle>
          <a:p>
            <a:r>
              <a:rPr lang="en-US" dirty="0">
                <a:solidFill>
                  <a:schemeClr val="tx1">
                    <a:lumMod val="75000"/>
                    <a:lumOff val="25000"/>
                  </a:schemeClr>
                </a:solidFill>
              </a:rPr>
              <a:t>Target Data.xlsx</a:t>
            </a:r>
            <a:endParaRPr lang="en-CH" dirty="0">
              <a:solidFill>
                <a:schemeClr val="tx1">
                  <a:lumMod val="75000"/>
                  <a:lumOff val="25000"/>
                </a:schemeClr>
              </a:solidFill>
            </a:endParaRPr>
          </a:p>
        </p:txBody>
      </p:sp>
      <p:cxnSp>
        <p:nvCxnSpPr>
          <p:cNvPr id="13" name="Straight Connector 12">
            <a:extLst>
              <a:ext uri="{FF2B5EF4-FFF2-40B4-BE49-F238E27FC236}">
                <a16:creationId xmlns:a16="http://schemas.microsoft.com/office/drawing/2014/main" id="{143E6861-C46D-4602-B7ED-9BE6DF847651}"/>
              </a:ext>
            </a:extLst>
          </p:cNvPr>
          <p:cNvCxnSpPr/>
          <p:nvPr/>
        </p:nvCxnSpPr>
        <p:spPr>
          <a:xfrm>
            <a:off x="6096000" y="2949742"/>
            <a:ext cx="0" cy="115548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B650542-BCDF-4EE3-9E7A-1B00457144DE}"/>
              </a:ext>
            </a:extLst>
          </p:cNvPr>
          <p:cNvSpPr txBox="1"/>
          <p:nvPr/>
        </p:nvSpPr>
        <p:spPr>
          <a:xfrm>
            <a:off x="2684540" y="2973486"/>
            <a:ext cx="3169916" cy="1107996"/>
          </a:xfrm>
          <a:prstGeom prst="rect">
            <a:avLst/>
          </a:prstGeom>
          <a:noFill/>
        </p:spPr>
        <p:txBody>
          <a:bodyPr wrap="square" rtlCol="0">
            <a:spAutoFit/>
          </a:bodyPr>
          <a:lstStyle/>
          <a:p>
            <a:r>
              <a:rPr lang="en-US" sz="1600" dirty="0">
                <a:solidFill>
                  <a:schemeClr val="tx1">
                    <a:lumMod val="75000"/>
                    <a:lumOff val="25000"/>
                  </a:schemeClr>
                </a:solidFill>
                <a:latin typeface="Helvetica" pitchFamily="50" charset="0"/>
              </a:rPr>
              <a:t>1153 unique records should be inserted in final output as excel file</a:t>
            </a:r>
          </a:p>
          <a:p>
            <a:endParaRPr lang="en-CH" dirty="0">
              <a:solidFill>
                <a:schemeClr val="tx1">
                  <a:lumMod val="75000"/>
                  <a:lumOff val="25000"/>
                </a:schemeClr>
              </a:solidFill>
            </a:endParaRPr>
          </a:p>
        </p:txBody>
      </p:sp>
      <p:sp>
        <p:nvSpPr>
          <p:cNvPr id="15" name="TextBox 14">
            <a:extLst>
              <a:ext uri="{FF2B5EF4-FFF2-40B4-BE49-F238E27FC236}">
                <a16:creationId xmlns:a16="http://schemas.microsoft.com/office/drawing/2014/main" id="{36E63CCC-BFD1-48A9-90FE-C2FC07AFCFA5}"/>
              </a:ext>
            </a:extLst>
          </p:cNvPr>
          <p:cNvSpPr txBox="1"/>
          <p:nvPr/>
        </p:nvSpPr>
        <p:spPr>
          <a:xfrm>
            <a:off x="6259170" y="2960340"/>
            <a:ext cx="3461753" cy="1077218"/>
          </a:xfrm>
          <a:prstGeom prst="rect">
            <a:avLst/>
          </a:prstGeom>
          <a:noFill/>
        </p:spPr>
        <p:txBody>
          <a:bodyPr wrap="square" rtlCol="0">
            <a:spAutoFit/>
          </a:bodyPr>
          <a:lstStyle>
            <a:defPPr>
              <a:defRPr lang="en-US"/>
            </a:defPPr>
            <a:lvl1pPr>
              <a:defRPr sz="1600">
                <a:latin typeface="Helvetica" pitchFamily="50" charset="0"/>
              </a:defRPr>
            </a:lvl1pPr>
          </a:lstStyle>
          <a:p>
            <a:r>
              <a:rPr lang="en-US" dirty="0">
                <a:solidFill>
                  <a:schemeClr val="tx1">
                    <a:lumMod val="75000"/>
                    <a:lumOff val="25000"/>
                  </a:schemeClr>
                </a:solidFill>
              </a:rPr>
              <a:t>18 attribute columns should be populated from input JSON for the final excel file</a:t>
            </a:r>
          </a:p>
          <a:p>
            <a:endParaRPr lang="en-CH" dirty="0">
              <a:solidFill>
                <a:schemeClr val="tx1">
                  <a:lumMod val="75000"/>
                  <a:lumOff val="25000"/>
                </a:schemeClr>
              </a:solidFill>
            </a:endParaRPr>
          </a:p>
        </p:txBody>
      </p:sp>
      <p:graphicFrame>
        <p:nvGraphicFramePr>
          <p:cNvPr id="17" name="Table 17">
            <a:extLst>
              <a:ext uri="{FF2B5EF4-FFF2-40B4-BE49-F238E27FC236}">
                <a16:creationId xmlns:a16="http://schemas.microsoft.com/office/drawing/2014/main" id="{D9B87850-ED1E-4E1E-86B7-36C77898FFDC}"/>
              </a:ext>
            </a:extLst>
          </p:cNvPr>
          <p:cNvGraphicFramePr>
            <a:graphicFrameLocks noGrp="1"/>
          </p:cNvGraphicFramePr>
          <p:nvPr>
            <p:extLst>
              <p:ext uri="{D42A27DB-BD31-4B8C-83A1-F6EECF244321}">
                <p14:modId xmlns:p14="http://schemas.microsoft.com/office/powerpoint/2010/main" val="1636119996"/>
              </p:ext>
            </p:extLst>
          </p:nvPr>
        </p:nvGraphicFramePr>
        <p:xfrm>
          <a:off x="990061" y="4295993"/>
          <a:ext cx="10211877" cy="2011680"/>
        </p:xfrm>
        <a:graphic>
          <a:graphicData uri="http://schemas.openxmlformats.org/drawingml/2006/table">
            <a:tbl>
              <a:tblPr firstRow="1" lastRow="1">
                <a:tableStyleId>{72833802-FEF1-4C79-8D5D-14CF1EAF98D9}</a:tableStyleId>
              </a:tblPr>
              <a:tblGrid>
                <a:gridCol w="4941182">
                  <a:extLst>
                    <a:ext uri="{9D8B030D-6E8A-4147-A177-3AD203B41FA5}">
                      <a16:colId xmlns:a16="http://schemas.microsoft.com/office/drawing/2014/main" val="1726955048"/>
                    </a:ext>
                  </a:extLst>
                </a:gridCol>
                <a:gridCol w="1346887">
                  <a:extLst>
                    <a:ext uri="{9D8B030D-6E8A-4147-A177-3AD203B41FA5}">
                      <a16:colId xmlns:a16="http://schemas.microsoft.com/office/drawing/2014/main" val="2055316172"/>
                    </a:ext>
                  </a:extLst>
                </a:gridCol>
                <a:gridCol w="3923808">
                  <a:extLst>
                    <a:ext uri="{9D8B030D-6E8A-4147-A177-3AD203B41FA5}">
                      <a16:colId xmlns:a16="http://schemas.microsoft.com/office/drawing/2014/main" val="1622289674"/>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bg1">
                              <a:lumMod val="95000"/>
                            </a:schemeClr>
                          </a:solidFill>
                          <a:latin typeface="Helvetica" pitchFamily="50" charset="0"/>
                        </a:rPr>
                        <a:t>Strategy for the fields to be populated</a:t>
                      </a:r>
                      <a:endParaRPr lang="en-US" sz="1400" kern="1200" dirty="0">
                        <a:solidFill>
                          <a:schemeClr val="bg1">
                            <a:lumMod val="95000"/>
                          </a:schemeClr>
                        </a:solidFill>
                        <a:latin typeface="Helvetica" pitchFamily="50" charset="0"/>
                        <a:ea typeface="+mn-ea"/>
                        <a:cs typeface="+mn-cs"/>
                      </a:endParaRPr>
                    </a:p>
                  </a:txBody>
                  <a:tcPr/>
                </a:tc>
                <a:tc>
                  <a:txBody>
                    <a:bodyPr/>
                    <a:lstStyle/>
                    <a:p>
                      <a:pPr marL="0" algn="l" defTabSz="914400" rtl="0" eaLnBrk="1" latinLnBrk="0" hangingPunct="1"/>
                      <a:r>
                        <a:rPr lang="en-US" sz="1400" b="1" kern="1200" dirty="0">
                          <a:solidFill>
                            <a:schemeClr val="bg1">
                              <a:lumMod val="95000"/>
                            </a:schemeClr>
                          </a:solidFill>
                          <a:latin typeface="Helvetica" pitchFamily="50" charset="0"/>
                          <a:ea typeface="+mn-ea"/>
                          <a:cs typeface="+mn-cs"/>
                        </a:rPr>
                        <a:t># of columns </a:t>
                      </a:r>
                      <a:endParaRPr lang="en-CH" sz="1400" b="1" kern="1200" dirty="0">
                        <a:solidFill>
                          <a:schemeClr val="bg1">
                            <a:lumMod val="95000"/>
                          </a:schemeClr>
                        </a:solidFill>
                        <a:latin typeface="Helvetica" pitchFamily="50" charset="0"/>
                        <a:ea typeface="+mn-ea"/>
                        <a:cs typeface="+mn-cs"/>
                      </a:endParaRPr>
                    </a:p>
                  </a:txBody>
                  <a:tcPr anchor="ctr"/>
                </a:tc>
                <a:tc>
                  <a:txBody>
                    <a:bodyPr/>
                    <a:lstStyle/>
                    <a:p>
                      <a:r>
                        <a:rPr lang="en-US" sz="1400" b="1" kern="1200" dirty="0">
                          <a:solidFill>
                            <a:schemeClr val="bg1">
                              <a:lumMod val="95000"/>
                            </a:schemeClr>
                          </a:solidFill>
                          <a:latin typeface="Helvetica" pitchFamily="50" charset="0"/>
                          <a:ea typeface="+mn-ea"/>
                          <a:cs typeface="+mn-cs"/>
                        </a:rPr>
                        <a:t>Column</a:t>
                      </a:r>
                      <a:r>
                        <a:rPr lang="en-US" sz="1400" kern="1200" dirty="0">
                          <a:solidFill>
                            <a:schemeClr val="bg1">
                              <a:lumMod val="95000"/>
                            </a:schemeClr>
                          </a:solidFill>
                          <a:latin typeface="Helvetica" pitchFamily="50" charset="0"/>
                        </a:rPr>
                        <a:t> names</a:t>
                      </a:r>
                      <a:endParaRPr lang="en-CH" sz="1400" kern="1200" dirty="0">
                        <a:solidFill>
                          <a:schemeClr val="bg1">
                            <a:lumMod val="95000"/>
                          </a:schemeClr>
                        </a:solidFill>
                        <a:latin typeface="Helvetica" pitchFamily="50" charset="0"/>
                        <a:ea typeface="+mn-ea"/>
                        <a:cs typeface="+mn-cs"/>
                      </a:endParaRPr>
                    </a:p>
                  </a:txBody>
                  <a:tcPr/>
                </a:tc>
                <a:extLst>
                  <a:ext uri="{0D108BD9-81ED-4DB2-BD59-A6C34878D82A}">
                    <a16:rowId xmlns:a16="http://schemas.microsoft.com/office/drawing/2014/main" val="376818476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lumMod val="75000"/>
                              <a:lumOff val="25000"/>
                            </a:schemeClr>
                          </a:solidFill>
                          <a:latin typeface="Helvetica" pitchFamily="50" charset="0"/>
                        </a:rPr>
                        <a:t>Fields are available in JSON for Final xlsx file with minimal effort (for e.g., language translations / assumptions)</a:t>
                      </a:r>
                      <a:endParaRPr lang="en-US" sz="1200" kern="1200" dirty="0">
                        <a:solidFill>
                          <a:schemeClr val="tx1">
                            <a:lumMod val="75000"/>
                            <a:lumOff val="25000"/>
                          </a:schemeClr>
                        </a:solidFill>
                        <a:latin typeface="Helvetica" pitchFamily="50" charset="0"/>
                        <a:ea typeface="+mn-ea"/>
                        <a:cs typeface="+mn-cs"/>
                      </a:endParaRPr>
                    </a:p>
                  </a:txBody>
                  <a:tcPr/>
                </a:tc>
                <a:tc>
                  <a:txBody>
                    <a:bodyPr/>
                    <a:lstStyle/>
                    <a:p>
                      <a:pPr algn="r"/>
                      <a:r>
                        <a:rPr lang="en-US" sz="1600" dirty="0">
                          <a:solidFill>
                            <a:schemeClr val="tx1">
                              <a:lumMod val="75000"/>
                              <a:lumOff val="25000"/>
                            </a:schemeClr>
                          </a:solidFill>
                          <a:latin typeface="Helvetica" pitchFamily="50" charset="0"/>
                        </a:rPr>
                        <a:t>10</a:t>
                      </a:r>
                      <a:endParaRPr lang="en-CH" sz="1600" dirty="0">
                        <a:solidFill>
                          <a:schemeClr val="tx1">
                            <a:lumMod val="75000"/>
                            <a:lumOff val="25000"/>
                          </a:schemeClr>
                        </a:solidFill>
                        <a:latin typeface="Helvetica" pitchFamily="50" charset="0"/>
                      </a:endParaRPr>
                    </a:p>
                  </a:txBody>
                  <a:tcPr anchor="ctr"/>
                </a:tc>
                <a:tc>
                  <a:txBody>
                    <a:bodyPr/>
                    <a:lstStyle/>
                    <a:p>
                      <a:r>
                        <a:rPr lang="en-US" sz="1200" kern="1200" dirty="0" err="1">
                          <a:solidFill>
                            <a:schemeClr val="tx1">
                              <a:lumMod val="75000"/>
                              <a:lumOff val="25000"/>
                            </a:schemeClr>
                          </a:solidFill>
                          <a:latin typeface="Helvetica" pitchFamily="50" charset="0"/>
                        </a:rPr>
                        <a:t>carType</a:t>
                      </a:r>
                      <a:r>
                        <a:rPr lang="en-US" sz="1200" kern="1200" dirty="0">
                          <a:solidFill>
                            <a:schemeClr val="tx1">
                              <a:lumMod val="75000"/>
                              <a:lumOff val="25000"/>
                            </a:schemeClr>
                          </a:solidFill>
                          <a:latin typeface="Helvetica" pitchFamily="50" charset="0"/>
                        </a:rPr>
                        <a:t>, condition, color, city, </a:t>
                      </a:r>
                      <a:r>
                        <a:rPr lang="en-US" sz="1200" kern="1200" dirty="0" err="1">
                          <a:solidFill>
                            <a:schemeClr val="tx1">
                              <a:lumMod val="75000"/>
                              <a:lumOff val="25000"/>
                            </a:schemeClr>
                          </a:solidFill>
                          <a:latin typeface="Helvetica" pitchFamily="50" charset="0"/>
                        </a:rPr>
                        <a:t>manufacture_month</a:t>
                      </a:r>
                      <a:r>
                        <a:rPr lang="en-US" sz="1200" kern="1200" dirty="0">
                          <a:solidFill>
                            <a:schemeClr val="tx1">
                              <a:lumMod val="75000"/>
                              <a:lumOff val="25000"/>
                            </a:schemeClr>
                          </a:solidFill>
                          <a:latin typeface="Helvetica" pitchFamily="50" charset="0"/>
                        </a:rPr>
                        <a:t>, </a:t>
                      </a:r>
                      <a:r>
                        <a:rPr lang="en-US" sz="1200" kern="1200" dirty="0" err="1">
                          <a:solidFill>
                            <a:schemeClr val="tx1">
                              <a:lumMod val="75000"/>
                              <a:lumOff val="25000"/>
                            </a:schemeClr>
                          </a:solidFill>
                          <a:latin typeface="Helvetica" pitchFamily="50" charset="0"/>
                        </a:rPr>
                        <a:t>manufacture_year</a:t>
                      </a:r>
                      <a:r>
                        <a:rPr lang="en-US" sz="1200" kern="1200" dirty="0">
                          <a:solidFill>
                            <a:schemeClr val="tx1">
                              <a:lumMod val="75000"/>
                              <a:lumOff val="25000"/>
                            </a:schemeClr>
                          </a:solidFill>
                          <a:latin typeface="Helvetica" pitchFamily="50" charset="0"/>
                        </a:rPr>
                        <a:t>, model, </a:t>
                      </a:r>
                      <a:r>
                        <a:rPr lang="en-US" sz="1200" kern="1200" dirty="0" err="1">
                          <a:solidFill>
                            <a:schemeClr val="tx1">
                              <a:lumMod val="75000"/>
                              <a:lumOff val="25000"/>
                            </a:schemeClr>
                          </a:solidFill>
                          <a:latin typeface="Helvetica" pitchFamily="50" charset="0"/>
                        </a:rPr>
                        <a:t>model_variant</a:t>
                      </a:r>
                      <a:r>
                        <a:rPr lang="en-US" sz="1200" kern="1200" dirty="0">
                          <a:solidFill>
                            <a:schemeClr val="tx1">
                              <a:lumMod val="75000"/>
                              <a:lumOff val="25000"/>
                            </a:schemeClr>
                          </a:solidFill>
                          <a:latin typeface="Helvetica" pitchFamily="50" charset="0"/>
                        </a:rPr>
                        <a:t>, make, milage</a:t>
                      </a:r>
                      <a:endParaRPr lang="en-CH" sz="1200" kern="1200" dirty="0">
                        <a:solidFill>
                          <a:schemeClr val="tx1">
                            <a:lumMod val="75000"/>
                            <a:lumOff val="25000"/>
                          </a:schemeClr>
                        </a:solidFill>
                        <a:latin typeface="Helvetica" pitchFamily="50" charset="0"/>
                        <a:ea typeface="+mn-ea"/>
                        <a:cs typeface="+mn-cs"/>
                      </a:endParaRPr>
                    </a:p>
                  </a:txBody>
                  <a:tcPr/>
                </a:tc>
                <a:extLst>
                  <a:ext uri="{0D108BD9-81ED-4DB2-BD59-A6C34878D82A}">
                    <a16:rowId xmlns:a16="http://schemas.microsoft.com/office/drawing/2014/main" val="1186790403"/>
                  </a:ext>
                </a:extLst>
              </a:tr>
              <a:tr h="2593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lumMod val="75000"/>
                              <a:lumOff val="25000"/>
                            </a:schemeClr>
                          </a:solidFill>
                          <a:latin typeface="Helvetica" pitchFamily="50" charset="0"/>
                        </a:rPr>
                        <a:t>Fields are not available in JSON for Final xlsx file, but it can be populated with some extra effort. </a:t>
                      </a:r>
                      <a:endParaRPr lang="en-US" sz="1200" kern="1200" dirty="0">
                        <a:solidFill>
                          <a:schemeClr val="tx1">
                            <a:lumMod val="75000"/>
                            <a:lumOff val="25000"/>
                          </a:schemeClr>
                        </a:solidFill>
                        <a:latin typeface="Helvetica" pitchFamily="50" charset="0"/>
                        <a:ea typeface="+mn-ea"/>
                        <a:cs typeface="+mn-cs"/>
                      </a:endParaRPr>
                    </a:p>
                  </a:txBody>
                  <a:tcPr/>
                </a:tc>
                <a:tc>
                  <a:txBody>
                    <a:bodyPr/>
                    <a:lstStyle/>
                    <a:p>
                      <a:pPr algn="r"/>
                      <a:r>
                        <a:rPr lang="en-US" sz="1600" dirty="0">
                          <a:solidFill>
                            <a:schemeClr val="tx1">
                              <a:lumMod val="75000"/>
                              <a:lumOff val="25000"/>
                            </a:schemeClr>
                          </a:solidFill>
                          <a:latin typeface="Helvetica" pitchFamily="50" charset="0"/>
                        </a:rPr>
                        <a:t>4</a:t>
                      </a:r>
                      <a:endParaRPr lang="en-CH" sz="1600" dirty="0">
                        <a:solidFill>
                          <a:schemeClr val="tx1">
                            <a:lumMod val="75000"/>
                            <a:lumOff val="25000"/>
                          </a:schemeClr>
                        </a:solidFill>
                        <a:latin typeface="Helvetica" pitchFamily="50" charset="0"/>
                      </a:endParaRPr>
                    </a:p>
                  </a:txBody>
                  <a:tcPr anchor="ctr"/>
                </a:tc>
                <a:tc>
                  <a:txBody>
                    <a:bodyPr/>
                    <a:lstStyle/>
                    <a:p>
                      <a:r>
                        <a:rPr lang="en-US" sz="1200" kern="1200" dirty="0">
                          <a:solidFill>
                            <a:schemeClr val="tx1">
                              <a:lumMod val="75000"/>
                              <a:lumOff val="25000"/>
                            </a:schemeClr>
                          </a:solidFill>
                          <a:latin typeface="Helvetica" pitchFamily="50" charset="0"/>
                        </a:rPr>
                        <a:t>Zip, country, </a:t>
                      </a:r>
                      <a:r>
                        <a:rPr lang="en-US" sz="1200" kern="1200" dirty="0" err="1">
                          <a:solidFill>
                            <a:schemeClr val="tx1">
                              <a:lumMod val="75000"/>
                              <a:lumOff val="25000"/>
                            </a:schemeClr>
                          </a:solidFill>
                          <a:latin typeface="Helvetica" pitchFamily="50" charset="0"/>
                        </a:rPr>
                        <a:t>fuel_consumption_unit</a:t>
                      </a:r>
                      <a:r>
                        <a:rPr lang="en-US" sz="1200" kern="1200" dirty="0">
                          <a:solidFill>
                            <a:schemeClr val="tx1">
                              <a:lumMod val="75000"/>
                              <a:lumOff val="25000"/>
                            </a:schemeClr>
                          </a:solidFill>
                          <a:latin typeface="Helvetica" pitchFamily="50" charset="0"/>
                        </a:rPr>
                        <a:t>, type</a:t>
                      </a:r>
                      <a:endParaRPr lang="en-CH" sz="1200" kern="1200" dirty="0">
                        <a:solidFill>
                          <a:schemeClr val="tx1">
                            <a:lumMod val="75000"/>
                            <a:lumOff val="25000"/>
                          </a:schemeClr>
                        </a:solidFill>
                        <a:latin typeface="Helvetica" pitchFamily="50" charset="0"/>
                        <a:ea typeface="+mn-ea"/>
                        <a:cs typeface="+mn-cs"/>
                      </a:endParaRPr>
                    </a:p>
                  </a:txBody>
                  <a:tcPr/>
                </a:tc>
                <a:extLst>
                  <a:ext uri="{0D108BD9-81ED-4DB2-BD59-A6C34878D82A}">
                    <a16:rowId xmlns:a16="http://schemas.microsoft.com/office/drawing/2014/main" val="905924812"/>
                  </a:ext>
                </a:extLst>
              </a:tr>
              <a:tr h="2593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lumMod val="75000"/>
                              <a:lumOff val="25000"/>
                            </a:schemeClr>
                          </a:solidFill>
                          <a:latin typeface="Helvetica" pitchFamily="50" charset="0"/>
                        </a:rPr>
                        <a:t>Fields are neither available nor populated, these values are not clear (a revie is needed) and needs to be set default or null </a:t>
                      </a:r>
                      <a:endParaRPr lang="en-CH" sz="1200" kern="1200" dirty="0">
                        <a:solidFill>
                          <a:schemeClr val="tx1">
                            <a:lumMod val="75000"/>
                            <a:lumOff val="25000"/>
                          </a:schemeClr>
                        </a:solidFill>
                        <a:latin typeface="Helvetica" pitchFamily="50" charset="0"/>
                        <a:ea typeface="+mn-ea"/>
                        <a:cs typeface="+mn-cs"/>
                      </a:endParaRPr>
                    </a:p>
                  </a:txBody>
                  <a:tcPr/>
                </a:tc>
                <a:tc>
                  <a:txBody>
                    <a:bodyPr/>
                    <a:lstStyle/>
                    <a:p>
                      <a:pPr algn="r"/>
                      <a:r>
                        <a:rPr lang="en-US" sz="1600" dirty="0">
                          <a:solidFill>
                            <a:schemeClr val="tx1">
                              <a:lumMod val="75000"/>
                              <a:lumOff val="25000"/>
                            </a:schemeClr>
                          </a:solidFill>
                          <a:latin typeface="Helvetica" pitchFamily="50" charset="0"/>
                        </a:rPr>
                        <a:t>4</a:t>
                      </a:r>
                      <a:endParaRPr lang="en-CH" sz="1600" dirty="0">
                        <a:solidFill>
                          <a:schemeClr val="tx1">
                            <a:lumMod val="75000"/>
                            <a:lumOff val="25000"/>
                          </a:schemeClr>
                        </a:solidFill>
                        <a:latin typeface="Helvetica" pitchFamily="50" charset="0"/>
                      </a:endParaRPr>
                    </a:p>
                  </a:txBody>
                  <a:tcPr anchor="ctr"/>
                </a:tc>
                <a:tc>
                  <a:txBody>
                    <a:bodyPr/>
                    <a:lstStyle/>
                    <a:p>
                      <a:r>
                        <a:rPr lang="en-US" sz="1200" kern="1200" dirty="0" err="1">
                          <a:solidFill>
                            <a:schemeClr val="tx1">
                              <a:lumMod val="75000"/>
                              <a:lumOff val="25000"/>
                            </a:schemeClr>
                          </a:solidFill>
                          <a:latin typeface="Helvetica" pitchFamily="50" charset="0"/>
                        </a:rPr>
                        <a:t>price_on_request</a:t>
                      </a:r>
                      <a:r>
                        <a:rPr lang="en-US" sz="1200" kern="1200" dirty="0">
                          <a:solidFill>
                            <a:schemeClr val="tx1">
                              <a:lumMod val="75000"/>
                              <a:lumOff val="25000"/>
                            </a:schemeClr>
                          </a:solidFill>
                          <a:latin typeface="Helvetica" pitchFamily="50" charset="0"/>
                        </a:rPr>
                        <a:t>, currency, drive, </a:t>
                      </a:r>
                      <a:r>
                        <a:rPr lang="en-US" sz="1200" kern="1200" dirty="0" err="1">
                          <a:solidFill>
                            <a:schemeClr val="tx1">
                              <a:lumMod val="75000"/>
                              <a:lumOff val="25000"/>
                            </a:schemeClr>
                          </a:solidFill>
                          <a:latin typeface="Helvetica" pitchFamily="50" charset="0"/>
                        </a:rPr>
                        <a:t>milage_unit</a:t>
                      </a:r>
                      <a:endParaRPr lang="en-CH" sz="1200" kern="1200" dirty="0">
                        <a:solidFill>
                          <a:schemeClr val="tx1">
                            <a:lumMod val="75000"/>
                            <a:lumOff val="25000"/>
                          </a:schemeClr>
                        </a:solidFill>
                        <a:latin typeface="Helvetica" pitchFamily="50" charset="0"/>
                        <a:ea typeface="+mn-ea"/>
                        <a:cs typeface="+mn-cs"/>
                      </a:endParaRPr>
                    </a:p>
                  </a:txBody>
                  <a:tcPr/>
                </a:tc>
                <a:extLst>
                  <a:ext uri="{0D108BD9-81ED-4DB2-BD59-A6C34878D82A}">
                    <a16:rowId xmlns:a16="http://schemas.microsoft.com/office/drawing/2014/main" val="2019177478"/>
                  </a:ext>
                </a:extLst>
              </a:tr>
              <a:tr h="259365">
                <a:tc>
                  <a:txBody>
                    <a:bodyPr/>
                    <a:lstStyle/>
                    <a:p>
                      <a:r>
                        <a:rPr lang="en-US" sz="1200" dirty="0">
                          <a:solidFill>
                            <a:schemeClr val="tx1">
                              <a:lumMod val="75000"/>
                              <a:lumOff val="25000"/>
                            </a:schemeClr>
                          </a:solidFill>
                          <a:latin typeface="Helvetica" pitchFamily="50" charset="0"/>
                        </a:rPr>
                        <a:t>Total fields needed to be populated for final xlsx file</a:t>
                      </a:r>
                      <a:endParaRPr lang="en-CH" sz="1200" dirty="0">
                        <a:solidFill>
                          <a:schemeClr val="tx1">
                            <a:lumMod val="75000"/>
                            <a:lumOff val="25000"/>
                          </a:schemeClr>
                        </a:solidFill>
                        <a:latin typeface="Helvetica" pitchFamily="50" charset="0"/>
                      </a:endParaRPr>
                    </a:p>
                  </a:txBody>
                  <a:tcPr/>
                </a:tc>
                <a:tc>
                  <a:txBody>
                    <a:bodyPr/>
                    <a:lstStyle/>
                    <a:p>
                      <a:pPr algn="r"/>
                      <a:r>
                        <a:rPr lang="en-US" sz="1600" dirty="0">
                          <a:latin typeface="Helvetica" pitchFamily="50" charset="0"/>
                        </a:rPr>
                        <a:t>18</a:t>
                      </a:r>
                      <a:endParaRPr lang="en-CH" sz="1600" dirty="0">
                        <a:latin typeface="Helvetica" pitchFamily="50" charset="0"/>
                      </a:endParaRPr>
                    </a:p>
                  </a:txBody>
                  <a:tcPr/>
                </a:tc>
                <a:tc>
                  <a:txBody>
                    <a:bodyPr/>
                    <a:lstStyle/>
                    <a:p>
                      <a:endParaRPr lang="en-CH" sz="1200" dirty="0">
                        <a:latin typeface="Helvetica" pitchFamily="50" charset="0"/>
                      </a:endParaRPr>
                    </a:p>
                  </a:txBody>
                  <a:tcPr/>
                </a:tc>
                <a:extLst>
                  <a:ext uri="{0D108BD9-81ED-4DB2-BD59-A6C34878D82A}">
                    <a16:rowId xmlns:a16="http://schemas.microsoft.com/office/drawing/2014/main" val="2227848058"/>
                  </a:ext>
                </a:extLst>
              </a:tr>
            </a:tbl>
          </a:graphicData>
        </a:graphic>
      </p:graphicFrame>
      <p:sp>
        <p:nvSpPr>
          <p:cNvPr id="20" name="Right Brace 19">
            <a:extLst>
              <a:ext uri="{FF2B5EF4-FFF2-40B4-BE49-F238E27FC236}">
                <a16:creationId xmlns:a16="http://schemas.microsoft.com/office/drawing/2014/main" id="{45ADA784-859C-48E9-BB04-026BF2063E62}"/>
              </a:ext>
            </a:extLst>
          </p:cNvPr>
          <p:cNvSpPr/>
          <p:nvPr/>
        </p:nvSpPr>
        <p:spPr>
          <a:xfrm>
            <a:off x="2114873" y="2952230"/>
            <a:ext cx="328123" cy="895531"/>
          </a:xfrm>
          <a:prstGeom prst="rightBrace">
            <a:avLst>
              <a:gd name="adj1" fmla="val 29983"/>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21" name="Right Brace 20">
            <a:extLst>
              <a:ext uri="{FF2B5EF4-FFF2-40B4-BE49-F238E27FC236}">
                <a16:creationId xmlns:a16="http://schemas.microsoft.com/office/drawing/2014/main" id="{9E219BB1-AA24-486E-821B-9C298A0B1536}"/>
              </a:ext>
            </a:extLst>
          </p:cNvPr>
          <p:cNvSpPr/>
          <p:nvPr/>
        </p:nvSpPr>
        <p:spPr>
          <a:xfrm rot="10800000">
            <a:off x="9779492" y="2923077"/>
            <a:ext cx="328123" cy="895531"/>
          </a:xfrm>
          <a:prstGeom prst="rightBrace">
            <a:avLst>
              <a:gd name="adj1" fmla="val 29983"/>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23" name="Arrow: Right 22">
            <a:extLst>
              <a:ext uri="{FF2B5EF4-FFF2-40B4-BE49-F238E27FC236}">
                <a16:creationId xmlns:a16="http://schemas.microsoft.com/office/drawing/2014/main" id="{202345DF-EED0-4421-AD6D-7F23ED10209D}"/>
              </a:ext>
            </a:extLst>
          </p:cNvPr>
          <p:cNvSpPr/>
          <p:nvPr/>
        </p:nvSpPr>
        <p:spPr>
          <a:xfrm rot="10800000">
            <a:off x="7310423" y="6005935"/>
            <a:ext cx="654909" cy="270396"/>
          </a:xfrm>
          <a:prstGeom prst="rightArrow">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H"/>
          </a:p>
        </p:txBody>
      </p:sp>
      <p:cxnSp>
        <p:nvCxnSpPr>
          <p:cNvPr id="26" name="Straight Connector 25">
            <a:extLst>
              <a:ext uri="{FF2B5EF4-FFF2-40B4-BE49-F238E27FC236}">
                <a16:creationId xmlns:a16="http://schemas.microsoft.com/office/drawing/2014/main" id="{B8A0A1DD-2938-45B8-A0D3-D4362DEDB69F}"/>
              </a:ext>
            </a:extLst>
          </p:cNvPr>
          <p:cNvCxnSpPr/>
          <p:nvPr/>
        </p:nvCxnSpPr>
        <p:spPr>
          <a:xfrm>
            <a:off x="6259170" y="3266125"/>
            <a:ext cx="1216668" cy="0"/>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5090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DD150209-8A80-47A0-9E56-76926040417E}"/>
              </a:ext>
            </a:extLst>
          </p:cNvPr>
          <p:cNvSpPr>
            <a:spLocks noGrp="1"/>
          </p:cNvSpPr>
          <p:nvPr>
            <p:ph idx="1"/>
          </p:nvPr>
        </p:nvSpPr>
        <p:spPr>
          <a:xfrm>
            <a:off x="1097280" y="1845734"/>
            <a:ext cx="10058400" cy="1296823"/>
          </a:xfrm>
        </p:spPr>
        <p:txBody>
          <a:bodyPr>
            <a:normAutofit/>
          </a:bodyPr>
          <a:lstStyle/>
          <a:p>
            <a:pPr>
              <a:buFont typeface="Arial" panose="020B0604020202020204" pitchFamily="34" charset="0"/>
              <a:buChar char="•"/>
            </a:pPr>
            <a:r>
              <a:rPr lang="en-US" sz="1800" dirty="0">
                <a:latin typeface="Helvetica" pitchFamily="50" charset="0"/>
              </a:rPr>
              <a:t>After reading the JSON convert ID as numeric and write the data into Output_data.xlsx </a:t>
            </a:r>
          </a:p>
          <a:p>
            <a:endParaRPr lang="en-CH" sz="1800" dirty="0"/>
          </a:p>
        </p:txBody>
      </p:sp>
      <p:sp>
        <p:nvSpPr>
          <p:cNvPr id="10" name="Title 1">
            <a:extLst>
              <a:ext uri="{FF2B5EF4-FFF2-40B4-BE49-F238E27FC236}">
                <a16:creationId xmlns:a16="http://schemas.microsoft.com/office/drawing/2014/main" id="{4BC6FC53-BD3E-43D3-B9C8-E9A5CDDCE4E9}"/>
              </a:ext>
            </a:extLst>
          </p:cNvPr>
          <p:cNvSpPr txBox="1">
            <a:spLocks/>
          </p:cNvSpPr>
          <p:nvPr/>
        </p:nvSpPr>
        <p:spPr>
          <a:xfrm>
            <a:off x="1097280" y="193987"/>
            <a:ext cx="10058400" cy="794919"/>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a:latin typeface="Helvetica" pitchFamily="50" charset="0"/>
              </a:rPr>
              <a:t>Preprocess data</a:t>
            </a:r>
            <a:endParaRPr lang="en-CH" sz="3600" dirty="0">
              <a:latin typeface="Helvetica" pitchFamily="50" charset="0"/>
            </a:endParaRPr>
          </a:p>
        </p:txBody>
      </p:sp>
      <p:sp>
        <p:nvSpPr>
          <p:cNvPr id="11" name="TextBox 10">
            <a:extLst>
              <a:ext uri="{FF2B5EF4-FFF2-40B4-BE49-F238E27FC236}">
                <a16:creationId xmlns:a16="http://schemas.microsoft.com/office/drawing/2014/main" id="{3199BB01-ABC6-4763-AB91-3B372D3E1890}"/>
              </a:ext>
            </a:extLst>
          </p:cNvPr>
          <p:cNvSpPr txBox="1"/>
          <p:nvPr/>
        </p:nvSpPr>
        <p:spPr>
          <a:xfrm>
            <a:off x="1097280" y="942235"/>
            <a:ext cx="10058400" cy="707886"/>
          </a:xfrm>
          <a:prstGeom prst="rect">
            <a:avLst/>
          </a:prstGeom>
          <a:noFill/>
        </p:spPr>
        <p:txBody>
          <a:bodyPr wrap="square" rtlCol="0">
            <a:spAutoFit/>
          </a:bodyPr>
          <a:lstStyle/>
          <a:p>
            <a:r>
              <a:rPr lang="en-US" sz="2000" dirty="0">
                <a:solidFill>
                  <a:schemeClr val="tx1">
                    <a:lumMod val="75000"/>
                    <a:lumOff val="25000"/>
                  </a:schemeClr>
                </a:solidFill>
                <a:latin typeface="Helvetica" pitchFamily="50" charset="0"/>
              </a:rPr>
              <a:t>This step would just read the JSON file and write the data into Output_data.xlsx file Pre-process tab</a:t>
            </a:r>
            <a:endParaRPr lang="en-CH" sz="2000" dirty="0">
              <a:solidFill>
                <a:schemeClr val="tx1">
                  <a:lumMod val="75000"/>
                  <a:lumOff val="25000"/>
                </a:schemeClr>
              </a:solidFill>
              <a:latin typeface="Helvetica" pitchFamily="50" charset="0"/>
            </a:endParaRPr>
          </a:p>
        </p:txBody>
      </p:sp>
      <p:pic>
        <p:nvPicPr>
          <p:cNvPr id="15" name="Picture 14">
            <a:extLst>
              <a:ext uri="{FF2B5EF4-FFF2-40B4-BE49-F238E27FC236}">
                <a16:creationId xmlns:a16="http://schemas.microsoft.com/office/drawing/2014/main" id="{A50FE2B1-7262-4263-85B6-BB9D40CC13BA}"/>
              </a:ext>
            </a:extLst>
          </p:cNvPr>
          <p:cNvPicPr>
            <a:picLocks noChangeAspect="1"/>
          </p:cNvPicPr>
          <p:nvPr/>
        </p:nvPicPr>
        <p:blipFill>
          <a:blip r:embed="rId2"/>
          <a:stretch>
            <a:fillRect/>
          </a:stretch>
        </p:blipFill>
        <p:spPr>
          <a:xfrm>
            <a:off x="1097280" y="2931541"/>
            <a:ext cx="10199077" cy="1325512"/>
          </a:xfrm>
          <a:prstGeom prst="rect">
            <a:avLst/>
          </a:prstGeom>
        </p:spPr>
      </p:pic>
    </p:spTree>
    <p:extLst>
      <p:ext uri="{BB962C8B-B14F-4D97-AF65-F5344CB8AC3E}">
        <p14:creationId xmlns:p14="http://schemas.microsoft.com/office/powerpoint/2010/main" val="3399130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DD150209-8A80-47A0-9E56-76926040417E}"/>
              </a:ext>
            </a:extLst>
          </p:cNvPr>
          <p:cNvSpPr>
            <a:spLocks noGrp="1"/>
          </p:cNvSpPr>
          <p:nvPr>
            <p:ph idx="1"/>
          </p:nvPr>
        </p:nvSpPr>
        <p:spPr>
          <a:xfrm>
            <a:off x="1097280" y="1845734"/>
            <a:ext cx="10058400" cy="4070031"/>
          </a:xfrm>
        </p:spPr>
        <p:txBody>
          <a:bodyPr>
            <a:normAutofit/>
          </a:bodyPr>
          <a:lstStyle/>
          <a:p>
            <a:pPr>
              <a:buFont typeface="Arial" panose="020B0604020202020204" pitchFamily="34" charset="0"/>
              <a:buChar char="•"/>
            </a:pPr>
            <a:r>
              <a:rPr lang="en-US" sz="1800" dirty="0">
                <a:latin typeface="Helvetica" pitchFamily="50" charset="0"/>
              </a:rPr>
              <a:t>First, we need to remove the </a:t>
            </a:r>
            <a:r>
              <a:rPr lang="en-US" sz="1800" dirty="0" err="1">
                <a:latin typeface="Helvetica" pitchFamily="50" charset="0"/>
              </a:rPr>
              <a:t>entity_id</a:t>
            </a:r>
            <a:r>
              <a:rPr lang="en-US" sz="1800" dirty="0">
                <a:latin typeface="Helvetica" pitchFamily="50" charset="0"/>
              </a:rPr>
              <a:t>, this field is primary key for each line item in JSON. This needs to removed so that the rows can be grouped for each car.</a:t>
            </a:r>
          </a:p>
          <a:p>
            <a:pPr>
              <a:buFont typeface="Arial" panose="020B0604020202020204" pitchFamily="34" charset="0"/>
              <a:buChar char="•"/>
            </a:pPr>
            <a:r>
              <a:rPr lang="en-US" sz="1800" dirty="0">
                <a:latin typeface="Helvetica" pitchFamily="50" charset="0"/>
              </a:rPr>
              <a:t>Transform long format to wide format.</a:t>
            </a:r>
          </a:p>
          <a:p>
            <a:pPr>
              <a:buFont typeface="Arial" panose="020B0604020202020204" pitchFamily="34" charset="0"/>
              <a:buChar char="•"/>
            </a:pPr>
            <a:r>
              <a:rPr lang="en-US" sz="1800" dirty="0">
                <a:latin typeface="Helvetica" pitchFamily="50" charset="0"/>
              </a:rPr>
              <a:t>Normalize data for </a:t>
            </a:r>
            <a:r>
              <a:rPr lang="en-US" sz="1800" dirty="0" err="1">
                <a:latin typeface="Helvetica" pitchFamily="50" charset="0"/>
              </a:rPr>
              <a:t>ConditionTypeText</a:t>
            </a:r>
            <a:r>
              <a:rPr lang="en-US" sz="1800" dirty="0">
                <a:latin typeface="Helvetica" pitchFamily="50" charset="0"/>
              </a:rPr>
              <a:t>, </a:t>
            </a:r>
            <a:r>
              <a:rPr lang="en-US" sz="1800" dirty="0" err="1">
                <a:latin typeface="Helvetica" pitchFamily="50" charset="0"/>
              </a:rPr>
              <a:t>BodyColorText</a:t>
            </a:r>
            <a:r>
              <a:rPr lang="en-US" sz="1800" dirty="0">
                <a:latin typeface="Helvetica" pitchFamily="50" charset="0"/>
              </a:rPr>
              <a:t> and </a:t>
            </a:r>
            <a:r>
              <a:rPr lang="en-US" sz="1800" dirty="0" err="1">
                <a:latin typeface="Helvetica" pitchFamily="50" charset="0"/>
              </a:rPr>
              <a:t>BodyTypeText</a:t>
            </a:r>
            <a:r>
              <a:rPr lang="en-US" sz="1800" dirty="0">
                <a:latin typeface="Helvetica" pitchFamily="50" charset="0"/>
              </a:rPr>
              <a:t> ( Values needs to be aligned with Target Data xlsx, for this we need to translate some of the values and set other / null as needed)</a:t>
            </a:r>
          </a:p>
          <a:p>
            <a:pPr>
              <a:buFont typeface="Arial" panose="020B0604020202020204" pitchFamily="34" charset="0"/>
              <a:buChar char="•"/>
            </a:pPr>
            <a:r>
              <a:rPr lang="en-US" sz="1800" dirty="0">
                <a:latin typeface="Helvetica" pitchFamily="50" charset="0"/>
              </a:rPr>
              <a:t>Add a columns</a:t>
            </a:r>
          </a:p>
          <a:p>
            <a:pPr lvl="1">
              <a:buFont typeface="Arial" panose="020B0604020202020204" pitchFamily="34" charset="0"/>
              <a:buChar char="•"/>
            </a:pPr>
            <a:r>
              <a:rPr lang="en-US" sz="1600" dirty="0" err="1">
                <a:latin typeface="Helvetica" pitchFamily="50" charset="0"/>
              </a:rPr>
              <a:t>fuel_consumption_unit</a:t>
            </a:r>
            <a:r>
              <a:rPr lang="en-US" sz="1600" dirty="0">
                <a:latin typeface="Helvetica" pitchFamily="50" charset="0"/>
              </a:rPr>
              <a:t> by using </a:t>
            </a:r>
            <a:r>
              <a:rPr lang="en-US" sz="1600" dirty="0" err="1">
                <a:latin typeface="Helvetica" pitchFamily="50" charset="0"/>
              </a:rPr>
              <a:t>ConsumptionTotalText</a:t>
            </a:r>
            <a:r>
              <a:rPr lang="en-US" sz="1600" dirty="0">
                <a:latin typeface="Helvetica" pitchFamily="50" charset="0"/>
              </a:rPr>
              <a:t> field </a:t>
            </a:r>
          </a:p>
          <a:p>
            <a:pPr lvl="1">
              <a:buFont typeface="Arial" panose="020B0604020202020204" pitchFamily="34" charset="0"/>
              <a:buChar char="•"/>
            </a:pPr>
            <a:r>
              <a:rPr lang="en-US" sz="1600" dirty="0">
                <a:latin typeface="Helvetica" pitchFamily="50" charset="0"/>
              </a:rPr>
              <a:t>milage field using Km field</a:t>
            </a:r>
          </a:p>
          <a:p>
            <a:pPr lvl="1">
              <a:buFont typeface="Arial" panose="020B0604020202020204" pitchFamily="34" charset="0"/>
              <a:buChar char="•"/>
            </a:pPr>
            <a:r>
              <a:rPr lang="en-US" sz="1600" dirty="0">
                <a:latin typeface="Helvetica" pitchFamily="50" charset="0"/>
              </a:rPr>
              <a:t>type field using </a:t>
            </a:r>
            <a:r>
              <a:rPr lang="en-US" sz="1600" dirty="0" err="1">
                <a:latin typeface="Helvetica" pitchFamily="50" charset="0"/>
              </a:rPr>
              <a:t>carType</a:t>
            </a:r>
            <a:r>
              <a:rPr lang="en-US" sz="1600" dirty="0">
                <a:latin typeface="Helvetica" pitchFamily="50" charset="0"/>
              </a:rPr>
              <a:t> field</a:t>
            </a:r>
          </a:p>
          <a:p>
            <a:pPr>
              <a:buFont typeface="Arial" panose="020B0604020202020204" pitchFamily="34" charset="0"/>
              <a:buChar char="•"/>
            </a:pPr>
            <a:r>
              <a:rPr lang="en-US" sz="1800" dirty="0">
                <a:latin typeface="Helvetica" pitchFamily="50" charset="0"/>
              </a:rPr>
              <a:t>Populate and add a columns</a:t>
            </a:r>
          </a:p>
          <a:p>
            <a:pPr lvl="1">
              <a:buFont typeface="Arial" panose="020B0604020202020204" pitchFamily="34" charset="0"/>
              <a:buChar char="•"/>
            </a:pPr>
            <a:r>
              <a:rPr lang="en-US" sz="1600" dirty="0">
                <a:latin typeface="Helvetica" pitchFamily="50" charset="0"/>
              </a:rPr>
              <a:t>Zip and country code by City field – I have used </a:t>
            </a:r>
            <a:r>
              <a:rPr lang="en-US" sz="1600" b="1" dirty="0" err="1">
                <a:latin typeface="Helvetica" pitchFamily="50" charset="0"/>
              </a:rPr>
              <a:t>tidygeocoder</a:t>
            </a:r>
            <a:r>
              <a:rPr lang="en-US" sz="1600" dirty="0">
                <a:latin typeface="Helvetica" pitchFamily="50" charset="0"/>
              </a:rPr>
              <a:t> package for populating this information</a:t>
            </a:r>
          </a:p>
          <a:p>
            <a:endParaRPr lang="en-CH" sz="1800" dirty="0"/>
          </a:p>
        </p:txBody>
      </p:sp>
      <p:sp>
        <p:nvSpPr>
          <p:cNvPr id="10" name="Title 1">
            <a:extLst>
              <a:ext uri="{FF2B5EF4-FFF2-40B4-BE49-F238E27FC236}">
                <a16:creationId xmlns:a16="http://schemas.microsoft.com/office/drawing/2014/main" id="{4BC6FC53-BD3E-43D3-B9C8-E9A5CDDCE4E9}"/>
              </a:ext>
            </a:extLst>
          </p:cNvPr>
          <p:cNvSpPr txBox="1">
            <a:spLocks/>
          </p:cNvSpPr>
          <p:nvPr/>
        </p:nvSpPr>
        <p:spPr>
          <a:xfrm>
            <a:off x="1097280" y="193987"/>
            <a:ext cx="10058400" cy="794919"/>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a:latin typeface="Helvetica" pitchFamily="50" charset="0"/>
              </a:rPr>
              <a:t>Normalization of data</a:t>
            </a:r>
            <a:endParaRPr lang="en-CH" sz="3600" dirty="0">
              <a:latin typeface="Helvetica" pitchFamily="50" charset="0"/>
            </a:endParaRPr>
          </a:p>
        </p:txBody>
      </p:sp>
      <p:sp>
        <p:nvSpPr>
          <p:cNvPr id="11" name="TextBox 10">
            <a:extLst>
              <a:ext uri="{FF2B5EF4-FFF2-40B4-BE49-F238E27FC236}">
                <a16:creationId xmlns:a16="http://schemas.microsoft.com/office/drawing/2014/main" id="{3199BB01-ABC6-4763-AB91-3B372D3E1890}"/>
              </a:ext>
            </a:extLst>
          </p:cNvPr>
          <p:cNvSpPr txBox="1"/>
          <p:nvPr/>
        </p:nvSpPr>
        <p:spPr>
          <a:xfrm>
            <a:off x="1097280" y="942235"/>
            <a:ext cx="10058400" cy="707886"/>
          </a:xfrm>
          <a:prstGeom prst="rect">
            <a:avLst/>
          </a:prstGeom>
          <a:noFill/>
        </p:spPr>
        <p:txBody>
          <a:bodyPr wrap="square" rtlCol="0">
            <a:spAutoFit/>
          </a:bodyPr>
          <a:lstStyle/>
          <a:p>
            <a:r>
              <a:rPr lang="en-US" sz="2000" dirty="0">
                <a:solidFill>
                  <a:schemeClr val="tx1">
                    <a:lumMod val="75000"/>
                    <a:lumOff val="25000"/>
                  </a:schemeClr>
                </a:solidFill>
                <a:latin typeface="Helvetica" pitchFamily="50" charset="0"/>
              </a:rPr>
              <a:t>This step would normalize the data according to Target Data file and write the output data into Output_data.xlsx file’s </a:t>
            </a:r>
            <a:r>
              <a:rPr lang="en-US" sz="2000" dirty="0" err="1">
                <a:solidFill>
                  <a:schemeClr val="tx1">
                    <a:lumMod val="75000"/>
                    <a:lumOff val="25000"/>
                  </a:schemeClr>
                </a:solidFill>
                <a:latin typeface="Helvetica" pitchFamily="50" charset="0"/>
              </a:rPr>
              <a:t>Normalisation</a:t>
            </a:r>
            <a:r>
              <a:rPr lang="en-US" sz="2000" dirty="0">
                <a:solidFill>
                  <a:schemeClr val="tx1">
                    <a:lumMod val="75000"/>
                    <a:lumOff val="25000"/>
                  </a:schemeClr>
                </a:solidFill>
                <a:latin typeface="Helvetica" pitchFamily="50" charset="0"/>
              </a:rPr>
              <a:t> tab</a:t>
            </a:r>
            <a:endParaRPr lang="en-CH" sz="2000" dirty="0">
              <a:solidFill>
                <a:schemeClr val="tx1">
                  <a:lumMod val="75000"/>
                  <a:lumOff val="25000"/>
                </a:schemeClr>
              </a:solidFill>
              <a:latin typeface="Helvetica" pitchFamily="50" charset="0"/>
            </a:endParaRPr>
          </a:p>
        </p:txBody>
      </p:sp>
    </p:spTree>
    <p:extLst>
      <p:ext uri="{BB962C8B-B14F-4D97-AF65-F5344CB8AC3E}">
        <p14:creationId xmlns:p14="http://schemas.microsoft.com/office/powerpoint/2010/main" val="3713832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DD150209-8A80-47A0-9E56-76926040417E}"/>
              </a:ext>
            </a:extLst>
          </p:cNvPr>
          <p:cNvSpPr>
            <a:spLocks noGrp="1"/>
          </p:cNvSpPr>
          <p:nvPr>
            <p:ph idx="1"/>
          </p:nvPr>
        </p:nvSpPr>
        <p:spPr>
          <a:xfrm>
            <a:off x="1097280" y="1845733"/>
            <a:ext cx="10058400" cy="1583267"/>
          </a:xfrm>
        </p:spPr>
        <p:txBody>
          <a:bodyPr>
            <a:normAutofit/>
          </a:bodyPr>
          <a:lstStyle/>
          <a:p>
            <a:pPr>
              <a:buFont typeface="Arial" panose="020B0604020202020204" pitchFamily="34" charset="0"/>
              <a:buChar char="•"/>
            </a:pPr>
            <a:r>
              <a:rPr lang="en-US" sz="1800" dirty="0">
                <a:latin typeface="Helvetica" pitchFamily="50" charset="0"/>
              </a:rPr>
              <a:t>Rename columns for e.g., </a:t>
            </a:r>
            <a:r>
              <a:rPr lang="en-US" sz="1800" dirty="0" err="1">
                <a:latin typeface="Helvetica" pitchFamily="50" charset="0"/>
              </a:rPr>
              <a:t>postalcode</a:t>
            </a:r>
            <a:r>
              <a:rPr lang="en-US" sz="1800" dirty="0">
                <a:latin typeface="Helvetica" pitchFamily="50" charset="0"/>
              </a:rPr>
              <a:t> needs to be renamed as zip.</a:t>
            </a:r>
          </a:p>
          <a:p>
            <a:pPr>
              <a:buFont typeface="Arial" panose="020B0604020202020204" pitchFamily="34" charset="0"/>
              <a:buChar char="•"/>
            </a:pPr>
            <a:r>
              <a:rPr lang="en-US" sz="1800" dirty="0">
                <a:latin typeface="Helvetica" pitchFamily="50" charset="0"/>
              </a:rPr>
              <a:t>Add some of the columns which are not supported by JSON file, these values are set to default or null. For e.g., currency, drive are not given so setting it to null.</a:t>
            </a:r>
          </a:p>
          <a:p>
            <a:pPr>
              <a:buFont typeface="Arial" panose="020B0604020202020204" pitchFamily="34" charset="0"/>
              <a:buChar char="•"/>
            </a:pPr>
            <a:r>
              <a:rPr lang="en-US" sz="1800" dirty="0">
                <a:latin typeface="Helvetica" pitchFamily="50" charset="0"/>
              </a:rPr>
              <a:t>Change the order and write the data into Output_data.xlsx file’s Integration tab</a:t>
            </a:r>
          </a:p>
          <a:p>
            <a:pPr marL="201168" lvl="1" indent="0">
              <a:buNone/>
            </a:pPr>
            <a:endParaRPr lang="en-US" sz="1600" dirty="0">
              <a:latin typeface="Helvetica" pitchFamily="50" charset="0"/>
            </a:endParaRPr>
          </a:p>
          <a:p>
            <a:endParaRPr lang="en-CH" sz="1800" dirty="0"/>
          </a:p>
        </p:txBody>
      </p:sp>
      <p:sp>
        <p:nvSpPr>
          <p:cNvPr id="10" name="Title 1">
            <a:extLst>
              <a:ext uri="{FF2B5EF4-FFF2-40B4-BE49-F238E27FC236}">
                <a16:creationId xmlns:a16="http://schemas.microsoft.com/office/drawing/2014/main" id="{4BC6FC53-BD3E-43D3-B9C8-E9A5CDDCE4E9}"/>
              </a:ext>
            </a:extLst>
          </p:cNvPr>
          <p:cNvSpPr txBox="1">
            <a:spLocks/>
          </p:cNvSpPr>
          <p:nvPr/>
        </p:nvSpPr>
        <p:spPr>
          <a:xfrm>
            <a:off x="1097280" y="193987"/>
            <a:ext cx="10058400" cy="794919"/>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a:latin typeface="Helvetica" pitchFamily="50" charset="0"/>
              </a:rPr>
              <a:t>Integration of data</a:t>
            </a:r>
            <a:endParaRPr lang="en-CH" sz="3600" dirty="0">
              <a:latin typeface="Helvetica" pitchFamily="50" charset="0"/>
            </a:endParaRPr>
          </a:p>
        </p:txBody>
      </p:sp>
      <p:sp>
        <p:nvSpPr>
          <p:cNvPr id="11" name="TextBox 10">
            <a:extLst>
              <a:ext uri="{FF2B5EF4-FFF2-40B4-BE49-F238E27FC236}">
                <a16:creationId xmlns:a16="http://schemas.microsoft.com/office/drawing/2014/main" id="{3199BB01-ABC6-4763-AB91-3B372D3E1890}"/>
              </a:ext>
            </a:extLst>
          </p:cNvPr>
          <p:cNvSpPr txBox="1"/>
          <p:nvPr/>
        </p:nvSpPr>
        <p:spPr>
          <a:xfrm>
            <a:off x="1097280" y="942235"/>
            <a:ext cx="10058400" cy="707886"/>
          </a:xfrm>
          <a:prstGeom prst="rect">
            <a:avLst/>
          </a:prstGeom>
          <a:noFill/>
        </p:spPr>
        <p:txBody>
          <a:bodyPr wrap="square" rtlCol="0">
            <a:spAutoFit/>
          </a:bodyPr>
          <a:lstStyle/>
          <a:p>
            <a:r>
              <a:rPr lang="en-US" sz="2000" dirty="0">
                <a:solidFill>
                  <a:schemeClr val="tx1">
                    <a:lumMod val="75000"/>
                    <a:lumOff val="25000"/>
                  </a:schemeClr>
                </a:solidFill>
                <a:latin typeface="Helvetica" pitchFamily="50" charset="0"/>
              </a:rPr>
              <a:t>This step would match the column names and order according to Target Data file and write the output data into Output_data.xlsx file’s Integration tab</a:t>
            </a:r>
            <a:endParaRPr lang="en-CH" sz="2000" dirty="0">
              <a:solidFill>
                <a:schemeClr val="tx1">
                  <a:lumMod val="75000"/>
                  <a:lumOff val="25000"/>
                </a:schemeClr>
              </a:solidFill>
              <a:latin typeface="Helvetica" pitchFamily="50" charset="0"/>
            </a:endParaRPr>
          </a:p>
        </p:txBody>
      </p:sp>
      <p:pic>
        <p:nvPicPr>
          <p:cNvPr id="3" name="Picture 2">
            <a:extLst>
              <a:ext uri="{FF2B5EF4-FFF2-40B4-BE49-F238E27FC236}">
                <a16:creationId xmlns:a16="http://schemas.microsoft.com/office/drawing/2014/main" id="{8CE40AF2-5BF0-4ED6-BA87-5BAC8FAA3C58}"/>
              </a:ext>
            </a:extLst>
          </p:cNvPr>
          <p:cNvPicPr>
            <a:picLocks noChangeAspect="1"/>
          </p:cNvPicPr>
          <p:nvPr/>
        </p:nvPicPr>
        <p:blipFill>
          <a:blip r:embed="rId2"/>
          <a:stretch>
            <a:fillRect/>
          </a:stretch>
        </p:blipFill>
        <p:spPr>
          <a:xfrm>
            <a:off x="6096000" y="5089013"/>
            <a:ext cx="5603014" cy="826752"/>
          </a:xfrm>
          <a:prstGeom prst="rect">
            <a:avLst/>
          </a:prstGeom>
        </p:spPr>
      </p:pic>
      <p:sp>
        <p:nvSpPr>
          <p:cNvPr id="13" name="Content Placeholder 2">
            <a:extLst>
              <a:ext uri="{FF2B5EF4-FFF2-40B4-BE49-F238E27FC236}">
                <a16:creationId xmlns:a16="http://schemas.microsoft.com/office/drawing/2014/main" id="{27A3BC14-BC22-4F62-9192-71EE2E3A7ACC}"/>
              </a:ext>
            </a:extLst>
          </p:cNvPr>
          <p:cNvSpPr txBox="1">
            <a:spLocks/>
          </p:cNvSpPr>
          <p:nvPr/>
        </p:nvSpPr>
        <p:spPr>
          <a:xfrm>
            <a:off x="1097280" y="4704421"/>
            <a:ext cx="4883390" cy="174580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1800" dirty="0">
                <a:latin typeface="Helvetica" pitchFamily="50" charset="0"/>
              </a:rPr>
              <a:t>Additional step-</a:t>
            </a:r>
          </a:p>
          <a:p>
            <a:pPr lvl="1">
              <a:buFont typeface="Arial" panose="020B0604020202020204" pitchFamily="34" charset="0"/>
              <a:buChar char="•"/>
            </a:pPr>
            <a:r>
              <a:rPr lang="en-US" sz="1600" dirty="0">
                <a:latin typeface="Helvetica" pitchFamily="50" charset="0"/>
              </a:rPr>
              <a:t>Loosing some of the data is not good idea. This data might be useful for further analysis in future. </a:t>
            </a:r>
          </a:p>
          <a:p>
            <a:pPr marL="201168" lvl="1" indent="0">
              <a:buFont typeface="Calibri" pitchFamily="34" charset="0"/>
              <a:buNone/>
            </a:pPr>
            <a:r>
              <a:rPr lang="en-US" sz="1600" dirty="0">
                <a:latin typeface="Helvetica" pitchFamily="50" charset="0"/>
              </a:rPr>
              <a:t>I am giving option to archive this data in time stamped excel file. User can ignore this feature if not at all interested in saving these fields.</a:t>
            </a:r>
          </a:p>
          <a:p>
            <a:pPr lvl="1">
              <a:buFont typeface="Arial" panose="020B0604020202020204" pitchFamily="34" charset="0"/>
              <a:buChar char="•"/>
            </a:pPr>
            <a:endParaRPr lang="en-US" sz="1600" dirty="0">
              <a:latin typeface="Helvetica" pitchFamily="50" charset="0"/>
            </a:endParaRPr>
          </a:p>
          <a:p>
            <a:endParaRPr lang="en-CH" sz="1800" dirty="0"/>
          </a:p>
        </p:txBody>
      </p:sp>
      <p:pic>
        <p:nvPicPr>
          <p:cNvPr id="6" name="Picture 5">
            <a:extLst>
              <a:ext uri="{FF2B5EF4-FFF2-40B4-BE49-F238E27FC236}">
                <a16:creationId xmlns:a16="http://schemas.microsoft.com/office/drawing/2014/main" id="{73269EBC-E23C-4756-9D96-94F21B02F790}"/>
              </a:ext>
            </a:extLst>
          </p:cNvPr>
          <p:cNvPicPr>
            <a:picLocks noChangeAspect="1"/>
          </p:cNvPicPr>
          <p:nvPr/>
        </p:nvPicPr>
        <p:blipFill>
          <a:blip r:embed="rId3"/>
          <a:stretch>
            <a:fillRect/>
          </a:stretch>
        </p:blipFill>
        <p:spPr>
          <a:xfrm>
            <a:off x="2916194" y="3310134"/>
            <a:ext cx="7469661" cy="1024874"/>
          </a:xfrm>
          <a:prstGeom prst="rect">
            <a:avLst/>
          </a:prstGeom>
        </p:spPr>
      </p:pic>
      <p:sp>
        <p:nvSpPr>
          <p:cNvPr id="14" name="TextBox 13">
            <a:extLst>
              <a:ext uri="{FF2B5EF4-FFF2-40B4-BE49-F238E27FC236}">
                <a16:creationId xmlns:a16="http://schemas.microsoft.com/office/drawing/2014/main" id="{229EA7CC-F7F3-4CAE-8EE6-EB70642A3598}"/>
              </a:ext>
            </a:extLst>
          </p:cNvPr>
          <p:cNvSpPr txBox="1"/>
          <p:nvPr/>
        </p:nvSpPr>
        <p:spPr>
          <a:xfrm>
            <a:off x="7163830" y="5995021"/>
            <a:ext cx="6098058" cy="338554"/>
          </a:xfrm>
          <a:prstGeom prst="rect">
            <a:avLst/>
          </a:prstGeom>
          <a:noFill/>
        </p:spPr>
        <p:txBody>
          <a:bodyPr wrap="square">
            <a:spAutoFit/>
          </a:bodyPr>
          <a:lstStyle/>
          <a:p>
            <a:r>
              <a:rPr lang="en-US" sz="1600" dirty="0">
                <a:solidFill>
                  <a:schemeClr val="tx1">
                    <a:lumMod val="75000"/>
                    <a:lumOff val="25000"/>
                  </a:schemeClr>
                </a:solidFill>
                <a:latin typeface="Helvetica" pitchFamily="50" charset="0"/>
              </a:rPr>
              <a:t>Prevent data loss by archiving</a:t>
            </a:r>
            <a:endParaRPr lang="en-CH" sz="1600" dirty="0">
              <a:solidFill>
                <a:schemeClr val="tx1">
                  <a:lumMod val="75000"/>
                  <a:lumOff val="25000"/>
                </a:schemeClr>
              </a:solidFill>
              <a:latin typeface="Helvetica" pitchFamily="50" charset="0"/>
            </a:endParaRPr>
          </a:p>
        </p:txBody>
      </p:sp>
      <p:sp>
        <p:nvSpPr>
          <p:cNvPr id="16" name="TextBox 15">
            <a:extLst>
              <a:ext uri="{FF2B5EF4-FFF2-40B4-BE49-F238E27FC236}">
                <a16:creationId xmlns:a16="http://schemas.microsoft.com/office/drawing/2014/main" id="{4F9609A4-BF24-42B9-AB60-5905B00D9AC8}"/>
              </a:ext>
            </a:extLst>
          </p:cNvPr>
          <p:cNvSpPr txBox="1"/>
          <p:nvPr/>
        </p:nvSpPr>
        <p:spPr>
          <a:xfrm>
            <a:off x="4696598" y="4313370"/>
            <a:ext cx="6098058" cy="338554"/>
          </a:xfrm>
          <a:prstGeom prst="rect">
            <a:avLst/>
          </a:prstGeom>
          <a:noFill/>
        </p:spPr>
        <p:txBody>
          <a:bodyPr wrap="square">
            <a:spAutoFit/>
          </a:bodyPr>
          <a:lstStyle/>
          <a:p>
            <a:r>
              <a:rPr lang="en-US" sz="1600" dirty="0">
                <a:solidFill>
                  <a:schemeClr val="tx1">
                    <a:lumMod val="75000"/>
                    <a:lumOff val="25000"/>
                  </a:schemeClr>
                </a:solidFill>
                <a:latin typeface="Helvetica" pitchFamily="50" charset="0"/>
              </a:rPr>
              <a:t>Final outcome as Output_data.xlsx</a:t>
            </a:r>
            <a:endParaRPr lang="en-CH" sz="1600" dirty="0">
              <a:solidFill>
                <a:schemeClr val="tx1">
                  <a:lumMod val="75000"/>
                  <a:lumOff val="25000"/>
                </a:schemeClr>
              </a:solidFill>
              <a:latin typeface="Helvetica" pitchFamily="50" charset="0"/>
            </a:endParaRPr>
          </a:p>
        </p:txBody>
      </p:sp>
    </p:spTree>
    <p:extLst>
      <p:ext uri="{BB962C8B-B14F-4D97-AF65-F5344CB8AC3E}">
        <p14:creationId xmlns:p14="http://schemas.microsoft.com/office/powerpoint/2010/main" val="4287276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DD150209-8A80-47A0-9E56-76926040417E}"/>
              </a:ext>
            </a:extLst>
          </p:cNvPr>
          <p:cNvSpPr>
            <a:spLocks noGrp="1"/>
          </p:cNvSpPr>
          <p:nvPr>
            <p:ph idx="1"/>
          </p:nvPr>
        </p:nvSpPr>
        <p:spPr>
          <a:xfrm>
            <a:off x="1097280" y="1845733"/>
            <a:ext cx="10058400" cy="3368818"/>
          </a:xfrm>
        </p:spPr>
        <p:txBody>
          <a:bodyPr>
            <a:normAutofit/>
          </a:bodyPr>
          <a:lstStyle/>
          <a:p>
            <a:pPr>
              <a:buFont typeface="Arial" panose="020B0604020202020204" pitchFamily="34" charset="0"/>
              <a:buChar char="•"/>
            </a:pPr>
            <a:r>
              <a:rPr lang="en-US" sz="1800" dirty="0">
                <a:latin typeface="Helvetica" pitchFamily="50" charset="0"/>
              </a:rPr>
              <a:t>There should be some other table to populate the currency, drive and </a:t>
            </a:r>
            <a:r>
              <a:rPr lang="en-US" sz="1800" dirty="0" err="1">
                <a:latin typeface="Helvetica" pitchFamily="50" charset="0"/>
              </a:rPr>
              <a:t>milage_unit</a:t>
            </a:r>
            <a:r>
              <a:rPr lang="en-US" sz="1800" dirty="0">
                <a:latin typeface="Helvetica" pitchFamily="50" charset="0"/>
              </a:rPr>
              <a:t> etc. fields.</a:t>
            </a:r>
          </a:p>
          <a:p>
            <a:pPr>
              <a:buFont typeface="Arial" panose="020B0604020202020204" pitchFamily="34" charset="0"/>
              <a:buChar char="•"/>
            </a:pPr>
            <a:r>
              <a:rPr lang="en-US" sz="1800" dirty="0">
                <a:latin typeface="Helvetica" pitchFamily="50" charset="0"/>
              </a:rPr>
              <a:t>We are taking </a:t>
            </a:r>
            <a:r>
              <a:rPr lang="en-US" sz="1800" dirty="0" err="1">
                <a:latin typeface="Helvetica" pitchFamily="50" charset="0"/>
              </a:rPr>
              <a:t>manufacture_year</a:t>
            </a:r>
            <a:r>
              <a:rPr lang="en-US" sz="1800" dirty="0">
                <a:latin typeface="Helvetica" pitchFamily="50" charset="0"/>
              </a:rPr>
              <a:t> and month based on First registration, this may not be accurate.</a:t>
            </a:r>
          </a:p>
          <a:p>
            <a:pPr>
              <a:buFont typeface="Arial" panose="020B0604020202020204" pitchFamily="34" charset="0"/>
              <a:buChar char="•"/>
            </a:pPr>
            <a:r>
              <a:rPr lang="en-US" sz="1800" dirty="0">
                <a:latin typeface="Helvetica" pitchFamily="50" charset="0"/>
              </a:rPr>
              <a:t>Presently the solution is tightly bind with JSON file, we can use adapter design pattern in case we get new file formats quite frequently.</a:t>
            </a:r>
          </a:p>
          <a:p>
            <a:pPr>
              <a:buFont typeface="Arial" panose="020B0604020202020204" pitchFamily="34" charset="0"/>
              <a:buChar char="•"/>
            </a:pPr>
            <a:r>
              <a:rPr lang="en-US" sz="1800" dirty="0">
                <a:latin typeface="Helvetica" pitchFamily="50" charset="0"/>
              </a:rPr>
              <a:t>Based on the criticality of this model, we can decide to add features for dynamic field mapping between JSON and xlsx files. </a:t>
            </a:r>
          </a:p>
          <a:p>
            <a:pPr marL="201168" lvl="1" indent="0">
              <a:buNone/>
            </a:pPr>
            <a:endParaRPr lang="en-US" sz="1600" dirty="0">
              <a:latin typeface="Helvetica" pitchFamily="50" charset="0"/>
            </a:endParaRPr>
          </a:p>
          <a:p>
            <a:endParaRPr lang="en-CH" sz="1800" dirty="0"/>
          </a:p>
        </p:txBody>
      </p:sp>
      <p:sp>
        <p:nvSpPr>
          <p:cNvPr id="10" name="Title 1">
            <a:extLst>
              <a:ext uri="{FF2B5EF4-FFF2-40B4-BE49-F238E27FC236}">
                <a16:creationId xmlns:a16="http://schemas.microsoft.com/office/drawing/2014/main" id="{4BC6FC53-BD3E-43D3-B9C8-E9A5CDDCE4E9}"/>
              </a:ext>
            </a:extLst>
          </p:cNvPr>
          <p:cNvSpPr txBox="1">
            <a:spLocks/>
          </p:cNvSpPr>
          <p:nvPr/>
        </p:nvSpPr>
        <p:spPr>
          <a:xfrm>
            <a:off x="1097280" y="193987"/>
            <a:ext cx="10058400" cy="794919"/>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a:latin typeface="Helvetica" pitchFamily="50" charset="0"/>
              </a:rPr>
              <a:t>Next step to improve</a:t>
            </a:r>
            <a:endParaRPr lang="en-CH" sz="3600" dirty="0">
              <a:latin typeface="Helvetica" pitchFamily="50" charset="0"/>
            </a:endParaRPr>
          </a:p>
        </p:txBody>
      </p:sp>
      <p:sp>
        <p:nvSpPr>
          <p:cNvPr id="11" name="TextBox 10">
            <a:extLst>
              <a:ext uri="{FF2B5EF4-FFF2-40B4-BE49-F238E27FC236}">
                <a16:creationId xmlns:a16="http://schemas.microsoft.com/office/drawing/2014/main" id="{3199BB01-ABC6-4763-AB91-3B372D3E1890}"/>
              </a:ext>
            </a:extLst>
          </p:cNvPr>
          <p:cNvSpPr txBox="1"/>
          <p:nvPr/>
        </p:nvSpPr>
        <p:spPr>
          <a:xfrm>
            <a:off x="1097280" y="942235"/>
            <a:ext cx="10058400" cy="400110"/>
          </a:xfrm>
          <a:prstGeom prst="rect">
            <a:avLst/>
          </a:prstGeom>
          <a:noFill/>
        </p:spPr>
        <p:txBody>
          <a:bodyPr wrap="square" rtlCol="0">
            <a:spAutoFit/>
          </a:bodyPr>
          <a:lstStyle/>
          <a:p>
            <a:r>
              <a:rPr lang="en-US" sz="2000" dirty="0">
                <a:solidFill>
                  <a:schemeClr val="tx1">
                    <a:lumMod val="75000"/>
                    <a:lumOff val="25000"/>
                  </a:schemeClr>
                </a:solidFill>
                <a:latin typeface="Helvetica" pitchFamily="50" charset="0"/>
              </a:rPr>
              <a:t>This step is observation and suggestions to improve the outcome result </a:t>
            </a:r>
            <a:endParaRPr lang="en-CH" sz="2000" dirty="0">
              <a:solidFill>
                <a:schemeClr val="tx1">
                  <a:lumMod val="75000"/>
                  <a:lumOff val="25000"/>
                </a:schemeClr>
              </a:solidFill>
              <a:latin typeface="Helvetica" pitchFamily="50" charset="0"/>
            </a:endParaRPr>
          </a:p>
        </p:txBody>
      </p:sp>
    </p:spTree>
    <p:extLst>
      <p:ext uri="{BB962C8B-B14F-4D97-AF65-F5344CB8AC3E}">
        <p14:creationId xmlns:p14="http://schemas.microsoft.com/office/powerpoint/2010/main" val="2797799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a:solidFill>
                  <a:srgbClr val="FFFFFF"/>
                </a:solidFill>
              </a:rPr>
              <a:t>- Neil Armstrong</a:t>
            </a:r>
          </a:p>
        </p:txBody>
      </p:sp>
      <p:sp>
        <p:nvSpPr>
          <p:cNvPr id="5" name="Title 4">
            <a:extLst>
              <a:ext uri="{FF2B5EF4-FFF2-40B4-BE49-F238E27FC236}">
                <a16:creationId xmlns:a16="http://schemas.microsoft.com/office/drawing/2014/main" id="{64BE0D04-1CAE-47B9-A359-3128DE1C6C49}"/>
              </a:ext>
            </a:extLst>
          </p:cNvPr>
          <p:cNvSpPr>
            <a:spLocks noGrp="1"/>
          </p:cNvSpPr>
          <p:nvPr>
            <p:ph type="ctrTitle"/>
          </p:nvPr>
        </p:nvSpPr>
        <p:spPr>
          <a:xfrm>
            <a:off x="1097280" y="2607277"/>
            <a:ext cx="10058400" cy="821724"/>
          </a:xfrm>
        </p:spPr>
        <p:txBody>
          <a:bodyPr>
            <a:normAutofit/>
          </a:bodyPr>
          <a:lstStyle/>
          <a:p>
            <a:pPr algn="ctr"/>
            <a:r>
              <a:rPr lang="en-US" sz="3600" dirty="0">
                <a:latin typeface="Helvetica" pitchFamily="50" charset="0"/>
              </a:rPr>
              <a:t>Thank you</a:t>
            </a:r>
            <a:endParaRPr lang="en-CH" sz="3600" dirty="0">
              <a:latin typeface="Helvetica" pitchFamily="50" charset="0"/>
            </a:endParaRPr>
          </a:p>
        </p:txBody>
      </p:sp>
    </p:spTree>
    <p:extLst>
      <p:ext uri="{BB962C8B-B14F-4D97-AF65-F5344CB8AC3E}">
        <p14:creationId xmlns:p14="http://schemas.microsoft.com/office/powerpoint/2010/main" val="19171460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963</Words>
  <Application>Microsoft Office PowerPoint</Application>
  <PresentationFormat>Widescreen</PresentationFormat>
  <Paragraphs>93</Paragraphs>
  <Slides>9</Slides>
  <Notes>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Helvetica</vt:lpstr>
      <vt:lpstr>Retrospect</vt:lpstr>
      <vt:lpstr>Supplier Data Transformation </vt:lpstr>
      <vt:lpstr>PowerPoint Presentation</vt:lpstr>
      <vt:lpstr>About the task</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Supplier Data transformation</dc:title>
  <dc:creator>Nitin Garg</dc:creator>
  <cp:lastModifiedBy>Nitin Garg</cp:lastModifiedBy>
  <cp:revision>41</cp:revision>
  <dcterms:created xsi:type="dcterms:W3CDTF">2021-07-06T13:59:59Z</dcterms:created>
  <dcterms:modified xsi:type="dcterms:W3CDTF">2021-07-28T09:17:02Z</dcterms:modified>
</cp:coreProperties>
</file>