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7" r:id="rId9"/>
    <p:sldId id="270" r:id="rId10"/>
    <p:sldId id="269" r:id="rId11"/>
    <p:sldId id="268" r:id="rId12"/>
    <p:sldId id="271" r:id="rId13"/>
    <p:sldId id="261" r:id="rId14"/>
    <p:sldId id="262" r:id="rId15"/>
    <p:sldId id="272" r:id="rId16"/>
    <p:sldId id="273" r:id="rId17"/>
    <p:sldId id="278" r:id="rId18"/>
    <p:sldId id="279" r:id="rId19"/>
    <p:sldId id="280" r:id="rId20"/>
    <p:sldId id="285" r:id="rId21"/>
    <p:sldId id="284" r:id="rId22"/>
    <p:sldId id="283" r:id="rId23"/>
    <p:sldId id="282" r:id="rId24"/>
    <p:sldId id="281" r:id="rId25"/>
    <p:sldId id="294" r:id="rId26"/>
    <p:sldId id="295" r:id="rId27"/>
    <p:sldId id="290" r:id="rId28"/>
    <p:sldId id="291" r:id="rId29"/>
    <p:sldId id="292" r:id="rId30"/>
    <p:sldId id="293" r:id="rId31"/>
    <p:sldId id="287" r:id="rId32"/>
    <p:sldId id="288" r:id="rId33"/>
    <p:sldId id="286" r:id="rId34"/>
    <p:sldId id="289" r:id="rId35"/>
    <p:sldId id="26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10FD-404A-227B-E77F-CF4E23D2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6CFC3-1604-D091-6947-0A9E62CB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18A5C-F6CB-CA12-D2EA-6CC8153C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6C0C1-CDAE-7E47-26B4-CF8FB5A90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12F6C-519F-9B27-03F9-AF069ED2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6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6659-2FAB-6E79-2159-9E016E45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8C2FD-A4C2-9DC5-47D4-50606963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3BC3B-5C59-BE38-667B-87465DFF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C974-EC8E-F911-EC24-4325CA05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D920-2D9A-DB7A-87AD-AD9F40A0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46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4E65E-B4EC-E1D9-D54B-C0668A61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9C470-B439-F68E-CC94-CC693B62E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4E9DD-BEDF-8764-D71D-DA1DF0A8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1F0D-2635-60C6-A9F2-ED26AF66A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BF25D-1108-1C46-5327-E8BE9296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5A5A-19E0-0D8D-48C5-4FB90ACB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022C-6652-2E15-D5DC-795D16465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50C3C-D760-88E3-6727-73102D36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22E1-78DD-F290-D3FF-C07F03F46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385BC-6670-A67C-7978-41EEE187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1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762D-124A-E978-2BBA-83FE29D2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3230-53E6-29A2-69E1-57C45DE6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5820D-1AA9-2AC5-F20B-8745B299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B1A-2DD7-0338-A185-D14D7983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40B9B-6180-15DF-9957-DCEBA44D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52FE-0FF9-FD50-4FD9-6E2AC2BB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AA91A-C5BF-A036-3429-38BB9D1F3E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27132-BA81-850C-B797-C10EC2AD6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7427D-7E48-21E7-4384-46905346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9FC1-BAEF-48BB-A59D-93AF2D59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C161C3-1A94-4105-5811-72AB0AB2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7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1E8D-B43B-1E76-DA56-9159870A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DE410-94BC-54F2-870D-4D83CFC45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A2D79-2A81-4893-B594-5727894A3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52389-1E4E-57F8-EADE-4446DCB21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FF9DD-18C2-4CC9-A86E-64F1FD55D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E7B93-93CE-26D0-CD38-15EDA604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2C693-032C-03AC-D514-8502FFC2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B8BE2-5E44-D6BC-EBD3-8606E0A5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ACC2-A7FE-0EB3-271E-A89DB56A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620C0-0F8C-872D-B884-01323FD4F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9ABB-FCB1-2278-6C2E-F0540F28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0E2B3-61DF-367A-25B7-3549F129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B0201-DC5B-02DB-4E9E-9D5FD207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3FEB3-38AD-6286-64F4-38F288A9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BFCA7-CDE6-CFDA-FDB3-842F6393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B3396-4FFB-984C-63E6-DC4239914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4D03-FBF3-253C-2469-4700BF813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935FC-8787-F969-A39F-8E7DAD518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4C32C-D35F-C23F-07FC-D51D31B2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BBF5-266B-6CF2-EAF5-F8C698D9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4A14-9433-ED45-AFD4-6CEA8416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949C-1429-1F3D-A2F3-B0EAC83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5B9FA-2E3A-041B-D4D5-C15F00197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655B0-DCF9-C5B8-C8A8-4EA2EC25B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9BAF8-F045-F45E-EB63-9CF88924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2786A-3014-A11F-7991-A71A5F23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C1BBD-41C4-D306-39E9-DEC3AAE7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0E9F-5340-C7E9-04C6-55CEC13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DFD74-7E53-751B-F320-75AF5CFC3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C046-BC38-C055-9FFB-253ABFC03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785D-088D-408E-9F3F-282BE944774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C373-0B33-CF2E-E5BC-2864AC052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9F02-F5C6-FE44-D72F-0FB12B74A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B14CA-2169-46BB-A957-182B7FD4A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E3AB1-359F-5871-6216-CBAB702AF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IAP Use Cases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1A82F-FAFB-7AAD-54A4-B79E8140486D}"/>
              </a:ext>
            </a:extLst>
          </p:cNvPr>
          <p:cNvSpPr txBox="1"/>
          <p:nvPr/>
        </p:nvSpPr>
        <p:spPr>
          <a:xfrm>
            <a:off x="9563448" y="6122894"/>
            <a:ext cx="262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By,</a:t>
            </a:r>
          </a:p>
          <a:p>
            <a:r>
              <a:rPr lang="en-US" dirty="0"/>
              <a:t>Nitin Shetty</a:t>
            </a:r>
          </a:p>
        </p:txBody>
      </p:sp>
    </p:spTree>
    <p:extLst>
      <p:ext uri="{BB962C8B-B14F-4D97-AF65-F5344CB8AC3E}">
        <p14:creationId xmlns:p14="http://schemas.microsoft.com/office/powerpoint/2010/main" val="36709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784AE-3734-387E-B88D-80547239A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0" y="586855"/>
            <a:ext cx="4312146" cy="40664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search- Flow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81011-3DEB-737E-B913-EFDAB670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10138"/>
            <a:ext cx="6555347" cy="76403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“action”: ”search”,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“query”: “ I want a sports shoes”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Process Flow: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Extract keyword/noun phrases using </a:t>
            </a:r>
            <a:r>
              <a:rPr lang="en-US" sz="1600" dirty="0" err="1"/>
              <a:t>TextBlob</a:t>
            </a:r>
            <a:r>
              <a:rPr lang="en-US" sz="16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Search local database for product name.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If no match found: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Generate suggestion using </a:t>
            </a:r>
            <a:r>
              <a:rPr lang="en-US" sz="1600" dirty="0" err="1"/>
              <a:t>Groq</a:t>
            </a:r>
            <a:r>
              <a:rPr lang="en-US" sz="1600" dirty="0"/>
              <a:t> based on prompt.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For action “purchase”: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Validate product ID .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Return purchase success message.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Return the product along with 2-3 suggestions based on the search.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If a purchase action is performed, validate the ID and generate a success message.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5723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7649A-8957-9DE5-4AF2-3F0B48FE4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47" y="586855"/>
            <a:ext cx="4122660" cy="41969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search- Input/Output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40C0D-73A6-2607-2F02-E936E5435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-10142"/>
            <a:ext cx="6555347" cy="687828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Input Example 1: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"query": "running shoes",</a:t>
            </a:r>
          </a:p>
          <a:p>
            <a:pPr algn="l"/>
            <a:r>
              <a:rPr lang="en-US" sz="1400" dirty="0"/>
              <a:t>  "action": "search",</a:t>
            </a:r>
          </a:p>
          <a:p>
            <a:pPr algn="l"/>
            <a:r>
              <a:rPr lang="en-US" sz="1400" dirty="0"/>
              <a:t>  "</a:t>
            </a:r>
            <a:r>
              <a:rPr lang="en-US" sz="1400" dirty="0" err="1"/>
              <a:t>product_id</a:t>
            </a:r>
            <a:r>
              <a:rPr lang="en-US" sz="1400" dirty="0"/>
              <a:t>": 0</a:t>
            </a:r>
          </a:p>
          <a:p>
            <a:pPr algn="l"/>
            <a:r>
              <a:rPr lang="en-US" sz="1400" dirty="0"/>
              <a:t>}</a:t>
            </a:r>
          </a:p>
          <a:p>
            <a:pPr marL="57150"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Output :</a:t>
            </a:r>
          </a:p>
          <a:p>
            <a:pPr algn="l"/>
            <a:r>
              <a:rPr lang="en-US" sz="1400" dirty="0"/>
              <a:t>{</a:t>
            </a:r>
          </a:p>
          <a:p>
            <a:pPr algn="l"/>
            <a:r>
              <a:rPr lang="en-US" sz="1400" dirty="0"/>
              <a:t>  "message": "Based on your query: 'running shoes', here are some product suggestions:",</a:t>
            </a:r>
          </a:p>
          <a:p>
            <a:pPr algn="l"/>
            <a:r>
              <a:rPr lang="en-US" sz="1400" dirty="0"/>
              <a:t>  "products": [</a:t>
            </a:r>
          </a:p>
          <a:p>
            <a:pPr algn="l"/>
            <a:r>
              <a:rPr lang="en-US" sz="1400" dirty="0"/>
              <a:t>    {</a:t>
            </a:r>
          </a:p>
          <a:p>
            <a:pPr algn="l"/>
            <a:r>
              <a:rPr lang="en-US" sz="1400" dirty="0"/>
              <a:t>      "id": 2,</a:t>
            </a:r>
          </a:p>
          <a:p>
            <a:pPr algn="l"/>
            <a:r>
              <a:rPr lang="en-US" sz="1400" dirty="0"/>
              <a:t>      "name": "Running Shoes",</a:t>
            </a:r>
          </a:p>
          <a:p>
            <a:pPr algn="l"/>
            <a:r>
              <a:rPr lang="en-US" sz="1400" dirty="0"/>
              <a:t>      "category": "Footwear",</a:t>
            </a:r>
          </a:p>
          <a:p>
            <a:pPr algn="l"/>
            <a:r>
              <a:rPr lang="en-US" sz="1400" dirty="0"/>
              <a:t>      "price": "$80",</a:t>
            </a:r>
          </a:p>
          <a:p>
            <a:pPr algn="l"/>
            <a:r>
              <a:rPr lang="en-US" sz="1400" dirty="0"/>
              <a:t>      "</a:t>
            </a:r>
            <a:r>
              <a:rPr lang="en-US" sz="1400" dirty="0" err="1"/>
              <a:t>in_stock</a:t>
            </a:r>
            <a:r>
              <a:rPr lang="en-US" sz="1400" dirty="0"/>
              <a:t>": 20</a:t>
            </a:r>
          </a:p>
          <a:p>
            <a:pPr algn="l"/>
            <a:r>
              <a:rPr lang="en-US" sz="1400" dirty="0"/>
              <a:t>    }</a:t>
            </a:r>
          </a:p>
          <a:p>
            <a:pPr algn="l"/>
            <a:r>
              <a:rPr lang="en-US" sz="1400" dirty="0"/>
              <a:t>],</a:t>
            </a:r>
          </a:p>
          <a:p>
            <a:pPr algn="l"/>
            <a:r>
              <a:rPr lang="en-US" sz="1400" dirty="0"/>
              <a:t>  "purchased": false</a:t>
            </a:r>
          </a:p>
          <a:p>
            <a:pPr algn="l"/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749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50032-28BF-ABA3-2051-5B03A4193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98383" y="586855"/>
            <a:ext cx="4336209" cy="44664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search- Input/Output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9CB05-0622-20D1-E0F0-3B078DA83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895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Example 2: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"query": "running shoes",</a:t>
            </a:r>
          </a:p>
          <a:p>
            <a:pPr algn="l"/>
            <a:r>
              <a:rPr lang="en-US" sz="2000" dirty="0"/>
              <a:t>  "action": “purchase",</a:t>
            </a:r>
          </a:p>
          <a:p>
            <a:pPr algn="l"/>
            <a:r>
              <a:rPr lang="en-US" sz="2000" dirty="0"/>
              <a:t>  "</a:t>
            </a:r>
            <a:r>
              <a:rPr lang="en-US" sz="2000" dirty="0" err="1"/>
              <a:t>product_id</a:t>
            </a:r>
            <a:r>
              <a:rPr lang="en-US" sz="2000" dirty="0"/>
              <a:t>": 2</a:t>
            </a:r>
          </a:p>
          <a:p>
            <a:pPr algn="l"/>
            <a:r>
              <a:rPr lang="en-US" sz="2000" dirty="0"/>
              <a:t>}</a:t>
            </a:r>
          </a:p>
          <a:p>
            <a:pPr marL="571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 :</a:t>
            </a:r>
          </a:p>
          <a:p>
            <a:pPr algn="l"/>
            <a:r>
              <a:rPr lang="en-US" sz="2000" dirty="0"/>
              <a:t>{</a:t>
            </a:r>
          </a:p>
          <a:p>
            <a:pPr algn="l"/>
            <a:r>
              <a:rPr lang="en-US" sz="2000" dirty="0"/>
              <a:t>  "message": "Successfully purchased: Running Shoes",</a:t>
            </a:r>
          </a:p>
          <a:p>
            <a:pPr algn="l"/>
            <a:r>
              <a:rPr lang="en-US" sz="2000" dirty="0"/>
              <a:t>  "products": [],</a:t>
            </a:r>
          </a:p>
          <a:p>
            <a:pPr algn="l"/>
            <a:r>
              <a:rPr lang="en-US" sz="2000" dirty="0"/>
              <a:t>  "purchased": true</a:t>
            </a:r>
          </a:p>
          <a:p>
            <a:pPr algn="l"/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10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F22D6-BB7D-671F-1129-1739BC3CC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&amp; Solutions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621E2F-2561-0278-B686-2EDBCE7C0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90073"/>
              </p:ext>
            </p:extLst>
          </p:nvPr>
        </p:nvGraphicFramePr>
        <p:xfrm>
          <a:off x="4607663" y="1083451"/>
          <a:ext cx="7225749" cy="409290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835143">
                  <a:extLst>
                    <a:ext uri="{9D8B030D-6E8A-4147-A177-3AD203B41FA5}">
                      <a16:colId xmlns:a16="http://schemas.microsoft.com/office/drawing/2014/main" val="1592648607"/>
                    </a:ext>
                  </a:extLst>
                </a:gridCol>
                <a:gridCol w="4390606">
                  <a:extLst>
                    <a:ext uri="{9D8B030D-6E8A-4147-A177-3AD203B41FA5}">
                      <a16:colId xmlns:a16="http://schemas.microsoft.com/office/drawing/2014/main" val="352443535"/>
                    </a:ext>
                  </a:extLst>
                </a:gridCol>
              </a:tblGrid>
              <a:tr h="64560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</a:p>
                    <a:p>
                      <a:pPr algn="ctr"/>
                      <a:endParaRPr lang="en-US" sz="14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767" marR="51407" marT="91359" marB="9135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cap="none" spc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8767" marR="51407" marT="91359" marB="91359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686989"/>
                  </a:ext>
                </a:extLst>
              </a:tr>
              <a:tr h="64560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Fallback logic</a:t>
                      </a:r>
                    </a:p>
                  </a:txBody>
                  <a:tcPr marL="118767" marR="51407" marT="91359" marB="913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conditional logic: try DB, Fallback to transformers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02291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Ensuring input validation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checks to allow only one of text or file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82134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Making the result downloadable</a:t>
                      </a:r>
                    </a:p>
                  </a:txBody>
                  <a:tcPr marL="118767" marR="51407" marT="91359" marB="913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FastAPI’S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FileResponse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tempfile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418330"/>
                  </a:ext>
                </a:extLst>
              </a:tr>
              <a:tr h="645607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Role/License access for endpoints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decorator-based access control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012360"/>
                  </a:ext>
                </a:extLst>
              </a:tr>
              <a:tr h="432435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No exact match found in local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db</a:t>
                      </a:r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Used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</a:rPr>
                        <a:t>Groq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 to suggest products dynamically </a:t>
                      </a: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850123"/>
                  </a:ext>
                </a:extLst>
              </a:tr>
              <a:tr h="8587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mixed file type with OCR</a:t>
                      </a:r>
                    </a:p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</a:t>
                      </a:r>
                      <a:r>
                        <a:rPr lang="en-US" sz="1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EasyOCR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PyMuPDF + OpenCV  to extract embedded text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8767" marR="51407" marT="91359" marB="91359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09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5741F-1415-1C17-FDBC-44FDE5F3F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Learnings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BF3DA-30B0-5F5B-6084-4B742EE5A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304800"/>
            <a:ext cx="4862447" cy="6051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Understood importance of fallback logic using </a:t>
            </a:r>
            <a:r>
              <a:rPr lang="en-US" sz="2000" dirty="0" err="1"/>
              <a:t>Groq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Learned how to extract text from DOCX,PDF and OCR images.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Realized how to securely restrict API routes.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Gained hands-on with FileResponse, Plaintext Response and Form/File.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Combining OCR, </a:t>
            </a:r>
            <a:r>
              <a:rPr lang="en-US" sz="2000" dirty="0" err="1"/>
              <a:t>Groq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Integrating </a:t>
            </a:r>
            <a:r>
              <a:rPr lang="en-US" sz="2000" dirty="0" err="1"/>
              <a:t>Groq</a:t>
            </a:r>
            <a:r>
              <a:rPr lang="en-US" sz="2000" dirty="0"/>
              <a:t>.</a:t>
            </a:r>
          </a:p>
          <a:p>
            <a:pPr algn="l"/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68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064C2-2F78-1EED-5E37-E7C41EE95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Dockerized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FastAPI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with SQLite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1F062-8F5F-981A-96FA-62F882D11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348" y="-121922"/>
            <a:ext cx="6715412" cy="68580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sz="1600" dirty="0"/>
          </a:p>
          <a:p>
            <a:pPr algn="l"/>
            <a:r>
              <a:rPr lang="en-US" sz="1600" dirty="0"/>
              <a:t>Overview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FastAPI</a:t>
            </a:r>
            <a:r>
              <a:rPr lang="en-US" sz="1600" dirty="0"/>
              <a:t> backend is containerized using Docker.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Integrated SQLite as the local database.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Verified DB functionality inside the Docker container.</a:t>
            </a:r>
          </a:p>
          <a:p>
            <a:pPr marL="114300" algn="l"/>
            <a:endParaRPr lang="en-US" sz="1600" dirty="0"/>
          </a:p>
          <a:p>
            <a:pPr algn="l"/>
            <a:r>
              <a:rPr lang="en-US" sz="1600" dirty="0"/>
              <a:t>How It Works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Base Image: python:3.12-slim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Database URL: sqlite:///./app.db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SQLite DB file is created inside /app directory in the container.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ORM: </a:t>
            </a:r>
            <a:r>
              <a:rPr lang="en-US" sz="1600" dirty="0" err="1"/>
              <a:t>SQLAlchemy</a:t>
            </a:r>
            <a:r>
              <a:rPr lang="en-US" sz="1600" dirty="0"/>
              <a:t> used for database operations.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 Validation Performed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Performed Signup and Login API calls using Postman.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User data (username, password hash) stored successfully in SQLite.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Retrieved stored data during login → Confirmed read/write working.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DB file (</a:t>
            </a:r>
            <a:r>
              <a:rPr lang="en-US" sz="1600" dirty="0" err="1"/>
              <a:t>app.db</a:t>
            </a:r>
            <a:r>
              <a:rPr lang="en-US" sz="1600" dirty="0"/>
              <a:t>) created and accessed inside Docker.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l"/>
            <a:r>
              <a:rPr lang="en-US" sz="1600" dirty="0"/>
              <a:t>Conclusion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Successfully integrated and tested SQLite in a </a:t>
            </a:r>
            <a:r>
              <a:rPr lang="en-US" sz="1600" dirty="0" err="1"/>
              <a:t>Dockerized</a:t>
            </a:r>
            <a:r>
              <a:rPr lang="en-US" sz="1600" dirty="0"/>
              <a:t> </a:t>
            </a:r>
            <a:r>
              <a:rPr lang="en-US" sz="1600" dirty="0" err="1"/>
              <a:t>FastAPI</a:t>
            </a:r>
            <a:r>
              <a:rPr lang="en-US" sz="1600" dirty="0"/>
              <a:t> app.</a:t>
            </a:r>
          </a:p>
          <a:p>
            <a:pPr marL="40005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Database works fully inside the isolated Docker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4996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930737" cy="6357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User Signup </a:t>
            </a:r>
          </a:p>
          <a:p>
            <a:pPr algn="l"/>
            <a:endParaRPr lang="en-US" sz="22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Used POST /signup endpoint to register new users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Collected required fields: email, password, role, and license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Validated request body using </a:t>
            </a:r>
            <a:r>
              <a:rPr lang="en-US" sz="2000" dirty="0" err="1"/>
              <a:t>Pydantic</a:t>
            </a:r>
            <a:r>
              <a:rPr lang="en-US" sz="2000" dirty="0"/>
              <a:t> schema (</a:t>
            </a:r>
            <a:r>
              <a:rPr lang="en-US" sz="2000" dirty="0" err="1"/>
              <a:t>UserCreate</a:t>
            </a:r>
            <a:r>
              <a:rPr lang="en-US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Password hashed securely using </a:t>
            </a:r>
            <a:r>
              <a:rPr lang="en-US" sz="2000" dirty="0" err="1"/>
              <a:t>bcrypt</a:t>
            </a:r>
            <a:r>
              <a:rPr lang="en-US" sz="2000" dirty="0"/>
              <a:t> before saving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dirty="0" err="1"/>
              <a:t>SQLAlchemy</a:t>
            </a:r>
            <a:r>
              <a:rPr lang="en-US" sz="2000" dirty="0"/>
              <a:t> ORM to insert the user into the database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Committed data using </a:t>
            </a:r>
            <a:r>
              <a:rPr lang="en-US" sz="2000" dirty="0" err="1"/>
              <a:t>db.add</a:t>
            </a:r>
            <a:r>
              <a:rPr lang="en-US" sz="2000" dirty="0"/>
              <a:t>() and </a:t>
            </a:r>
            <a:r>
              <a:rPr lang="en-US" sz="2000" dirty="0" err="1"/>
              <a:t>db.commit</a:t>
            </a:r>
            <a:r>
              <a:rPr lang="en-US" sz="2000" dirty="0"/>
              <a:t>()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Configured database using .env (sqlite:///./test.db)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Tested the endpoint using Postman with raw JSON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Verified successful creation with 200 OK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Confirmed user persisted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150384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User Login &amp; Token Handling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 /login endpoint with username and password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Implemented OAuth2 Password Flow in </a:t>
            </a:r>
            <a:r>
              <a:rPr lang="en-US" sz="2000" dirty="0" err="1"/>
              <a:t>FastAPI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Response returns </a:t>
            </a:r>
            <a:r>
              <a:rPr lang="en-US" sz="2000" dirty="0" err="1"/>
              <a:t>access_token</a:t>
            </a:r>
            <a:r>
              <a:rPr lang="en-US" sz="2000" dirty="0"/>
              <a:t> and </a:t>
            </a:r>
            <a:r>
              <a:rPr lang="en-US" sz="2000" dirty="0" err="1"/>
              <a:t>token_type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token in Bearer Authorization for protected </a:t>
            </a:r>
            <a:r>
              <a:rPr lang="en-US" sz="2000" dirty="0" err="1"/>
              <a:t>usecases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Stored token dynamically in Postman using </a:t>
            </a:r>
            <a:r>
              <a:rPr lang="en-US" sz="2000" dirty="0" err="1"/>
              <a:t>pm.environment.set</a:t>
            </a:r>
            <a:r>
              <a:rPr lang="en-US" sz="2000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login success and failure scenarios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test scripts to assert status and token presence</a:t>
            </a:r>
          </a:p>
        </p:txBody>
      </p:sp>
    </p:spTree>
    <p:extLst>
      <p:ext uri="{BB962C8B-B14F-4D97-AF65-F5344CB8AC3E}">
        <p14:creationId xmlns:p14="http://schemas.microsoft.com/office/powerpoint/2010/main" val="143437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Forgot Password Request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 /forgot-password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Accepts only user email in JSON body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Validates email format using </a:t>
            </a:r>
            <a:r>
              <a:rPr lang="en-US" sz="2000" dirty="0" err="1"/>
              <a:t>Pydantic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Postman to test valid and invalid emails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response and handling of missing email</a:t>
            </a:r>
          </a:p>
        </p:txBody>
      </p:sp>
    </p:spTree>
    <p:extLst>
      <p:ext uri="{BB962C8B-B14F-4D97-AF65-F5344CB8AC3E}">
        <p14:creationId xmlns:p14="http://schemas.microsoft.com/office/powerpoint/2010/main" val="26909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Reset Password Flow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POST /reset-password endpoint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Requires: email, token, and </a:t>
            </a:r>
            <a:r>
              <a:rPr lang="en-US" sz="2000" dirty="0" err="1"/>
              <a:t>new_password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Validates token and updates password in database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Password re-hashed before saving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Tested flow via Postman using JSON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Checked both success and invalid/expired token cases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045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BD635CA-FBB4-EFFA-A57F-80517F14D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901212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Translation: Translates text between languages.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Analysis: Detects sentiment from text or document.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Classification: Identify food or beverage items from an uploaded image.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Product Search :Allows users to search or purchase sports products.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11E7AC-27DD-2517-067E-DEDA6C2049FA}"/>
              </a:ext>
            </a:extLst>
          </p:cNvPr>
          <p:cNvSpPr txBox="1"/>
          <p:nvPr/>
        </p:nvSpPr>
        <p:spPr>
          <a:xfrm>
            <a:off x="294767" y="2767279"/>
            <a:ext cx="3606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Description </a:t>
            </a:r>
          </a:p>
        </p:txBody>
      </p:sp>
    </p:spTree>
    <p:extLst>
      <p:ext uri="{BB962C8B-B14F-4D97-AF65-F5344CB8AC3E}">
        <p14:creationId xmlns:p14="http://schemas.microsoft.com/office/powerpoint/2010/main" val="331142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Sentiment Analysis </a:t>
            </a:r>
            <a:r>
              <a:rPr lang="en-US" sz="2200" dirty="0" err="1"/>
              <a:t>Usecase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Endpoint: POST /</a:t>
            </a:r>
            <a:r>
              <a:rPr lang="en-US" sz="2200" dirty="0" err="1"/>
              <a:t>usecase</a:t>
            </a:r>
            <a:r>
              <a:rPr lang="en-US" sz="2200" dirty="0"/>
              <a:t>/sentiment-analysis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Input via form-data: text OR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Returns sentiment summary and confidence scores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Powered by GROQ API (LLM)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Token-protected route (Bearer token required)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Tested in Postman with both text and file inputs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Verified model output and response format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9162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Language Translation </a:t>
            </a:r>
            <a:r>
              <a:rPr lang="en-US" sz="2200" dirty="0" err="1"/>
              <a:t>Usecase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Endpoint: POST /</a:t>
            </a:r>
            <a:r>
              <a:rPr lang="en-US" sz="2000" dirty="0" err="1"/>
              <a:t>usecase</a:t>
            </a:r>
            <a:r>
              <a:rPr lang="en-US" sz="2000" dirty="0"/>
              <a:t>/language-translation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Input via form-data: </a:t>
            </a:r>
            <a:r>
              <a:rPr lang="en-US" sz="2000" dirty="0" err="1"/>
              <a:t>text_input</a:t>
            </a:r>
            <a:r>
              <a:rPr lang="en-US" sz="2000" dirty="0"/>
              <a:t>, </a:t>
            </a:r>
            <a:r>
              <a:rPr lang="en-US" sz="2000" dirty="0" err="1"/>
              <a:t>input_lang</a:t>
            </a:r>
            <a:r>
              <a:rPr lang="en-US" sz="2000" dirty="0"/>
              <a:t>, </a:t>
            </a:r>
            <a:r>
              <a:rPr lang="en-US" sz="2000" dirty="0" err="1"/>
              <a:t>output_lang</a:t>
            </a:r>
            <a:r>
              <a:rPr lang="en-US" sz="2000" dirty="0"/>
              <a:t>, or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Can return translated text or downloadable file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</a:t>
            </a:r>
            <a:r>
              <a:rPr lang="en-US" sz="2000" b="0" i="0" dirty="0">
                <a:effectLst/>
              </a:rPr>
              <a:t>ses the </a:t>
            </a:r>
            <a:r>
              <a:rPr lang="en-US" sz="2000" b="0" i="0" dirty="0" err="1">
                <a:effectLst/>
              </a:rPr>
              <a:t>HuggingFace</a:t>
            </a:r>
            <a:r>
              <a:rPr lang="en-US" sz="2000" b="0" i="0" dirty="0">
                <a:effectLst/>
              </a:rPr>
              <a:t> Transformers pipeline for translation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Requires access token in Authorization header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Tested in Postman with multiple language pairs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form handling and correct output file type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6164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Image Classification </a:t>
            </a:r>
            <a:r>
              <a:rPr lang="en-US" sz="2200" dirty="0" err="1"/>
              <a:t>Usecase</a:t>
            </a: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Endpoint: POST /</a:t>
            </a:r>
            <a:r>
              <a:rPr lang="en-US" sz="2200" dirty="0" err="1"/>
              <a:t>usecase</a:t>
            </a:r>
            <a:r>
              <a:rPr lang="en-US" sz="2200" dirty="0"/>
              <a:t>/image-classification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Input: Image file (via multipart/form-data)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Returns product name and category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Model used via GROQ Vision API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Protected route — tested with token in Postman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Validated image uploads and multi-label classification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/>
              <a:t>Verified correct predictions for food/beverage images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661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Agentic Product Search </a:t>
            </a:r>
            <a:r>
              <a:rPr lang="en-US" sz="2200" dirty="0" err="1"/>
              <a:t>Usecase</a:t>
            </a:r>
            <a:endParaRPr lang="en-US" sz="2200" dirty="0"/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Endpoint: POST /</a:t>
            </a:r>
            <a:r>
              <a:rPr lang="en-US" sz="2000" dirty="0" err="1"/>
              <a:t>usecase</a:t>
            </a:r>
            <a:r>
              <a:rPr lang="en-US" sz="2000" dirty="0"/>
              <a:t>/agentic-product-search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Input: query, action, and </a:t>
            </a:r>
            <a:r>
              <a:rPr lang="en-US" sz="2000" dirty="0" err="1"/>
              <a:t>product_id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Returns response message and a list of matching products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Implements an agentic search workflow using LLMs (via GROQ)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Protected route — token required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Tested with different queries via Postman JSON body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Verified multiple result outputs and dynamic product suggestions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4602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B75F8-6C87-EF5B-48D2-CE3F9E55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 Testing with Postman — FastAPI Authentication &amp; AI Usecases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F700C-DF2E-7421-C560-A76C08AB4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4964" y="649480"/>
            <a:ext cx="5872985" cy="60400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200" dirty="0"/>
              <a:t>Postman Test Scripts &amp; Validation</a:t>
            </a:r>
          </a:p>
          <a:p>
            <a:pPr algn="l"/>
            <a:endParaRPr lang="en-US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the “Tests” tab in postman to write test scripts for each request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Wrote JavaScript-based assertions using </a:t>
            </a:r>
            <a:r>
              <a:rPr lang="en-US" sz="2000" dirty="0" err="1"/>
              <a:t>pm.test</a:t>
            </a:r>
            <a:r>
              <a:rPr lang="en-US" sz="2000" dirty="0"/>
              <a:t>() and </a:t>
            </a:r>
            <a:r>
              <a:rPr lang="en-US" sz="2000" dirty="0" err="1"/>
              <a:t>pm.expect</a:t>
            </a:r>
            <a:r>
              <a:rPr lang="en-US" sz="2000" dirty="0"/>
              <a:t>()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Validation response status code(e.g. 200 ok)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Checked for expected fields like </a:t>
            </a:r>
            <a:r>
              <a:rPr lang="en-US" sz="2000" dirty="0" err="1"/>
              <a:t>access_token</a:t>
            </a:r>
            <a:r>
              <a:rPr lang="en-US" sz="2000" dirty="0"/>
              <a:t>, message, summary, etc.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Used console.log()for debugging and viewed logs in Postman Console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Ensured automated and consistent response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Enabled repeatable, reliable and scripts driven testing across all APIs</a:t>
            </a:r>
          </a:p>
        </p:txBody>
      </p:sp>
    </p:spTree>
    <p:extLst>
      <p:ext uri="{BB962C8B-B14F-4D97-AF65-F5344CB8AC3E}">
        <p14:creationId xmlns:p14="http://schemas.microsoft.com/office/powerpoint/2010/main" val="2500221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7DE56-BA93-F4CC-A561-BF94411D8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266520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1E53F33-B541-B570-2483-895AEF199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83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862AD-6E58-4885-4FC7-AFAA441C8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1622E-A861-339E-0EA4-E1531F80B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algn="l"/>
            <a:r>
              <a:rPr lang="en-US" sz="2000" dirty="0"/>
              <a:t>Allows users to log in using email and password to access protected routes.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Required Input: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/login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Auth Response: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Returns </a:t>
            </a:r>
            <a:r>
              <a:rPr lang="en-US" sz="2000" dirty="0" err="1"/>
              <a:t>access_token</a:t>
            </a:r>
            <a:r>
              <a:rPr lang="en-US" sz="2000" dirty="0"/>
              <a:t> (JWT)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Token is used for authenticated API requests</a:t>
            </a:r>
          </a:p>
        </p:txBody>
      </p:sp>
    </p:spTree>
    <p:extLst>
      <p:ext uri="{BB962C8B-B14F-4D97-AF65-F5344CB8AC3E}">
        <p14:creationId xmlns:p14="http://schemas.microsoft.com/office/powerpoint/2010/main" val="149265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246D4-EDD5-03E2-D683-F7762B5BF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Signup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65470-E9C8-5354-F489-3E1CB5BBD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Registers a new user with name, email, password, and role.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Required Input: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Role (user/admin, etc.)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/signup</a:t>
            </a:r>
          </a:p>
        </p:txBody>
      </p:sp>
    </p:spTree>
    <p:extLst>
      <p:ext uri="{BB962C8B-B14F-4D97-AF65-F5344CB8AC3E}">
        <p14:creationId xmlns:p14="http://schemas.microsoft.com/office/powerpoint/2010/main" val="217701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B6A93-38A1-61E4-DBC7-575196501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Forgot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D87D-B54C-0588-80C4-AF33BD62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Generate an access token using registered email.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Required Input: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/forgot-password</a:t>
            </a:r>
          </a:p>
        </p:txBody>
      </p:sp>
    </p:spTree>
    <p:extLst>
      <p:ext uri="{BB962C8B-B14F-4D97-AF65-F5344CB8AC3E}">
        <p14:creationId xmlns:p14="http://schemas.microsoft.com/office/powerpoint/2010/main" val="1921841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A8820-86BD-76B7-B4EE-CB74E027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Services/Tools Used</a:t>
            </a:r>
            <a:endParaRPr lang="en-US" sz="4000" kern="1200" dirty="0">
              <a:solidFill>
                <a:schemeClr val="bg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B2DEB-2286-58C9-2D82-1C5685AA4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Backend: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FastAPI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SQLite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HugginFace</a:t>
            </a:r>
            <a:r>
              <a:rPr lang="en-US" sz="2000" dirty="0"/>
              <a:t> Transformer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EasyOCR,PyMuPDF,OpenCV,Groq</a:t>
            </a:r>
            <a:r>
              <a:rPr lang="en-US" sz="2000" dirty="0"/>
              <a:t>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PDF,DOCX parsing:PyPDF2,python-docx,fitz</a:t>
            </a:r>
          </a:p>
          <a:p>
            <a:pPr marL="114300"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8090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768D9-38E2-2E84-F645-3994E3028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Reset Password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B5B66-F36A-E91B-1C1E-034F3773E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Purpose: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Allows user to reset their password using the token sent by email.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Required Input: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Email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 Token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  New 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r>
              <a:rPr lang="en-US" sz="2000" dirty="0"/>
              <a:t>Backend Route: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POST /reset-password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83557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40C0A-C472-C235-1E54-98C5BB1BE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5D3D-C25C-FB95-43C1-946D9E30B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6106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wholesale food company wants to auto-classify product images into categories like Food, Beverage, or both, and also identify the product name if possible.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Step-by-Step Workflow: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Upload image (.jpg, .</a:t>
            </a:r>
            <a:r>
              <a:rPr lang="en-US" sz="1400" dirty="0" err="1"/>
              <a:t>png</a:t>
            </a:r>
            <a:r>
              <a:rPr lang="en-US" sz="1400" dirty="0"/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System analyzes the image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System returns: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Product name (if applicable)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Category: Food / Beverage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Image file: .jpg, .</a:t>
            </a:r>
            <a:r>
              <a:rPr lang="en-US" sz="1400" dirty="0" err="1"/>
              <a:t>png</a:t>
            </a:r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Product name (string)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Category label(s): Food / Beverage</a:t>
            </a:r>
          </a:p>
        </p:txBody>
      </p:sp>
    </p:spTree>
    <p:extLst>
      <p:ext uri="{BB962C8B-B14F-4D97-AF65-F5344CB8AC3E}">
        <p14:creationId xmlns:p14="http://schemas.microsoft.com/office/powerpoint/2010/main" val="909215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7DCC60-30A5-9AB7-E1FA-29727A1CA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5FD7-877D-4B91-5963-0D413E6D0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6198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multinational company needs to translate documents (containing both text and images) into multiple languages for operations across different regions.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Step-by-Step Workflow: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Select input language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Select target (output) language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Upload document or enter text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System translates the content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views the translated output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Option to download translated document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Text input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File upload: .pdf, .doc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Translated text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Downloadable file (optional)</a:t>
            </a:r>
          </a:p>
        </p:txBody>
      </p:sp>
    </p:spTree>
    <p:extLst>
      <p:ext uri="{BB962C8B-B14F-4D97-AF65-F5344CB8AC3E}">
        <p14:creationId xmlns:p14="http://schemas.microsoft.com/office/powerpoint/2010/main" val="996996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516F4-540B-43FB-72F2-DFF2A67C0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Agentic Product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0C5E-A633-D347-E0E1-BF4B1080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7381741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sports accessories company wants to allow users to search for products via a conversational interface. Users can describe what they need, and the system will recommend relevant products and allow purchasing through an agentic flow.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Step-by-Step Workflow: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interacts via a chatbot-style interface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describes needs (e.g., “Socks for marathon training”)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System interprets input and recommends products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User receives tailored product suggestions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Optionally, user proceeds to purchase via agent flow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Text input via chat interface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Product recommendations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Agentic purchase flow (optional)</a:t>
            </a:r>
          </a:p>
        </p:txBody>
      </p:sp>
    </p:spTree>
    <p:extLst>
      <p:ext uri="{BB962C8B-B14F-4D97-AF65-F5344CB8AC3E}">
        <p14:creationId xmlns:p14="http://schemas.microsoft.com/office/powerpoint/2010/main" val="117822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3EF71-A4E9-1B00-4308-1ED12004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E57EE-88E8-9630-6D52-3FD601DAD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172720"/>
            <a:ext cx="7381741" cy="66751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1400" dirty="0"/>
              <a:t>Context:</a:t>
            </a:r>
          </a:p>
          <a:p>
            <a:pPr algn="l"/>
            <a:r>
              <a:rPr lang="en-US" sz="1400" dirty="0"/>
              <a:t>A client has a large volume of help desk data. They want to analyze user feedback to understand the general sentiment (Positive, Negative, Neutral), along with sentiment breakdowns by feedback categories and percentages.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Step-by-Step Workflow: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Upload document (PDF, DOC) or enter text directly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System processes the data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Display: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Individual feedback sentiment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Overall sentiment summary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Category-wise sentiment breakdown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400" dirty="0"/>
              <a:t>Sentiment percentages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Input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Text input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File upload: .pdf, .doc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algn="l"/>
            <a:r>
              <a:rPr lang="en-US" sz="1400" dirty="0"/>
              <a:t>Output Type(s):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Sentiment label (Positive/Negative/Neutral)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Percentage breakdown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400" dirty="0"/>
              <a:t>Summary of results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12213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ADDC9-F555-69A7-3C10-BCF1E723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655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CF385-04C1-7990-AA1A-A6C56DFDC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-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ABE162-8004-2557-25F7-768B7B42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 or File(PDF,DOCX,TXT)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Processing: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file, extract and clean text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Check DB for Sentiment Label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match found: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Calculate percentage for label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no match: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Groq</a:t>
            </a:r>
            <a:r>
              <a:rPr lang="en-US" dirty="0"/>
              <a:t> fallback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Summary sentiment + % breakdown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3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83BED9-8FAE-B92F-AD76-E23CCB29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86855"/>
            <a:ext cx="545592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Analysis –Input/Output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8B08B-1C4B-476B-2143-E92FDA4A4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Example 1: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“Service was too slow”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"summary": "Negative",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“positive”:0 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"Negative": 100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“Neutral”: 0 </a:t>
            </a:r>
            <a:endParaRPr lang="en-US" sz="24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Example 2: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“I am happy today ”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"summary": "Positive",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"positive": 100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“Negative”:0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“Neutral”:0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8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241DF-348E-8EBA-7B41-E0C58FBAC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4003" y="586856"/>
            <a:ext cx="5284268" cy="34557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Translation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DE57-5C83-C2B7-4942-5F3EA8673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&amp; Output language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Text or file(PDF,DOCX,TXT with OCR for images)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Processing: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Extract text(OCR if needed)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Search DB(</a:t>
            </a:r>
            <a:r>
              <a:rPr lang="en-US" sz="2000" dirty="0" err="1"/>
              <a:t>LanguageTranslation</a:t>
            </a:r>
            <a:r>
              <a:rPr lang="en-US" sz="2000" dirty="0"/>
              <a:t> table)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DB match: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Return stored translation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no match: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HuggingFaceHelsinki</a:t>
            </a:r>
            <a:r>
              <a:rPr lang="en-US" dirty="0"/>
              <a:t>-NLP/opus-mt-{input}-{output}model</a:t>
            </a:r>
          </a:p>
          <a:p>
            <a:pPr marL="914400"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Translated text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Download as .docx or .txt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9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82B30-BB6E-21DB-229D-8FD686585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2560" y="586855"/>
            <a:ext cx="569057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Language Translation - Input/Output Examples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2E874-AEEB-F5F3-003F-B74668ECA5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Example 1: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“hello”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Language: english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 Language: hindi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Translated Output : "</a:t>
            </a:r>
            <a:r>
              <a:rPr lang="en-US" sz="2000" dirty="0" err="1"/>
              <a:t>नमस्ते</a:t>
            </a:r>
            <a:r>
              <a:rPr lang="en-US" sz="2000" dirty="0"/>
              <a:t>”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Example 2: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Text: how are you?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 Language: </a:t>
            </a:r>
            <a:r>
              <a:rPr lang="en-US" sz="2000" dirty="0" err="1"/>
              <a:t>en</a:t>
            </a:r>
            <a:endParaRPr lang="en-US" sz="2000" dirty="0"/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 Language: de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Translated Output : "Wie </a:t>
            </a:r>
            <a:r>
              <a:rPr lang="en-US" sz="2000" dirty="0" err="1"/>
              <a:t>geht</a:t>
            </a:r>
            <a:r>
              <a:rPr lang="en-US" sz="2000" dirty="0"/>
              <a:t> es </a:t>
            </a:r>
            <a:r>
              <a:rPr lang="en-US" sz="2000" dirty="0" err="1"/>
              <a:t>dir</a:t>
            </a:r>
            <a:r>
              <a:rPr lang="en-US" sz="2000" dirty="0"/>
              <a:t>?"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825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85F3A4-A293-8934-A4F3-EB4E5607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33680" y="132081"/>
            <a:ext cx="4271506" cy="43484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Classification-Flow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9B83D-EF67-7ED3-8B77-8AEBBC8D2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Input: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Uploaded image file(.jpg or .</a:t>
            </a:r>
            <a:r>
              <a:rPr lang="en-US" sz="2000" dirty="0" err="1"/>
              <a:t>png</a:t>
            </a:r>
            <a:r>
              <a:rPr lang="en-US" sz="20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Process flow: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Read and decode the uploaded image.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Extract text using </a:t>
            </a:r>
            <a:r>
              <a:rPr lang="en-US" sz="2000" dirty="0" err="1"/>
              <a:t>EasyOCR</a:t>
            </a:r>
            <a:r>
              <a:rPr lang="en-US" sz="2000" dirty="0"/>
              <a:t>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Tokenize OCR text and search for product match in database.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no match found: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dirty="0" err="1"/>
              <a:t>Groq</a:t>
            </a:r>
            <a:r>
              <a:rPr lang="en-US" dirty="0"/>
              <a:t> is used to search for product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Output: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Return product names with their categories.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952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50E33-19A9-0754-D4E8-54F0E722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Classification- Input/Output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71A7F-B19B-0972-D081-3EE0D3D1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10138"/>
            <a:ext cx="6555347" cy="68377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Input Example 1: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image_name</a:t>
            </a:r>
            <a:r>
              <a:rPr lang="en-US" sz="1600" dirty="0"/>
              <a:t>: red.jpg</a:t>
            </a: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Output :</a:t>
            </a:r>
          </a:p>
          <a:p>
            <a:pPr marL="0" lvl="1" algn="l"/>
            <a:r>
              <a:rPr lang="en-US" sz="1600" dirty="0"/>
              <a:t>[</a:t>
            </a:r>
          </a:p>
          <a:p>
            <a:pPr marL="0" lvl="1" algn="l"/>
            <a:r>
              <a:rPr lang="en-US" sz="1600" dirty="0"/>
              <a:t>  {</a:t>
            </a:r>
          </a:p>
          <a:p>
            <a:pPr marL="0" lvl="1" algn="l"/>
            <a:r>
              <a:rPr lang="en-US" sz="1600" dirty="0"/>
              <a:t>    "</a:t>
            </a:r>
            <a:r>
              <a:rPr lang="en-US" sz="1600" dirty="0" err="1"/>
              <a:t>product_name</a:t>
            </a:r>
            <a:r>
              <a:rPr lang="en-US" sz="1600" dirty="0"/>
              <a:t>": "Red Bull",</a:t>
            </a:r>
          </a:p>
          <a:p>
            <a:pPr marL="0" lvl="1" algn="l"/>
            <a:r>
              <a:rPr lang="en-US" sz="1600" dirty="0"/>
              <a:t>    "category": "beverage“</a:t>
            </a:r>
          </a:p>
          <a:p>
            <a:pPr marL="0" lvl="1" algn="l"/>
            <a:r>
              <a:rPr lang="en-US" sz="1600" dirty="0"/>
              <a:t>  }</a:t>
            </a:r>
          </a:p>
          <a:p>
            <a:pPr marL="0" lvl="1" algn="l"/>
            <a:r>
              <a:rPr lang="en-US" sz="1600" dirty="0"/>
              <a:t>]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Input Example 2:</a:t>
            </a:r>
          </a:p>
          <a:p>
            <a:pPr lvl="1" indent="-228600" algn="l">
              <a:buFont typeface="Arial" panose="020B0604020202020204" pitchFamily="34" charset="0"/>
              <a:buChar char="•"/>
            </a:pPr>
            <a:r>
              <a:rPr lang="en-US" sz="1600" dirty="0" err="1"/>
              <a:t>image_name</a:t>
            </a:r>
            <a:r>
              <a:rPr lang="en-US" sz="1600" dirty="0"/>
              <a:t>: mutli.png</a:t>
            </a: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600" dirty="0"/>
              <a:t>Output :</a:t>
            </a:r>
          </a:p>
          <a:p>
            <a:pPr marL="0" lvl="1" algn="l"/>
            <a:r>
              <a:rPr lang="en-US" sz="1600" dirty="0"/>
              <a:t>[</a:t>
            </a:r>
          </a:p>
          <a:p>
            <a:pPr marL="0" lvl="1" algn="l"/>
            <a:r>
              <a:rPr lang="en-US" sz="1600" dirty="0"/>
              <a:t>  {</a:t>
            </a:r>
          </a:p>
          <a:p>
            <a:pPr marL="0" lvl="1" algn="l"/>
            <a:r>
              <a:rPr lang="en-US" sz="1600" dirty="0"/>
              <a:t>    "</a:t>
            </a:r>
            <a:r>
              <a:rPr lang="en-US" sz="1600" dirty="0" err="1"/>
              <a:t>product_name</a:t>
            </a:r>
            <a:r>
              <a:rPr lang="en-US" sz="1600" dirty="0"/>
              <a:t>": "apple",</a:t>
            </a:r>
          </a:p>
          <a:p>
            <a:pPr marL="0" lvl="1" algn="l"/>
            <a:r>
              <a:rPr lang="en-US" sz="1600" dirty="0"/>
              <a:t>    "category": "food"</a:t>
            </a:r>
          </a:p>
          <a:p>
            <a:pPr marL="0" lvl="1" algn="l"/>
            <a:r>
              <a:rPr lang="en-US" sz="1600" dirty="0"/>
              <a:t>  },</a:t>
            </a:r>
          </a:p>
          <a:p>
            <a:pPr marL="0" lvl="1" algn="l"/>
            <a:r>
              <a:rPr lang="en-US" sz="1600" dirty="0"/>
              <a:t>  {</a:t>
            </a:r>
          </a:p>
          <a:p>
            <a:pPr marL="0" lvl="1" algn="l"/>
            <a:r>
              <a:rPr lang="en-US" sz="1600" dirty="0"/>
              <a:t>    "</a:t>
            </a:r>
            <a:r>
              <a:rPr lang="en-US" sz="1600" dirty="0" err="1"/>
              <a:t>product_name</a:t>
            </a:r>
            <a:r>
              <a:rPr lang="en-US" sz="1600" dirty="0"/>
              <a:t>": "</a:t>
            </a:r>
            <a:r>
              <a:rPr lang="en-US" sz="1600" dirty="0" err="1"/>
              <a:t>broccote</a:t>
            </a:r>
            <a:r>
              <a:rPr lang="en-US" sz="1600" dirty="0"/>
              <a:t>",</a:t>
            </a:r>
          </a:p>
          <a:p>
            <a:pPr marL="0" lvl="1" algn="l"/>
            <a:r>
              <a:rPr lang="en-US" sz="1600" dirty="0"/>
              <a:t>    "category": "food"</a:t>
            </a:r>
          </a:p>
          <a:p>
            <a:pPr marL="0" lvl="1" algn="l"/>
            <a:r>
              <a:rPr lang="en-US" sz="1600" dirty="0"/>
              <a:t>  }</a:t>
            </a:r>
          </a:p>
          <a:p>
            <a:pPr marL="0" lvl="1" algn="l"/>
            <a:r>
              <a:rPr lang="en-US" sz="1600" dirty="0"/>
              <a:t>]</a:t>
            </a:r>
          </a:p>
          <a:p>
            <a:pPr marL="228600" lvl="1" indent="-22860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39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2203</Words>
  <Application>Microsoft Office PowerPoint</Application>
  <PresentationFormat>Widescreen</PresentationFormat>
  <Paragraphs>426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IAP Use Cases</vt:lpstr>
      <vt:lpstr>PowerPoint Presentation</vt:lpstr>
      <vt:lpstr>Services/Tools Used</vt:lpstr>
      <vt:lpstr>Sentiment Analysis - Flow</vt:lpstr>
      <vt:lpstr>Sentiment Analysis –Input/Output Examples</vt:lpstr>
      <vt:lpstr>Language Translation  - Flow</vt:lpstr>
      <vt:lpstr>Language Translation - Input/Output Examples</vt:lpstr>
      <vt:lpstr>Image Classification-Flow</vt:lpstr>
      <vt:lpstr>Image Classification- Input/Output Example</vt:lpstr>
      <vt:lpstr>Agentic Product search- Flow </vt:lpstr>
      <vt:lpstr>Agentic Product search- Input/Output Example</vt:lpstr>
      <vt:lpstr>Agentic Product search- Input/Output Example</vt:lpstr>
      <vt:lpstr>Challenges Faced &amp; Solutions</vt:lpstr>
      <vt:lpstr>Key Learnings</vt:lpstr>
      <vt:lpstr>Dockerized FastAPI with SQLite Integration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API Testing with Postman — FastAPI Authentication &amp; AI Usecases</vt:lpstr>
      <vt:lpstr>FRONTEND</vt:lpstr>
      <vt:lpstr>PowerPoint Presentation</vt:lpstr>
      <vt:lpstr>Login </vt:lpstr>
      <vt:lpstr>Signup</vt:lpstr>
      <vt:lpstr>Forgot Password</vt:lpstr>
      <vt:lpstr>Reset Password</vt:lpstr>
      <vt:lpstr>Image Classification</vt:lpstr>
      <vt:lpstr>Language Translation</vt:lpstr>
      <vt:lpstr>Agentic Product Search</vt:lpstr>
      <vt:lpstr>Sentiment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Translation &amp; Sentiment Analysis Use Cases</dc:title>
  <dc:creator>Shetty, Nitin</dc:creator>
  <cp:lastModifiedBy>Shetty, Nitin</cp:lastModifiedBy>
  <cp:revision>22</cp:revision>
  <dcterms:created xsi:type="dcterms:W3CDTF">2025-06-12T06:15:55Z</dcterms:created>
  <dcterms:modified xsi:type="dcterms:W3CDTF">2025-07-18T06:54:00Z</dcterms:modified>
</cp:coreProperties>
</file>