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7" r:id="rId3"/>
    <p:sldId id="266" r:id="rId4"/>
    <p:sldId id="264" r:id="rId5"/>
    <p:sldId id="268" r:id="rId6"/>
    <p:sldId id="274" r:id="rId7"/>
    <p:sldId id="275" r:id="rId8"/>
    <p:sldId id="270" r:id="rId9"/>
    <p:sldId id="277" r:id="rId10"/>
    <p:sldId id="271" r:id="rId11"/>
    <p:sldId id="272" r:id="rId12"/>
    <p:sldId id="278" r:id="rId13"/>
    <p:sldId id="273" r:id="rId14"/>
    <p:sldId id="279" r:id="rId15"/>
    <p:sldId id="28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5B3E9-1077-4223-8D10-D2080446C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E51728-3A0E-4668-A5BB-A629CCE33A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0F22E-6948-4092-B38B-FC1247C71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18F60-8D3A-419F-98CB-208349A577D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08A7F-403F-44E6-A1C1-E6AA2AD46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40439-A8E8-4A81-B1A8-31366C502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B113-10FE-4EF8-97F4-DFC9D457F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97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E6DD0-FE5A-4BA3-8338-0E3A47FEA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14E98-1496-4BE7-8804-A37DA6139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0BFAD-BDFA-4474-9BCD-D19421B3D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18F60-8D3A-419F-98CB-208349A577D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FA4D8-19BC-42FE-BA5E-7462424D8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B102A-21D3-4378-8E9E-0CD9C02D5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B113-10FE-4EF8-97F4-DFC9D457F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4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A1C65A-597B-4068-90CC-328748005B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A1661D-B6CD-4A7F-B8B2-68D040FB6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B7910-C366-4342-B738-D900D7ACD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18F60-8D3A-419F-98CB-208349A577D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BB20F-C7D6-4D2F-8243-B74FB75E0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6B803-DC5C-4379-8A92-3C18AE974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B113-10FE-4EF8-97F4-DFC9D457F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780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A92B7-D274-41B4-B664-CE946B8A9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EC1A3-70C3-443E-9EFC-6EC81C6AD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A5317-0341-494D-B366-FE2822679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18F60-8D3A-419F-98CB-208349A577D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9D13F-E5A9-4763-8009-5ECAB77B4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AB58D-F084-46E2-98C1-6FF7BF9F0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B113-10FE-4EF8-97F4-DFC9D457F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36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31422-AA66-45CB-A6AF-32341667A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B8432-9382-405A-B49D-49E5D09F4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F1E8C-1022-48A9-A6CB-3585F1AB4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18F60-8D3A-419F-98CB-208349A577D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55FCA-A058-4FD2-A48F-4E678AC4B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EC74F-6E63-4106-88B5-B5277BE06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B113-10FE-4EF8-97F4-DFC9D457F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94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D32AB-8DE4-4203-9A83-F2A3D8A25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1C9BB-B59D-4135-86D7-2DAFE5C1D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7F331-D4B0-4966-B260-33CAB9739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48DD7-9E0F-4797-AF5B-7D2CF1321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18F60-8D3A-419F-98CB-208349A577D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9E8316-2D61-4584-BC7E-1677125C7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337B1-3377-423A-84D9-AA6CE996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B113-10FE-4EF8-97F4-DFC9D457F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10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3DD85-69EE-4702-9A7A-23BC256BD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56AD4-BBB9-4A38-8922-67EA88705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821123-7BBC-4720-998F-841CCF29A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28E328-00FE-4714-B3E4-98E4E55CC7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DF6CF1-6EEA-45C0-92CA-F9D8F13328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137828-8174-4390-BBDC-EA1B25331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18F60-8D3A-419F-98CB-208349A577D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C6CC80-4126-498A-843C-47F644378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C0BE70-0572-481C-8D35-42F52938C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B113-10FE-4EF8-97F4-DFC9D457F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66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062D7-F89E-4D9A-95AE-B1029F470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FE79AA-A1E9-4094-9F1C-642DDB981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18F60-8D3A-419F-98CB-208349A577D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B49E42-59DE-48C1-8482-B9612AA0A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B350F7-F0C6-44C4-B83A-98F6998DE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B113-10FE-4EF8-97F4-DFC9D457F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33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C95996-0530-4027-9B88-6B68D54D4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18F60-8D3A-419F-98CB-208349A577D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2967B2-584D-4B6B-895C-F5E600E51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50E338-C79F-4370-8ECE-3D0A73B54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B113-10FE-4EF8-97F4-DFC9D457F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66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A8673-EA38-46ED-928B-9B50BE323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CE98B-A775-49A6-B6B3-3AC00F145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955AE5-3900-4E45-A047-B3D86E80C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04AB7-469F-414E-B74E-924F5BE02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18F60-8D3A-419F-98CB-208349A577D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D1D5E-70B4-49CC-A42B-434BA61E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4E733F-D3F1-4990-88C7-C967699AA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B113-10FE-4EF8-97F4-DFC9D457F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98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9842C-0CC2-4B2F-81CB-2083C962F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804BA1-AA89-4FEC-B039-F38E15C999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07269C-3DB1-463B-9FBB-57AE205CFC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41F6A-BF3B-42AD-BE72-AA42C64B3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18F60-8D3A-419F-98CB-208349A577D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9CD742-FA82-468D-B8B0-2B31DDD7C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0A12F-5495-4204-9384-96C3E5DCB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B113-10FE-4EF8-97F4-DFC9D457F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15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D4F45-7648-4292-A6AD-CE2A6A2F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18FF7-DBBC-4E3B-AE32-0678EDD37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C4183-546A-4A59-B38F-A628BB1B6C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18F60-8D3A-419F-98CB-208349A577D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F84DA-973D-4860-87CC-62CA8485FF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E64D3-7F83-49D1-83F1-5F6CC4B16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5B113-10FE-4EF8-97F4-DFC9D457F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70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95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AC9615-1D3E-4390-8280-C7EE03757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003" y="744537"/>
            <a:ext cx="1030652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Anomaly Detection using GAN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90451-D2B8-41FA-AD0E-B0EBBAEA6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9496525" cy="35631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endParaRPr lang="en-US" sz="1500" dirty="0"/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F8565C-0266-41EC-86E6-4BE0429F62B0}"/>
              </a:ext>
            </a:extLst>
          </p:cNvPr>
          <p:cNvSpPr/>
          <p:nvPr/>
        </p:nvSpPr>
        <p:spPr>
          <a:xfrm>
            <a:off x="5009092" y="4091095"/>
            <a:ext cx="243624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</a:t>
            </a:r>
          </a:p>
          <a:p>
            <a:endParaRPr lang="en-US" dirty="0"/>
          </a:p>
          <a:p>
            <a:r>
              <a:rPr lang="en-US" b="1" dirty="0"/>
              <a:t>SUSHRESULAGNA RATH</a:t>
            </a:r>
          </a:p>
          <a:p>
            <a:r>
              <a:rPr lang="en-US" i="1" dirty="0"/>
              <a:t>AI/ML Sr. Engineer</a:t>
            </a:r>
          </a:p>
          <a:p>
            <a:r>
              <a:rPr lang="en-US" i="1" dirty="0"/>
              <a:t>Accenture</a:t>
            </a:r>
          </a:p>
        </p:txBody>
      </p:sp>
    </p:spTree>
    <p:extLst>
      <p:ext uri="{BB962C8B-B14F-4D97-AF65-F5344CB8AC3E}">
        <p14:creationId xmlns:p14="http://schemas.microsoft.com/office/powerpoint/2010/main" val="1211854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95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AC9615-1D3E-4390-8280-C7EE03757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Model Architecture: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90451-D2B8-41FA-AD0E-B0EBBAEA6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9928896" cy="3563159"/>
          </a:xfrm>
        </p:spPr>
        <p:txBody>
          <a:bodyPr>
            <a:normAutofit/>
          </a:bodyPr>
          <a:lstStyle/>
          <a:p>
            <a:r>
              <a:rPr lang="en-US" sz="2400" dirty="0"/>
              <a:t>Generator :</a:t>
            </a:r>
          </a:p>
          <a:p>
            <a:pPr marL="0" indent="0">
              <a:buNone/>
            </a:pPr>
            <a:r>
              <a:rPr lang="en-US" sz="2400" dirty="0"/>
              <a:t>-- It consists of 3 LSTM network followed by a dense layer</a:t>
            </a:r>
          </a:p>
          <a:p>
            <a:pPr marL="0" indent="0">
              <a:buNone/>
            </a:pPr>
            <a:r>
              <a:rPr lang="en-US" sz="2400" dirty="0"/>
              <a:t>-- It takes a window of AWS CPU utilization data as input and tries to regenerate it using noise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Discriminator :</a:t>
            </a:r>
          </a:p>
          <a:p>
            <a:pPr marL="0" indent="0">
              <a:buNone/>
            </a:pPr>
            <a:r>
              <a:rPr lang="en-US" sz="2400" dirty="0"/>
              <a:t>-- It consists of 1 LSTM block followed by a dense layer</a:t>
            </a:r>
          </a:p>
          <a:p>
            <a:pPr marL="0" indent="0">
              <a:buNone/>
            </a:pPr>
            <a:r>
              <a:rPr lang="en-US" sz="2400" dirty="0"/>
              <a:t>-- It tries to identify the anomalous windows</a:t>
            </a:r>
          </a:p>
          <a:p>
            <a:pPr marL="0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714866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95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AC9615-1D3E-4390-8280-C7EE03757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Loss Function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90451-D2B8-41FA-AD0E-B0EBBAEA6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9928896" cy="356315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Residual Loss LR:</a:t>
            </a:r>
          </a:p>
          <a:p>
            <a:pPr marL="0" indent="0">
              <a:buNone/>
            </a:pPr>
            <a:r>
              <a:rPr lang="en-US" dirty="0"/>
              <a:t>It measures the point-wise dissimilarity (e.g.</a:t>
            </a:r>
            <a:r>
              <a:rPr lang="en-US" sz="2400" dirty="0"/>
              <a:t> </a:t>
            </a:r>
            <a:r>
              <a:rPr lang="en-US" dirty="0"/>
              <a:t>values in timestamps) between real sequence and generated sequence.</a:t>
            </a:r>
          </a:p>
          <a:p>
            <a:pPr marL="0" indent="0">
              <a:buNone/>
            </a:pPr>
            <a:endParaRPr lang="en-US" sz="2100" dirty="0"/>
          </a:p>
          <a:p>
            <a:r>
              <a:rPr lang="en-US" dirty="0"/>
              <a:t>Discrimination Loss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dirty="0"/>
              <a:t>The</a:t>
            </a:r>
            <a:r>
              <a:rPr lang="en-US" sz="2400" dirty="0"/>
              <a:t> </a:t>
            </a:r>
            <a:r>
              <a:rPr lang="en-US" dirty="0"/>
              <a:t>intermediate feature representation of the discriminator is used to estimate discriminator</a:t>
            </a:r>
            <a:r>
              <a:rPr lang="en-US" sz="2400" dirty="0"/>
              <a:t> </a:t>
            </a:r>
            <a:r>
              <a:rPr lang="en-US" dirty="0"/>
              <a:t>loss.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Anomaly Score:</a:t>
            </a:r>
          </a:p>
          <a:p>
            <a:pPr marL="0" indent="0">
              <a:buNone/>
            </a:pPr>
            <a:r>
              <a:rPr lang="en-US" dirty="0"/>
              <a:t>It is defined as a weighted sum of residual loss and discrimination loss.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61974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95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AC9615-1D3E-4390-8280-C7EE03757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Loss Function :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F39D7DA-708F-4720-927D-EFD9F1C97F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2604" y="2677818"/>
            <a:ext cx="3198992" cy="28702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435840-2FD4-4FBF-B9B4-D1D85C3FD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200" y="2677818"/>
            <a:ext cx="3531617" cy="265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19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95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AC9615-1D3E-4390-8280-C7EE03757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Results: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90451-D2B8-41FA-AD0E-B0EBBAEA6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9928896" cy="356315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True Positive: 3 </a:t>
            </a:r>
          </a:p>
          <a:p>
            <a:r>
              <a:rPr lang="en-US" dirty="0"/>
              <a:t>True Negative: 275 </a:t>
            </a:r>
          </a:p>
          <a:p>
            <a:r>
              <a:rPr lang="en-US" dirty="0"/>
              <a:t>False Positive: 0 </a:t>
            </a:r>
          </a:p>
          <a:p>
            <a:r>
              <a:rPr lang="en-US" dirty="0"/>
              <a:t>False Negative: 22 </a:t>
            </a:r>
          </a:p>
          <a:p>
            <a:r>
              <a:rPr lang="en-US" dirty="0"/>
              <a:t>Accuracy: 0.92 </a:t>
            </a:r>
          </a:p>
          <a:p>
            <a:r>
              <a:rPr lang="en-US" dirty="0"/>
              <a:t>Precision: 1.0 </a:t>
            </a:r>
          </a:p>
          <a:p>
            <a:r>
              <a:rPr lang="en-US" dirty="0"/>
              <a:t>Recall: 0.12 </a:t>
            </a:r>
          </a:p>
          <a:p>
            <a:r>
              <a:rPr lang="en-US" dirty="0"/>
              <a:t>f-measure: 0.21</a:t>
            </a:r>
          </a:p>
          <a:p>
            <a:r>
              <a:rPr lang="en-US" dirty="0" err="1"/>
              <a:t>Auc</a:t>
            </a:r>
            <a:r>
              <a:rPr lang="en-US" dirty="0"/>
              <a:t>: 0.56 </a:t>
            </a:r>
          </a:p>
          <a:p>
            <a:pPr marL="0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58432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95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AC9615-1D3E-4390-8280-C7EE03757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90451-D2B8-41FA-AD0E-B0EBBAEA6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9928896" cy="3563159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sz="2400" dirty="0"/>
              <a:t>Successfully used GAN concept and architecture to model the time series data in order to identify the anomalies in the AWS CPU utilization data.</a:t>
            </a:r>
          </a:p>
          <a:p>
            <a:pPr>
              <a:lnSpc>
                <a:spcPct val="70000"/>
              </a:lnSpc>
            </a:pPr>
            <a:endParaRPr lang="en-US" sz="2400" dirty="0"/>
          </a:p>
          <a:p>
            <a:pPr>
              <a:lnSpc>
                <a:spcPct val="70000"/>
              </a:lnSpc>
            </a:pPr>
            <a:r>
              <a:rPr lang="en-US" sz="2400" dirty="0"/>
              <a:t>However, the performance of the model is not acceptable at this point of time as simple architecture has been used.</a:t>
            </a:r>
          </a:p>
          <a:p>
            <a:pPr>
              <a:lnSpc>
                <a:spcPct val="70000"/>
              </a:lnSpc>
            </a:pPr>
            <a:endParaRPr lang="en-US" sz="2400" dirty="0"/>
          </a:p>
          <a:p>
            <a:pPr>
              <a:lnSpc>
                <a:spcPct val="70000"/>
              </a:lnSpc>
            </a:pPr>
            <a:r>
              <a:rPr lang="en-US" sz="2400" dirty="0"/>
              <a:t>More robust GAN architectures in combination with attention and bidirectional RNNs can be used to improve performance.</a:t>
            </a:r>
          </a:p>
          <a:p>
            <a:pPr>
              <a:lnSpc>
                <a:spcPct val="70000"/>
              </a:lnSpc>
            </a:pPr>
            <a:endParaRPr lang="en-US" sz="2400" dirty="0"/>
          </a:p>
          <a:p>
            <a:pPr>
              <a:lnSpc>
                <a:spcPct val="70000"/>
              </a:lnSpc>
            </a:pPr>
            <a:r>
              <a:rPr lang="en-US" sz="2400" dirty="0"/>
              <a:t>Hyperparameter tuning could also be implemented to improve the model.</a:t>
            </a:r>
          </a:p>
          <a:p>
            <a:pPr marL="0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403126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95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AC9615-1D3E-4390-8280-C7EE03757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16386" name="Picture 2" descr="How To Write A Thank You Note In Five Easy Steps">
            <a:extLst>
              <a:ext uri="{FF2B5EF4-FFF2-40B4-BE49-F238E27FC236}">
                <a16:creationId xmlns:a16="http://schemas.microsoft.com/office/drawing/2014/main" id="{37C4C085-182E-4FB0-B8DE-49024AFA4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409" y="2800541"/>
            <a:ext cx="6832313" cy="3447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066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95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AC9615-1D3E-4390-8280-C7EE03757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Problem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90451-D2B8-41FA-AD0E-B0EBBAEA6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9496525" cy="35631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Time Series Anomaly Detection with Generative Adversarial Networks</a:t>
            </a:r>
            <a:endParaRPr lang="en-US" sz="2400" dirty="0"/>
          </a:p>
          <a:p>
            <a:endParaRPr lang="en-US" sz="1500" dirty="0"/>
          </a:p>
          <a:p>
            <a:pPr marL="0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293215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95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AC9615-1D3E-4390-8280-C7EE03757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What is Time Series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90451-D2B8-41FA-AD0E-B0EBBAEA6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9496525" cy="3563159"/>
          </a:xfrm>
        </p:spPr>
        <p:txBody>
          <a:bodyPr>
            <a:normAutofit/>
          </a:bodyPr>
          <a:lstStyle/>
          <a:p>
            <a:r>
              <a:rPr lang="en-US" sz="2400" dirty="0"/>
              <a:t>Time series data is a collection of quantities that are assembled over even intervals in time and ordered chronologically. </a:t>
            </a:r>
          </a:p>
          <a:p>
            <a:endParaRPr lang="en-US" sz="2400" dirty="0"/>
          </a:p>
          <a:p>
            <a:r>
              <a:rPr lang="en-US" sz="2400" dirty="0"/>
              <a:t>The time interval at which data is collected is generally referred to as the time series frequency.</a:t>
            </a:r>
          </a:p>
          <a:p>
            <a:endParaRPr lang="en-US" sz="2400" dirty="0"/>
          </a:p>
          <a:p>
            <a:r>
              <a:rPr lang="en-US" sz="2400" dirty="0" err="1"/>
              <a:t>e.g</a:t>
            </a:r>
            <a:r>
              <a:rPr lang="en-US" sz="2400" dirty="0"/>
              <a:t>: Electricity consumption data, Stock price data</a:t>
            </a:r>
          </a:p>
          <a:p>
            <a:endParaRPr lang="en-US" sz="1500" dirty="0"/>
          </a:p>
          <a:p>
            <a:pPr marL="0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65300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95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AC9615-1D3E-4390-8280-C7EE03757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GAN: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90451-D2B8-41FA-AD0E-B0EBBAEA6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359127" cy="3563159"/>
          </a:xfrm>
        </p:spPr>
        <p:txBody>
          <a:bodyPr>
            <a:normAutofit/>
          </a:bodyPr>
          <a:lstStyle/>
          <a:p>
            <a:r>
              <a:rPr lang="en-US" sz="1600" dirty="0"/>
              <a:t>Generative modeling is an unsupervised learning task in ML that involves automatically discovering and learning the regularities or patterns in input data in such a way that the model can be used to generate or output new examples that plausibly could have been drawn from the original dataset.</a:t>
            </a:r>
          </a:p>
          <a:p>
            <a:r>
              <a:rPr lang="en-US" sz="1600" dirty="0"/>
              <a:t>GANs trains the generative model by making it supervised learning problem with 2 sub-models: Generator and Discriminator</a:t>
            </a:r>
          </a:p>
          <a:p>
            <a:r>
              <a:rPr lang="en-US" sz="1600" dirty="0"/>
              <a:t>Generator – trains to generate new example</a:t>
            </a:r>
          </a:p>
          <a:p>
            <a:r>
              <a:rPr lang="en-US" sz="1600" dirty="0"/>
              <a:t>Discriminator – tries to classify examples either real or fake</a:t>
            </a:r>
          </a:p>
          <a:p>
            <a:endParaRPr lang="en-US" sz="1500" dirty="0"/>
          </a:p>
          <a:p>
            <a:pPr marL="0" indent="0">
              <a:buNone/>
            </a:pPr>
            <a:endParaRPr lang="en-US" sz="1500" dirty="0"/>
          </a:p>
        </p:txBody>
      </p:sp>
      <p:pic>
        <p:nvPicPr>
          <p:cNvPr id="1030" name="Picture 6" descr="Overview of GAN Structure | Generative Adversarial Networks">
            <a:extLst>
              <a:ext uri="{FF2B5EF4-FFF2-40B4-BE49-F238E27FC236}">
                <a16:creationId xmlns:a16="http://schemas.microsoft.com/office/drawing/2014/main" id="{D40FC296-B409-4AC2-A9EE-8C98F0AA1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031" y="2378076"/>
            <a:ext cx="5439172" cy="3385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506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95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AC9615-1D3E-4390-8280-C7EE03757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Data Understanding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90451-D2B8-41FA-AD0E-B0EBBAEA6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9928896" cy="35631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Amazon Web Services (AWS) monitoring CPU usage – i.e. average CPU usage across a given cluster. When usage is high, AWS spins up a new machine, and uses fewer machines when usage is low.</a:t>
            </a:r>
          </a:p>
          <a:p>
            <a:endParaRPr lang="en-US" sz="2400" dirty="0"/>
          </a:p>
          <a:p>
            <a:r>
              <a:rPr lang="en-US" sz="2400" dirty="0"/>
              <a:t>The forecasting can be used to minimize the cost by reducing the number of new machine being spun when the usage is low</a:t>
            </a:r>
          </a:p>
          <a:p>
            <a:pPr marL="0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880624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95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AC9615-1D3E-4390-8280-C7EE03757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Data Visualization :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9EF9B6C-A4AC-46C3-AF96-655D23817D5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561" y="2493963"/>
            <a:ext cx="9815642" cy="356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027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95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AC9615-1D3E-4390-8280-C7EE03757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Anomalies Visualization: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0624787-98DF-4385-8EBB-90A9445CD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033" y="2463497"/>
            <a:ext cx="9495138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769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95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AC9615-1D3E-4390-8280-C7EE03757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Data Preparation: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90451-D2B8-41FA-AD0E-B0EBBAEA6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9928896" cy="3563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Steps taken for data preparation: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Reading csv data into a Pandas data frame</a:t>
            </a:r>
          </a:p>
          <a:p>
            <a:r>
              <a:rPr lang="en-US" sz="2400" dirty="0"/>
              <a:t>Reading annotation data from the respective json file into a dictionary</a:t>
            </a:r>
          </a:p>
          <a:p>
            <a:r>
              <a:rPr lang="en-US" sz="2400" dirty="0"/>
              <a:t>Scaling the data using Standard Scaler of </a:t>
            </a:r>
            <a:r>
              <a:rPr lang="en-US" sz="2400" dirty="0" err="1"/>
              <a:t>Sklearn</a:t>
            </a:r>
            <a:endParaRPr lang="en-US" sz="2400" dirty="0"/>
          </a:p>
          <a:p>
            <a:r>
              <a:rPr lang="en-US" sz="2400" dirty="0"/>
              <a:t>Batching the data with a fixed window size</a:t>
            </a:r>
          </a:p>
          <a:p>
            <a:r>
              <a:rPr lang="en-US" sz="2400" dirty="0"/>
              <a:t>Creating labels for the respective samples based on whether it contains anomaly or not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15022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95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AC9615-1D3E-4390-8280-C7EE03757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Model Architecture: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6F4C35-F36A-455A-B16B-7B3B7ADD2A5B}"/>
              </a:ext>
            </a:extLst>
          </p:cNvPr>
          <p:cNvSpPr/>
          <p:nvPr/>
        </p:nvSpPr>
        <p:spPr>
          <a:xfrm>
            <a:off x="7233006" y="2543175"/>
            <a:ext cx="3246634" cy="34417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6029754-3B6A-40D0-82E0-21A1F36A52C9}"/>
              </a:ext>
            </a:extLst>
          </p:cNvPr>
          <p:cNvSpPr/>
          <p:nvPr/>
        </p:nvSpPr>
        <p:spPr>
          <a:xfrm>
            <a:off x="7654247" y="2691830"/>
            <a:ext cx="2044557" cy="472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LSTM 1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805AD4F-2D4B-498F-A5F2-52060A67BDE1}"/>
              </a:ext>
            </a:extLst>
          </p:cNvPr>
          <p:cNvSpPr/>
          <p:nvPr/>
        </p:nvSpPr>
        <p:spPr>
          <a:xfrm>
            <a:off x="7654246" y="3421767"/>
            <a:ext cx="2044557" cy="472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LSTM 2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1665581-609B-497A-8DE6-651229C054B2}"/>
              </a:ext>
            </a:extLst>
          </p:cNvPr>
          <p:cNvSpPr/>
          <p:nvPr/>
        </p:nvSpPr>
        <p:spPr>
          <a:xfrm>
            <a:off x="7654246" y="4204107"/>
            <a:ext cx="2044557" cy="472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LSTM 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6C06823-6CFF-4FEB-93C7-A4A5E88E3698}"/>
              </a:ext>
            </a:extLst>
          </p:cNvPr>
          <p:cNvSpPr/>
          <p:nvPr/>
        </p:nvSpPr>
        <p:spPr>
          <a:xfrm>
            <a:off x="7767263" y="4973448"/>
            <a:ext cx="1931539" cy="677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Dense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BAEA0FB7-323A-4492-BD9E-A269E771C88A}"/>
              </a:ext>
            </a:extLst>
          </p:cNvPr>
          <p:cNvSpPr/>
          <p:nvPr/>
        </p:nvSpPr>
        <p:spPr>
          <a:xfrm>
            <a:off x="8620016" y="3160839"/>
            <a:ext cx="226032" cy="268553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9EE5A8F2-CEE4-4AC1-9E41-B81F76DC870E}"/>
              </a:ext>
            </a:extLst>
          </p:cNvPr>
          <p:cNvSpPr/>
          <p:nvPr/>
        </p:nvSpPr>
        <p:spPr>
          <a:xfrm>
            <a:off x="8608028" y="3918498"/>
            <a:ext cx="226032" cy="268553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9AA58E2A-5AD5-4B89-9515-BED740378398}"/>
              </a:ext>
            </a:extLst>
          </p:cNvPr>
          <p:cNvSpPr/>
          <p:nvPr/>
        </p:nvSpPr>
        <p:spPr>
          <a:xfrm>
            <a:off x="8592615" y="4694660"/>
            <a:ext cx="226032" cy="268553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E29A4A-2E08-4DFD-ADEF-454518550D12}"/>
              </a:ext>
            </a:extLst>
          </p:cNvPr>
          <p:cNvSpPr/>
          <p:nvPr/>
        </p:nvSpPr>
        <p:spPr>
          <a:xfrm>
            <a:off x="1712360" y="2543176"/>
            <a:ext cx="3332251" cy="34417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DF22006-A9BA-44CE-9C86-3A1F9D7580B9}"/>
              </a:ext>
            </a:extLst>
          </p:cNvPr>
          <p:cNvSpPr/>
          <p:nvPr/>
        </p:nvSpPr>
        <p:spPr>
          <a:xfrm>
            <a:off x="2085091" y="2825393"/>
            <a:ext cx="2445812" cy="9246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C857676-70D1-4B6F-8B24-881FA38690B7}"/>
              </a:ext>
            </a:extLst>
          </p:cNvPr>
          <p:cNvSpPr/>
          <p:nvPr/>
        </p:nvSpPr>
        <p:spPr>
          <a:xfrm>
            <a:off x="2085091" y="4489807"/>
            <a:ext cx="2445812" cy="852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Dense</a:t>
            </a: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892BF7D2-1584-41EE-8557-B7619E482B7F}"/>
              </a:ext>
            </a:extLst>
          </p:cNvPr>
          <p:cNvSpPr/>
          <p:nvPr/>
        </p:nvSpPr>
        <p:spPr>
          <a:xfrm>
            <a:off x="3164159" y="3750067"/>
            <a:ext cx="277684" cy="739740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D5F5C0-F912-42C5-ACEE-954D1AD6D36C}"/>
              </a:ext>
            </a:extLst>
          </p:cNvPr>
          <p:cNvSpPr/>
          <p:nvPr/>
        </p:nvSpPr>
        <p:spPr>
          <a:xfrm>
            <a:off x="1839074" y="6173983"/>
            <a:ext cx="2958957" cy="3295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Discriminator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1723571-AAD0-4C52-B258-23FEB5395220}"/>
              </a:ext>
            </a:extLst>
          </p:cNvPr>
          <p:cNvSpPr/>
          <p:nvPr/>
        </p:nvSpPr>
        <p:spPr>
          <a:xfrm>
            <a:off x="7393971" y="6189559"/>
            <a:ext cx="2958957" cy="3295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Generator</a:t>
            </a:r>
          </a:p>
        </p:txBody>
      </p:sp>
    </p:spTree>
    <p:extLst>
      <p:ext uri="{BB962C8B-B14F-4D97-AF65-F5344CB8AC3E}">
        <p14:creationId xmlns:p14="http://schemas.microsoft.com/office/powerpoint/2010/main" val="2530817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1568</TotalTime>
  <Words>547</Words>
  <Application>Microsoft Office PowerPoint</Application>
  <PresentationFormat>Widescreen</PresentationFormat>
  <Paragraphs>86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Anomaly Detection using GAN</vt:lpstr>
      <vt:lpstr>Problem Statement:</vt:lpstr>
      <vt:lpstr>What is Time Series Data?</vt:lpstr>
      <vt:lpstr>GAN:</vt:lpstr>
      <vt:lpstr>Data Understanding :</vt:lpstr>
      <vt:lpstr>Data Visualization :</vt:lpstr>
      <vt:lpstr>Anomalies Visualization:</vt:lpstr>
      <vt:lpstr>Data Preparation:</vt:lpstr>
      <vt:lpstr>Model Architecture:</vt:lpstr>
      <vt:lpstr>Model Architecture:</vt:lpstr>
      <vt:lpstr>Loss Function :</vt:lpstr>
      <vt:lpstr>Loss Function :</vt:lpstr>
      <vt:lpstr>Results:</vt:lpstr>
      <vt:lpstr>Conclusion: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Anomaly Detection using GAN</dc:title>
  <dc:creator>Rath, Sushresulagna</dc:creator>
  <cp:lastModifiedBy>Rath, Sushresulagna</cp:lastModifiedBy>
  <cp:revision>14</cp:revision>
  <dcterms:created xsi:type="dcterms:W3CDTF">2020-11-11T11:06:59Z</dcterms:created>
  <dcterms:modified xsi:type="dcterms:W3CDTF">2020-11-12T13:21:31Z</dcterms:modified>
</cp:coreProperties>
</file>