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Lst>
  <p:sldSz cy="8229600" cx="14630400"/>
  <p:notesSz cx="8229600" cy="14630400"/>
  <p:embeddedFontLst>
    <p:embeddedFont>
      <p:font typeface="Montserrat" panose="00000500000000000000" pitchFamily="2" charset="0"/>
      <p:regular r:id="rId12"/>
    </p:embeddedFont>
    <p:embeddedFont>
      <p:font typeface="Source Sans Pro" panose="020B0503030403020204" pitchFamily="34" charset="0"/>
      <p:regular r:id="rId13"/>
      <p:bold r:id="rId14"/>
      <p:italic r:id="rId15"/>
      <p:boldItalic r:id="rId16"/>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611"/>
    <p:restoredTop sz="94610"/>
  </p:normalViewPr>
  <p:slideViewPr>
    <p:cSldViewPr snapToGrid="0" snapToObjects="1">
      <p:cViewPr>
        <p:scale>
          <a:sx n="79" d="100"/>
          <a:sy n="79" d="100"/>
        </p:scale>
        <p:origin x="216" y="-374"/>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font" Target="fonts/font1.fntdata"/><Relationship Id="rId13" Type="http://schemas.openxmlformats.org/officeDocument/2006/relationships/font" Target="fonts/font2.fntdata"/><Relationship Id="rId14" Type="http://schemas.openxmlformats.org/officeDocument/2006/relationships/font" Target="fonts/font3.fntdata"/><Relationship Id="rId15" Type="http://schemas.openxmlformats.org/officeDocument/2006/relationships/font" Target="fonts/font4.fntdata"/><Relationship Id="rId16" Type="http://schemas.openxmlformats.org/officeDocument/2006/relationships/font" Target="fonts/font5.fntdata"/><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5" name=""/>
        <p:cNvGrpSpPr/>
        <p:nvPr/>
      </p:nvGrpSpPr>
      <p:grpSpPr>
        <a:xfrm>
          <a:off x="0" y="0"/>
          <a:ext cx="0" cy="0"/>
          <a:chOff x="0" y="0"/>
          <a:chExt cx="0" cy="0"/>
        </a:xfrm>
      </p:grpSpPr>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4" name="Slide Image Placeholder 1"/>
          <p:cNvSpPr>
            <a:spLocks noChangeAspect="1" noRot="1" noGrp="1"/>
          </p:cNvSpPr>
          <p:nvPr>
            <p:ph type="sldImg"/>
          </p:nvPr>
        </p:nvSpPr>
        <p:spPr/>
      </p:sp>
      <p:sp>
        <p:nvSpPr>
          <p:cNvPr id="1048585" name="Notes Placeholder 2"/>
          <p:cNvSpPr>
            <a:spLocks noGrp="1"/>
          </p:cNvSpPr>
          <p:nvPr>
            <p:ph type="body" idx="1"/>
          </p:nvPr>
        </p:nvSpPr>
        <p:spPr/>
        <p:txBody>
          <a:bodyPr/>
          <a:p>
            <a:endParaRPr dirty="0" lang="en-US"/>
          </a:p>
        </p:txBody>
      </p:sp>
      <p:sp>
        <p:nvSpPr>
          <p:cNvPr id="1048586" name="Slide Number Placeholder 3"/>
          <p:cNvSpPr>
            <a:spLocks noGrp="1"/>
          </p:cNvSpPr>
          <p:nvPr>
            <p:ph type="sldNum" sz="quarter" idx="10"/>
          </p:nvPr>
        </p:nvSpPr>
        <p:spPr/>
        <p:txBody>
          <a:bodyPr/>
          <a:p>
            <a:fld id="{F7021451-1387-4CA6-816F-3879F97B5CBC}" type="slidenum">
              <a:rPr lang="en-US"/>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US"/>
          </a:p>
        </p:txBody>
      </p:sp>
      <p:sp>
        <p:nvSpPr>
          <p:cNvPr id="1048605" name="Slide Number Placeholder 3"/>
          <p:cNvSpPr>
            <a:spLocks noGrp="1"/>
          </p:cNvSpPr>
          <p:nvPr>
            <p:ph type="sldNum" sz="quarter" idx="10"/>
          </p:nvPr>
        </p:nvSpPr>
        <p:spPr/>
        <p:txBody>
          <a:bodyPr/>
          <a:p>
            <a:fld id="{F7021451-1387-4CA6-816F-3879F97B5CBC}" type="slidenum">
              <a:rPr lang="en-US"/>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16" name="Slide Image Placeholder 1"/>
          <p:cNvSpPr>
            <a:spLocks noChangeAspect="1" noRot="1" noGrp="1"/>
          </p:cNvSpPr>
          <p:nvPr>
            <p:ph type="sldImg"/>
          </p:nvPr>
        </p:nvSpPr>
        <p:spPr/>
      </p:sp>
      <p:sp>
        <p:nvSpPr>
          <p:cNvPr id="1048617" name="Notes Placeholder 2"/>
          <p:cNvSpPr>
            <a:spLocks noGrp="1"/>
          </p:cNvSpPr>
          <p:nvPr>
            <p:ph type="body" idx="1"/>
          </p:nvPr>
        </p:nvSpPr>
        <p:spPr/>
        <p:txBody>
          <a:bodyPr/>
          <a:p>
            <a:endParaRPr dirty="0" lang="en-US"/>
          </a:p>
        </p:txBody>
      </p:sp>
      <p:sp>
        <p:nvSpPr>
          <p:cNvPr id="1048618" name="Slide Number Placeholder 3"/>
          <p:cNvSpPr>
            <a:spLocks noGrp="1"/>
          </p:cNvSpPr>
          <p:nvPr>
            <p:ph type="sldNum" sz="quarter" idx="10"/>
          </p:nvPr>
        </p:nvSpPr>
        <p:spPr/>
        <p:txBody>
          <a:bodyPr/>
          <a:p>
            <a:fld id="{F7021451-1387-4CA6-816F-3879F97B5CBC}" type="slidenum">
              <a:rPr lang="en-US"/>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31" name="Slide Image Placeholder 1"/>
          <p:cNvSpPr>
            <a:spLocks noChangeAspect="1" noRot="1" noGrp="1"/>
          </p:cNvSpPr>
          <p:nvPr>
            <p:ph type="sldImg"/>
          </p:nvPr>
        </p:nvSpPr>
        <p:spPr/>
      </p:sp>
      <p:sp>
        <p:nvSpPr>
          <p:cNvPr id="1048632" name="Notes Placeholder 2"/>
          <p:cNvSpPr>
            <a:spLocks noGrp="1"/>
          </p:cNvSpPr>
          <p:nvPr>
            <p:ph type="body" idx="1"/>
          </p:nvPr>
        </p:nvSpPr>
        <p:spPr/>
        <p:txBody>
          <a:bodyPr/>
          <a:p>
            <a:endParaRPr dirty="0" lang="en-US"/>
          </a:p>
        </p:txBody>
      </p:sp>
      <p:sp>
        <p:nvSpPr>
          <p:cNvPr id="1048633" name="Slide Number Placeholder 3"/>
          <p:cNvSpPr>
            <a:spLocks noGrp="1"/>
          </p:cNvSpPr>
          <p:nvPr>
            <p:ph type="sldNum" sz="quarter" idx="10"/>
          </p:nvPr>
        </p:nvSpPr>
        <p:spPr/>
        <p:txBody>
          <a:bodyPr/>
          <a:p>
            <a:fld id="{F7021451-1387-4CA6-816F-3879F97B5CBC}" type="slidenum">
              <a:rPr lang="en-US"/>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51" name="Slide Image Placeholder 1"/>
          <p:cNvSpPr>
            <a:spLocks noChangeAspect="1" noRot="1" noGrp="1"/>
          </p:cNvSpPr>
          <p:nvPr>
            <p:ph type="sldImg"/>
          </p:nvPr>
        </p:nvSpPr>
        <p:spPr/>
      </p:sp>
      <p:sp>
        <p:nvSpPr>
          <p:cNvPr id="1048652" name="Notes Placeholder 2"/>
          <p:cNvSpPr>
            <a:spLocks noGrp="1"/>
          </p:cNvSpPr>
          <p:nvPr>
            <p:ph type="body" idx="1"/>
          </p:nvPr>
        </p:nvSpPr>
        <p:spPr/>
        <p:txBody>
          <a:bodyPr/>
          <a:p>
            <a:endParaRPr dirty="0" lang="en-US"/>
          </a:p>
        </p:txBody>
      </p:sp>
      <p:sp>
        <p:nvSpPr>
          <p:cNvPr id="1048653" name="Slide Number Placeholder 3"/>
          <p:cNvSpPr>
            <a:spLocks noGrp="1"/>
          </p:cNvSpPr>
          <p:nvPr>
            <p:ph type="sldNum" sz="quarter" idx="10"/>
          </p:nvPr>
        </p:nvSpPr>
        <p:spPr/>
        <p:txBody>
          <a:bodyPr/>
          <a:p>
            <a:fld id="{F7021451-1387-4CA6-816F-3879F97B5CBC}" type="slidenum">
              <a:rPr lang="en-US"/>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64" name="Slide Image Placeholder 1"/>
          <p:cNvSpPr>
            <a:spLocks noChangeAspect="1" noRot="1" noGrp="1"/>
          </p:cNvSpPr>
          <p:nvPr>
            <p:ph type="sldImg"/>
          </p:nvPr>
        </p:nvSpPr>
        <p:spPr/>
      </p:sp>
      <p:sp>
        <p:nvSpPr>
          <p:cNvPr id="1048665" name="Notes Placeholder 2"/>
          <p:cNvSpPr>
            <a:spLocks noGrp="1"/>
          </p:cNvSpPr>
          <p:nvPr>
            <p:ph type="body" idx="1"/>
          </p:nvPr>
        </p:nvSpPr>
        <p:spPr/>
        <p:txBody>
          <a:bodyPr/>
          <a:p>
            <a:endParaRPr dirty="0" lang="en-US"/>
          </a:p>
        </p:txBody>
      </p:sp>
      <p:sp>
        <p:nvSpPr>
          <p:cNvPr id="1048666" name="Slide Number Placeholder 3"/>
          <p:cNvSpPr>
            <a:spLocks noGrp="1"/>
          </p:cNvSpPr>
          <p:nvPr>
            <p:ph type="sldNum" sz="quarter" idx="10"/>
          </p:nvPr>
        </p:nvSpPr>
        <p:spPr/>
        <p:txBody>
          <a:bodyPr/>
          <a:p>
            <a:fld id="{F7021451-1387-4CA6-816F-3879F97B5CBC}" type="slidenum">
              <a:rPr lang="en-US"/>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87" name="Slide Image Placeholder 1"/>
          <p:cNvSpPr>
            <a:spLocks noChangeAspect="1" noRot="1" noGrp="1"/>
          </p:cNvSpPr>
          <p:nvPr>
            <p:ph type="sldImg"/>
          </p:nvPr>
        </p:nvSpPr>
        <p:spPr/>
      </p:sp>
      <p:sp>
        <p:nvSpPr>
          <p:cNvPr id="1048688" name="Notes Placeholder 2"/>
          <p:cNvSpPr>
            <a:spLocks noGrp="1"/>
          </p:cNvSpPr>
          <p:nvPr>
            <p:ph type="body" idx="1"/>
          </p:nvPr>
        </p:nvSpPr>
        <p:spPr/>
        <p:txBody>
          <a:bodyPr/>
          <a:p>
            <a:endParaRPr dirty="0" lang="en-US"/>
          </a:p>
        </p:txBody>
      </p:sp>
      <p:sp>
        <p:nvSpPr>
          <p:cNvPr id="1048689" name="Slide Number Placeholder 3"/>
          <p:cNvSpPr>
            <a:spLocks noGrp="1"/>
          </p:cNvSpPr>
          <p:nvPr>
            <p:ph type="sldNum" sz="quarter" idx="10"/>
          </p:nvPr>
        </p:nvSpPr>
        <p:spPr/>
        <p:txBody>
          <a:bodyPr/>
          <a:p>
            <a:fld id="{F7021451-1387-4CA6-816F-3879F97B5CBC}" type="slidenum">
              <a:rPr lang="en-US"/>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702" name="Slide Image Placeholder 1"/>
          <p:cNvSpPr>
            <a:spLocks noChangeAspect="1" noRot="1" noGrp="1"/>
          </p:cNvSpPr>
          <p:nvPr>
            <p:ph type="sldImg"/>
          </p:nvPr>
        </p:nvSpPr>
        <p:spPr/>
      </p:sp>
      <p:sp>
        <p:nvSpPr>
          <p:cNvPr id="1048703" name="Notes Placeholder 2"/>
          <p:cNvSpPr>
            <a:spLocks noGrp="1"/>
          </p:cNvSpPr>
          <p:nvPr>
            <p:ph type="body" idx="1"/>
          </p:nvPr>
        </p:nvSpPr>
        <p:spPr/>
        <p:txBody>
          <a:bodyPr/>
          <a:p>
            <a:endParaRPr dirty="0" lang="en-US"/>
          </a:p>
        </p:txBody>
      </p:sp>
      <p:sp>
        <p:nvSpPr>
          <p:cNvPr id="1048704" name="Slide Number Placeholder 3"/>
          <p:cNvSpPr>
            <a:spLocks noGrp="1"/>
          </p:cNvSpPr>
          <p:nvPr>
            <p:ph type="sldNum" sz="quarter" idx="10"/>
          </p:nvPr>
        </p:nvSpPr>
        <p:spPr/>
        <p:txBody>
          <a:bodyPr/>
          <a:p>
            <a:fld id="{F7021451-1387-4CA6-816F-3879F97B5CBC}"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hyperlink" Target="https://gamma.app/?utm_source=made-with-gamma" TargetMode="External"/><Relationship Id="rId2" Type="http://schemas.openxmlformats.org/officeDocument/2006/relationships/image" Target="../media/image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hyperlink" Target="https://gamma.app/?utm_source=made-with-gamma" TargetMode="External"/><Relationship Id="rId2" Type="http://schemas.openxmlformats.org/officeDocument/2006/relationships/image" Target="../media/image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hyperlink" Target="https://gamma.app/?utm_source=made-with-gamma" TargetMode="External"/><Relationship Id="rId2" Type="http://schemas.openxmlformats.org/officeDocument/2006/relationships/image" Target="../media/image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hyperlink" Target="https://gamma.app/?utm_source=made-with-gamma" TargetMode="External"/><Relationship Id="rId2" Type="http://schemas.openxmlformats.org/officeDocument/2006/relationships/image" Target="../media/image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hyperlink" Target="https://gamma.app/?utm_source=made-with-gamma" TargetMode="External"/><Relationship Id="rId2" Type="http://schemas.openxmlformats.org/officeDocument/2006/relationships/image" Target="../media/image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hyperlink" Target="https://gamma.app/?utm_source=made-with-gamma" TargetMode="External"/><Relationship Id="rId2" Type="http://schemas.openxmlformats.org/officeDocument/2006/relationships/image" Target="../media/image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hyperlink" Target="https://gamma.app/?utm_source=made-with-gamma" TargetMode="External"/><Relationship Id="rId2" Type="http://schemas.openxmlformats.org/officeDocument/2006/relationships/image" Target="../media/image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hyperlink" Target="https://gamma.app/?utm_source=made-with-gamma" TargetMode="External"/><Relationship Id="rId2" Type="http://schemas.openxmlformats.org/officeDocument/2006/relationships/image" Target="../media/image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54"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21" name=""/>
        <p:cNvGrpSpPr/>
        <p:nvPr/>
      </p:nvGrpSpPr>
      <p:grpSpPr>
        <a:xfrm>
          <a:off x="0" y="0"/>
          <a:ext cx="0" cy="0"/>
          <a:chOff x="0" y="0"/>
          <a:chExt cx="0" cy="0"/>
        </a:xfrm>
      </p:grpSpPr>
      <p:sp>
        <p:nvSpPr>
          <p:cNvPr id="1048576" name="Shape 0"/>
          <p:cNvSpPr/>
          <p:nvPr/>
        </p:nvSpPr>
        <p:spPr>
          <a:xfrm>
            <a:off x="0" y="0"/>
            <a:ext cx="14630400" cy="8229600"/>
          </a:xfrm>
          <a:prstGeom prst="rect"/>
          <a:solidFill>
            <a:srgbClr val="181A1B"/>
          </a:solidFill>
        </p:spPr>
      </p:sp>
      <p:sp>
        <p:nvSpPr>
          <p:cNvPr id="1048577" name="Shape 1"/>
          <p:cNvSpPr/>
          <p:nvPr/>
        </p:nvSpPr>
        <p:spPr>
          <a:xfrm>
            <a:off x="0" y="0"/>
            <a:ext cx="14630400" cy="8229600"/>
          </a:xfrm>
          <a:prstGeom prst="rect"/>
          <a:solidFill>
            <a:srgbClr val="111213"/>
          </a:solidFill>
        </p:spPr>
      </p:sp>
      <p:pic>
        <p:nvPicPr>
          <p:cNvPr id="2097152" name="Image 0" descr="preencoded.png">
            <a:hlinkClick r:id="rId1"/>
          </p:cNvPr>
          <p:cNvPicPr>
            <a:picLocks noChangeAspect="1"/>
          </p:cNvPicPr>
          <p:nvPr/>
        </p:nvPicPr>
        <p:blipFill>
          <a:blip xmlns:r="http://schemas.openxmlformats.org/officeDocument/2006/relationships" r:embed="rId2"/>
          <a:stretch>
            <a:fillRect/>
          </a:stretch>
        </p:blipFill>
        <p:spPr>
          <a:xfrm>
            <a:off x="12839215" y="7749540"/>
            <a:ext cx="1722605" cy="411480"/>
          </a:xfrm>
          <a:prstGeom prst="rec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26" name=""/>
        <p:cNvGrpSpPr/>
        <p:nvPr/>
      </p:nvGrpSpPr>
      <p:grpSpPr>
        <a:xfrm>
          <a:off x="0" y="0"/>
          <a:ext cx="0" cy="0"/>
          <a:chOff x="0" y="0"/>
          <a:chExt cx="0" cy="0"/>
        </a:xfrm>
      </p:grpSpPr>
      <p:sp>
        <p:nvSpPr>
          <p:cNvPr id="1048587" name="Shape 0"/>
          <p:cNvSpPr/>
          <p:nvPr/>
        </p:nvSpPr>
        <p:spPr>
          <a:xfrm>
            <a:off x="0" y="0"/>
            <a:ext cx="14630400" cy="8229600"/>
          </a:xfrm>
          <a:prstGeom prst="rect"/>
          <a:solidFill>
            <a:srgbClr val="181A1B"/>
          </a:solidFill>
        </p:spPr>
      </p:sp>
      <p:sp>
        <p:nvSpPr>
          <p:cNvPr id="1048588" name="Shape 1"/>
          <p:cNvSpPr/>
          <p:nvPr/>
        </p:nvSpPr>
        <p:spPr>
          <a:xfrm>
            <a:off x="0" y="0"/>
            <a:ext cx="14630400" cy="8229600"/>
          </a:xfrm>
          <a:prstGeom prst="rect"/>
          <a:solidFill>
            <a:srgbClr val="111213"/>
          </a:solidFill>
        </p:spPr>
      </p:sp>
      <p:pic>
        <p:nvPicPr>
          <p:cNvPr id="2097156" name="Image 0" descr="preencoded.png">
            <a:hlinkClick r:id="rId1"/>
          </p:cNvPr>
          <p:cNvPicPr>
            <a:picLocks noChangeAspect="1"/>
          </p:cNvPicPr>
          <p:nvPr/>
        </p:nvPicPr>
        <p:blipFill>
          <a:blip xmlns:r="http://schemas.openxmlformats.org/officeDocument/2006/relationships" r:embed="rId2"/>
          <a:stretch>
            <a:fillRect/>
          </a:stretch>
        </p:blipFill>
        <p:spPr>
          <a:xfrm>
            <a:off x="12839215" y="7749540"/>
            <a:ext cx="1722605" cy="411480"/>
          </a:xfrm>
          <a:prstGeom prst="rec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30" name=""/>
        <p:cNvGrpSpPr/>
        <p:nvPr/>
      </p:nvGrpSpPr>
      <p:grpSpPr>
        <a:xfrm>
          <a:off x="0" y="0"/>
          <a:ext cx="0" cy="0"/>
          <a:chOff x="0" y="0"/>
          <a:chExt cx="0" cy="0"/>
        </a:xfrm>
      </p:grpSpPr>
      <p:sp>
        <p:nvSpPr>
          <p:cNvPr id="1048606" name="Shape 0"/>
          <p:cNvSpPr/>
          <p:nvPr/>
        </p:nvSpPr>
        <p:spPr>
          <a:xfrm>
            <a:off x="0" y="0"/>
            <a:ext cx="14630400" cy="8229600"/>
          </a:xfrm>
          <a:prstGeom prst="rect"/>
          <a:solidFill>
            <a:srgbClr val="181A1B"/>
          </a:solidFill>
        </p:spPr>
      </p:sp>
      <p:sp>
        <p:nvSpPr>
          <p:cNvPr id="1048607" name="Shape 1"/>
          <p:cNvSpPr/>
          <p:nvPr/>
        </p:nvSpPr>
        <p:spPr>
          <a:xfrm>
            <a:off x="0" y="0"/>
            <a:ext cx="14630400" cy="8229600"/>
          </a:xfrm>
          <a:prstGeom prst="rect"/>
          <a:solidFill>
            <a:srgbClr val="111213"/>
          </a:solidFill>
        </p:spPr>
      </p:sp>
      <p:pic>
        <p:nvPicPr>
          <p:cNvPr id="2097158" name="Image 0" descr="preencoded.png">
            <a:hlinkClick r:id="rId1"/>
          </p:cNvPr>
          <p:cNvPicPr>
            <a:picLocks noChangeAspect="1"/>
          </p:cNvPicPr>
          <p:nvPr/>
        </p:nvPicPr>
        <p:blipFill>
          <a:blip xmlns:r="http://schemas.openxmlformats.org/officeDocument/2006/relationships" r:embed="rId2"/>
          <a:stretch>
            <a:fillRect/>
          </a:stretch>
        </p:blipFill>
        <p:spPr>
          <a:xfrm>
            <a:off x="12839215" y="7749540"/>
            <a:ext cx="1722605" cy="411480"/>
          </a:xfrm>
          <a:prstGeom prst="rec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34" name=""/>
        <p:cNvGrpSpPr/>
        <p:nvPr/>
      </p:nvGrpSpPr>
      <p:grpSpPr>
        <a:xfrm>
          <a:off x="0" y="0"/>
          <a:ext cx="0" cy="0"/>
          <a:chOff x="0" y="0"/>
          <a:chExt cx="0" cy="0"/>
        </a:xfrm>
      </p:grpSpPr>
      <p:sp>
        <p:nvSpPr>
          <p:cNvPr id="1048619" name="Shape 0"/>
          <p:cNvSpPr/>
          <p:nvPr/>
        </p:nvSpPr>
        <p:spPr>
          <a:xfrm>
            <a:off x="0" y="0"/>
            <a:ext cx="14630400" cy="8229600"/>
          </a:xfrm>
          <a:prstGeom prst="rect"/>
          <a:solidFill>
            <a:srgbClr val="181A1B"/>
          </a:solidFill>
        </p:spPr>
      </p:sp>
      <p:sp>
        <p:nvSpPr>
          <p:cNvPr id="1048620" name="Shape 1"/>
          <p:cNvSpPr/>
          <p:nvPr/>
        </p:nvSpPr>
        <p:spPr>
          <a:xfrm>
            <a:off x="0" y="0"/>
            <a:ext cx="14630400" cy="8229600"/>
          </a:xfrm>
          <a:prstGeom prst="rect"/>
          <a:solidFill>
            <a:srgbClr val="111213"/>
          </a:solidFill>
        </p:spPr>
      </p:sp>
      <p:pic>
        <p:nvPicPr>
          <p:cNvPr id="2097162" name="Image 0" descr="preencoded.png">
            <a:hlinkClick r:id="rId1"/>
          </p:cNvPr>
          <p:cNvPicPr>
            <a:picLocks noChangeAspect="1"/>
          </p:cNvPicPr>
          <p:nvPr/>
        </p:nvPicPr>
        <p:blipFill>
          <a:blip xmlns:r="http://schemas.openxmlformats.org/officeDocument/2006/relationships" r:embed="rId2"/>
          <a:stretch>
            <a:fillRect/>
          </a:stretch>
        </p:blipFill>
        <p:spPr>
          <a:xfrm>
            <a:off x="12839215" y="7749540"/>
            <a:ext cx="1722605" cy="411480"/>
          </a:xfrm>
          <a:prstGeom prst="rec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38" name=""/>
        <p:cNvGrpSpPr/>
        <p:nvPr/>
      </p:nvGrpSpPr>
      <p:grpSpPr>
        <a:xfrm>
          <a:off x="0" y="0"/>
          <a:ext cx="0" cy="0"/>
          <a:chOff x="0" y="0"/>
          <a:chExt cx="0" cy="0"/>
        </a:xfrm>
      </p:grpSpPr>
      <p:sp>
        <p:nvSpPr>
          <p:cNvPr id="1048634" name="Shape 0"/>
          <p:cNvSpPr/>
          <p:nvPr/>
        </p:nvSpPr>
        <p:spPr>
          <a:xfrm>
            <a:off x="0" y="0"/>
            <a:ext cx="14630400" cy="8229600"/>
          </a:xfrm>
          <a:prstGeom prst="rect"/>
          <a:solidFill>
            <a:srgbClr val="181A1B"/>
          </a:solidFill>
        </p:spPr>
      </p:sp>
      <p:sp>
        <p:nvSpPr>
          <p:cNvPr id="1048635" name="Shape 1"/>
          <p:cNvSpPr/>
          <p:nvPr/>
        </p:nvSpPr>
        <p:spPr>
          <a:xfrm>
            <a:off x="0" y="0"/>
            <a:ext cx="14630400" cy="8229600"/>
          </a:xfrm>
          <a:prstGeom prst="rect"/>
          <a:solidFill>
            <a:srgbClr val="111213"/>
          </a:solidFill>
        </p:spPr>
      </p:sp>
      <p:pic>
        <p:nvPicPr>
          <p:cNvPr id="2097168" name="Image 0" descr="preencoded.png">
            <a:hlinkClick r:id="rId1"/>
          </p:cNvPr>
          <p:cNvPicPr>
            <a:picLocks noChangeAspect="1"/>
          </p:cNvPicPr>
          <p:nvPr/>
        </p:nvPicPr>
        <p:blipFill>
          <a:blip xmlns:r="http://schemas.openxmlformats.org/officeDocument/2006/relationships" r:embed="rId2"/>
          <a:stretch>
            <a:fillRect/>
          </a:stretch>
        </p:blipFill>
        <p:spPr>
          <a:xfrm>
            <a:off x="12839215" y="7749540"/>
            <a:ext cx="1722605" cy="411480"/>
          </a:xfrm>
          <a:prstGeom prst="rec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42" name=""/>
        <p:cNvGrpSpPr/>
        <p:nvPr/>
      </p:nvGrpSpPr>
      <p:grpSpPr>
        <a:xfrm>
          <a:off x="0" y="0"/>
          <a:ext cx="0" cy="0"/>
          <a:chOff x="0" y="0"/>
          <a:chExt cx="0" cy="0"/>
        </a:xfrm>
      </p:grpSpPr>
      <p:sp>
        <p:nvSpPr>
          <p:cNvPr id="1048654" name="Shape 0"/>
          <p:cNvSpPr/>
          <p:nvPr/>
        </p:nvSpPr>
        <p:spPr>
          <a:xfrm>
            <a:off x="0" y="0"/>
            <a:ext cx="14630400" cy="8229600"/>
          </a:xfrm>
          <a:prstGeom prst="rect"/>
          <a:solidFill>
            <a:srgbClr val="181A1B"/>
          </a:solidFill>
        </p:spPr>
      </p:sp>
      <p:sp>
        <p:nvSpPr>
          <p:cNvPr id="1048655" name="Shape 1"/>
          <p:cNvSpPr/>
          <p:nvPr/>
        </p:nvSpPr>
        <p:spPr>
          <a:xfrm>
            <a:off x="0" y="0"/>
            <a:ext cx="14630400" cy="8229600"/>
          </a:xfrm>
          <a:prstGeom prst="rect"/>
          <a:solidFill>
            <a:srgbClr val="111213"/>
          </a:solidFill>
        </p:spPr>
      </p:sp>
      <p:pic>
        <p:nvPicPr>
          <p:cNvPr id="2097170" name="Image 0" descr="preencoded.png">
            <a:hlinkClick r:id="rId1"/>
          </p:cNvPr>
          <p:cNvPicPr>
            <a:picLocks noChangeAspect="1"/>
          </p:cNvPicPr>
          <p:nvPr/>
        </p:nvPicPr>
        <p:blipFill>
          <a:blip xmlns:r="http://schemas.openxmlformats.org/officeDocument/2006/relationships" r:embed="rId2"/>
          <a:stretch>
            <a:fillRect/>
          </a:stretch>
        </p:blipFill>
        <p:spPr>
          <a:xfrm>
            <a:off x="12839215" y="7749540"/>
            <a:ext cx="1722605" cy="411480"/>
          </a:xfrm>
          <a:prstGeom prst="rec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46" name=""/>
        <p:cNvGrpSpPr/>
        <p:nvPr/>
      </p:nvGrpSpPr>
      <p:grpSpPr>
        <a:xfrm>
          <a:off x="0" y="0"/>
          <a:ext cx="0" cy="0"/>
          <a:chOff x="0" y="0"/>
          <a:chExt cx="0" cy="0"/>
        </a:xfrm>
      </p:grpSpPr>
      <p:sp>
        <p:nvSpPr>
          <p:cNvPr id="1048667" name="Shape 0"/>
          <p:cNvSpPr/>
          <p:nvPr/>
        </p:nvSpPr>
        <p:spPr>
          <a:xfrm>
            <a:off x="0" y="0"/>
            <a:ext cx="14630400" cy="8229600"/>
          </a:xfrm>
          <a:prstGeom prst="rect"/>
          <a:solidFill>
            <a:srgbClr val="181A1B"/>
          </a:solidFill>
        </p:spPr>
      </p:sp>
      <p:sp>
        <p:nvSpPr>
          <p:cNvPr id="1048668" name="Shape 1"/>
          <p:cNvSpPr/>
          <p:nvPr/>
        </p:nvSpPr>
        <p:spPr>
          <a:xfrm>
            <a:off x="0" y="0"/>
            <a:ext cx="14630400" cy="8229600"/>
          </a:xfrm>
          <a:prstGeom prst="rect"/>
          <a:solidFill>
            <a:srgbClr val="111213"/>
          </a:solidFill>
        </p:spPr>
      </p:sp>
      <p:pic>
        <p:nvPicPr>
          <p:cNvPr id="2097171" name="Image 0" descr="preencoded.png">
            <a:hlinkClick r:id="rId1"/>
          </p:cNvPr>
          <p:cNvPicPr>
            <a:picLocks noChangeAspect="1"/>
          </p:cNvPicPr>
          <p:nvPr/>
        </p:nvPicPr>
        <p:blipFill>
          <a:blip xmlns:r="http://schemas.openxmlformats.org/officeDocument/2006/relationships" r:embed="rId2"/>
          <a:stretch>
            <a:fillRect/>
          </a:stretch>
        </p:blipFill>
        <p:spPr>
          <a:xfrm>
            <a:off x="12839215" y="7749540"/>
            <a:ext cx="1722605" cy="411480"/>
          </a:xfrm>
          <a:prstGeom prst="rec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50" name=""/>
        <p:cNvGrpSpPr/>
        <p:nvPr/>
      </p:nvGrpSpPr>
      <p:grpSpPr>
        <a:xfrm>
          <a:off x="0" y="0"/>
          <a:ext cx="0" cy="0"/>
          <a:chOff x="0" y="0"/>
          <a:chExt cx="0" cy="0"/>
        </a:xfrm>
      </p:grpSpPr>
      <p:sp>
        <p:nvSpPr>
          <p:cNvPr id="1048690" name="Shape 0"/>
          <p:cNvSpPr/>
          <p:nvPr/>
        </p:nvSpPr>
        <p:spPr>
          <a:xfrm>
            <a:off x="0" y="0"/>
            <a:ext cx="14630400" cy="8229600"/>
          </a:xfrm>
          <a:prstGeom prst="rect"/>
          <a:solidFill>
            <a:srgbClr val="181A1B"/>
          </a:solidFill>
        </p:spPr>
      </p:sp>
      <p:sp>
        <p:nvSpPr>
          <p:cNvPr id="1048691" name="Shape 1"/>
          <p:cNvSpPr/>
          <p:nvPr/>
        </p:nvSpPr>
        <p:spPr>
          <a:xfrm>
            <a:off x="0" y="0"/>
            <a:ext cx="14630400" cy="8229600"/>
          </a:xfrm>
          <a:prstGeom prst="rect"/>
          <a:solidFill>
            <a:srgbClr val="111213"/>
          </a:solidFill>
        </p:spPr>
      </p:sp>
      <p:pic>
        <p:nvPicPr>
          <p:cNvPr id="2097173" name="Image 0" descr="preencoded.png">
            <a:hlinkClick r:id="rId1"/>
          </p:cNvPr>
          <p:cNvPicPr>
            <a:picLocks noChangeAspect="1"/>
          </p:cNvPicPr>
          <p:nvPr/>
        </p:nvPicPr>
        <p:blipFill>
          <a:blip xmlns:r="http://schemas.openxmlformats.org/officeDocument/2006/relationships" r:embed="rId2"/>
          <a:stretch>
            <a:fillRect/>
          </a:stretch>
        </p:blipFill>
        <p:spPr>
          <a:xfrm>
            <a:off x="12839215" y="7749540"/>
            <a:ext cx="1722605" cy="411480"/>
          </a:xfrm>
          <a:prstGeom prst="rect"/>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png"/><Relationship Id="rId3"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4.xml"/><Relationship Id="rId5"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slideLayout" Target="../slideLayouts/slideLayout5.xml"/><Relationship Id="rId7"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8.xml"/><Relationship Id="rId3"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slideLayout" Target="../slideLayouts/slideLayout9.xml"/><Relationship Id="rId7"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pic>
        <p:nvPicPr>
          <p:cNvPr id="2097153" name="Picture 1"/>
          <p:cNvPicPr>
            <a:picLocks noChangeAspect="1"/>
          </p:cNvPicPr>
          <p:nvPr/>
        </p:nvPicPr>
        <p:blipFill>
          <a:blip xmlns:r="http://schemas.openxmlformats.org/officeDocument/2006/relationships" r:embed="rId1" cstate="print"/>
          <a:srcRect/>
          <a:stretch>
            <a:fillRect/>
          </a:stretch>
        </p:blipFill>
        <p:spPr>
          <a:xfrm>
            <a:off x="525145" y="308468"/>
            <a:ext cx="1156970" cy="990600"/>
          </a:xfrm>
          <a:prstGeom prst="rect"/>
          <a:noFill/>
        </p:spPr>
      </p:pic>
      <p:sp>
        <p:nvSpPr>
          <p:cNvPr id="1048578" name="TextBox 3"/>
          <p:cNvSpPr txBox="1"/>
          <p:nvPr/>
        </p:nvSpPr>
        <p:spPr>
          <a:xfrm>
            <a:off x="1840088" y="308469"/>
            <a:ext cx="10803467" cy="802640"/>
          </a:xfrm>
          <a:prstGeom prst="rect"/>
          <a:noFill/>
        </p:spPr>
        <p:txBody>
          <a:bodyPr wrap="square">
            <a:spAutoFit/>
          </a:bodyPr>
          <a:p>
            <a:pPr algn="ctr" marL="0" marR="0">
              <a:spcBef>
                <a:spcPts val="0"/>
              </a:spcBef>
              <a:spcAft>
                <a:spcPts val="0"/>
              </a:spcAft>
              <a:tabLst>
                <a:tab algn="l" pos="1769110"/>
                <a:tab algn="ctr" pos="3429000"/>
              </a:tabLst>
            </a:pPr>
            <a:r>
              <a:rPr b="1" dirty="0" sz="2400" lang="en-US">
                <a:solidFill>
                  <a:schemeClr val="bg2"/>
                </a:solidFill>
                <a:effectLst/>
                <a:latin typeface="Times New Roman" panose="02020603050405020304" pitchFamily="18" charset="0"/>
                <a:ea typeface="Arial Unicode MS" panose="020B0604020202020204" pitchFamily="34" charset="-128"/>
              </a:rPr>
              <a:t>SIMATS ENGINEERING</a:t>
            </a:r>
            <a:r>
              <a:rPr dirty="0" sz="2400" lang="en-US">
                <a:solidFill>
                  <a:schemeClr val="bg2"/>
                </a:solidFill>
                <a:latin typeface="Times New Roman" panose="02020603050405020304" pitchFamily="18" charset="0"/>
                <a:ea typeface="Arial Unicode MS" panose="020B0604020202020204" pitchFamily="34" charset="-128"/>
              </a:rPr>
              <a:t> </a:t>
            </a:r>
            <a:r>
              <a:rPr b="1" dirty="0" sz="2400" lang="en-US">
                <a:solidFill>
                  <a:schemeClr val="bg2"/>
                </a:solidFill>
                <a:effectLst/>
                <a:latin typeface="Times New Roman" panose="02020603050405020304" pitchFamily="18" charset="0"/>
                <a:ea typeface="Arial Unicode MS" panose="020B0604020202020204" pitchFamily="34" charset="-128"/>
              </a:rPr>
              <a:t>SAVEETHA INSTITUTE OF MEDICAL AND TECHNICAL SCIENCES</a:t>
            </a:r>
            <a:endParaRPr dirty="0" sz="2400" lang="en-US">
              <a:solidFill>
                <a:schemeClr val="bg2"/>
              </a:solidFill>
              <a:effectLst/>
              <a:latin typeface="Times New Roman" panose="02020603050405020304" pitchFamily="18" charset="0"/>
              <a:ea typeface="Arial Unicode MS" panose="020B0604020202020204" pitchFamily="34" charset="-128"/>
            </a:endParaRPr>
          </a:p>
        </p:txBody>
      </p:sp>
      <p:pic>
        <p:nvPicPr>
          <p:cNvPr id="2097154" name="Picture 4"/>
          <p:cNvPicPr>
            <a:picLocks noChangeAspect="1"/>
          </p:cNvPicPr>
          <p:nvPr/>
        </p:nvPicPr>
        <p:blipFill>
          <a:blip xmlns:r="http://schemas.openxmlformats.org/officeDocument/2006/relationships" r:embed="rId2" cstate="print"/>
          <a:srcRect/>
          <a:stretch>
            <a:fillRect/>
          </a:stretch>
        </p:blipFill>
        <p:spPr>
          <a:xfrm>
            <a:off x="12621118" y="344961"/>
            <a:ext cx="1156970" cy="990600"/>
          </a:xfrm>
          <a:prstGeom prst="rect"/>
          <a:noFill/>
        </p:spPr>
      </p:pic>
      <p:sp>
        <p:nvSpPr>
          <p:cNvPr id="1048579" name="TextBox 6"/>
          <p:cNvSpPr txBox="1"/>
          <p:nvPr/>
        </p:nvSpPr>
        <p:spPr>
          <a:xfrm>
            <a:off x="2108305" y="2099732"/>
            <a:ext cx="10267032" cy="1212214"/>
          </a:xfrm>
          <a:prstGeom prst="rect"/>
          <a:noFill/>
        </p:spPr>
        <p:txBody>
          <a:bodyPr wrap="square">
            <a:spAutoFit/>
          </a:bodyPr>
          <a:p>
            <a:pPr algn="ctr" indent="0" marL="0">
              <a:lnSpc>
                <a:spcPts val="8825"/>
              </a:lnSpc>
              <a:buNone/>
            </a:pPr>
            <a:r>
              <a:rPr b="1" dirty="0" sz="2400" lang="en-US">
                <a:solidFill>
                  <a:schemeClr val="bg2"/>
                </a:solidFill>
                <a:latin typeface="Times New Roman" panose="02020603050405020304" pitchFamily="18" charset="0"/>
                <a:ea typeface="Alexandria" pitchFamily="34" charset="-122"/>
                <a:cs typeface="Times New Roman" panose="02020603050405020304" pitchFamily="18" charset="0"/>
              </a:rPr>
              <a:t>TITLE : </a:t>
            </a:r>
            <a:r>
              <a:rPr b="1" dirty="0" sz="2600" lang="en-US">
                <a:solidFill>
                  <a:schemeClr val="bg2"/>
                </a:solidFill>
                <a:latin typeface="Times New Roman" panose="02020603050405020304" pitchFamily="18" charset="0"/>
                <a:ea typeface="Alexandria" pitchFamily="34" charset="-122"/>
                <a:cs typeface="Times New Roman" panose="02020603050405020304" pitchFamily="18" charset="0"/>
              </a:rPr>
              <a:t>N</a:t>
            </a:r>
            <a:r>
              <a:rPr b="1" dirty="0" sz="2600" lang="en-US">
                <a:solidFill>
                  <a:schemeClr val="bg2"/>
                </a:solidFill>
                <a:latin typeface="Times New Roman" panose="02020603050405020304" pitchFamily="18" charset="0"/>
                <a:cs typeface="Times New Roman" panose="02020603050405020304" pitchFamily="18" charset="0"/>
              </a:rPr>
              <a:t>umber of Valid Move Combinations On Chessboard</a:t>
            </a:r>
          </a:p>
        </p:txBody>
      </p:sp>
      <p:sp>
        <p:nvSpPr>
          <p:cNvPr id="1048580" name="TextBox 8"/>
          <p:cNvSpPr txBox="1"/>
          <p:nvPr/>
        </p:nvSpPr>
        <p:spPr>
          <a:xfrm>
            <a:off x="146755" y="6554380"/>
            <a:ext cx="7315200" cy="891540"/>
          </a:xfrm>
          <a:prstGeom prst="rect"/>
          <a:noFill/>
        </p:spPr>
        <p:txBody>
          <a:bodyPr wrap="square">
            <a:spAutoFit/>
          </a:bodyPr>
          <a:p>
            <a:pPr marL="0" marR="0">
              <a:spcBef>
                <a:spcPts val="0"/>
              </a:spcBef>
              <a:spcAft>
                <a:spcPts val="0"/>
              </a:spcAft>
              <a:tabLst>
                <a:tab algn="l" pos="1769110"/>
                <a:tab algn="ctr" pos="3429000"/>
              </a:tabLst>
            </a:pPr>
            <a:r>
              <a:rPr b="1" dirty="0" lang="en-US">
                <a:solidFill>
                  <a:schemeClr val="bg2"/>
                </a:solidFill>
                <a:latin typeface="Times New Roman" panose="02020603050405020304" pitchFamily="18" charset="0"/>
                <a:ea typeface="Arial Unicode MS" panose="020B0604020202020204" pitchFamily="34" charset="-128"/>
              </a:rPr>
              <a:t>NAME : NITTA PAVAN KALYAN KURMA</a:t>
            </a:r>
          </a:p>
          <a:p>
            <a:pPr marL="0" marR="0">
              <a:spcBef>
                <a:spcPts val="0"/>
              </a:spcBef>
              <a:spcAft>
                <a:spcPts val="0"/>
              </a:spcAft>
              <a:tabLst>
                <a:tab algn="l" pos="1769110"/>
                <a:tab algn="ctr" pos="3429000"/>
              </a:tabLst>
            </a:pPr>
            <a:r>
              <a:rPr b="1" dirty="0" sz="1800" lang="en-US">
                <a:solidFill>
                  <a:schemeClr val="bg2"/>
                </a:solidFill>
                <a:effectLst/>
                <a:latin typeface="Times New Roman" panose="02020603050405020304" pitchFamily="18" charset="0"/>
                <a:ea typeface="Arial Unicode MS" panose="020B0604020202020204" pitchFamily="34" charset="-128"/>
              </a:rPr>
              <a:t>REG.NO : 192210109</a:t>
            </a:r>
          </a:p>
          <a:p>
            <a:pPr marL="0" marR="0">
              <a:spcBef>
                <a:spcPts val="0"/>
              </a:spcBef>
              <a:spcAft>
                <a:spcPts val="0"/>
              </a:spcAft>
              <a:tabLst>
                <a:tab algn="l" pos="1769110"/>
                <a:tab algn="ctr" pos="3429000"/>
              </a:tabLst>
            </a:pPr>
            <a:r>
              <a:rPr b="1" dirty="0" lang="en-US">
                <a:solidFill>
                  <a:schemeClr val="bg2"/>
                </a:solidFill>
                <a:latin typeface="Times New Roman" panose="02020603050405020304" pitchFamily="18" charset="0"/>
                <a:ea typeface="Arial Unicode MS" panose="020B0604020202020204" pitchFamily="34" charset="-128"/>
              </a:rPr>
              <a:t>BRANCH : CSE</a:t>
            </a:r>
          </a:p>
        </p:txBody>
      </p:sp>
      <p:sp>
        <p:nvSpPr>
          <p:cNvPr id="1048581" name="TextBox 10"/>
          <p:cNvSpPr txBox="1"/>
          <p:nvPr/>
        </p:nvSpPr>
        <p:spPr>
          <a:xfrm>
            <a:off x="10363200" y="6684310"/>
            <a:ext cx="4041422" cy="1158240"/>
          </a:xfrm>
          <a:prstGeom prst="rect"/>
          <a:noFill/>
        </p:spPr>
        <p:txBody>
          <a:bodyPr wrap="square">
            <a:spAutoFit/>
          </a:bodyPr>
          <a:p>
            <a:pPr marL="0" marR="0">
              <a:spcBef>
                <a:spcPts val="0"/>
              </a:spcBef>
              <a:spcAft>
                <a:spcPts val="0"/>
              </a:spcAft>
              <a:tabLst>
                <a:tab algn="l" pos="1769110"/>
                <a:tab algn="ctr" pos="3429000"/>
              </a:tabLst>
            </a:pPr>
            <a:r>
              <a:rPr b="1" dirty="0" lang="en-US">
                <a:solidFill>
                  <a:schemeClr val="bg2"/>
                </a:solidFill>
                <a:latin typeface="Times New Roman" panose="02020603050405020304" pitchFamily="18" charset="0"/>
                <a:ea typeface="Arial Unicode MS" panose="020B0604020202020204" pitchFamily="34" charset="-128"/>
              </a:rPr>
              <a:t>GUIDE BY: Dr.K.V.Kanimozi</a:t>
            </a:r>
          </a:p>
          <a:p>
            <a:pPr marL="0" marR="0">
              <a:spcBef>
                <a:spcPts val="0"/>
              </a:spcBef>
              <a:spcAft>
                <a:spcPts val="0"/>
              </a:spcAft>
              <a:tabLst>
                <a:tab algn="l" pos="1769110"/>
                <a:tab algn="ctr" pos="3429000"/>
              </a:tabLst>
            </a:pPr>
            <a:r>
              <a:rPr b="1" dirty="0" lang="en-US">
                <a:solidFill>
                  <a:schemeClr val="bg2"/>
                </a:solidFill>
                <a:latin typeface="Times New Roman" panose="02020603050405020304" pitchFamily="18" charset="0"/>
                <a:ea typeface="Arial Unicode MS" panose="020B0604020202020204" pitchFamily="34" charset="-128"/>
              </a:rPr>
              <a:t>Professor/CSE</a:t>
            </a:r>
          </a:p>
          <a:p>
            <a:pPr marL="0" marR="0">
              <a:spcBef>
                <a:spcPts val="0"/>
              </a:spcBef>
              <a:spcAft>
                <a:spcPts val="0"/>
              </a:spcAft>
              <a:tabLst>
                <a:tab algn="l" pos="1769110"/>
                <a:tab algn="ctr" pos="3429000"/>
              </a:tabLst>
            </a:pPr>
            <a:r>
              <a:rPr b="1" dirty="0" lang="en-US">
                <a:solidFill>
                  <a:schemeClr val="bg2"/>
                </a:solidFill>
                <a:latin typeface="Times New Roman" panose="02020603050405020304" pitchFamily="18" charset="0"/>
                <a:ea typeface="Arial Unicode MS" panose="020B0604020202020204" pitchFamily="34" charset="-128"/>
              </a:rPr>
              <a:t>SSE, SIMATS</a:t>
            </a:r>
          </a:p>
          <a:p>
            <a:pPr marL="0" marR="0">
              <a:spcBef>
                <a:spcPts val="0"/>
              </a:spcBef>
              <a:spcAft>
                <a:spcPts val="0"/>
              </a:spcAft>
              <a:tabLst>
                <a:tab algn="l" pos="1769110"/>
                <a:tab algn="ctr" pos="3429000"/>
              </a:tabLst>
            </a:pPr>
            <a:endParaRPr dirty="0" sz="1800" lang="en-US">
              <a:solidFill>
                <a:schemeClr val="bg2"/>
              </a:solidFill>
              <a:effectLst/>
              <a:latin typeface="Times New Roman" panose="02020603050405020304" pitchFamily="18" charset="0"/>
              <a:ea typeface="Arial Unicode MS" panose="020B0604020202020204"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23" name=""/>
        <p:cNvGrpSpPr/>
        <p:nvPr/>
      </p:nvGrpSpPr>
      <p:grpSpPr>
        <a:xfrm>
          <a:off x="0" y="0"/>
          <a:ext cx="0" cy="0"/>
          <a:chOff x="0" y="0"/>
          <a:chExt cx="0" cy="0"/>
        </a:xfrm>
      </p:grpSpPr>
      <p:pic>
        <p:nvPicPr>
          <p:cNvPr id="2097155" name="Image 0" descr="preencoded.png"/>
          <p:cNvPicPr>
            <a:picLocks noChangeAspect="1"/>
          </p:cNvPicPr>
          <p:nvPr/>
        </p:nvPicPr>
        <p:blipFill>
          <a:blip xmlns:r="http://schemas.openxmlformats.org/officeDocument/2006/relationships" r:embed="rId1"/>
          <a:stretch>
            <a:fillRect/>
          </a:stretch>
        </p:blipFill>
        <p:spPr>
          <a:xfrm>
            <a:off x="0" y="0"/>
            <a:ext cx="5486400" cy="8229600"/>
          </a:xfrm>
          <a:prstGeom prst="rect"/>
        </p:spPr>
      </p:pic>
      <p:sp>
        <p:nvSpPr>
          <p:cNvPr id="1048582" name="Text 0"/>
          <p:cNvSpPr/>
          <p:nvPr/>
        </p:nvSpPr>
        <p:spPr>
          <a:xfrm>
            <a:off x="6350198" y="1383149"/>
            <a:ext cx="7416403" cy="2902863"/>
          </a:xfrm>
          <a:prstGeom prst="rect"/>
          <a:noFill/>
        </p:spPr>
        <p:txBody>
          <a:bodyPr anchor="t" bIns="0" lIns="0" rIns="0" rtlCol="0" tIns="0" wrap="square"/>
          <a:p>
            <a:pPr indent="0" marL="0">
              <a:lnSpc>
                <a:spcPts val="7600"/>
              </a:lnSpc>
              <a:buNone/>
            </a:pPr>
            <a:r>
              <a:rPr b="1" dirty="0" sz="6050" kern="0" lang="en-US" spc="-61">
                <a:solidFill>
                  <a:srgbClr val="FFFFFF"/>
                </a:solidFill>
                <a:latin typeface="Montserrat" pitchFamily="34" charset="0"/>
                <a:ea typeface="Montserrat" pitchFamily="34" charset="-122"/>
                <a:cs typeface="Montserrat" pitchFamily="34" charset="-120"/>
              </a:rPr>
              <a:t>The N-Queens Problem: A Classic Puzzle</a:t>
            </a:r>
            <a:endParaRPr dirty="0" sz="6050" lang="en-US"/>
          </a:p>
        </p:txBody>
      </p:sp>
      <p:sp>
        <p:nvSpPr>
          <p:cNvPr id="1048583" name="Text 1"/>
          <p:cNvSpPr/>
          <p:nvPr/>
        </p:nvSpPr>
        <p:spPr>
          <a:xfrm>
            <a:off x="6350198" y="4656177"/>
            <a:ext cx="7416403" cy="1480661"/>
          </a:xfrm>
          <a:prstGeom prst="rect"/>
          <a:noFill/>
        </p:spPr>
        <p:txBody>
          <a:bodyPr anchor="t" bIns="0" lIns="0" rIns="0" rtlCol="0" tIns="0" wrap="square"/>
          <a:p>
            <a:pPr indent="0" marL="0">
              <a:lnSpc>
                <a:spcPts val="2900"/>
              </a:lnSpc>
              <a:buNone/>
            </a:pPr>
            <a:r>
              <a:rPr dirty="0" sz="1900" lang="en-US">
                <a:solidFill>
                  <a:srgbClr val="E2E6E9"/>
                </a:solidFill>
                <a:latin typeface="Source Sans Pro" pitchFamily="34" charset="0"/>
                <a:ea typeface="Source Sans Pro" pitchFamily="34" charset="-122"/>
                <a:cs typeface="Source Sans Pro" pitchFamily="34" charset="-120"/>
              </a:rPr>
              <a:t>The N-Queens problem is a classic puzzle in computer science that challenges us to place N chess queens on an N x N chessboard so that no two queens threaten each other. This means no two queens can share the same row, column, or diagonal.</a:t>
            </a:r>
            <a:endParaRPr dirty="0" sz="190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27" name=""/>
        <p:cNvGrpSpPr/>
        <p:nvPr/>
      </p:nvGrpSpPr>
      <p:grpSpPr>
        <a:xfrm>
          <a:off x="0" y="0"/>
          <a:ext cx="0" cy="0"/>
          <a:chOff x="0" y="0"/>
          <a:chExt cx="0" cy="0"/>
        </a:xfrm>
      </p:grpSpPr>
      <p:pic>
        <p:nvPicPr>
          <p:cNvPr id="2097157" name="Image 0" descr="preencoded.png"/>
          <p:cNvPicPr>
            <a:picLocks noChangeAspect="1"/>
          </p:cNvPicPr>
          <p:nvPr/>
        </p:nvPicPr>
        <p:blipFill>
          <a:blip xmlns:r="http://schemas.openxmlformats.org/officeDocument/2006/relationships" r:embed="rId1"/>
          <a:stretch>
            <a:fillRect/>
          </a:stretch>
        </p:blipFill>
        <p:spPr>
          <a:xfrm>
            <a:off x="0" y="0"/>
            <a:ext cx="14630400" cy="2876550"/>
          </a:xfrm>
          <a:prstGeom prst="rect"/>
        </p:spPr>
      </p:pic>
      <p:sp>
        <p:nvSpPr>
          <p:cNvPr id="1048589" name="Text 0"/>
          <p:cNvSpPr/>
          <p:nvPr/>
        </p:nvSpPr>
        <p:spPr>
          <a:xfrm>
            <a:off x="805339" y="3526869"/>
            <a:ext cx="10819805" cy="653772"/>
          </a:xfrm>
          <a:prstGeom prst="rect"/>
          <a:noFill/>
        </p:spPr>
        <p:txBody>
          <a:bodyPr anchor="t" bIns="0" lIns="0" rIns="0" rtlCol="0" tIns="0" wrap="none"/>
          <a:p>
            <a:pPr indent="0" marL="0">
              <a:lnSpc>
                <a:spcPts val="5100"/>
              </a:lnSpc>
              <a:buNone/>
            </a:pPr>
            <a:r>
              <a:rPr b="1" dirty="0" sz="4100" kern="0" lang="en-US" spc="-41">
                <a:solidFill>
                  <a:srgbClr val="FFFFFF"/>
                </a:solidFill>
                <a:latin typeface="Montserrat" pitchFamily="34" charset="0"/>
                <a:ea typeface="Montserrat" pitchFamily="34" charset="-122"/>
                <a:cs typeface="Montserrat" pitchFamily="34" charset="-120"/>
              </a:rPr>
              <a:t>Understanding the N-Queens Algorithm</a:t>
            </a:r>
            <a:endParaRPr dirty="0" sz="4100" lang="en-US"/>
          </a:p>
        </p:txBody>
      </p:sp>
      <p:sp>
        <p:nvSpPr>
          <p:cNvPr id="1048590" name="Text 1"/>
          <p:cNvSpPr/>
          <p:nvPr/>
        </p:nvSpPr>
        <p:spPr>
          <a:xfrm>
            <a:off x="805339" y="4525804"/>
            <a:ext cx="13019723" cy="690324"/>
          </a:xfrm>
          <a:prstGeom prst="rect"/>
          <a:noFill/>
        </p:spPr>
        <p:txBody>
          <a:bodyPr anchor="t" bIns="0" lIns="0" rIns="0" rtlCol="0" tIns="0" wrap="square"/>
          <a:p>
            <a:pPr indent="0" marL="0">
              <a:lnSpc>
                <a:spcPts val="2700"/>
              </a:lnSpc>
              <a:buNone/>
            </a:pPr>
            <a:r>
              <a:rPr dirty="0" sz="1800" lang="en-US">
                <a:solidFill>
                  <a:srgbClr val="E2E6E9"/>
                </a:solidFill>
                <a:latin typeface="Source Sans Pro" pitchFamily="34" charset="0"/>
                <a:ea typeface="Source Sans Pro" pitchFamily="34" charset="-122"/>
                <a:cs typeface="Source Sans Pro" pitchFamily="34" charset="-120"/>
              </a:rPr>
              <a:t>The N-Queens algorithm uses a systematic approach to find all possible solutions to the puzzle. It involves exploring different placements of queens on the board, backtracking when a conflict arises, and ultimately finding all valid configurations.</a:t>
            </a:r>
            <a:endParaRPr dirty="0" sz="1800" lang="en-US"/>
          </a:p>
        </p:txBody>
      </p:sp>
      <p:sp>
        <p:nvSpPr>
          <p:cNvPr id="1048591" name="Shape 2"/>
          <p:cNvSpPr/>
          <p:nvPr/>
        </p:nvSpPr>
        <p:spPr>
          <a:xfrm>
            <a:off x="805339" y="5733812"/>
            <a:ext cx="517684" cy="517684"/>
          </a:xfrm>
          <a:prstGeom prst="roundRect">
            <a:avLst>
              <a:gd name="adj" fmla="val 6668"/>
            </a:avLst>
          </a:prstGeom>
          <a:solidFill>
            <a:srgbClr val="303132"/>
          </a:solidFill>
        </p:spPr>
      </p:sp>
      <p:sp>
        <p:nvSpPr>
          <p:cNvPr id="1048592" name="Text 3"/>
          <p:cNvSpPr/>
          <p:nvPr/>
        </p:nvSpPr>
        <p:spPr>
          <a:xfrm>
            <a:off x="1004173" y="5835729"/>
            <a:ext cx="119896" cy="313849"/>
          </a:xfrm>
          <a:prstGeom prst="rect"/>
          <a:noFill/>
        </p:spPr>
        <p:txBody>
          <a:bodyPr anchor="t" bIns="0" lIns="0" rIns="0" rtlCol="0" tIns="0" wrap="none"/>
          <a:p>
            <a:pPr algn="ctr" indent="0" marL="0">
              <a:lnSpc>
                <a:spcPts val="2450"/>
              </a:lnSpc>
              <a:buNone/>
            </a:pPr>
            <a:r>
              <a:rPr b="1" dirty="0" sz="2450" kern="0" lang="en-US" spc="-25">
                <a:solidFill>
                  <a:srgbClr val="E2E6E9"/>
                </a:solidFill>
                <a:latin typeface="Montserrat" pitchFamily="34" charset="0"/>
                <a:ea typeface="Montserrat" pitchFamily="34" charset="-122"/>
                <a:cs typeface="Montserrat" pitchFamily="34" charset="-120"/>
              </a:rPr>
              <a:t>1</a:t>
            </a:r>
            <a:endParaRPr dirty="0" sz="2450" lang="en-US"/>
          </a:p>
        </p:txBody>
      </p:sp>
      <p:sp>
        <p:nvSpPr>
          <p:cNvPr id="1048593" name="Text 4"/>
          <p:cNvSpPr/>
          <p:nvPr/>
        </p:nvSpPr>
        <p:spPr>
          <a:xfrm>
            <a:off x="1553051" y="5733812"/>
            <a:ext cx="3190518" cy="326827"/>
          </a:xfrm>
          <a:prstGeom prst="rect"/>
          <a:noFill/>
        </p:spPr>
        <p:txBody>
          <a:bodyPr anchor="t" bIns="0" lIns="0" rIns="0" rtlCol="0" tIns="0" wrap="none"/>
          <a:p>
            <a:pPr indent="0" marL="0">
              <a:lnSpc>
                <a:spcPts val="2550"/>
              </a:lnSpc>
              <a:buNone/>
            </a:pPr>
            <a:r>
              <a:rPr b="1" dirty="0" sz="2050" kern="0" lang="en-US" spc="-21">
                <a:solidFill>
                  <a:srgbClr val="E2E6E9"/>
                </a:solidFill>
                <a:latin typeface="Montserrat" pitchFamily="34" charset="0"/>
                <a:ea typeface="Montserrat" pitchFamily="34" charset="-122"/>
                <a:cs typeface="Montserrat" pitchFamily="34" charset="-120"/>
              </a:rPr>
              <a:t>Recursive Backtracking</a:t>
            </a:r>
            <a:endParaRPr dirty="0" sz="2050" lang="en-US"/>
          </a:p>
        </p:txBody>
      </p:sp>
      <p:sp>
        <p:nvSpPr>
          <p:cNvPr id="1048594" name="Text 5"/>
          <p:cNvSpPr/>
          <p:nvPr/>
        </p:nvSpPr>
        <p:spPr>
          <a:xfrm>
            <a:off x="1553051" y="6198632"/>
            <a:ext cx="3438882" cy="1380649"/>
          </a:xfrm>
          <a:prstGeom prst="rect"/>
          <a:noFill/>
        </p:spPr>
        <p:txBody>
          <a:bodyPr anchor="t" bIns="0" lIns="0" rIns="0" rtlCol="0" tIns="0" wrap="square"/>
          <a:p>
            <a:pPr indent="0" marL="0">
              <a:lnSpc>
                <a:spcPts val="2700"/>
              </a:lnSpc>
              <a:buNone/>
            </a:pPr>
            <a:r>
              <a:rPr dirty="0" sz="1800" lang="en-US">
                <a:solidFill>
                  <a:srgbClr val="E2E6E9"/>
                </a:solidFill>
                <a:latin typeface="Source Sans Pro" pitchFamily="34" charset="0"/>
                <a:ea typeface="Source Sans Pro" pitchFamily="34" charset="-122"/>
                <a:cs typeface="Source Sans Pro" pitchFamily="34" charset="-120"/>
              </a:rPr>
              <a:t>The algorithm uses a recursive backtracking approach, where it systematically explores all possible placements for queens.</a:t>
            </a:r>
            <a:endParaRPr dirty="0" sz="1800" lang="en-US"/>
          </a:p>
        </p:txBody>
      </p:sp>
      <p:sp>
        <p:nvSpPr>
          <p:cNvPr id="1048595" name="Shape 6"/>
          <p:cNvSpPr/>
          <p:nvPr/>
        </p:nvSpPr>
        <p:spPr>
          <a:xfrm>
            <a:off x="5221962" y="5733812"/>
            <a:ext cx="517684" cy="517684"/>
          </a:xfrm>
          <a:prstGeom prst="roundRect">
            <a:avLst>
              <a:gd name="adj" fmla="val 6668"/>
            </a:avLst>
          </a:prstGeom>
          <a:solidFill>
            <a:srgbClr val="303132"/>
          </a:solidFill>
        </p:spPr>
      </p:sp>
      <p:sp>
        <p:nvSpPr>
          <p:cNvPr id="1048596" name="Text 7"/>
          <p:cNvSpPr/>
          <p:nvPr/>
        </p:nvSpPr>
        <p:spPr>
          <a:xfrm>
            <a:off x="5389721" y="5835729"/>
            <a:ext cx="182047" cy="313849"/>
          </a:xfrm>
          <a:prstGeom prst="rect"/>
          <a:noFill/>
        </p:spPr>
        <p:txBody>
          <a:bodyPr anchor="t" bIns="0" lIns="0" rIns="0" rtlCol="0" tIns="0" wrap="none"/>
          <a:p>
            <a:pPr algn="ctr" indent="0" marL="0">
              <a:lnSpc>
                <a:spcPts val="2450"/>
              </a:lnSpc>
              <a:buNone/>
            </a:pPr>
            <a:r>
              <a:rPr b="1" dirty="0" sz="2450" kern="0" lang="en-US" spc="-25">
                <a:solidFill>
                  <a:srgbClr val="E2E6E9"/>
                </a:solidFill>
                <a:latin typeface="Montserrat" pitchFamily="34" charset="0"/>
                <a:ea typeface="Montserrat" pitchFamily="34" charset="-122"/>
                <a:cs typeface="Montserrat" pitchFamily="34" charset="-120"/>
              </a:rPr>
              <a:t>2</a:t>
            </a:r>
            <a:endParaRPr dirty="0" sz="2450" lang="en-US"/>
          </a:p>
        </p:txBody>
      </p:sp>
      <p:sp>
        <p:nvSpPr>
          <p:cNvPr id="1048597" name="Text 8"/>
          <p:cNvSpPr/>
          <p:nvPr/>
        </p:nvSpPr>
        <p:spPr>
          <a:xfrm>
            <a:off x="5969675" y="5733812"/>
            <a:ext cx="2615089" cy="326827"/>
          </a:xfrm>
          <a:prstGeom prst="rect"/>
          <a:noFill/>
        </p:spPr>
        <p:txBody>
          <a:bodyPr anchor="t" bIns="0" lIns="0" rIns="0" rtlCol="0" tIns="0" wrap="none"/>
          <a:p>
            <a:pPr indent="0" marL="0">
              <a:lnSpc>
                <a:spcPts val="2550"/>
              </a:lnSpc>
              <a:buNone/>
            </a:pPr>
            <a:r>
              <a:rPr b="1" dirty="0" sz="2050" kern="0" lang="en-US" spc="-21">
                <a:solidFill>
                  <a:srgbClr val="E2E6E9"/>
                </a:solidFill>
                <a:latin typeface="Montserrat" pitchFamily="34" charset="0"/>
                <a:ea typeface="Montserrat" pitchFamily="34" charset="-122"/>
                <a:cs typeface="Montserrat" pitchFamily="34" charset="-120"/>
              </a:rPr>
              <a:t>Conflict Detection</a:t>
            </a:r>
            <a:endParaRPr dirty="0" sz="2050" lang="en-US"/>
          </a:p>
        </p:txBody>
      </p:sp>
      <p:sp>
        <p:nvSpPr>
          <p:cNvPr id="1048598" name="Text 9"/>
          <p:cNvSpPr/>
          <p:nvPr/>
        </p:nvSpPr>
        <p:spPr>
          <a:xfrm>
            <a:off x="5969675" y="6198632"/>
            <a:ext cx="3438882" cy="1380649"/>
          </a:xfrm>
          <a:prstGeom prst="rect"/>
          <a:noFill/>
        </p:spPr>
        <p:txBody>
          <a:bodyPr anchor="t" bIns="0" lIns="0" rIns="0" rtlCol="0" tIns="0" wrap="square"/>
          <a:p>
            <a:pPr indent="0" marL="0">
              <a:lnSpc>
                <a:spcPts val="2700"/>
              </a:lnSpc>
              <a:buNone/>
            </a:pPr>
            <a:r>
              <a:rPr dirty="0" sz="1800" lang="en-US">
                <a:solidFill>
                  <a:srgbClr val="E2E6E9"/>
                </a:solidFill>
                <a:latin typeface="Source Sans Pro" pitchFamily="34" charset="0"/>
                <a:ea typeface="Source Sans Pro" pitchFamily="34" charset="-122"/>
                <a:cs typeface="Source Sans Pro" pitchFamily="34" charset="-120"/>
              </a:rPr>
              <a:t>At each step, the algorithm checks for conflicts with previously placed queens on the same row, column, or diagonal.</a:t>
            </a:r>
            <a:endParaRPr dirty="0" sz="1800" lang="en-US"/>
          </a:p>
        </p:txBody>
      </p:sp>
      <p:sp>
        <p:nvSpPr>
          <p:cNvPr id="1048599" name="Shape 10"/>
          <p:cNvSpPr/>
          <p:nvPr/>
        </p:nvSpPr>
        <p:spPr>
          <a:xfrm>
            <a:off x="9638586" y="5733812"/>
            <a:ext cx="517684" cy="517684"/>
          </a:xfrm>
          <a:prstGeom prst="roundRect">
            <a:avLst>
              <a:gd name="adj" fmla="val 6668"/>
            </a:avLst>
          </a:prstGeom>
          <a:solidFill>
            <a:srgbClr val="303132"/>
          </a:solidFill>
        </p:spPr>
      </p:sp>
      <p:sp>
        <p:nvSpPr>
          <p:cNvPr id="1048600" name="Text 11"/>
          <p:cNvSpPr/>
          <p:nvPr/>
        </p:nvSpPr>
        <p:spPr>
          <a:xfrm>
            <a:off x="9806107" y="5835729"/>
            <a:ext cx="182642" cy="313849"/>
          </a:xfrm>
          <a:prstGeom prst="rect"/>
          <a:noFill/>
        </p:spPr>
        <p:txBody>
          <a:bodyPr anchor="t" bIns="0" lIns="0" rIns="0" rtlCol="0" tIns="0" wrap="none"/>
          <a:p>
            <a:pPr algn="ctr" indent="0" marL="0">
              <a:lnSpc>
                <a:spcPts val="2450"/>
              </a:lnSpc>
              <a:buNone/>
            </a:pPr>
            <a:r>
              <a:rPr b="1" dirty="0" sz="2450" kern="0" lang="en-US" spc="-25">
                <a:solidFill>
                  <a:srgbClr val="E2E6E9"/>
                </a:solidFill>
                <a:latin typeface="Montserrat" pitchFamily="34" charset="0"/>
                <a:ea typeface="Montserrat" pitchFamily="34" charset="-122"/>
                <a:cs typeface="Montserrat" pitchFamily="34" charset="-120"/>
              </a:rPr>
              <a:t>3</a:t>
            </a:r>
            <a:endParaRPr dirty="0" sz="2450" lang="en-US"/>
          </a:p>
        </p:txBody>
      </p:sp>
      <p:sp>
        <p:nvSpPr>
          <p:cNvPr id="1048601" name="Text 12"/>
          <p:cNvSpPr/>
          <p:nvPr/>
        </p:nvSpPr>
        <p:spPr>
          <a:xfrm>
            <a:off x="10386298" y="5733812"/>
            <a:ext cx="2615089" cy="326827"/>
          </a:xfrm>
          <a:prstGeom prst="rect"/>
          <a:noFill/>
        </p:spPr>
        <p:txBody>
          <a:bodyPr anchor="t" bIns="0" lIns="0" rIns="0" rtlCol="0" tIns="0" wrap="none"/>
          <a:p>
            <a:pPr indent="0" marL="0">
              <a:lnSpc>
                <a:spcPts val="2550"/>
              </a:lnSpc>
              <a:buNone/>
            </a:pPr>
            <a:r>
              <a:rPr b="1" dirty="0" sz="2050" kern="0" lang="en-US" spc="-21">
                <a:solidFill>
                  <a:srgbClr val="E2E6E9"/>
                </a:solidFill>
                <a:latin typeface="Montserrat" pitchFamily="34" charset="0"/>
                <a:ea typeface="Montserrat" pitchFamily="34" charset="-122"/>
                <a:cs typeface="Montserrat" pitchFamily="34" charset="-120"/>
              </a:rPr>
              <a:t>Solution Tracking</a:t>
            </a:r>
            <a:endParaRPr dirty="0" sz="2050" lang="en-US"/>
          </a:p>
        </p:txBody>
      </p:sp>
      <p:sp>
        <p:nvSpPr>
          <p:cNvPr id="1048602" name="Text 13"/>
          <p:cNvSpPr/>
          <p:nvPr/>
        </p:nvSpPr>
        <p:spPr>
          <a:xfrm>
            <a:off x="10386298" y="6198632"/>
            <a:ext cx="3438882" cy="1380649"/>
          </a:xfrm>
          <a:prstGeom prst="rect"/>
          <a:noFill/>
        </p:spPr>
        <p:txBody>
          <a:bodyPr anchor="t" bIns="0" lIns="0" rIns="0" rtlCol="0" tIns="0" wrap="square"/>
          <a:p>
            <a:pPr indent="0" marL="0">
              <a:lnSpc>
                <a:spcPts val="2700"/>
              </a:lnSpc>
              <a:buNone/>
            </a:pPr>
            <a:r>
              <a:rPr dirty="0" sz="1800" lang="en-US">
                <a:solidFill>
                  <a:srgbClr val="E2E6E9"/>
                </a:solidFill>
                <a:latin typeface="Source Sans Pro" pitchFamily="34" charset="0"/>
                <a:ea typeface="Source Sans Pro" pitchFamily="34" charset="-122"/>
                <a:cs typeface="Source Sans Pro" pitchFamily="34" charset="-120"/>
              </a:rPr>
              <a:t>The algorithm keeps track of all valid configurations of queens, allowing us to find all possible solutions to the N-Queens problem.</a:t>
            </a:r>
            <a:endParaRPr dirty="0" sz="180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31" name=""/>
        <p:cNvGrpSpPr/>
        <p:nvPr/>
      </p:nvGrpSpPr>
      <p:grpSpPr>
        <a:xfrm>
          <a:off x="0" y="0"/>
          <a:ext cx="0" cy="0"/>
          <a:chOff x="0" y="0"/>
          <a:chExt cx="0" cy="0"/>
        </a:xfrm>
      </p:grpSpPr>
      <p:sp>
        <p:nvSpPr>
          <p:cNvPr id="1048608" name="Text 0"/>
          <p:cNvSpPr/>
          <p:nvPr/>
        </p:nvSpPr>
        <p:spPr>
          <a:xfrm>
            <a:off x="814149" y="726281"/>
            <a:ext cx="7384971" cy="660797"/>
          </a:xfrm>
          <a:prstGeom prst="rect"/>
          <a:noFill/>
        </p:spPr>
        <p:txBody>
          <a:bodyPr anchor="t" bIns="0" lIns="0" rIns="0" rtlCol="0" tIns="0" wrap="none"/>
          <a:p>
            <a:pPr indent="0" marL="0">
              <a:lnSpc>
                <a:spcPts val="5200"/>
              </a:lnSpc>
              <a:buNone/>
            </a:pPr>
            <a:r>
              <a:rPr b="1" dirty="0" sz="4150" kern="0" lang="en-US" spc="-42">
                <a:solidFill>
                  <a:srgbClr val="FFFFFF"/>
                </a:solidFill>
                <a:latin typeface="Montserrat" pitchFamily="34" charset="0"/>
                <a:ea typeface="Montserrat" pitchFamily="34" charset="-122"/>
                <a:cs typeface="Montserrat" pitchFamily="34" charset="-120"/>
              </a:rPr>
              <a:t>Visualizing the Chessboard</a:t>
            </a:r>
            <a:endParaRPr dirty="0" sz="4150" lang="en-US"/>
          </a:p>
        </p:txBody>
      </p:sp>
      <p:sp>
        <p:nvSpPr>
          <p:cNvPr id="1048609" name="Text 1"/>
          <p:cNvSpPr/>
          <p:nvPr/>
        </p:nvSpPr>
        <p:spPr>
          <a:xfrm>
            <a:off x="814149" y="1852255"/>
            <a:ext cx="13002101" cy="697944"/>
          </a:xfrm>
          <a:prstGeom prst="rect"/>
          <a:noFill/>
        </p:spPr>
        <p:txBody>
          <a:bodyPr anchor="t" bIns="0" lIns="0" rIns="0" rtlCol="0" tIns="0" wrap="square"/>
          <a:p>
            <a:pPr indent="0" marL="0">
              <a:lnSpc>
                <a:spcPts val="2700"/>
              </a:lnSpc>
              <a:buNone/>
            </a:pPr>
            <a:r>
              <a:rPr dirty="0" sz="1800" lang="en-US">
                <a:solidFill>
                  <a:srgbClr val="E2E6E9"/>
                </a:solidFill>
                <a:latin typeface="Source Sans Pro" pitchFamily="34" charset="0"/>
                <a:ea typeface="Source Sans Pro" pitchFamily="34" charset="-122"/>
                <a:cs typeface="Source Sans Pro" pitchFamily="34" charset="-120"/>
              </a:rPr>
              <a:t>The chessboard is a fundamental element of the N-Queens problem. It serves as the canvas for placing the queens and testing their positions against the rules of the game. Each square represents a potential location for a queen.</a:t>
            </a:r>
            <a:endParaRPr dirty="0" sz="1800" lang="en-US"/>
          </a:p>
        </p:txBody>
      </p:sp>
      <p:pic>
        <p:nvPicPr>
          <p:cNvPr id="2097159" name="Image 0" descr="preencoded.png"/>
          <p:cNvPicPr>
            <a:picLocks noChangeAspect="1"/>
          </p:cNvPicPr>
          <p:nvPr/>
        </p:nvPicPr>
        <p:blipFill>
          <a:blip xmlns:r="http://schemas.openxmlformats.org/officeDocument/2006/relationships" r:embed="rId1"/>
          <a:stretch>
            <a:fillRect/>
          </a:stretch>
        </p:blipFill>
        <p:spPr>
          <a:xfrm>
            <a:off x="814149" y="2811780"/>
            <a:ext cx="4101465" cy="2534841"/>
          </a:xfrm>
          <a:prstGeom prst="rect"/>
        </p:spPr>
      </p:pic>
      <p:sp>
        <p:nvSpPr>
          <p:cNvPr id="1048610" name="Text 2"/>
          <p:cNvSpPr/>
          <p:nvPr/>
        </p:nvSpPr>
        <p:spPr>
          <a:xfrm>
            <a:off x="814149" y="5637371"/>
            <a:ext cx="2643307" cy="330398"/>
          </a:xfrm>
          <a:prstGeom prst="rect"/>
          <a:noFill/>
        </p:spPr>
        <p:txBody>
          <a:bodyPr anchor="t" bIns="0" lIns="0" rIns="0" rtlCol="0" tIns="0" wrap="none"/>
          <a:p>
            <a:pPr algn="l" indent="0" marL="0">
              <a:lnSpc>
                <a:spcPts val="2600"/>
              </a:lnSpc>
              <a:buNone/>
            </a:pPr>
            <a:r>
              <a:rPr b="1" dirty="0" sz="2050" kern="0" lang="en-US" spc="-21">
                <a:solidFill>
                  <a:srgbClr val="E2E6E9"/>
                </a:solidFill>
                <a:latin typeface="Montserrat" pitchFamily="34" charset="0"/>
                <a:ea typeface="Montserrat" pitchFamily="34" charset="-122"/>
                <a:cs typeface="Montserrat" pitchFamily="34" charset="-120"/>
              </a:rPr>
              <a:t>Initial State</a:t>
            </a:r>
            <a:endParaRPr dirty="0" sz="2050" lang="en-US"/>
          </a:p>
        </p:txBody>
      </p:sp>
      <p:sp>
        <p:nvSpPr>
          <p:cNvPr id="1048611" name="Text 3"/>
          <p:cNvSpPr/>
          <p:nvPr/>
        </p:nvSpPr>
        <p:spPr>
          <a:xfrm>
            <a:off x="814149" y="6107311"/>
            <a:ext cx="4101465" cy="1395889"/>
          </a:xfrm>
          <a:prstGeom prst="rect"/>
          <a:noFill/>
        </p:spPr>
        <p:txBody>
          <a:bodyPr anchor="t" bIns="0" lIns="0" rIns="0" rtlCol="0" tIns="0" wrap="square"/>
          <a:p>
            <a:pPr algn="l" indent="0" marL="0">
              <a:lnSpc>
                <a:spcPts val="2700"/>
              </a:lnSpc>
              <a:buNone/>
            </a:pPr>
            <a:r>
              <a:rPr dirty="0" sz="1800" lang="en-US">
                <a:solidFill>
                  <a:srgbClr val="E2E6E9"/>
                </a:solidFill>
                <a:latin typeface="Source Sans Pro" pitchFamily="34" charset="0"/>
                <a:ea typeface="Source Sans Pro" pitchFamily="34" charset="-122"/>
                <a:cs typeface="Source Sans Pro" pitchFamily="34" charset="-120"/>
              </a:rPr>
              <a:t>The initial state of the chessboard represents the starting point of the algorithm, with no queens placed on the board.</a:t>
            </a:r>
            <a:endParaRPr dirty="0" sz="1800" lang="en-US"/>
          </a:p>
        </p:txBody>
      </p:sp>
      <p:pic>
        <p:nvPicPr>
          <p:cNvPr id="2097160" name="Image 1" descr="preencoded.png"/>
          <p:cNvPicPr>
            <a:picLocks noChangeAspect="1"/>
          </p:cNvPicPr>
          <p:nvPr/>
        </p:nvPicPr>
        <p:blipFill>
          <a:blip xmlns:r="http://schemas.openxmlformats.org/officeDocument/2006/relationships" r:embed="rId2"/>
          <a:stretch>
            <a:fillRect/>
          </a:stretch>
        </p:blipFill>
        <p:spPr>
          <a:xfrm>
            <a:off x="5264468" y="2811780"/>
            <a:ext cx="4101465" cy="2534841"/>
          </a:xfrm>
          <a:prstGeom prst="rect"/>
        </p:spPr>
      </p:pic>
      <p:sp>
        <p:nvSpPr>
          <p:cNvPr id="1048612" name="Text 4"/>
          <p:cNvSpPr/>
          <p:nvPr/>
        </p:nvSpPr>
        <p:spPr>
          <a:xfrm>
            <a:off x="5264468" y="5637371"/>
            <a:ext cx="3202662" cy="330398"/>
          </a:xfrm>
          <a:prstGeom prst="rect"/>
          <a:noFill/>
        </p:spPr>
        <p:txBody>
          <a:bodyPr anchor="t" bIns="0" lIns="0" rIns="0" rtlCol="0" tIns="0" wrap="none"/>
          <a:p>
            <a:pPr algn="l" indent="0" marL="0">
              <a:lnSpc>
                <a:spcPts val="2600"/>
              </a:lnSpc>
              <a:buNone/>
            </a:pPr>
            <a:r>
              <a:rPr b="1" dirty="0" sz="2050" kern="0" lang="en-US" spc="-21">
                <a:solidFill>
                  <a:srgbClr val="E2E6E9"/>
                </a:solidFill>
                <a:latin typeface="Montserrat" pitchFamily="34" charset="0"/>
                <a:ea typeface="Montserrat" pitchFamily="34" charset="-122"/>
                <a:cs typeface="Montserrat" pitchFamily="34" charset="-120"/>
              </a:rPr>
              <a:t>Placement and Conflict</a:t>
            </a:r>
            <a:endParaRPr dirty="0" sz="2050" lang="en-US"/>
          </a:p>
        </p:txBody>
      </p:sp>
      <p:sp>
        <p:nvSpPr>
          <p:cNvPr id="1048613" name="Text 5"/>
          <p:cNvSpPr/>
          <p:nvPr/>
        </p:nvSpPr>
        <p:spPr>
          <a:xfrm>
            <a:off x="5264468" y="6107311"/>
            <a:ext cx="4101465" cy="1395889"/>
          </a:xfrm>
          <a:prstGeom prst="rect"/>
          <a:noFill/>
        </p:spPr>
        <p:txBody>
          <a:bodyPr anchor="t" bIns="0" lIns="0" rIns="0" rtlCol="0" tIns="0" wrap="square"/>
          <a:p>
            <a:pPr algn="l" indent="0" marL="0">
              <a:lnSpc>
                <a:spcPts val="2700"/>
              </a:lnSpc>
              <a:buNone/>
            </a:pPr>
            <a:r>
              <a:rPr dirty="0" sz="1800" lang="en-US">
                <a:solidFill>
                  <a:srgbClr val="E2E6E9"/>
                </a:solidFill>
                <a:latin typeface="Source Sans Pro" pitchFamily="34" charset="0"/>
                <a:ea typeface="Source Sans Pro" pitchFamily="34" charset="-122"/>
                <a:cs typeface="Source Sans Pro" pitchFamily="34" charset="-120"/>
              </a:rPr>
              <a:t>As the algorithm progresses, queens are placed on the chessboard, with each placement evaluated for conflicts with other queens.</a:t>
            </a:r>
            <a:endParaRPr dirty="0" sz="1800" lang="en-US"/>
          </a:p>
        </p:txBody>
      </p:sp>
      <p:pic>
        <p:nvPicPr>
          <p:cNvPr id="2097161" name="Image 2" descr="preencoded.png"/>
          <p:cNvPicPr>
            <a:picLocks noChangeAspect="1"/>
          </p:cNvPicPr>
          <p:nvPr/>
        </p:nvPicPr>
        <p:blipFill>
          <a:blip xmlns:r="http://schemas.openxmlformats.org/officeDocument/2006/relationships" r:embed="rId3"/>
          <a:stretch>
            <a:fillRect/>
          </a:stretch>
        </p:blipFill>
        <p:spPr>
          <a:xfrm>
            <a:off x="9714786" y="2811780"/>
            <a:ext cx="4101465" cy="2534841"/>
          </a:xfrm>
          <a:prstGeom prst="rect"/>
        </p:spPr>
      </p:pic>
      <p:sp>
        <p:nvSpPr>
          <p:cNvPr id="1048614" name="Text 6"/>
          <p:cNvSpPr/>
          <p:nvPr/>
        </p:nvSpPr>
        <p:spPr>
          <a:xfrm>
            <a:off x="9714786" y="5637371"/>
            <a:ext cx="2643307" cy="330398"/>
          </a:xfrm>
          <a:prstGeom prst="rect"/>
          <a:noFill/>
        </p:spPr>
        <p:txBody>
          <a:bodyPr anchor="t" bIns="0" lIns="0" rIns="0" rtlCol="0" tIns="0" wrap="none"/>
          <a:p>
            <a:pPr algn="l" indent="0" marL="0">
              <a:lnSpc>
                <a:spcPts val="2600"/>
              </a:lnSpc>
              <a:buNone/>
            </a:pPr>
            <a:r>
              <a:rPr b="1" dirty="0" sz="2050" kern="0" lang="en-US" spc="-21">
                <a:solidFill>
                  <a:srgbClr val="E2E6E9"/>
                </a:solidFill>
                <a:latin typeface="Montserrat" pitchFamily="34" charset="0"/>
                <a:ea typeface="Montserrat" pitchFamily="34" charset="-122"/>
                <a:cs typeface="Montserrat" pitchFamily="34" charset="-120"/>
              </a:rPr>
              <a:t>Valid Configuration</a:t>
            </a:r>
            <a:endParaRPr dirty="0" sz="2050" lang="en-US"/>
          </a:p>
        </p:txBody>
      </p:sp>
      <p:sp>
        <p:nvSpPr>
          <p:cNvPr id="1048615" name="Text 7"/>
          <p:cNvSpPr/>
          <p:nvPr/>
        </p:nvSpPr>
        <p:spPr>
          <a:xfrm>
            <a:off x="9714786" y="6107311"/>
            <a:ext cx="4101465" cy="1395889"/>
          </a:xfrm>
          <a:prstGeom prst="rect"/>
          <a:noFill/>
        </p:spPr>
        <p:txBody>
          <a:bodyPr anchor="t" bIns="0" lIns="0" rIns="0" rtlCol="0" tIns="0" wrap="square"/>
          <a:p>
            <a:pPr algn="l" indent="0" marL="0">
              <a:lnSpc>
                <a:spcPts val="2700"/>
              </a:lnSpc>
              <a:buNone/>
            </a:pPr>
            <a:r>
              <a:rPr dirty="0" sz="1800" lang="en-US">
                <a:solidFill>
                  <a:srgbClr val="E2E6E9"/>
                </a:solidFill>
                <a:latin typeface="Source Sans Pro" pitchFamily="34" charset="0"/>
                <a:ea typeface="Source Sans Pro" pitchFamily="34" charset="-122"/>
                <a:cs typeface="Source Sans Pro" pitchFamily="34" charset="-120"/>
              </a:rPr>
              <a:t>When all queens are placed on the board without conflicts, a valid configuration is achieved, indicating a successful solution to the N-Queens problem.</a:t>
            </a:r>
            <a:endParaRPr dirty="0" sz="18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35" name=""/>
        <p:cNvGrpSpPr/>
        <p:nvPr/>
      </p:nvGrpSpPr>
      <p:grpSpPr>
        <a:xfrm>
          <a:off x="0" y="0"/>
          <a:ext cx="0" cy="0"/>
          <a:chOff x="0" y="0"/>
          <a:chExt cx="0" cy="0"/>
        </a:xfrm>
      </p:grpSpPr>
      <p:pic>
        <p:nvPicPr>
          <p:cNvPr id="2097163" name="Image 0" descr="preencoded.png"/>
          <p:cNvPicPr>
            <a:picLocks noChangeAspect="1"/>
          </p:cNvPicPr>
          <p:nvPr/>
        </p:nvPicPr>
        <p:blipFill>
          <a:blip xmlns:r="http://schemas.openxmlformats.org/officeDocument/2006/relationships" r:embed="rId1"/>
          <a:stretch>
            <a:fillRect/>
          </a:stretch>
        </p:blipFill>
        <p:spPr>
          <a:xfrm>
            <a:off x="9144000" y="0"/>
            <a:ext cx="5486400" cy="8231029"/>
          </a:xfrm>
          <a:prstGeom prst="rect"/>
        </p:spPr>
      </p:pic>
      <p:sp>
        <p:nvSpPr>
          <p:cNvPr id="1048621" name="Text 0"/>
          <p:cNvSpPr/>
          <p:nvPr/>
        </p:nvSpPr>
        <p:spPr>
          <a:xfrm>
            <a:off x="606862" y="476845"/>
            <a:ext cx="6549985" cy="492562"/>
          </a:xfrm>
          <a:prstGeom prst="rect"/>
          <a:noFill/>
        </p:spPr>
        <p:txBody>
          <a:bodyPr anchor="t" bIns="0" lIns="0" rIns="0" rtlCol="0" tIns="0" wrap="none"/>
          <a:p>
            <a:pPr indent="0" marL="0">
              <a:lnSpc>
                <a:spcPts val="3850"/>
              </a:lnSpc>
              <a:buNone/>
            </a:pPr>
            <a:r>
              <a:rPr b="1" dirty="0" sz="3100" kern="0" lang="en-US" spc="-31">
                <a:solidFill>
                  <a:srgbClr val="FFFFFF"/>
                </a:solidFill>
                <a:latin typeface="Montserrat" pitchFamily="34" charset="0"/>
                <a:ea typeface="Montserrat" pitchFamily="34" charset="-122"/>
                <a:cs typeface="Montserrat" pitchFamily="34" charset="-120"/>
              </a:rPr>
              <a:t>Backtracking: The Core Strategy</a:t>
            </a:r>
            <a:endParaRPr dirty="0" sz="3100" lang="en-US"/>
          </a:p>
        </p:txBody>
      </p:sp>
      <p:sp>
        <p:nvSpPr>
          <p:cNvPr id="1048622" name="Text 1"/>
          <p:cNvSpPr/>
          <p:nvPr/>
        </p:nvSpPr>
        <p:spPr>
          <a:xfrm>
            <a:off x="606862" y="1229439"/>
            <a:ext cx="7930277" cy="780455"/>
          </a:xfrm>
          <a:prstGeom prst="rect"/>
          <a:noFill/>
        </p:spPr>
        <p:txBody>
          <a:bodyPr anchor="t" bIns="0" lIns="0" rIns="0" rtlCol="0" tIns="0" wrap="square"/>
          <a:p>
            <a:pPr indent="0" marL="0">
              <a:lnSpc>
                <a:spcPts val="2000"/>
              </a:lnSpc>
              <a:buNone/>
            </a:pPr>
            <a:r>
              <a:rPr dirty="0" sz="1350" lang="en-US">
                <a:solidFill>
                  <a:srgbClr val="E2E6E9"/>
                </a:solidFill>
                <a:latin typeface="Source Sans Pro" pitchFamily="34" charset="0"/>
                <a:ea typeface="Source Sans Pro" pitchFamily="34" charset="-122"/>
                <a:cs typeface="Source Sans Pro" pitchFamily="34" charset="-120"/>
              </a:rPr>
              <a:t>Backtracking is a crucial part of the N-Queens algorithm. It allows the algorithm to systematically explore all possible placements for queens, checking for conflicts, and retreating when a conflict is found. This iterative process ensures that all potential solutions are explored.</a:t>
            </a:r>
            <a:endParaRPr dirty="0" sz="1350" lang="en-US"/>
          </a:p>
        </p:txBody>
      </p:sp>
      <p:pic>
        <p:nvPicPr>
          <p:cNvPr id="2097164" name="Image 1" descr="preencoded.png"/>
          <p:cNvPicPr>
            <a:picLocks noChangeAspect="1"/>
          </p:cNvPicPr>
          <p:nvPr/>
        </p:nvPicPr>
        <p:blipFill>
          <a:blip xmlns:r="http://schemas.openxmlformats.org/officeDocument/2006/relationships" r:embed="rId2"/>
          <a:stretch>
            <a:fillRect/>
          </a:stretch>
        </p:blipFill>
        <p:spPr>
          <a:xfrm>
            <a:off x="606862" y="2204918"/>
            <a:ext cx="867013" cy="1387316"/>
          </a:xfrm>
          <a:prstGeom prst="rect"/>
        </p:spPr>
      </p:pic>
      <p:sp>
        <p:nvSpPr>
          <p:cNvPr id="1048623" name="Text 2"/>
          <p:cNvSpPr/>
          <p:nvPr/>
        </p:nvSpPr>
        <p:spPr>
          <a:xfrm>
            <a:off x="1733907" y="2378273"/>
            <a:ext cx="1970603" cy="246221"/>
          </a:xfrm>
          <a:prstGeom prst="rect"/>
          <a:noFill/>
        </p:spPr>
        <p:txBody>
          <a:bodyPr anchor="t" bIns="0" lIns="0" rIns="0" rtlCol="0" tIns="0" wrap="none"/>
          <a:p>
            <a:pPr algn="l" indent="0" marL="0">
              <a:lnSpc>
                <a:spcPts val="1900"/>
              </a:lnSpc>
              <a:buNone/>
            </a:pPr>
            <a:r>
              <a:rPr b="1" dirty="0" sz="1550" kern="0" lang="en-US" spc="-16">
                <a:solidFill>
                  <a:srgbClr val="E2E6E9"/>
                </a:solidFill>
                <a:latin typeface="Montserrat" pitchFamily="34" charset="0"/>
                <a:ea typeface="Montserrat" pitchFamily="34" charset="-122"/>
                <a:cs typeface="Montserrat" pitchFamily="34" charset="-120"/>
              </a:rPr>
              <a:t>Placement</a:t>
            </a:r>
            <a:endParaRPr dirty="0" sz="1550" lang="en-US"/>
          </a:p>
        </p:txBody>
      </p:sp>
      <p:sp>
        <p:nvSpPr>
          <p:cNvPr id="1048624" name="Text 3"/>
          <p:cNvSpPr/>
          <p:nvPr/>
        </p:nvSpPr>
        <p:spPr>
          <a:xfrm>
            <a:off x="1733907" y="2728436"/>
            <a:ext cx="6803231" cy="260152"/>
          </a:xfrm>
          <a:prstGeom prst="rect"/>
          <a:noFill/>
        </p:spPr>
        <p:txBody>
          <a:bodyPr anchor="t" bIns="0" lIns="0" rIns="0" rtlCol="0" tIns="0" wrap="none"/>
          <a:p>
            <a:pPr algn="l" indent="0" marL="0">
              <a:lnSpc>
                <a:spcPts val="2000"/>
              </a:lnSpc>
              <a:buNone/>
            </a:pPr>
            <a:r>
              <a:rPr dirty="0" sz="1350" lang="en-US">
                <a:solidFill>
                  <a:srgbClr val="E2E6E9"/>
                </a:solidFill>
                <a:latin typeface="Source Sans Pro" pitchFamily="34" charset="0"/>
                <a:ea typeface="Source Sans Pro" pitchFamily="34" charset="-122"/>
                <a:cs typeface="Source Sans Pro" pitchFamily="34" charset="-120"/>
              </a:rPr>
              <a:t>A queen is placed on a specific square on the chessboard.</a:t>
            </a:r>
            <a:endParaRPr dirty="0" sz="1350" lang="en-US"/>
          </a:p>
        </p:txBody>
      </p:sp>
      <p:pic>
        <p:nvPicPr>
          <p:cNvPr id="2097165" name="Image 2" descr="preencoded.png"/>
          <p:cNvPicPr>
            <a:picLocks noChangeAspect="1"/>
          </p:cNvPicPr>
          <p:nvPr/>
        </p:nvPicPr>
        <p:blipFill>
          <a:blip xmlns:r="http://schemas.openxmlformats.org/officeDocument/2006/relationships" r:embed="rId3"/>
          <a:stretch>
            <a:fillRect/>
          </a:stretch>
        </p:blipFill>
        <p:spPr>
          <a:xfrm>
            <a:off x="606862" y="3592235"/>
            <a:ext cx="867013" cy="1387316"/>
          </a:xfrm>
          <a:prstGeom prst="rect"/>
        </p:spPr>
      </p:pic>
      <p:sp>
        <p:nvSpPr>
          <p:cNvPr id="1048625" name="Text 4"/>
          <p:cNvSpPr/>
          <p:nvPr/>
        </p:nvSpPr>
        <p:spPr>
          <a:xfrm>
            <a:off x="1733907" y="3765590"/>
            <a:ext cx="1970603" cy="246221"/>
          </a:xfrm>
          <a:prstGeom prst="rect"/>
          <a:noFill/>
        </p:spPr>
        <p:txBody>
          <a:bodyPr anchor="t" bIns="0" lIns="0" rIns="0" rtlCol="0" tIns="0" wrap="none"/>
          <a:p>
            <a:pPr algn="l" indent="0" marL="0">
              <a:lnSpc>
                <a:spcPts val="1900"/>
              </a:lnSpc>
              <a:buNone/>
            </a:pPr>
            <a:r>
              <a:rPr b="1" dirty="0" sz="1550" kern="0" lang="en-US" spc="-16">
                <a:solidFill>
                  <a:srgbClr val="E2E6E9"/>
                </a:solidFill>
                <a:latin typeface="Montserrat" pitchFamily="34" charset="0"/>
                <a:ea typeface="Montserrat" pitchFamily="34" charset="-122"/>
                <a:cs typeface="Montserrat" pitchFamily="34" charset="-120"/>
              </a:rPr>
              <a:t>Conflict Check</a:t>
            </a:r>
            <a:endParaRPr dirty="0" sz="1550" lang="en-US"/>
          </a:p>
        </p:txBody>
      </p:sp>
      <p:sp>
        <p:nvSpPr>
          <p:cNvPr id="1048626" name="Text 5"/>
          <p:cNvSpPr/>
          <p:nvPr/>
        </p:nvSpPr>
        <p:spPr>
          <a:xfrm>
            <a:off x="1733907" y="4115753"/>
            <a:ext cx="6803231" cy="260152"/>
          </a:xfrm>
          <a:prstGeom prst="rect"/>
          <a:noFill/>
        </p:spPr>
        <p:txBody>
          <a:bodyPr anchor="t" bIns="0" lIns="0" rIns="0" rtlCol="0" tIns="0" wrap="none"/>
          <a:p>
            <a:pPr algn="l" indent="0" marL="0">
              <a:lnSpc>
                <a:spcPts val="2000"/>
              </a:lnSpc>
              <a:buNone/>
            </a:pPr>
            <a:r>
              <a:rPr dirty="0" sz="1350" lang="en-US">
                <a:solidFill>
                  <a:srgbClr val="E2E6E9"/>
                </a:solidFill>
                <a:latin typeface="Source Sans Pro" pitchFamily="34" charset="0"/>
                <a:ea typeface="Source Sans Pro" pitchFamily="34" charset="-122"/>
                <a:cs typeface="Source Sans Pro" pitchFamily="34" charset="-120"/>
              </a:rPr>
              <a:t>The algorithm checks if the placed queen creates conflicts with previously placed queens.</a:t>
            </a:r>
            <a:endParaRPr dirty="0" sz="1350" lang="en-US"/>
          </a:p>
        </p:txBody>
      </p:sp>
      <p:pic>
        <p:nvPicPr>
          <p:cNvPr id="2097166" name="Image 3" descr="preencoded.png"/>
          <p:cNvPicPr>
            <a:picLocks noChangeAspect="1"/>
          </p:cNvPicPr>
          <p:nvPr/>
        </p:nvPicPr>
        <p:blipFill>
          <a:blip xmlns:r="http://schemas.openxmlformats.org/officeDocument/2006/relationships" r:embed="rId4"/>
          <a:stretch>
            <a:fillRect/>
          </a:stretch>
        </p:blipFill>
        <p:spPr>
          <a:xfrm>
            <a:off x="606862" y="4979551"/>
            <a:ext cx="867013" cy="1387316"/>
          </a:xfrm>
          <a:prstGeom prst="rect"/>
        </p:spPr>
      </p:pic>
      <p:sp>
        <p:nvSpPr>
          <p:cNvPr id="1048627" name="Text 6"/>
          <p:cNvSpPr/>
          <p:nvPr/>
        </p:nvSpPr>
        <p:spPr>
          <a:xfrm>
            <a:off x="1733907" y="5152906"/>
            <a:ext cx="1970603" cy="246221"/>
          </a:xfrm>
          <a:prstGeom prst="rect"/>
          <a:noFill/>
        </p:spPr>
        <p:txBody>
          <a:bodyPr anchor="t" bIns="0" lIns="0" rIns="0" rtlCol="0" tIns="0" wrap="none"/>
          <a:p>
            <a:pPr algn="l" indent="0" marL="0">
              <a:lnSpc>
                <a:spcPts val="1900"/>
              </a:lnSpc>
              <a:buNone/>
            </a:pPr>
            <a:r>
              <a:rPr b="1" dirty="0" sz="1550" kern="0" lang="en-US" spc="-16">
                <a:solidFill>
                  <a:srgbClr val="E2E6E9"/>
                </a:solidFill>
                <a:latin typeface="Montserrat" pitchFamily="34" charset="0"/>
                <a:ea typeface="Montserrat" pitchFamily="34" charset="-122"/>
                <a:cs typeface="Montserrat" pitchFamily="34" charset="-120"/>
              </a:rPr>
              <a:t>Backtrack</a:t>
            </a:r>
            <a:endParaRPr dirty="0" sz="1550" lang="en-US"/>
          </a:p>
        </p:txBody>
      </p:sp>
      <p:sp>
        <p:nvSpPr>
          <p:cNvPr id="1048628" name="Text 7"/>
          <p:cNvSpPr/>
          <p:nvPr/>
        </p:nvSpPr>
        <p:spPr>
          <a:xfrm>
            <a:off x="1733907" y="5503069"/>
            <a:ext cx="6803231" cy="520303"/>
          </a:xfrm>
          <a:prstGeom prst="rect"/>
          <a:noFill/>
        </p:spPr>
        <p:txBody>
          <a:bodyPr anchor="t" bIns="0" lIns="0" rIns="0" rtlCol="0" tIns="0" wrap="square"/>
          <a:p>
            <a:pPr algn="l" indent="0" marL="0">
              <a:lnSpc>
                <a:spcPts val="2000"/>
              </a:lnSpc>
              <a:buNone/>
            </a:pPr>
            <a:r>
              <a:rPr dirty="0" sz="1350" lang="en-US">
                <a:solidFill>
                  <a:srgbClr val="E2E6E9"/>
                </a:solidFill>
                <a:latin typeface="Source Sans Pro" pitchFamily="34" charset="0"/>
                <a:ea typeface="Source Sans Pro" pitchFamily="34" charset="-122"/>
                <a:cs typeface="Source Sans Pro" pitchFamily="34" charset="-120"/>
              </a:rPr>
              <a:t>If a conflict is detected, the algorithm backtracks to the previous queen and tries a different placement.</a:t>
            </a:r>
            <a:endParaRPr dirty="0" sz="1350" lang="en-US"/>
          </a:p>
        </p:txBody>
      </p:sp>
      <p:pic>
        <p:nvPicPr>
          <p:cNvPr id="2097167" name="Image 4" descr="preencoded.png"/>
          <p:cNvPicPr>
            <a:picLocks noChangeAspect="1"/>
          </p:cNvPicPr>
          <p:nvPr/>
        </p:nvPicPr>
        <p:blipFill>
          <a:blip xmlns:r="http://schemas.openxmlformats.org/officeDocument/2006/relationships" r:embed="rId5"/>
          <a:stretch>
            <a:fillRect/>
          </a:stretch>
        </p:blipFill>
        <p:spPr>
          <a:xfrm>
            <a:off x="606862" y="6366867"/>
            <a:ext cx="867013" cy="1387316"/>
          </a:xfrm>
          <a:prstGeom prst="rect"/>
        </p:spPr>
      </p:pic>
      <p:sp>
        <p:nvSpPr>
          <p:cNvPr id="1048629" name="Text 8"/>
          <p:cNvSpPr/>
          <p:nvPr/>
        </p:nvSpPr>
        <p:spPr>
          <a:xfrm>
            <a:off x="1733907" y="6540222"/>
            <a:ext cx="1970603" cy="246221"/>
          </a:xfrm>
          <a:prstGeom prst="rect"/>
          <a:noFill/>
        </p:spPr>
        <p:txBody>
          <a:bodyPr anchor="t" bIns="0" lIns="0" rIns="0" rtlCol="0" tIns="0" wrap="none"/>
          <a:p>
            <a:pPr algn="l" indent="0" marL="0">
              <a:lnSpc>
                <a:spcPts val="1900"/>
              </a:lnSpc>
              <a:buNone/>
            </a:pPr>
            <a:r>
              <a:rPr b="1" dirty="0" sz="1550" kern="0" lang="en-US" spc="-16">
                <a:solidFill>
                  <a:srgbClr val="E2E6E9"/>
                </a:solidFill>
                <a:latin typeface="Montserrat" pitchFamily="34" charset="0"/>
                <a:ea typeface="Montserrat" pitchFamily="34" charset="-122"/>
                <a:cs typeface="Montserrat" pitchFamily="34" charset="-120"/>
              </a:rPr>
              <a:t>Continue</a:t>
            </a:r>
            <a:endParaRPr dirty="0" sz="1550" lang="en-US"/>
          </a:p>
        </p:txBody>
      </p:sp>
      <p:sp>
        <p:nvSpPr>
          <p:cNvPr id="1048630" name="Text 9"/>
          <p:cNvSpPr/>
          <p:nvPr/>
        </p:nvSpPr>
        <p:spPr>
          <a:xfrm>
            <a:off x="1733907" y="6890385"/>
            <a:ext cx="6803231" cy="260152"/>
          </a:xfrm>
          <a:prstGeom prst="rect"/>
          <a:noFill/>
        </p:spPr>
        <p:txBody>
          <a:bodyPr anchor="t" bIns="0" lIns="0" rIns="0" rtlCol="0" tIns="0" wrap="none"/>
          <a:p>
            <a:pPr algn="l" indent="0" marL="0">
              <a:lnSpc>
                <a:spcPts val="2000"/>
              </a:lnSpc>
              <a:buNone/>
            </a:pPr>
            <a:r>
              <a:rPr dirty="0" sz="1350" lang="en-US">
                <a:solidFill>
                  <a:srgbClr val="E2E6E9"/>
                </a:solidFill>
                <a:latin typeface="Source Sans Pro" pitchFamily="34" charset="0"/>
                <a:ea typeface="Source Sans Pro" pitchFamily="34" charset="-122"/>
                <a:cs typeface="Source Sans Pro" pitchFamily="34" charset="-120"/>
              </a:rPr>
              <a:t>If no conflict is found, the algorithm proceeds to place the next queen.</a:t>
            </a:r>
            <a:endParaRPr dirty="0" sz="135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39" name=""/>
        <p:cNvGrpSpPr/>
        <p:nvPr/>
      </p:nvGrpSpPr>
      <p:grpSpPr>
        <a:xfrm>
          <a:off x="0" y="0"/>
          <a:ext cx="0" cy="0"/>
          <a:chOff x="0" y="0"/>
          <a:chExt cx="0" cy="0"/>
        </a:xfrm>
      </p:grpSpPr>
      <p:pic>
        <p:nvPicPr>
          <p:cNvPr id="2097169" name="Image 0" descr="preencoded.png"/>
          <p:cNvPicPr>
            <a:picLocks noChangeAspect="1"/>
          </p:cNvPicPr>
          <p:nvPr/>
        </p:nvPicPr>
        <p:blipFill>
          <a:blip xmlns:r="http://schemas.openxmlformats.org/officeDocument/2006/relationships" r:embed="rId1"/>
          <a:stretch>
            <a:fillRect/>
          </a:stretch>
        </p:blipFill>
        <p:spPr>
          <a:xfrm>
            <a:off x="0" y="0"/>
            <a:ext cx="5486400" cy="8229600"/>
          </a:xfrm>
          <a:prstGeom prst="rect"/>
        </p:spPr>
      </p:pic>
      <p:sp>
        <p:nvSpPr>
          <p:cNvPr id="1048636" name="Text 0"/>
          <p:cNvSpPr/>
          <p:nvPr/>
        </p:nvSpPr>
        <p:spPr>
          <a:xfrm>
            <a:off x="6350198" y="1156335"/>
            <a:ext cx="7416403" cy="1402556"/>
          </a:xfrm>
          <a:prstGeom prst="rect"/>
          <a:noFill/>
        </p:spPr>
        <p:txBody>
          <a:bodyPr anchor="t" bIns="0" lIns="0" rIns="0" rtlCol="0" tIns="0" wrap="square"/>
          <a:p>
            <a:pPr indent="0" marL="0">
              <a:lnSpc>
                <a:spcPts val="5500"/>
              </a:lnSpc>
              <a:buNone/>
            </a:pPr>
            <a:r>
              <a:rPr b="1" dirty="0" sz="4400" kern="0" lang="en-US" spc="-44">
                <a:solidFill>
                  <a:srgbClr val="FFFFFF"/>
                </a:solidFill>
                <a:latin typeface="Montserrat" pitchFamily="34" charset="0"/>
                <a:ea typeface="Montserrat" pitchFamily="34" charset="-122"/>
                <a:cs typeface="Montserrat" pitchFamily="34" charset="-120"/>
              </a:rPr>
              <a:t>Possible Rook Placements</a:t>
            </a:r>
            <a:endParaRPr dirty="0" sz="4400" lang="en-US"/>
          </a:p>
        </p:txBody>
      </p:sp>
      <p:sp>
        <p:nvSpPr>
          <p:cNvPr id="1048637" name="Text 1"/>
          <p:cNvSpPr/>
          <p:nvPr/>
        </p:nvSpPr>
        <p:spPr>
          <a:xfrm>
            <a:off x="6350198" y="2929057"/>
            <a:ext cx="7416403" cy="1110496"/>
          </a:xfrm>
          <a:prstGeom prst="rect"/>
          <a:noFill/>
        </p:spPr>
        <p:txBody>
          <a:bodyPr anchor="t" bIns="0" lIns="0" rIns="0" rtlCol="0" tIns="0" wrap="square"/>
          <a:p>
            <a:pPr indent="0" marL="0">
              <a:lnSpc>
                <a:spcPts val="2900"/>
              </a:lnSpc>
              <a:buNone/>
            </a:pPr>
            <a:r>
              <a:rPr dirty="0" sz="1900" lang="en-US">
                <a:solidFill>
                  <a:srgbClr val="E2E6E9"/>
                </a:solidFill>
                <a:latin typeface="Source Sans Pro" pitchFamily="34" charset="0"/>
                <a:ea typeface="Source Sans Pro" pitchFamily="34" charset="-122"/>
                <a:cs typeface="Source Sans Pro" pitchFamily="34" charset="-120"/>
              </a:rPr>
              <a:t>To understand rook placements, we need to consider the constraints of the game. Rooks can move horizontally and vertically, which limits where they can be placed on the board.</a:t>
            </a:r>
            <a:endParaRPr dirty="0" sz="1900" lang="en-US"/>
          </a:p>
        </p:txBody>
      </p:sp>
      <p:sp>
        <p:nvSpPr>
          <p:cNvPr id="1048638" name="Shape 2"/>
          <p:cNvSpPr/>
          <p:nvPr/>
        </p:nvSpPr>
        <p:spPr>
          <a:xfrm>
            <a:off x="6350198" y="4317206"/>
            <a:ext cx="7416403" cy="2756059"/>
          </a:xfrm>
          <a:prstGeom prst="roundRect">
            <a:avLst>
              <a:gd name="adj" fmla="val 1343"/>
            </a:avLst>
          </a:prstGeom>
          <a:noFill/>
          <a:ln w="15240">
            <a:solidFill>
              <a:srgbClr val="FFFFFF">
                <a:alpha val="24000"/>
              </a:srgbClr>
            </a:solidFill>
            <a:prstDash val="solid"/>
          </a:ln>
        </p:spPr>
      </p:sp>
      <p:sp>
        <p:nvSpPr>
          <p:cNvPr id="1048639" name="Shape 3"/>
          <p:cNvSpPr/>
          <p:nvPr/>
        </p:nvSpPr>
        <p:spPr>
          <a:xfrm>
            <a:off x="6365438" y="4332446"/>
            <a:ext cx="7385923" cy="681395"/>
          </a:xfrm>
          <a:prstGeom prst="rect"/>
          <a:solidFill>
            <a:srgbClr val="FFFFFF">
              <a:alpha val="4000"/>
            </a:srgbClr>
          </a:solidFill>
        </p:spPr>
      </p:sp>
      <p:sp>
        <p:nvSpPr>
          <p:cNvPr id="1048640" name="Text 4"/>
          <p:cNvSpPr/>
          <p:nvPr/>
        </p:nvSpPr>
        <p:spPr>
          <a:xfrm>
            <a:off x="6612255" y="4488061"/>
            <a:ext cx="3195518" cy="370165"/>
          </a:xfrm>
          <a:prstGeom prst="rect"/>
          <a:noFill/>
        </p:spPr>
        <p:txBody>
          <a:bodyPr anchor="t" bIns="0" lIns="0" rIns="0" rtlCol="0" tIns="0" wrap="none"/>
          <a:p>
            <a:pPr indent="0" marL="0">
              <a:lnSpc>
                <a:spcPts val="2900"/>
              </a:lnSpc>
              <a:buNone/>
            </a:pPr>
            <a:r>
              <a:rPr dirty="0" sz="1900" lang="en-US">
                <a:solidFill>
                  <a:srgbClr val="E2E6E9"/>
                </a:solidFill>
                <a:latin typeface="Source Sans Pro" pitchFamily="34" charset="0"/>
                <a:ea typeface="Source Sans Pro" pitchFamily="34" charset="-122"/>
                <a:cs typeface="Source Sans Pro" pitchFamily="34" charset="-120"/>
              </a:rPr>
              <a:t>Rook 1</a:t>
            </a:r>
            <a:endParaRPr dirty="0" sz="1900" lang="en-US"/>
          </a:p>
        </p:txBody>
      </p:sp>
      <p:sp>
        <p:nvSpPr>
          <p:cNvPr id="1048641" name="Text 5"/>
          <p:cNvSpPr/>
          <p:nvPr/>
        </p:nvSpPr>
        <p:spPr>
          <a:xfrm>
            <a:off x="10309027" y="4488061"/>
            <a:ext cx="3195518" cy="370165"/>
          </a:xfrm>
          <a:prstGeom prst="rect"/>
          <a:noFill/>
        </p:spPr>
        <p:txBody>
          <a:bodyPr anchor="t" bIns="0" lIns="0" rIns="0" rtlCol="0" tIns="0" wrap="none"/>
          <a:p>
            <a:pPr indent="0" marL="0">
              <a:lnSpc>
                <a:spcPts val="2900"/>
              </a:lnSpc>
              <a:buNone/>
            </a:pPr>
            <a:r>
              <a:rPr dirty="0" sz="1900" lang="en-US">
                <a:solidFill>
                  <a:srgbClr val="E2E6E9"/>
                </a:solidFill>
                <a:latin typeface="Source Sans Pro" pitchFamily="34" charset="0"/>
                <a:ea typeface="Source Sans Pro" pitchFamily="34" charset="-122"/>
                <a:cs typeface="Source Sans Pro" pitchFamily="34" charset="-120"/>
              </a:rPr>
              <a:t>A1</a:t>
            </a:r>
            <a:endParaRPr dirty="0" sz="1900" lang="en-US"/>
          </a:p>
        </p:txBody>
      </p:sp>
      <p:sp>
        <p:nvSpPr>
          <p:cNvPr id="1048642" name="Shape 6"/>
          <p:cNvSpPr/>
          <p:nvPr/>
        </p:nvSpPr>
        <p:spPr>
          <a:xfrm>
            <a:off x="6365438" y="5013841"/>
            <a:ext cx="7385923" cy="681395"/>
          </a:xfrm>
          <a:prstGeom prst="rect"/>
          <a:solidFill>
            <a:srgbClr val="000000">
              <a:alpha val="4000"/>
            </a:srgbClr>
          </a:solidFill>
        </p:spPr>
      </p:sp>
      <p:sp>
        <p:nvSpPr>
          <p:cNvPr id="1048643" name="Text 7"/>
          <p:cNvSpPr/>
          <p:nvPr/>
        </p:nvSpPr>
        <p:spPr>
          <a:xfrm>
            <a:off x="6612255" y="5169456"/>
            <a:ext cx="3195518" cy="370165"/>
          </a:xfrm>
          <a:prstGeom prst="rect"/>
          <a:noFill/>
        </p:spPr>
        <p:txBody>
          <a:bodyPr anchor="t" bIns="0" lIns="0" rIns="0" rtlCol="0" tIns="0" wrap="none"/>
          <a:p>
            <a:pPr indent="0" marL="0">
              <a:lnSpc>
                <a:spcPts val="2900"/>
              </a:lnSpc>
              <a:buNone/>
            </a:pPr>
            <a:r>
              <a:rPr dirty="0" sz="1900" lang="en-US">
                <a:solidFill>
                  <a:srgbClr val="E2E6E9"/>
                </a:solidFill>
                <a:latin typeface="Source Sans Pro" pitchFamily="34" charset="0"/>
                <a:ea typeface="Source Sans Pro" pitchFamily="34" charset="-122"/>
                <a:cs typeface="Source Sans Pro" pitchFamily="34" charset="-120"/>
              </a:rPr>
              <a:t>Rook 2</a:t>
            </a:r>
            <a:endParaRPr dirty="0" sz="1900" lang="en-US"/>
          </a:p>
        </p:txBody>
      </p:sp>
      <p:sp>
        <p:nvSpPr>
          <p:cNvPr id="1048644" name="Text 8"/>
          <p:cNvSpPr/>
          <p:nvPr/>
        </p:nvSpPr>
        <p:spPr>
          <a:xfrm>
            <a:off x="10309027" y="5169456"/>
            <a:ext cx="3195518" cy="370165"/>
          </a:xfrm>
          <a:prstGeom prst="rect"/>
          <a:noFill/>
        </p:spPr>
        <p:txBody>
          <a:bodyPr anchor="t" bIns="0" lIns="0" rIns="0" rtlCol="0" tIns="0" wrap="none"/>
          <a:p>
            <a:pPr indent="0" marL="0">
              <a:lnSpc>
                <a:spcPts val="2900"/>
              </a:lnSpc>
              <a:buNone/>
            </a:pPr>
            <a:r>
              <a:rPr dirty="0" sz="1900" lang="en-US">
                <a:solidFill>
                  <a:srgbClr val="E2E6E9"/>
                </a:solidFill>
                <a:latin typeface="Source Sans Pro" pitchFamily="34" charset="0"/>
                <a:ea typeface="Source Sans Pro" pitchFamily="34" charset="-122"/>
                <a:cs typeface="Source Sans Pro" pitchFamily="34" charset="-120"/>
              </a:rPr>
              <a:t>B2</a:t>
            </a:r>
            <a:endParaRPr dirty="0" sz="1900" lang="en-US"/>
          </a:p>
        </p:txBody>
      </p:sp>
      <p:sp>
        <p:nvSpPr>
          <p:cNvPr id="1048645" name="Shape 9"/>
          <p:cNvSpPr/>
          <p:nvPr/>
        </p:nvSpPr>
        <p:spPr>
          <a:xfrm>
            <a:off x="6365438" y="5695236"/>
            <a:ext cx="7385923" cy="681395"/>
          </a:xfrm>
          <a:prstGeom prst="rect"/>
          <a:solidFill>
            <a:srgbClr val="FFFFFF">
              <a:alpha val="4000"/>
            </a:srgbClr>
          </a:solidFill>
        </p:spPr>
      </p:sp>
      <p:sp>
        <p:nvSpPr>
          <p:cNvPr id="1048646" name="Text 10"/>
          <p:cNvSpPr/>
          <p:nvPr/>
        </p:nvSpPr>
        <p:spPr>
          <a:xfrm>
            <a:off x="6612255" y="5850850"/>
            <a:ext cx="3195518" cy="370165"/>
          </a:xfrm>
          <a:prstGeom prst="rect"/>
          <a:noFill/>
        </p:spPr>
        <p:txBody>
          <a:bodyPr anchor="t" bIns="0" lIns="0" rIns="0" rtlCol="0" tIns="0" wrap="none"/>
          <a:p>
            <a:pPr indent="0" marL="0">
              <a:lnSpc>
                <a:spcPts val="2900"/>
              </a:lnSpc>
              <a:buNone/>
            </a:pPr>
            <a:r>
              <a:rPr dirty="0" sz="1900" lang="en-US">
                <a:solidFill>
                  <a:srgbClr val="E2E6E9"/>
                </a:solidFill>
                <a:latin typeface="Source Sans Pro" pitchFamily="34" charset="0"/>
                <a:ea typeface="Source Sans Pro" pitchFamily="34" charset="-122"/>
                <a:cs typeface="Source Sans Pro" pitchFamily="34" charset="-120"/>
              </a:rPr>
              <a:t>Rook 3</a:t>
            </a:r>
            <a:endParaRPr dirty="0" sz="1900" lang="en-US"/>
          </a:p>
        </p:txBody>
      </p:sp>
      <p:sp>
        <p:nvSpPr>
          <p:cNvPr id="1048647" name="Text 11"/>
          <p:cNvSpPr/>
          <p:nvPr/>
        </p:nvSpPr>
        <p:spPr>
          <a:xfrm>
            <a:off x="10309027" y="5850850"/>
            <a:ext cx="3195518" cy="370165"/>
          </a:xfrm>
          <a:prstGeom prst="rect"/>
          <a:noFill/>
        </p:spPr>
        <p:txBody>
          <a:bodyPr anchor="t" bIns="0" lIns="0" rIns="0" rtlCol="0" tIns="0" wrap="none"/>
          <a:p>
            <a:pPr indent="0" marL="0">
              <a:lnSpc>
                <a:spcPts val="2900"/>
              </a:lnSpc>
              <a:buNone/>
            </a:pPr>
            <a:r>
              <a:rPr dirty="0" sz="1900" lang="en-US">
                <a:solidFill>
                  <a:srgbClr val="E2E6E9"/>
                </a:solidFill>
                <a:latin typeface="Source Sans Pro" pitchFamily="34" charset="0"/>
                <a:ea typeface="Source Sans Pro" pitchFamily="34" charset="-122"/>
                <a:cs typeface="Source Sans Pro" pitchFamily="34" charset="-120"/>
              </a:rPr>
              <a:t>C3</a:t>
            </a:r>
            <a:endParaRPr dirty="0" sz="1900" lang="en-US"/>
          </a:p>
        </p:txBody>
      </p:sp>
      <p:sp>
        <p:nvSpPr>
          <p:cNvPr id="1048648" name="Shape 12"/>
          <p:cNvSpPr/>
          <p:nvPr/>
        </p:nvSpPr>
        <p:spPr>
          <a:xfrm>
            <a:off x="6365438" y="6376630"/>
            <a:ext cx="7385923" cy="681395"/>
          </a:xfrm>
          <a:prstGeom prst="rect"/>
          <a:solidFill>
            <a:srgbClr val="000000">
              <a:alpha val="4000"/>
            </a:srgbClr>
          </a:solidFill>
        </p:spPr>
      </p:sp>
      <p:sp>
        <p:nvSpPr>
          <p:cNvPr id="1048649" name="Text 13"/>
          <p:cNvSpPr/>
          <p:nvPr/>
        </p:nvSpPr>
        <p:spPr>
          <a:xfrm>
            <a:off x="6612255" y="6532245"/>
            <a:ext cx="3195518" cy="370165"/>
          </a:xfrm>
          <a:prstGeom prst="rect"/>
          <a:noFill/>
        </p:spPr>
        <p:txBody>
          <a:bodyPr anchor="t" bIns="0" lIns="0" rIns="0" rtlCol="0" tIns="0" wrap="none"/>
          <a:p>
            <a:pPr indent="0" marL="0">
              <a:lnSpc>
                <a:spcPts val="2900"/>
              </a:lnSpc>
              <a:buNone/>
            </a:pPr>
            <a:r>
              <a:rPr dirty="0" sz="1900" lang="en-US">
                <a:solidFill>
                  <a:srgbClr val="E2E6E9"/>
                </a:solidFill>
                <a:latin typeface="Source Sans Pro" pitchFamily="34" charset="0"/>
                <a:ea typeface="Source Sans Pro" pitchFamily="34" charset="-122"/>
                <a:cs typeface="Source Sans Pro" pitchFamily="34" charset="-120"/>
              </a:rPr>
              <a:t>Rook 4</a:t>
            </a:r>
            <a:endParaRPr dirty="0" sz="1900" lang="en-US"/>
          </a:p>
        </p:txBody>
      </p:sp>
      <p:sp>
        <p:nvSpPr>
          <p:cNvPr id="1048650" name="Text 14"/>
          <p:cNvSpPr/>
          <p:nvPr/>
        </p:nvSpPr>
        <p:spPr>
          <a:xfrm>
            <a:off x="10309027" y="6532245"/>
            <a:ext cx="3195518" cy="370165"/>
          </a:xfrm>
          <a:prstGeom prst="rect"/>
          <a:noFill/>
        </p:spPr>
        <p:txBody>
          <a:bodyPr anchor="t" bIns="0" lIns="0" rIns="0" rtlCol="0" tIns="0" wrap="none"/>
          <a:p>
            <a:pPr indent="0" marL="0">
              <a:lnSpc>
                <a:spcPts val="2900"/>
              </a:lnSpc>
              <a:buNone/>
            </a:pPr>
            <a:r>
              <a:rPr dirty="0" sz="1900" lang="en-US">
                <a:solidFill>
                  <a:srgbClr val="E2E6E9"/>
                </a:solidFill>
                <a:latin typeface="Source Sans Pro" pitchFamily="34" charset="0"/>
                <a:ea typeface="Source Sans Pro" pitchFamily="34" charset="-122"/>
                <a:cs typeface="Source Sans Pro" pitchFamily="34" charset="-120"/>
              </a:rPr>
              <a:t>D4</a:t>
            </a:r>
            <a:endParaRPr dirty="0" sz="19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43" name=""/>
        <p:cNvGrpSpPr/>
        <p:nvPr/>
      </p:nvGrpSpPr>
      <p:grpSpPr>
        <a:xfrm>
          <a:off x="0" y="0"/>
          <a:ext cx="0" cy="0"/>
          <a:chOff x="0" y="0"/>
          <a:chExt cx="0" cy="0"/>
        </a:xfrm>
      </p:grpSpPr>
      <p:sp>
        <p:nvSpPr>
          <p:cNvPr id="1048656" name="Text 0"/>
          <p:cNvSpPr/>
          <p:nvPr/>
        </p:nvSpPr>
        <p:spPr>
          <a:xfrm>
            <a:off x="863798" y="1919883"/>
            <a:ext cx="9194363" cy="701278"/>
          </a:xfrm>
          <a:prstGeom prst="rect"/>
          <a:noFill/>
        </p:spPr>
        <p:txBody>
          <a:bodyPr anchor="t" bIns="0" lIns="0" rIns="0" rtlCol="0" tIns="0" wrap="none"/>
          <a:p>
            <a:pPr indent="0" marL="0">
              <a:lnSpc>
                <a:spcPts val="5500"/>
              </a:lnSpc>
              <a:buNone/>
            </a:pPr>
            <a:r>
              <a:rPr b="1" dirty="0" sz="4400" kern="0" lang="en-US" spc="-44">
                <a:solidFill>
                  <a:srgbClr val="FFFFFF"/>
                </a:solidFill>
                <a:latin typeface="Montserrat" pitchFamily="34" charset="0"/>
                <a:ea typeface="Montserrat" pitchFamily="34" charset="-122"/>
                <a:cs typeface="Montserrat" pitchFamily="34" charset="-120"/>
              </a:rPr>
              <a:t>Constraints for Rook Placement</a:t>
            </a:r>
            <a:endParaRPr dirty="0" sz="4400" lang="en-US"/>
          </a:p>
        </p:txBody>
      </p:sp>
      <p:sp>
        <p:nvSpPr>
          <p:cNvPr id="1048657" name="Text 1"/>
          <p:cNvSpPr/>
          <p:nvPr/>
        </p:nvSpPr>
        <p:spPr>
          <a:xfrm>
            <a:off x="863798" y="3114794"/>
            <a:ext cx="12902803" cy="740331"/>
          </a:xfrm>
          <a:prstGeom prst="rect"/>
          <a:noFill/>
        </p:spPr>
        <p:txBody>
          <a:bodyPr anchor="t" bIns="0" lIns="0" rIns="0" rtlCol="0" tIns="0" wrap="square"/>
          <a:p>
            <a:pPr indent="0" marL="0">
              <a:lnSpc>
                <a:spcPts val="2900"/>
              </a:lnSpc>
              <a:buNone/>
            </a:pPr>
            <a:r>
              <a:rPr dirty="0" sz="1900" lang="en-US">
                <a:solidFill>
                  <a:srgbClr val="E2E6E9"/>
                </a:solidFill>
                <a:latin typeface="Source Sans Pro" pitchFamily="34" charset="0"/>
                <a:ea typeface="Source Sans Pro" pitchFamily="34" charset="-122"/>
                <a:cs typeface="Source Sans Pro" pitchFamily="34" charset="-120"/>
              </a:rPr>
              <a:t>There are specific constraints for rook placement that must be followed to ensure no two rooks threaten each other. Rooks cannot be placed in the same row or column as another rook.</a:t>
            </a:r>
            <a:endParaRPr dirty="0" sz="1900" lang="en-US"/>
          </a:p>
        </p:txBody>
      </p:sp>
      <p:sp>
        <p:nvSpPr>
          <p:cNvPr id="1048658" name="Text 2"/>
          <p:cNvSpPr/>
          <p:nvPr/>
        </p:nvSpPr>
        <p:spPr>
          <a:xfrm>
            <a:off x="863798" y="4379595"/>
            <a:ext cx="2804874" cy="350639"/>
          </a:xfrm>
          <a:prstGeom prst="rect"/>
          <a:noFill/>
        </p:spPr>
        <p:txBody>
          <a:bodyPr anchor="t" bIns="0" lIns="0" rIns="0" rtlCol="0" tIns="0" wrap="none"/>
          <a:p>
            <a:pPr indent="0" marL="0">
              <a:lnSpc>
                <a:spcPts val="2750"/>
              </a:lnSpc>
              <a:buNone/>
            </a:pPr>
            <a:r>
              <a:rPr b="1" dirty="0" sz="2200" kern="0" lang="en-US" spc="-22">
                <a:solidFill>
                  <a:srgbClr val="FFFFFF"/>
                </a:solidFill>
                <a:latin typeface="Montserrat" pitchFamily="34" charset="0"/>
                <a:ea typeface="Montserrat" pitchFamily="34" charset="-122"/>
                <a:cs typeface="Montserrat" pitchFamily="34" charset="-120"/>
              </a:rPr>
              <a:t>Row Constraint</a:t>
            </a:r>
            <a:endParaRPr dirty="0" sz="2200" lang="en-US"/>
          </a:p>
        </p:txBody>
      </p:sp>
      <p:sp>
        <p:nvSpPr>
          <p:cNvPr id="1048659" name="Text 3"/>
          <p:cNvSpPr/>
          <p:nvPr/>
        </p:nvSpPr>
        <p:spPr>
          <a:xfrm>
            <a:off x="863798" y="4977051"/>
            <a:ext cx="3898940" cy="1110496"/>
          </a:xfrm>
          <a:prstGeom prst="rect"/>
          <a:noFill/>
        </p:spPr>
        <p:txBody>
          <a:bodyPr anchor="t" bIns="0" lIns="0" rIns="0" rtlCol="0" tIns="0" wrap="square"/>
          <a:p>
            <a:pPr indent="0" marL="0">
              <a:lnSpc>
                <a:spcPts val="2900"/>
              </a:lnSpc>
              <a:buNone/>
            </a:pPr>
            <a:r>
              <a:rPr dirty="0" sz="1900" lang="en-US">
                <a:solidFill>
                  <a:srgbClr val="E2E6E9"/>
                </a:solidFill>
                <a:latin typeface="Source Sans Pro" pitchFamily="34" charset="0"/>
                <a:ea typeface="Source Sans Pro" pitchFamily="34" charset="-122"/>
                <a:cs typeface="Source Sans Pro" pitchFamily="34" charset="-120"/>
              </a:rPr>
              <a:t>Only one rook can occupy a specific row on the chessboard, to prevent conflict.</a:t>
            </a:r>
            <a:endParaRPr dirty="0" sz="1900" lang="en-US"/>
          </a:p>
        </p:txBody>
      </p:sp>
      <p:sp>
        <p:nvSpPr>
          <p:cNvPr id="1048660" name="Text 4"/>
          <p:cNvSpPr/>
          <p:nvPr/>
        </p:nvSpPr>
        <p:spPr>
          <a:xfrm>
            <a:off x="5372576" y="4379595"/>
            <a:ext cx="2804874" cy="350639"/>
          </a:xfrm>
          <a:prstGeom prst="rect"/>
          <a:noFill/>
        </p:spPr>
        <p:txBody>
          <a:bodyPr anchor="t" bIns="0" lIns="0" rIns="0" rtlCol="0" tIns="0" wrap="none"/>
          <a:p>
            <a:pPr indent="0" marL="0">
              <a:lnSpc>
                <a:spcPts val="2750"/>
              </a:lnSpc>
              <a:buNone/>
            </a:pPr>
            <a:r>
              <a:rPr b="1" dirty="0" sz="2200" kern="0" lang="en-US" spc="-22">
                <a:solidFill>
                  <a:srgbClr val="FFFFFF"/>
                </a:solidFill>
                <a:latin typeface="Montserrat" pitchFamily="34" charset="0"/>
                <a:ea typeface="Montserrat" pitchFamily="34" charset="-122"/>
                <a:cs typeface="Montserrat" pitchFamily="34" charset="-120"/>
              </a:rPr>
              <a:t>Column Constraint</a:t>
            </a:r>
            <a:endParaRPr dirty="0" sz="2200" lang="en-US"/>
          </a:p>
        </p:txBody>
      </p:sp>
      <p:sp>
        <p:nvSpPr>
          <p:cNvPr id="1048661" name="Text 5"/>
          <p:cNvSpPr/>
          <p:nvPr/>
        </p:nvSpPr>
        <p:spPr>
          <a:xfrm>
            <a:off x="5372576" y="4977051"/>
            <a:ext cx="3898940" cy="1110496"/>
          </a:xfrm>
          <a:prstGeom prst="rect"/>
          <a:noFill/>
        </p:spPr>
        <p:txBody>
          <a:bodyPr anchor="t" bIns="0" lIns="0" rIns="0" rtlCol="0" tIns="0" wrap="square"/>
          <a:p>
            <a:pPr indent="0" marL="0">
              <a:lnSpc>
                <a:spcPts val="2900"/>
              </a:lnSpc>
              <a:buNone/>
            </a:pPr>
            <a:r>
              <a:rPr dirty="0" sz="1900" lang="en-US">
                <a:solidFill>
                  <a:srgbClr val="E2E6E9"/>
                </a:solidFill>
                <a:latin typeface="Source Sans Pro" pitchFamily="34" charset="0"/>
                <a:ea typeface="Source Sans Pro" pitchFamily="34" charset="-122"/>
                <a:cs typeface="Source Sans Pro" pitchFamily="34" charset="-120"/>
              </a:rPr>
              <a:t>Only one rook can occupy a specific column on the chessboard, to avoid creating a conflict.</a:t>
            </a:r>
            <a:endParaRPr dirty="0" sz="1900" lang="en-US"/>
          </a:p>
        </p:txBody>
      </p:sp>
      <p:sp>
        <p:nvSpPr>
          <p:cNvPr id="1048662" name="Text 6"/>
          <p:cNvSpPr/>
          <p:nvPr/>
        </p:nvSpPr>
        <p:spPr>
          <a:xfrm>
            <a:off x="9881354" y="4379595"/>
            <a:ext cx="2878812" cy="350639"/>
          </a:xfrm>
          <a:prstGeom prst="rect"/>
          <a:noFill/>
        </p:spPr>
        <p:txBody>
          <a:bodyPr anchor="t" bIns="0" lIns="0" rIns="0" rtlCol="0" tIns="0" wrap="none"/>
          <a:p>
            <a:pPr indent="0" marL="0">
              <a:lnSpc>
                <a:spcPts val="2750"/>
              </a:lnSpc>
              <a:buNone/>
            </a:pPr>
            <a:r>
              <a:rPr b="1" dirty="0" sz="2200" kern="0" lang="en-US" spc="-22">
                <a:solidFill>
                  <a:srgbClr val="FFFFFF"/>
                </a:solidFill>
                <a:latin typeface="Montserrat" pitchFamily="34" charset="0"/>
                <a:ea typeface="Montserrat" pitchFamily="34" charset="-122"/>
                <a:cs typeface="Montserrat" pitchFamily="34" charset="-120"/>
              </a:rPr>
              <a:t>Diagonal Constraint</a:t>
            </a:r>
            <a:endParaRPr dirty="0" sz="2200" lang="en-US"/>
          </a:p>
        </p:txBody>
      </p:sp>
      <p:sp>
        <p:nvSpPr>
          <p:cNvPr id="1048663" name="Text 7"/>
          <p:cNvSpPr/>
          <p:nvPr/>
        </p:nvSpPr>
        <p:spPr>
          <a:xfrm>
            <a:off x="9881354" y="4977051"/>
            <a:ext cx="3898940" cy="1110496"/>
          </a:xfrm>
          <a:prstGeom prst="rect"/>
          <a:noFill/>
        </p:spPr>
        <p:txBody>
          <a:bodyPr anchor="t" bIns="0" lIns="0" rIns="0" rtlCol="0" tIns="0" wrap="square"/>
          <a:p>
            <a:pPr indent="0" marL="0">
              <a:lnSpc>
                <a:spcPts val="2900"/>
              </a:lnSpc>
              <a:buNone/>
            </a:pPr>
            <a:r>
              <a:rPr dirty="0" sz="1900" lang="en-US">
                <a:solidFill>
                  <a:srgbClr val="E2E6E9"/>
                </a:solidFill>
                <a:latin typeface="Source Sans Pro" pitchFamily="34" charset="0"/>
                <a:ea typeface="Source Sans Pro" pitchFamily="34" charset="-122"/>
                <a:cs typeface="Source Sans Pro" pitchFamily="34" charset="-120"/>
              </a:rPr>
              <a:t>Rooks do not have a diagonal constraint. They can share the same diagonal without creating conflict.</a:t>
            </a:r>
            <a:endParaRPr dirty="0" sz="19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47" name=""/>
        <p:cNvGrpSpPr/>
        <p:nvPr/>
      </p:nvGrpSpPr>
      <p:grpSpPr>
        <a:xfrm>
          <a:off x="0" y="0"/>
          <a:ext cx="0" cy="0"/>
          <a:chOff x="0" y="0"/>
          <a:chExt cx="0" cy="0"/>
        </a:xfrm>
      </p:grpSpPr>
      <p:pic>
        <p:nvPicPr>
          <p:cNvPr id="2097172" name="Image 0" descr="preencoded.png"/>
          <p:cNvPicPr>
            <a:picLocks noChangeAspect="1"/>
          </p:cNvPicPr>
          <p:nvPr/>
        </p:nvPicPr>
        <p:blipFill>
          <a:blip xmlns:r="http://schemas.openxmlformats.org/officeDocument/2006/relationships" r:embed="rId1"/>
          <a:stretch>
            <a:fillRect/>
          </a:stretch>
        </p:blipFill>
        <p:spPr>
          <a:xfrm>
            <a:off x="0" y="0"/>
            <a:ext cx="5486400" cy="8229600"/>
          </a:xfrm>
          <a:prstGeom prst="rect"/>
        </p:spPr>
      </p:pic>
      <p:sp>
        <p:nvSpPr>
          <p:cNvPr id="1048669" name="Text 0"/>
          <p:cNvSpPr/>
          <p:nvPr/>
        </p:nvSpPr>
        <p:spPr>
          <a:xfrm>
            <a:off x="6238518" y="728186"/>
            <a:ext cx="7375922" cy="610433"/>
          </a:xfrm>
          <a:prstGeom prst="rect"/>
          <a:noFill/>
        </p:spPr>
        <p:txBody>
          <a:bodyPr anchor="t" bIns="0" lIns="0" rIns="0" rtlCol="0" tIns="0" wrap="none"/>
          <a:p>
            <a:pPr indent="0" marL="0">
              <a:lnSpc>
                <a:spcPts val="4800"/>
              </a:lnSpc>
              <a:buNone/>
            </a:pPr>
            <a:r>
              <a:rPr b="1" dirty="0" sz="3800" kern="0" lang="en-US" spc="-38">
                <a:solidFill>
                  <a:srgbClr val="FFFFFF"/>
                </a:solidFill>
                <a:latin typeface="Montserrat" pitchFamily="34" charset="0"/>
                <a:ea typeface="Montserrat" pitchFamily="34" charset="-122"/>
                <a:cs typeface="Montserrat" pitchFamily="34" charset="-120"/>
              </a:rPr>
              <a:t>Complexity and Optimization</a:t>
            </a:r>
            <a:endParaRPr dirty="0" sz="3800" lang="en-US"/>
          </a:p>
        </p:txBody>
      </p:sp>
      <p:sp>
        <p:nvSpPr>
          <p:cNvPr id="1048670" name="Text 1"/>
          <p:cNvSpPr/>
          <p:nvPr/>
        </p:nvSpPr>
        <p:spPr>
          <a:xfrm>
            <a:off x="6238518" y="1660922"/>
            <a:ext cx="7639764" cy="644604"/>
          </a:xfrm>
          <a:prstGeom prst="rect"/>
          <a:noFill/>
        </p:spPr>
        <p:txBody>
          <a:bodyPr anchor="t" bIns="0" lIns="0" rIns="0" rtlCol="0" tIns="0" wrap="square"/>
          <a:p>
            <a:pPr indent="0" marL="0">
              <a:lnSpc>
                <a:spcPts val="2500"/>
              </a:lnSpc>
              <a:buNone/>
            </a:pPr>
            <a:r>
              <a:rPr dirty="0" sz="1650" lang="en-US">
                <a:solidFill>
                  <a:srgbClr val="E2E6E9"/>
                </a:solidFill>
                <a:latin typeface="Source Sans Pro" pitchFamily="34" charset="0"/>
                <a:ea typeface="Source Sans Pro" pitchFamily="34" charset="-122"/>
                <a:cs typeface="Source Sans Pro" pitchFamily="34" charset="-120"/>
              </a:rPr>
              <a:t>The time complexity of the N-Queens algorithm is exponential, as the number of possible queen placements increases rapidly with the size of the chessboard.</a:t>
            </a:r>
            <a:endParaRPr dirty="0" sz="1650" lang="en-US"/>
          </a:p>
        </p:txBody>
      </p:sp>
      <p:sp>
        <p:nvSpPr>
          <p:cNvPr id="1048671" name="Shape 2"/>
          <p:cNvSpPr/>
          <p:nvPr/>
        </p:nvSpPr>
        <p:spPr>
          <a:xfrm>
            <a:off x="6545580" y="2547223"/>
            <a:ext cx="30480" cy="4954072"/>
          </a:xfrm>
          <a:prstGeom prst="roundRect">
            <a:avLst>
              <a:gd name="adj" fmla="val 105760"/>
            </a:avLst>
          </a:prstGeom>
          <a:solidFill>
            <a:srgbClr val="494A4B"/>
          </a:solidFill>
        </p:spPr>
      </p:sp>
      <p:sp>
        <p:nvSpPr>
          <p:cNvPr id="1048672" name="Shape 3"/>
          <p:cNvSpPr/>
          <p:nvPr/>
        </p:nvSpPr>
        <p:spPr>
          <a:xfrm>
            <a:off x="6772096" y="3015377"/>
            <a:ext cx="752118" cy="30480"/>
          </a:xfrm>
          <a:prstGeom prst="roundRect">
            <a:avLst>
              <a:gd name="adj" fmla="val 105760"/>
            </a:avLst>
          </a:prstGeom>
          <a:solidFill>
            <a:srgbClr val="494A4B"/>
          </a:solidFill>
        </p:spPr>
      </p:sp>
      <p:sp>
        <p:nvSpPr>
          <p:cNvPr id="1048673" name="Shape 4"/>
          <p:cNvSpPr/>
          <p:nvPr/>
        </p:nvSpPr>
        <p:spPr>
          <a:xfrm>
            <a:off x="6319064" y="2788920"/>
            <a:ext cx="483513" cy="483513"/>
          </a:xfrm>
          <a:prstGeom prst="roundRect">
            <a:avLst>
              <a:gd name="adj" fmla="val 6667"/>
            </a:avLst>
          </a:prstGeom>
          <a:solidFill>
            <a:srgbClr val="303132"/>
          </a:solidFill>
        </p:spPr>
      </p:sp>
      <p:sp>
        <p:nvSpPr>
          <p:cNvPr id="1048674" name="Text 5"/>
          <p:cNvSpPr/>
          <p:nvPr/>
        </p:nvSpPr>
        <p:spPr>
          <a:xfrm>
            <a:off x="6504801" y="2884170"/>
            <a:ext cx="111919" cy="293013"/>
          </a:xfrm>
          <a:prstGeom prst="rect"/>
          <a:noFill/>
        </p:spPr>
        <p:txBody>
          <a:bodyPr anchor="t" bIns="0" lIns="0" rIns="0" rtlCol="0" tIns="0" wrap="none"/>
          <a:p>
            <a:pPr algn="ctr" indent="0" marL="0">
              <a:lnSpc>
                <a:spcPts val="2300"/>
              </a:lnSpc>
              <a:buNone/>
            </a:pPr>
            <a:r>
              <a:rPr b="1" dirty="0" sz="2300" kern="0" lang="en-US" spc="-23">
                <a:solidFill>
                  <a:srgbClr val="E2E6E9"/>
                </a:solidFill>
                <a:latin typeface="Montserrat" pitchFamily="34" charset="0"/>
                <a:ea typeface="Montserrat" pitchFamily="34" charset="-122"/>
                <a:cs typeface="Montserrat" pitchFamily="34" charset="-120"/>
              </a:rPr>
              <a:t>1</a:t>
            </a:r>
            <a:endParaRPr dirty="0" sz="2300" lang="en-US"/>
          </a:p>
        </p:txBody>
      </p:sp>
      <p:sp>
        <p:nvSpPr>
          <p:cNvPr id="1048675" name="Text 6"/>
          <p:cNvSpPr/>
          <p:nvPr/>
        </p:nvSpPr>
        <p:spPr>
          <a:xfrm>
            <a:off x="7742753" y="2762012"/>
            <a:ext cx="2441972" cy="305157"/>
          </a:xfrm>
          <a:prstGeom prst="rect"/>
          <a:noFill/>
        </p:spPr>
        <p:txBody>
          <a:bodyPr anchor="t" bIns="0" lIns="0" rIns="0" rtlCol="0" tIns="0" wrap="none"/>
          <a:p>
            <a:pPr algn="l" indent="0" marL="0">
              <a:lnSpc>
                <a:spcPts val="2400"/>
              </a:lnSpc>
              <a:buNone/>
            </a:pPr>
            <a:r>
              <a:rPr b="1" dirty="0" sz="1900" kern="0" lang="en-US" spc="-19">
                <a:solidFill>
                  <a:srgbClr val="E2E6E9"/>
                </a:solidFill>
                <a:latin typeface="Montserrat" pitchFamily="34" charset="0"/>
                <a:ea typeface="Montserrat" pitchFamily="34" charset="-122"/>
                <a:cs typeface="Montserrat" pitchFamily="34" charset="-120"/>
              </a:rPr>
              <a:t>Brute Force</a:t>
            </a:r>
            <a:endParaRPr dirty="0" sz="1900" lang="en-US"/>
          </a:p>
        </p:txBody>
      </p:sp>
      <p:sp>
        <p:nvSpPr>
          <p:cNvPr id="1048676" name="Text 7"/>
          <p:cNvSpPr/>
          <p:nvPr/>
        </p:nvSpPr>
        <p:spPr>
          <a:xfrm>
            <a:off x="7742753" y="3195995"/>
            <a:ext cx="6135529" cy="644604"/>
          </a:xfrm>
          <a:prstGeom prst="rect"/>
          <a:noFill/>
        </p:spPr>
        <p:txBody>
          <a:bodyPr anchor="t" bIns="0" lIns="0" rIns="0" rtlCol="0" tIns="0" wrap="square"/>
          <a:p>
            <a:pPr algn="l" indent="0" marL="0">
              <a:lnSpc>
                <a:spcPts val="2500"/>
              </a:lnSpc>
              <a:buNone/>
            </a:pPr>
            <a:r>
              <a:rPr dirty="0" sz="1650" lang="en-US">
                <a:solidFill>
                  <a:srgbClr val="E2E6E9"/>
                </a:solidFill>
                <a:latin typeface="Source Sans Pro" pitchFamily="34" charset="0"/>
                <a:ea typeface="Source Sans Pro" pitchFamily="34" charset="-122"/>
                <a:cs typeface="Source Sans Pro" pitchFamily="34" charset="-120"/>
              </a:rPr>
              <a:t>A brute force approach would check all possible placements for each queen.</a:t>
            </a:r>
            <a:endParaRPr dirty="0" sz="1650" lang="en-US"/>
          </a:p>
        </p:txBody>
      </p:sp>
      <p:sp>
        <p:nvSpPr>
          <p:cNvPr id="1048677" name="Shape 8"/>
          <p:cNvSpPr/>
          <p:nvPr/>
        </p:nvSpPr>
        <p:spPr>
          <a:xfrm>
            <a:off x="6772096" y="4738330"/>
            <a:ext cx="752118" cy="30480"/>
          </a:xfrm>
          <a:prstGeom prst="roundRect">
            <a:avLst>
              <a:gd name="adj" fmla="val 105760"/>
            </a:avLst>
          </a:prstGeom>
          <a:solidFill>
            <a:srgbClr val="494A4B"/>
          </a:solidFill>
        </p:spPr>
      </p:sp>
      <p:sp>
        <p:nvSpPr>
          <p:cNvPr id="1048678" name="Shape 9"/>
          <p:cNvSpPr/>
          <p:nvPr/>
        </p:nvSpPr>
        <p:spPr>
          <a:xfrm>
            <a:off x="6319064" y="4511873"/>
            <a:ext cx="483513" cy="483513"/>
          </a:xfrm>
          <a:prstGeom prst="roundRect">
            <a:avLst>
              <a:gd name="adj" fmla="val 6667"/>
            </a:avLst>
          </a:prstGeom>
          <a:solidFill>
            <a:srgbClr val="303132"/>
          </a:solidFill>
        </p:spPr>
      </p:sp>
      <p:sp>
        <p:nvSpPr>
          <p:cNvPr id="1048679" name="Text 10"/>
          <p:cNvSpPr/>
          <p:nvPr/>
        </p:nvSpPr>
        <p:spPr>
          <a:xfrm>
            <a:off x="6475869" y="4607123"/>
            <a:ext cx="169902" cy="293013"/>
          </a:xfrm>
          <a:prstGeom prst="rect"/>
          <a:noFill/>
        </p:spPr>
        <p:txBody>
          <a:bodyPr anchor="t" bIns="0" lIns="0" rIns="0" rtlCol="0" tIns="0" wrap="none"/>
          <a:p>
            <a:pPr algn="ctr" indent="0" marL="0">
              <a:lnSpc>
                <a:spcPts val="2300"/>
              </a:lnSpc>
              <a:buNone/>
            </a:pPr>
            <a:r>
              <a:rPr b="1" dirty="0" sz="2300" kern="0" lang="en-US" spc="-23">
                <a:solidFill>
                  <a:srgbClr val="E2E6E9"/>
                </a:solidFill>
                <a:latin typeface="Montserrat" pitchFamily="34" charset="0"/>
                <a:ea typeface="Montserrat" pitchFamily="34" charset="-122"/>
                <a:cs typeface="Montserrat" pitchFamily="34" charset="-120"/>
              </a:rPr>
              <a:t>2</a:t>
            </a:r>
            <a:endParaRPr dirty="0" sz="2300" lang="en-US"/>
          </a:p>
        </p:txBody>
      </p:sp>
      <p:sp>
        <p:nvSpPr>
          <p:cNvPr id="1048680" name="Text 11"/>
          <p:cNvSpPr/>
          <p:nvPr/>
        </p:nvSpPr>
        <p:spPr>
          <a:xfrm>
            <a:off x="7742753" y="4484965"/>
            <a:ext cx="2441972" cy="305157"/>
          </a:xfrm>
          <a:prstGeom prst="rect"/>
          <a:noFill/>
        </p:spPr>
        <p:txBody>
          <a:bodyPr anchor="t" bIns="0" lIns="0" rIns="0" rtlCol="0" tIns="0" wrap="none"/>
          <a:p>
            <a:pPr algn="l" indent="0" marL="0">
              <a:lnSpc>
                <a:spcPts val="2400"/>
              </a:lnSpc>
              <a:buNone/>
            </a:pPr>
            <a:r>
              <a:rPr b="1" dirty="0" sz="1900" kern="0" lang="en-US" spc="-19">
                <a:solidFill>
                  <a:srgbClr val="E2E6E9"/>
                </a:solidFill>
                <a:latin typeface="Montserrat" pitchFamily="34" charset="0"/>
                <a:ea typeface="Montserrat" pitchFamily="34" charset="-122"/>
                <a:cs typeface="Montserrat" pitchFamily="34" charset="-120"/>
              </a:rPr>
              <a:t>Backtracking</a:t>
            </a:r>
            <a:endParaRPr dirty="0" sz="1900" lang="en-US"/>
          </a:p>
        </p:txBody>
      </p:sp>
      <p:sp>
        <p:nvSpPr>
          <p:cNvPr id="1048681" name="Text 12"/>
          <p:cNvSpPr/>
          <p:nvPr/>
        </p:nvSpPr>
        <p:spPr>
          <a:xfrm>
            <a:off x="7742753" y="4918948"/>
            <a:ext cx="6135529" cy="644604"/>
          </a:xfrm>
          <a:prstGeom prst="rect"/>
          <a:noFill/>
        </p:spPr>
        <p:txBody>
          <a:bodyPr anchor="t" bIns="0" lIns="0" rIns="0" rtlCol="0" tIns="0" wrap="square"/>
          <a:p>
            <a:pPr algn="l" indent="0" marL="0">
              <a:lnSpc>
                <a:spcPts val="2500"/>
              </a:lnSpc>
              <a:buNone/>
            </a:pPr>
            <a:r>
              <a:rPr dirty="0" sz="1650" lang="en-US">
                <a:solidFill>
                  <a:srgbClr val="E2E6E9"/>
                </a:solidFill>
                <a:latin typeface="Source Sans Pro" pitchFamily="34" charset="0"/>
                <a:ea typeface="Source Sans Pro" pitchFamily="34" charset="-122"/>
                <a:cs typeface="Source Sans Pro" pitchFamily="34" charset="-120"/>
              </a:rPr>
              <a:t>Backtracking reduces the number of potential placements by eliminating invalid placements early on.</a:t>
            </a:r>
            <a:endParaRPr dirty="0" sz="1650" lang="en-US"/>
          </a:p>
        </p:txBody>
      </p:sp>
      <p:sp>
        <p:nvSpPr>
          <p:cNvPr id="1048682" name="Shape 13"/>
          <p:cNvSpPr/>
          <p:nvPr/>
        </p:nvSpPr>
        <p:spPr>
          <a:xfrm>
            <a:off x="6772096" y="6461284"/>
            <a:ext cx="752118" cy="30480"/>
          </a:xfrm>
          <a:prstGeom prst="roundRect">
            <a:avLst>
              <a:gd name="adj" fmla="val 105760"/>
            </a:avLst>
          </a:prstGeom>
          <a:solidFill>
            <a:srgbClr val="494A4B"/>
          </a:solidFill>
        </p:spPr>
      </p:sp>
      <p:sp>
        <p:nvSpPr>
          <p:cNvPr id="1048683" name="Shape 14"/>
          <p:cNvSpPr/>
          <p:nvPr/>
        </p:nvSpPr>
        <p:spPr>
          <a:xfrm>
            <a:off x="6319064" y="6234827"/>
            <a:ext cx="483513" cy="483513"/>
          </a:xfrm>
          <a:prstGeom prst="roundRect">
            <a:avLst>
              <a:gd name="adj" fmla="val 6667"/>
            </a:avLst>
          </a:prstGeom>
          <a:solidFill>
            <a:srgbClr val="303132"/>
          </a:solidFill>
        </p:spPr>
      </p:sp>
      <p:sp>
        <p:nvSpPr>
          <p:cNvPr id="1048684" name="Text 15"/>
          <p:cNvSpPr/>
          <p:nvPr/>
        </p:nvSpPr>
        <p:spPr>
          <a:xfrm>
            <a:off x="6475512" y="6330077"/>
            <a:ext cx="170497" cy="293013"/>
          </a:xfrm>
          <a:prstGeom prst="rect"/>
          <a:noFill/>
        </p:spPr>
        <p:txBody>
          <a:bodyPr anchor="t" bIns="0" lIns="0" rIns="0" rtlCol="0" tIns="0" wrap="none"/>
          <a:p>
            <a:pPr algn="ctr" indent="0" marL="0">
              <a:lnSpc>
                <a:spcPts val="2300"/>
              </a:lnSpc>
              <a:buNone/>
            </a:pPr>
            <a:r>
              <a:rPr b="1" dirty="0" sz="2300" kern="0" lang="en-US" spc="-23">
                <a:solidFill>
                  <a:srgbClr val="E2E6E9"/>
                </a:solidFill>
                <a:latin typeface="Montserrat" pitchFamily="34" charset="0"/>
                <a:ea typeface="Montserrat" pitchFamily="34" charset="-122"/>
                <a:cs typeface="Montserrat" pitchFamily="34" charset="-120"/>
              </a:rPr>
              <a:t>3</a:t>
            </a:r>
            <a:endParaRPr dirty="0" sz="2300" lang="en-US"/>
          </a:p>
        </p:txBody>
      </p:sp>
      <p:sp>
        <p:nvSpPr>
          <p:cNvPr id="1048685" name="Text 16"/>
          <p:cNvSpPr/>
          <p:nvPr/>
        </p:nvSpPr>
        <p:spPr>
          <a:xfrm>
            <a:off x="7742753" y="6207919"/>
            <a:ext cx="2441972" cy="305157"/>
          </a:xfrm>
          <a:prstGeom prst="rect"/>
          <a:noFill/>
        </p:spPr>
        <p:txBody>
          <a:bodyPr anchor="t" bIns="0" lIns="0" rIns="0" rtlCol="0" tIns="0" wrap="none"/>
          <a:p>
            <a:pPr algn="l" indent="0" marL="0">
              <a:lnSpc>
                <a:spcPts val="2400"/>
              </a:lnSpc>
              <a:buNone/>
            </a:pPr>
            <a:r>
              <a:rPr b="1" dirty="0" sz="1900" kern="0" lang="en-US" spc="-19">
                <a:solidFill>
                  <a:srgbClr val="E2E6E9"/>
                </a:solidFill>
                <a:latin typeface="Montserrat" pitchFamily="34" charset="0"/>
                <a:ea typeface="Montserrat" pitchFamily="34" charset="-122"/>
                <a:cs typeface="Montserrat" pitchFamily="34" charset="-120"/>
              </a:rPr>
              <a:t>Optimization</a:t>
            </a:r>
            <a:endParaRPr dirty="0" sz="1900" lang="en-US"/>
          </a:p>
        </p:txBody>
      </p:sp>
      <p:sp>
        <p:nvSpPr>
          <p:cNvPr id="1048686" name="Text 17"/>
          <p:cNvSpPr/>
          <p:nvPr/>
        </p:nvSpPr>
        <p:spPr>
          <a:xfrm>
            <a:off x="7742753" y="6641902"/>
            <a:ext cx="6135529" cy="644604"/>
          </a:xfrm>
          <a:prstGeom prst="rect"/>
          <a:noFill/>
        </p:spPr>
        <p:txBody>
          <a:bodyPr anchor="t" bIns="0" lIns="0" rIns="0" rtlCol="0" tIns="0" wrap="square"/>
          <a:p>
            <a:pPr algn="l" indent="0" marL="0">
              <a:lnSpc>
                <a:spcPts val="2500"/>
              </a:lnSpc>
              <a:buNone/>
            </a:pPr>
            <a:r>
              <a:rPr dirty="0" sz="1650" lang="en-US">
                <a:solidFill>
                  <a:srgbClr val="E2E6E9"/>
                </a:solidFill>
                <a:latin typeface="Source Sans Pro" pitchFamily="34" charset="0"/>
                <a:ea typeface="Source Sans Pro" pitchFamily="34" charset="-122"/>
                <a:cs typeface="Source Sans Pro" pitchFamily="34" charset="-120"/>
              </a:rPr>
              <a:t>Various optimization techniques can be applied to further reduce the search space.</a:t>
            </a:r>
            <a:endParaRPr dirty="0" sz="165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51" name=""/>
        <p:cNvGrpSpPr/>
        <p:nvPr/>
      </p:nvGrpSpPr>
      <p:grpSpPr>
        <a:xfrm>
          <a:off x="0" y="0"/>
          <a:ext cx="0" cy="0"/>
          <a:chOff x="0" y="0"/>
          <a:chExt cx="0" cy="0"/>
        </a:xfrm>
      </p:grpSpPr>
      <p:pic>
        <p:nvPicPr>
          <p:cNvPr id="2097174" name="Image 0" descr="preencoded.png"/>
          <p:cNvPicPr>
            <a:picLocks noChangeAspect="1"/>
          </p:cNvPicPr>
          <p:nvPr/>
        </p:nvPicPr>
        <p:blipFill>
          <a:blip xmlns:r="http://schemas.openxmlformats.org/officeDocument/2006/relationships" r:embed="rId1"/>
          <a:stretch>
            <a:fillRect/>
          </a:stretch>
        </p:blipFill>
        <p:spPr>
          <a:xfrm>
            <a:off x="9144000" y="0"/>
            <a:ext cx="5486400" cy="8230553"/>
          </a:xfrm>
          <a:prstGeom prst="rect"/>
        </p:spPr>
      </p:pic>
      <p:sp>
        <p:nvSpPr>
          <p:cNvPr id="1048692" name="Text 0"/>
          <p:cNvSpPr/>
          <p:nvPr/>
        </p:nvSpPr>
        <p:spPr>
          <a:xfrm>
            <a:off x="722948" y="568047"/>
            <a:ext cx="7698105" cy="1173480"/>
          </a:xfrm>
          <a:prstGeom prst="rect"/>
          <a:noFill/>
        </p:spPr>
        <p:txBody>
          <a:bodyPr anchor="t" bIns="0" lIns="0" rIns="0" rtlCol="0" tIns="0" wrap="square"/>
          <a:p>
            <a:pPr indent="0" marL="0">
              <a:lnSpc>
                <a:spcPts val="4600"/>
              </a:lnSpc>
              <a:buNone/>
            </a:pPr>
            <a:r>
              <a:rPr b="1" dirty="0" sz="3650" kern="0" lang="en-US" spc="-37">
                <a:solidFill>
                  <a:srgbClr val="FFFFFF"/>
                </a:solidFill>
                <a:latin typeface="Montserrat" pitchFamily="34" charset="0"/>
                <a:ea typeface="Montserrat" pitchFamily="34" charset="-122"/>
                <a:cs typeface="Montserrat" pitchFamily="34" charset="-120"/>
              </a:rPr>
              <a:t>Applications of the N-Queens Algorithm</a:t>
            </a:r>
            <a:endParaRPr dirty="0" sz="3650" lang="en-US"/>
          </a:p>
        </p:txBody>
      </p:sp>
      <p:sp>
        <p:nvSpPr>
          <p:cNvPr id="1048693" name="Text 1"/>
          <p:cNvSpPr/>
          <p:nvPr/>
        </p:nvSpPr>
        <p:spPr>
          <a:xfrm>
            <a:off x="722948" y="2051328"/>
            <a:ext cx="7698105" cy="1239203"/>
          </a:xfrm>
          <a:prstGeom prst="rect"/>
          <a:noFill/>
        </p:spPr>
        <p:txBody>
          <a:bodyPr anchor="t" bIns="0" lIns="0" rIns="0" rtlCol="0" tIns="0" wrap="square"/>
          <a:p>
            <a:pPr indent="0" marL="0">
              <a:lnSpc>
                <a:spcPts val="2400"/>
              </a:lnSpc>
              <a:buNone/>
            </a:pPr>
            <a:r>
              <a:rPr dirty="0" sz="1600" lang="en-US">
                <a:solidFill>
                  <a:srgbClr val="E2E6E9"/>
                </a:solidFill>
                <a:latin typeface="Source Sans Pro" pitchFamily="34" charset="0"/>
                <a:ea typeface="Source Sans Pro" pitchFamily="34" charset="-122"/>
                <a:cs typeface="Source Sans Pro" pitchFamily="34" charset="-120"/>
              </a:rPr>
              <a:t>The N-Queens problem, despite its seemingly simple nature, has applications in various domains, from resource allocation and scheduling to network routing and game development. The underlying principles of the algorithm can be applied to solve complex real-world problems.</a:t>
            </a:r>
            <a:endParaRPr dirty="0" sz="1600" lang="en-US"/>
          </a:p>
        </p:txBody>
      </p:sp>
      <p:pic>
        <p:nvPicPr>
          <p:cNvPr id="2097175" name="Image 1" descr="preencoded.png"/>
          <p:cNvPicPr>
            <a:picLocks noChangeAspect="1"/>
          </p:cNvPicPr>
          <p:nvPr/>
        </p:nvPicPr>
        <p:blipFill>
          <a:blip xmlns:r="http://schemas.openxmlformats.org/officeDocument/2006/relationships" r:embed="rId2"/>
          <a:stretch>
            <a:fillRect/>
          </a:stretch>
        </p:blipFill>
        <p:spPr>
          <a:xfrm>
            <a:off x="722948" y="3522821"/>
            <a:ext cx="516374" cy="516374"/>
          </a:xfrm>
          <a:prstGeom prst="rect"/>
        </p:spPr>
      </p:pic>
      <p:sp>
        <p:nvSpPr>
          <p:cNvPr id="1048694" name="Text 2"/>
          <p:cNvSpPr/>
          <p:nvPr/>
        </p:nvSpPr>
        <p:spPr>
          <a:xfrm>
            <a:off x="722948" y="4245769"/>
            <a:ext cx="2347555" cy="293489"/>
          </a:xfrm>
          <a:prstGeom prst="rect"/>
          <a:noFill/>
        </p:spPr>
        <p:txBody>
          <a:bodyPr anchor="t" bIns="0" lIns="0" rIns="0" rtlCol="0" tIns="0" wrap="none"/>
          <a:p>
            <a:pPr algn="l" indent="0" marL="0">
              <a:lnSpc>
                <a:spcPts val="2300"/>
              </a:lnSpc>
              <a:buNone/>
            </a:pPr>
            <a:r>
              <a:rPr b="1" dirty="0" sz="1800" kern="0" lang="en-US" spc="-18">
                <a:solidFill>
                  <a:srgbClr val="E2E6E9"/>
                </a:solidFill>
                <a:latin typeface="Montserrat" pitchFamily="34" charset="0"/>
                <a:ea typeface="Montserrat" pitchFamily="34" charset="-122"/>
                <a:cs typeface="Montserrat" pitchFamily="34" charset="-120"/>
              </a:rPr>
              <a:t>Network Routing</a:t>
            </a:r>
            <a:endParaRPr dirty="0" sz="1800" lang="en-US"/>
          </a:p>
        </p:txBody>
      </p:sp>
      <p:sp>
        <p:nvSpPr>
          <p:cNvPr id="1048695" name="Text 3"/>
          <p:cNvSpPr/>
          <p:nvPr/>
        </p:nvSpPr>
        <p:spPr>
          <a:xfrm>
            <a:off x="722948" y="4663202"/>
            <a:ext cx="3694152" cy="619601"/>
          </a:xfrm>
          <a:prstGeom prst="rect"/>
          <a:noFill/>
        </p:spPr>
        <p:txBody>
          <a:bodyPr anchor="t" bIns="0" lIns="0" rIns="0" rtlCol="0" tIns="0" wrap="square"/>
          <a:p>
            <a:pPr algn="l" indent="0" marL="0">
              <a:lnSpc>
                <a:spcPts val="2400"/>
              </a:lnSpc>
              <a:buNone/>
            </a:pPr>
            <a:r>
              <a:rPr dirty="0" sz="1600" lang="en-US">
                <a:solidFill>
                  <a:srgbClr val="E2E6E9"/>
                </a:solidFill>
                <a:latin typeface="Source Sans Pro" pitchFamily="34" charset="0"/>
                <a:ea typeface="Source Sans Pro" pitchFamily="34" charset="-122"/>
                <a:cs typeface="Source Sans Pro" pitchFamily="34" charset="-120"/>
              </a:rPr>
              <a:t>Finding optimal paths for data packets in a network.</a:t>
            </a:r>
            <a:endParaRPr dirty="0" sz="1600" lang="en-US"/>
          </a:p>
        </p:txBody>
      </p:sp>
      <p:pic>
        <p:nvPicPr>
          <p:cNvPr id="2097176" name="Image 2" descr="preencoded.png"/>
          <p:cNvPicPr>
            <a:picLocks noChangeAspect="1"/>
          </p:cNvPicPr>
          <p:nvPr/>
        </p:nvPicPr>
        <p:blipFill>
          <a:blip xmlns:r="http://schemas.openxmlformats.org/officeDocument/2006/relationships" r:embed="rId3"/>
          <a:stretch>
            <a:fillRect/>
          </a:stretch>
        </p:blipFill>
        <p:spPr>
          <a:xfrm>
            <a:off x="4726900" y="3522821"/>
            <a:ext cx="516374" cy="516374"/>
          </a:xfrm>
          <a:prstGeom prst="rect"/>
        </p:spPr>
      </p:pic>
      <p:sp>
        <p:nvSpPr>
          <p:cNvPr id="1048696" name="Text 4"/>
          <p:cNvSpPr/>
          <p:nvPr/>
        </p:nvSpPr>
        <p:spPr>
          <a:xfrm>
            <a:off x="4726900" y="4245769"/>
            <a:ext cx="2347555" cy="293489"/>
          </a:xfrm>
          <a:prstGeom prst="rect"/>
          <a:noFill/>
        </p:spPr>
        <p:txBody>
          <a:bodyPr anchor="t" bIns="0" lIns="0" rIns="0" rtlCol="0" tIns="0" wrap="none"/>
          <a:p>
            <a:pPr algn="l" indent="0" marL="0">
              <a:lnSpc>
                <a:spcPts val="2300"/>
              </a:lnSpc>
              <a:buNone/>
            </a:pPr>
            <a:r>
              <a:rPr b="1" dirty="0" sz="1800" kern="0" lang="en-US" spc="-18">
                <a:solidFill>
                  <a:srgbClr val="E2E6E9"/>
                </a:solidFill>
                <a:latin typeface="Montserrat" pitchFamily="34" charset="0"/>
                <a:ea typeface="Montserrat" pitchFamily="34" charset="-122"/>
                <a:cs typeface="Montserrat" pitchFamily="34" charset="-120"/>
              </a:rPr>
              <a:t>Task Scheduling</a:t>
            </a:r>
            <a:endParaRPr dirty="0" sz="1800" lang="en-US"/>
          </a:p>
        </p:txBody>
      </p:sp>
      <p:sp>
        <p:nvSpPr>
          <p:cNvPr id="1048697" name="Text 5"/>
          <p:cNvSpPr/>
          <p:nvPr/>
        </p:nvSpPr>
        <p:spPr>
          <a:xfrm>
            <a:off x="4726900" y="4663202"/>
            <a:ext cx="3694152" cy="619601"/>
          </a:xfrm>
          <a:prstGeom prst="rect"/>
          <a:noFill/>
        </p:spPr>
        <p:txBody>
          <a:bodyPr anchor="t" bIns="0" lIns="0" rIns="0" rtlCol="0" tIns="0" wrap="square"/>
          <a:p>
            <a:pPr algn="l" indent="0" marL="0">
              <a:lnSpc>
                <a:spcPts val="2400"/>
              </a:lnSpc>
              <a:buNone/>
            </a:pPr>
            <a:r>
              <a:rPr dirty="0" sz="1600" lang="en-US">
                <a:solidFill>
                  <a:srgbClr val="E2E6E9"/>
                </a:solidFill>
                <a:latin typeface="Source Sans Pro" pitchFamily="34" charset="0"/>
                <a:ea typeface="Source Sans Pro" pitchFamily="34" charset="-122"/>
                <a:cs typeface="Source Sans Pro" pitchFamily="34" charset="-120"/>
              </a:rPr>
              <a:t>Scheduling tasks to minimize conflicts and maximize efficiency.</a:t>
            </a:r>
            <a:endParaRPr dirty="0" sz="1600" lang="en-US"/>
          </a:p>
        </p:txBody>
      </p:sp>
      <p:pic>
        <p:nvPicPr>
          <p:cNvPr id="2097177" name="Image 3" descr="preencoded.png"/>
          <p:cNvPicPr>
            <a:picLocks noChangeAspect="1"/>
          </p:cNvPicPr>
          <p:nvPr/>
        </p:nvPicPr>
        <p:blipFill>
          <a:blip xmlns:r="http://schemas.openxmlformats.org/officeDocument/2006/relationships" r:embed="rId4"/>
          <a:stretch>
            <a:fillRect/>
          </a:stretch>
        </p:blipFill>
        <p:spPr>
          <a:xfrm>
            <a:off x="722948" y="5902523"/>
            <a:ext cx="516374" cy="516374"/>
          </a:xfrm>
          <a:prstGeom prst="rect"/>
        </p:spPr>
      </p:pic>
      <p:sp>
        <p:nvSpPr>
          <p:cNvPr id="1048698" name="Text 6"/>
          <p:cNvSpPr/>
          <p:nvPr/>
        </p:nvSpPr>
        <p:spPr>
          <a:xfrm>
            <a:off x="722948" y="6625471"/>
            <a:ext cx="2412921" cy="293489"/>
          </a:xfrm>
          <a:prstGeom prst="rect"/>
          <a:noFill/>
        </p:spPr>
        <p:txBody>
          <a:bodyPr anchor="t" bIns="0" lIns="0" rIns="0" rtlCol="0" tIns="0" wrap="none"/>
          <a:p>
            <a:pPr algn="l" indent="0" marL="0">
              <a:lnSpc>
                <a:spcPts val="2300"/>
              </a:lnSpc>
              <a:buNone/>
            </a:pPr>
            <a:r>
              <a:rPr b="1" dirty="0" sz="1800" kern="0" lang="en-US" spc="-18">
                <a:solidFill>
                  <a:srgbClr val="E2E6E9"/>
                </a:solidFill>
                <a:latin typeface="Montserrat" pitchFamily="34" charset="0"/>
                <a:ea typeface="Montserrat" pitchFamily="34" charset="-122"/>
                <a:cs typeface="Montserrat" pitchFamily="34" charset="-120"/>
              </a:rPr>
              <a:t>Resource Allocation</a:t>
            </a:r>
            <a:endParaRPr dirty="0" sz="1800" lang="en-US"/>
          </a:p>
        </p:txBody>
      </p:sp>
      <p:sp>
        <p:nvSpPr>
          <p:cNvPr id="1048699" name="Text 7"/>
          <p:cNvSpPr/>
          <p:nvPr/>
        </p:nvSpPr>
        <p:spPr>
          <a:xfrm>
            <a:off x="722948" y="7042904"/>
            <a:ext cx="3694152" cy="619601"/>
          </a:xfrm>
          <a:prstGeom prst="rect"/>
          <a:noFill/>
        </p:spPr>
        <p:txBody>
          <a:bodyPr anchor="t" bIns="0" lIns="0" rIns="0" rtlCol="0" tIns="0" wrap="square"/>
          <a:p>
            <a:pPr algn="l" indent="0" marL="0">
              <a:lnSpc>
                <a:spcPts val="2400"/>
              </a:lnSpc>
              <a:buNone/>
            </a:pPr>
            <a:r>
              <a:rPr dirty="0" sz="1600" lang="en-US">
                <a:solidFill>
                  <a:srgbClr val="E2E6E9"/>
                </a:solidFill>
                <a:latin typeface="Source Sans Pro" pitchFamily="34" charset="0"/>
                <a:ea typeface="Source Sans Pro" pitchFamily="34" charset="-122"/>
                <a:cs typeface="Source Sans Pro" pitchFamily="34" charset="-120"/>
              </a:rPr>
              <a:t>Allocating resources to different users or tasks in an optimal way.</a:t>
            </a:r>
            <a:endParaRPr dirty="0" sz="1600" lang="en-US"/>
          </a:p>
        </p:txBody>
      </p:sp>
      <p:pic>
        <p:nvPicPr>
          <p:cNvPr id="2097178" name="Image 4" descr="preencoded.png"/>
          <p:cNvPicPr>
            <a:picLocks noChangeAspect="1"/>
          </p:cNvPicPr>
          <p:nvPr/>
        </p:nvPicPr>
        <p:blipFill>
          <a:blip xmlns:r="http://schemas.openxmlformats.org/officeDocument/2006/relationships" r:embed="rId5"/>
          <a:stretch>
            <a:fillRect/>
          </a:stretch>
        </p:blipFill>
        <p:spPr>
          <a:xfrm>
            <a:off x="4726900" y="5902523"/>
            <a:ext cx="516374" cy="516374"/>
          </a:xfrm>
          <a:prstGeom prst="rect"/>
        </p:spPr>
      </p:pic>
      <p:sp>
        <p:nvSpPr>
          <p:cNvPr id="1048700" name="Text 8"/>
          <p:cNvSpPr/>
          <p:nvPr/>
        </p:nvSpPr>
        <p:spPr>
          <a:xfrm>
            <a:off x="4726900" y="6625471"/>
            <a:ext cx="2419945" cy="293489"/>
          </a:xfrm>
          <a:prstGeom prst="rect"/>
          <a:noFill/>
        </p:spPr>
        <p:txBody>
          <a:bodyPr anchor="t" bIns="0" lIns="0" rIns="0" rtlCol="0" tIns="0" wrap="none"/>
          <a:p>
            <a:pPr algn="l" indent="0" marL="0">
              <a:lnSpc>
                <a:spcPts val="2300"/>
              </a:lnSpc>
              <a:buNone/>
            </a:pPr>
            <a:r>
              <a:rPr b="1" dirty="0" sz="1800" kern="0" lang="en-US" spc="-18">
                <a:solidFill>
                  <a:srgbClr val="E2E6E9"/>
                </a:solidFill>
                <a:latin typeface="Montserrat" pitchFamily="34" charset="0"/>
                <a:ea typeface="Montserrat" pitchFamily="34" charset="-122"/>
                <a:cs typeface="Montserrat" pitchFamily="34" charset="-120"/>
              </a:rPr>
              <a:t>Game Development</a:t>
            </a:r>
            <a:endParaRPr dirty="0" sz="1800" lang="en-US"/>
          </a:p>
        </p:txBody>
      </p:sp>
      <p:sp>
        <p:nvSpPr>
          <p:cNvPr id="1048701" name="Text 9"/>
          <p:cNvSpPr/>
          <p:nvPr/>
        </p:nvSpPr>
        <p:spPr>
          <a:xfrm>
            <a:off x="4726900" y="7042904"/>
            <a:ext cx="3694152" cy="619601"/>
          </a:xfrm>
          <a:prstGeom prst="rect"/>
          <a:noFill/>
        </p:spPr>
        <p:txBody>
          <a:bodyPr anchor="t" bIns="0" lIns="0" rIns="0" rtlCol="0" tIns="0" wrap="square"/>
          <a:p>
            <a:pPr algn="l" indent="0" marL="0">
              <a:lnSpc>
                <a:spcPts val="2400"/>
              </a:lnSpc>
              <a:buNone/>
            </a:pPr>
            <a:r>
              <a:rPr dirty="0" sz="1600" lang="en-US">
                <a:solidFill>
                  <a:srgbClr val="E2E6E9"/>
                </a:solidFill>
                <a:latin typeface="Source Sans Pro" pitchFamily="34" charset="0"/>
                <a:ea typeface="Source Sans Pro" pitchFamily="34" charset="-122"/>
                <a:cs typeface="Source Sans Pro" pitchFamily="34" charset="-120"/>
              </a:rPr>
              <a:t>Developing game mechanics and AI algorithms for strategy games.</a:t>
            </a:r>
            <a:endParaRPr dirty="0" sz="16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Company>PptxGenJS</Company>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PptxGenJS Presentation</dc:title>
  <dc:creator>PptxGenJS</dc:creator>
  <cp:lastModifiedBy>chowdaryarjun57@gmail.com</cp:lastModifiedBy>
  <dcterms:created xsi:type="dcterms:W3CDTF">2024-09-22T16:19:48Z</dcterms:created>
  <dcterms:modified xsi:type="dcterms:W3CDTF">2024-09-24T03:45:34Z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749116668ad64aa7ba5083ab2c034897</vt:lpwstr>
  </property>
</Properties>
</file>