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 id="2147483756" r:id="rId5"/>
  </p:sldMasterIdLst>
  <p:notesMasterIdLst>
    <p:notesMasterId r:id="rId13"/>
  </p:notesMasterIdLst>
  <p:sldIdLst>
    <p:sldId id="256" r:id="rId6"/>
    <p:sldId id="275" r:id="rId7"/>
    <p:sldId id="270" r:id="rId8"/>
    <p:sldId id="272" r:id="rId9"/>
    <p:sldId id="271" r:id="rId10"/>
    <p:sldId id="274"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8602" autoAdjust="0"/>
  </p:normalViewPr>
  <p:slideViewPr>
    <p:cSldViewPr snapToGrid="0">
      <p:cViewPr varScale="1">
        <p:scale>
          <a:sx n="76" d="100"/>
          <a:sy n="76" d="100"/>
        </p:scale>
        <p:origin x="931" y="53"/>
      </p:cViewPr>
      <p:guideLst/>
    </p:cSldViewPr>
  </p:slideViewPr>
  <p:outlineViewPr>
    <p:cViewPr>
      <p:scale>
        <a:sx n="33" d="100"/>
        <a:sy n="33" d="100"/>
      </p:scale>
      <p:origin x="0" y="-1454"/>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8D655-C08D-4CB2-9690-91E693CBF8B6}" type="datetimeFigureOut">
              <a:rPr lang="en-US" smtClean="0"/>
              <a:t>6/12/2021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CC49B-657E-46DE-BEEF-AB7A97E98E34}" type="slidenum">
              <a:rPr lang="en-US" smtClean="0"/>
              <a:t>‹#›</a:t>
            </a:fld>
            <a:endParaRPr lang="en-US"/>
          </a:p>
        </p:txBody>
      </p:sp>
    </p:spTree>
    <p:extLst>
      <p:ext uri="{BB962C8B-B14F-4D97-AF65-F5344CB8AC3E}">
        <p14:creationId xmlns:p14="http://schemas.microsoft.com/office/powerpoint/2010/main" val="3360466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9CC49B-657E-46DE-BEEF-AB7A97E98E34}" type="slidenum">
              <a:rPr lang="en-US" smtClean="0"/>
              <a:t>1</a:t>
            </a:fld>
            <a:endParaRPr lang="en-US"/>
          </a:p>
        </p:txBody>
      </p:sp>
    </p:spTree>
    <p:extLst>
      <p:ext uri="{BB962C8B-B14F-4D97-AF65-F5344CB8AC3E}">
        <p14:creationId xmlns:p14="http://schemas.microsoft.com/office/powerpoint/2010/main" val="2370586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9CC49B-657E-46DE-BEEF-AB7A97E98E34}" type="slidenum">
              <a:rPr lang="en-US" smtClean="0"/>
              <a:t>3</a:t>
            </a:fld>
            <a:endParaRPr lang="en-US"/>
          </a:p>
        </p:txBody>
      </p:sp>
    </p:spTree>
    <p:extLst>
      <p:ext uri="{BB962C8B-B14F-4D97-AF65-F5344CB8AC3E}">
        <p14:creationId xmlns:p14="http://schemas.microsoft.com/office/powerpoint/2010/main" val="1468662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9CC49B-657E-46DE-BEEF-AB7A97E98E34}" type="slidenum">
              <a:rPr lang="en-US" smtClean="0"/>
              <a:t>5</a:t>
            </a:fld>
            <a:endParaRPr lang="en-US"/>
          </a:p>
        </p:txBody>
      </p:sp>
    </p:spTree>
    <p:extLst>
      <p:ext uri="{BB962C8B-B14F-4D97-AF65-F5344CB8AC3E}">
        <p14:creationId xmlns:p14="http://schemas.microsoft.com/office/powerpoint/2010/main" val="3268828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6/12/2021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461727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49215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73258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6/12/2021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152302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8E1A-14AD-4AFB-97F3-CC5719464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5C4ADA-B156-45B3-A2F8-78D548ED97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27C8C2-9CB4-4B16-8B45-DFB505CF7521}"/>
              </a:ext>
            </a:extLst>
          </p:cNvPr>
          <p:cNvSpPr>
            <a:spLocks noGrp="1"/>
          </p:cNvSpPr>
          <p:nvPr>
            <p:ph type="dt" sz="half" idx="10"/>
          </p:nvPr>
        </p:nvSpPr>
        <p:spPr/>
        <p:txBody>
          <a:bodyPr/>
          <a:lstStyle/>
          <a:p>
            <a:fld id="{656C03CF-BB97-4029-8E44-CE2F6D03FFDA}" type="datetimeFigureOut">
              <a:rPr lang="en-US" smtClean="0"/>
              <a:t>6/12/2021</a:t>
            </a:fld>
            <a:endParaRPr lang="en-US"/>
          </a:p>
        </p:txBody>
      </p:sp>
      <p:sp>
        <p:nvSpPr>
          <p:cNvPr id="5" name="Footer Placeholder 4">
            <a:extLst>
              <a:ext uri="{FF2B5EF4-FFF2-40B4-BE49-F238E27FC236}">
                <a16:creationId xmlns:a16="http://schemas.microsoft.com/office/drawing/2014/main" id="{E94C53C2-49E7-4DDA-AF1A-9EDC09E35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45688-1F0F-4CF2-BF86-4D5E4C5D31F4}"/>
              </a:ext>
            </a:extLst>
          </p:cNvPr>
          <p:cNvSpPr>
            <a:spLocks noGrp="1"/>
          </p:cNvSpPr>
          <p:nvPr>
            <p:ph type="sldNum" sz="quarter" idx="12"/>
          </p:nvPr>
        </p:nvSpPr>
        <p:spPr/>
        <p:txBody>
          <a:bodyPr/>
          <a:lstStyle/>
          <a:p>
            <a:fld id="{4D17F272-8E48-446F-929E-823BF7E73AA4}" type="slidenum">
              <a:rPr lang="en-US" smtClean="0"/>
              <a:t>‹#›</a:t>
            </a:fld>
            <a:endParaRPr lang="en-US"/>
          </a:p>
        </p:txBody>
      </p:sp>
    </p:spTree>
    <p:extLst>
      <p:ext uri="{BB962C8B-B14F-4D97-AF65-F5344CB8AC3E}">
        <p14:creationId xmlns:p14="http://schemas.microsoft.com/office/powerpoint/2010/main" val="2136616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9152-B183-4A6A-83D8-11E5B7DEA4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45E144-1E3F-4D8A-B82C-D05DC1E5FE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76F36-4232-41DA-BC8B-4BDEC0AEF876}"/>
              </a:ext>
            </a:extLst>
          </p:cNvPr>
          <p:cNvSpPr>
            <a:spLocks noGrp="1"/>
          </p:cNvSpPr>
          <p:nvPr>
            <p:ph type="dt" sz="half" idx="10"/>
          </p:nvPr>
        </p:nvSpPr>
        <p:spPr/>
        <p:txBody>
          <a:bodyPr/>
          <a:lstStyle/>
          <a:p>
            <a:fld id="{656C03CF-BB97-4029-8E44-CE2F6D03FFDA}" type="datetimeFigureOut">
              <a:rPr lang="en-US" smtClean="0"/>
              <a:t>6/12/2021</a:t>
            </a:fld>
            <a:endParaRPr lang="en-US"/>
          </a:p>
        </p:txBody>
      </p:sp>
      <p:sp>
        <p:nvSpPr>
          <p:cNvPr id="5" name="Footer Placeholder 4">
            <a:extLst>
              <a:ext uri="{FF2B5EF4-FFF2-40B4-BE49-F238E27FC236}">
                <a16:creationId xmlns:a16="http://schemas.microsoft.com/office/drawing/2014/main" id="{56E6ACA3-C82A-41DE-8F9D-918E01606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D8997-C975-4C3D-8F0A-D9BFE297076C}"/>
              </a:ext>
            </a:extLst>
          </p:cNvPr>
          <p:cNvSpPr>
            <a:spLocks noGrp="1"/>
          </p:cNvSpPr>
          <p:nvPr>
            <p:ph type="sldNum" sz="quarter" idx="12"/>
          </p:nvPr>
        </p:nvSpPr>
        <p:spPr/>
        <p:txBody>
          <a:bodyPr/>
          <a:lstStyle/>
          <a:p>
            <a:fld id="{4D17F272-8E48-446F-929E-823BF7E73AA4}" type="slidenum">
              <a:rPr lang="en-US" smtClean="0"/>
              <a:t>‹#›</a:t>
            </a:fld>
            <a:endParaRPr lang="en-US"/>
          </a:p>
        </p:txBody>
      </p:sp>
    </p:spTree>
    <p:extLst>
      <p:ext uri="{BB962C8B-B14F-4D97-AF65-F5344CB8AC3E}">
        <p14:creationId xmlns:p14="http://schemas.microsoft.com/office/powerpoint/2010/main" val="4284727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BFB8-A3F9-4F6E-ACDA-F6FA350940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3802F0-680D-47DB-A1DC-36A20C53B5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CC98B9-8876-4225-8A03-64F4A2AF70F3}"/>
              </a:ext>
            </a:extLst>
          </p:cNvPr>
          <p:cNvSpPr>
            <a:spLocks noGrp="1"/>
          </p:cNvSpPr>
          <p:nvPr>
            <p:ph type="dt" sz="half" idx="10"/>
          </p:nvPr>
        </p:nvSpPr>
        <p:spPr/>
        <p:txBody>
          <a:bodyPr/>
          <a:lstStyle/>
          <a:p>
            <a:fld id="{656C03CF-BB97-4029-8E44-CE2F6D03FFDA}" type="datetimeFigureOut">
              <a:rPr lang="en-US" smtClean="0"/>
              <a:t>6/12/2021</a:t>
            </a:fld>
            <a:endParaRPr lang="en-US"/>
          </a:p>
        </p:txBody>
      </p:sp>
      <p:sp>
        <p:nvSpPr>
          <p:cNvPr id="5" name="Footer Placeholder 4">
            <a:extLst>
              <a:ext uri="{FF2B5EF4-FFF2-40B4-BE49-F238E27FC236}">
                <a16:creationId xmlns:a16="http://schemas.microsoft.com/office/drawing/2014/main" id="{70AF7A01-9C6A-48A9-933C-83C994788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DF02B-E936-4D8C-ABFC-A6D18F741BBC}"/>
              </a:ext>
            </a:extLst>
          </p:cNvPr>
          <p:cNvSpPr>
            <a:spLocks noGrp="1"/>
          </p:cNvSpPr>
          <p:nvPr>
            <p:ph type="sldNum" sz="quarter" idx="12"/>
          </p:nvPr>
        </p:nvSpPr>
        <p:spPr/>
        <p:txBody>
          <a:bodyPr/>
          <a:lstStyle/>
          <a:p>
            <a:fld id="{4D17F272-8E48-446F-929E-823BF7E73AA4}" type="slidenum">
              <a:rPr lang="en-US" smtClean="0"/>
              <a:t>‹#›</a:t>
            </a:fld>
            <a:endParaRPr lang="en-US"/>
          </a:p>
        </p:txBody>
      </p:sp>
    </p:spTree>
    <p:extLst>
      <p:ext uri="{BB962C8B-B14F-4D97-AF65-F5344CB8AC3E}">
        <p14:creationId xmlns:p14="http://schemas.microsoft.com/office/powerpoint/2010/main" val="3329376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5BF7-88E8-404F-9E6C-BF7D376968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7AC268-8609-4836-A012-88A99E25F2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F37F5D-5161-46E9-A05F-F13302D553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A8D56B-4E0F-43B4-A250-2ED048F2229D}"/>
              </a:ext>
            </a:extLst>
          </p:cNvPr>
          <p:cNvSpPr>
            <a:spLocks noGrp="1"/>
          </p:cNvSpPr>
          <p:nvPr>
            <p:ph type="dt" sz="half" idx="10"/>
          </p:nvPr>
        </p:nvSpPr>
        <p:spPr/>
        <p:txBody>
          <a:bodyPr/>
          <a:lstStyle/>
          <a:p>
            <a:fld id="{656C03CF-BB97-4029-8E44-CE2F6D03FFDA}" type="datetimeFigureOut">
              <a:rPr lang="en-US" smtClean="0"/>
              <a:t>6/12/2021</a:t>
            </a:fld>
            <a:endParaRPr lang="en-US"/>
          </a:p>
        </p:txBody>
      </p:sp>
      <p:sp>
        <p:nvSpPr>
          <p:cNvPr id="6" name="Footer Placeholder 5">
            <a:extLst>
              <a:ext uri="{FF2B5EF4-FFF2-40B4-BE49-F238E27FC236}">
                <a16:creationId xmlns:a16="http://schemas.microsoft.com/office/drawing/2014/main" id="{9BBCCE1F-A44D-4EA3-AE5E-2BA2703470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82D35-4F46-4036-8928-8F6DDD5175F2}"/>
              </a:ext>
            </a:extLst>
          </p:cNvPr>
          <p:cNvSpPr>
            <a:spLocks noGrp="1"/>
          </p:cNvSpPr>
          <p:nvPr>
            <p:ph type="sldNum" sz="quarter" idx="12"/>
          </p:nvPr>
        </p:nvSpPr>
        <p:spPr/>
        <p:txBody>
          <a:bodyPr/>
          <a:lstStyle/>
          <a:p>
            <a:fld id="{4D17F272-8E48-446F-929E-823BF7E73AA4}" type="slidenum">
              <a:rPr lang="en-US" smtClean="0"/>
              <a:t>‹#›</a:t>
            </a:fld>
            <a:endParaRPr lang="en-US"/>
          </a:p>
        </p:txBody>
      </p:sp>
    </p:spTree>
    <p:extLst>
      <p:ext uri="{BB962C8B-B14F-4D97-AF65-F5344CB8AC3E}">
        <p14:creationId xmlns:p14="http://schemas.microsoft.com/office/powerpoint/2010/main" val="3027658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D57F-6A2D-4A36-A3E5-A1CC79DF39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1D502-8E67-47FD-A289-C811494335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0D6F8B-53EA-40BA-A0F0-F5CB4EE086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331A67-7603-403E-8D26-F868E8CD7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AF9521-D972-43C1-A2B8-7AE5AA9577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1CC0CC-D4F0-4C77-9F81-345FAF089770}"/>
              </a:ext>
            </a:extLst>
          </p:cNvPr>
          <p:cNvSpPr>
            <a:spLocks noGrp="1"/>
          </p:cNvSpPr>
          <p:nvPr>
            <p:ph type="dt" sz="half" idx="10"/>
          </p:nvPr>
        </p:nvSpPr>
        <p:spPr/>
        <p:txBody>
          <a:bodyPr/>
          <a:lstStyle/>
          <a:p>
            <a:fld id="{656C03CF-BB97-4029-8E44-CE2F6D03FFDA}" type="datetimeFigureOut">
              <a:rPr lang="en-US" smtClean="0"/>
              <a:t>6/12/2021</a:t>
            </a:fld>
            <a:endParaRPr lang="en-US"/>
          </a:p>
        </p:txBody>
      </p:sp>
      <p:sp>
        <p:nvSpPr>
          <p:cNvPr id="8" name="Footer Placeholder 7">
            <a:extLst>
              <a:ext uri="{FF2B5EF4-FFF2-40B4-BE49-F238E27FC236}">
                <a16:creationId xmlns:a16="http://schemas.microsoft.com/office/drawing/2014/main" id="{8649016E-7B6C-44BF-A218-609C4C6754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A2F962-37FA-4ABA-BFE4-7846AE558CEC}"/>
              </a:ext>
            </a:extLst>
          </p:cNvPr>
          <p:cNvSpPr>
            <a:spLocks noGrp="1"/>
          </p:cNvSpPr>
          <p:nvPr>
            <p:ph type="sldNum" sz="quarter" idx="12"/>
          </p:nvPr>
        </p:nvSpPr>
        <p:spPr/>
        <p:txBody>
          <a:bodyPr/>
          <a:lstStyle/>
          <a:p>
            <a:fld id="{4D17F272-8E48-446F-929E-823BF7E73AA4}" type="slidenum">
              <a:rPr lang="en-US" smtClean="0"/>
              <a:t>‹#›</a:t>
            </a:fld>
            <a:endParaRPr lang="en-US"/>
          </a:p>
        </p:txBody>
      </p:sp>
    </p:spTree>
    <p:extLst>
      <p:ext uri="{BB962C8B-B14F-4D97-AF65-F5344CB8AC3E}">
        <p14:creationId xmlns:p14="http://schemas.microsoft.com/office/powerpoint/2010/main" val="21387637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9854-ED7B-4FDA-AE0C-6056C86139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6DE114-BE0A-4FF8-B01B-3AA6CDED5B16}"/>
              </a:ext>
            </a:extLst>
          </p:cNvPr>
          <p:cNvSpPr>
            <a:spLocks noGrp="1"/>
          </p:cNvSpPr>
          <p:nvPr>
            <p:ph type="dt" sz="half" idx="10"/>
          </p:nvPr>
        </p:nvSpPr>
        <p:spPr/>
        <p:txBody>
          <a:bodyPr/>
          <a:lstStyle/>
          <a:p>
            <a:fld id="{656C03CF-BB97-4029-8E44-CE2F6D03FFDA}" type="datetimeFigureOut">
              <a:rPr lang="en-US" smtClean="0"/>
              <a:t>6/12/2021</a:t>
            </a:fld>
            <a:endParaRPr lang="en-US"/>
          </a:p>
        </p:txBody>
      </p:sp>
      <p:sp>
        <p:nvSpPr>
          <p:cNvPr id="4" name="Footer Placeholder 3">
            <a:extLst>
              <a:ext uri="{FF2B5EF4-FFF2-40B4-BE49-F238E27FC236}">
                <a16:creationId xmlns:a16="http://schemas.microsoft.com/office/drawing/2014/main" id="{28C44EBD-05DB-41BC-AF9E-CB89213791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56E523-134C-4E50-8C52-499AB9B39518}"/>
              </a:ext>
            </a:extLst>
          </p:cNvPr>
          <p:cNvSpPr>
            <a:spLocks noGrp="1"/>
          </p:cNvSpPr>
          <p:nvPr>
            <p:ph type="sldNum" sz="quarter" idx="12"/>
          </p:nvPr>
        </p:nvSpPr>
        <p:spPr/>
        <p:txBody>
          <a:bodyPr/>
          <a:lstStyle/>
          <a:p>
            <a:fld id="{4D17F272-8E48-446F-929E-823BF7E73AA4}" type="slidenum">
              <a:rPr lang="en-US" smtClean="0"/>
              <a:t>‹#›</a:t>
            </a:fld>
            <a:endParaRPr lang="en-US"/>
          </a:p>
        </p:txBody>
      </p:sp>
    </p:spTree>
    <p:extLst>
      <p:ext uri="{BB962C8B-B14F-4D97-AF65-F5344CB8AC3E}">
        <p14:creationId xmlns:p14="http://schemas.microsoft.com/office/powerpoint/2010/main" val="2295046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FAB9A-E319-4895-A5E2-F994E6A9D0C9}"/>
              </a:ext>
            </a:extLst>
          </p:cNvPr>
          <p:cNvSpPr>
            <a:spLocks noGrp="1"/>
          </p:cNvSpPr>
          <p:nvPr>
            <p:ph type="dt" sz="half" idx="10"/>
          </p:nvPr>
        </p:nvSpPr>
        <p:spPr/>
        <p:txBody>
          <a:bodyPr/>
          <a:lstStyle/>
          <a:p>
            <a:fld id="{656C03CF-BB97-4029-8E44-CE2F6D03FFDA}" type="datetimeFigureOut">
              <a:rPr lang="en-US" smtClean="0"/>
              <a:t>6/12/2021</a:t>
            </a:fld>
            <a:endParaRPr lang="en-US"/>
          </a:p>
        </p:txBody>
      </p:sp>
      <p:sp>
        <p:nvSpPr>
          <p:cNvPr id="3" name="Footer Placeholder 2">
            <a:extLst>
              <a:ext uri="{FF2B5EF4-FFF2-40B4-BE49-F238E27FC236}">
                <a16:creationId xmlns:a16="http://schemas.microsoft.com/office/drawing/2014/main" id="{C5A3CEEF-24FF-4D6C-B80D-C1895403B5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179C46-7CD8-4C52-8029-227CADF576DC}"/>
              </a:ext>
            </a:extLst>
          </p:cNvPr>
          <p:cNvSpPr>
            <a:spLocks noGrp="1"/>
          </p:cNvSpPr>
          <p:nvPr>
            <p:ph type="sldNum" sz="quarter" idx="12"/>
          </p:nvPr>
        </p:nvSpPr>
        <p:spPr/>
        <p:txBody>
          <a:bodyPr/>
          <a:lstStyle/>
          <a:p>
            <a:fld id="{4D17F272-8E48-446F-929E-823BF7E73AA4}" type="slidenum">
              <a:rPr lang="en-US" smtClean="0"/>
              <a:t>‹#›</a:t>
            </a:fld>
            <a:endParaRPr lang="en-US"/>
          </a:p>
        </p:txBody>
      </p:sp>
    </p:spTree>
    <p:extLst>
      <p:ext uri="{BB962C8B-B14F-4D97-AF65-F5344CB8AC3E}">
        <p14:creationId xmlns:p14="http://schemas.microsoft.com/office/powerpoint/2010/main" val="138879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581192" y="614407"/>
            <a:ext cx="11168432" cy="6551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60413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C6E4-D649-497F-9F15-C00017E2C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F685CB-E56B-4375-96F4-8BBF678EF0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904221-EE43-4908-B476-B0F136EB6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DA35E6-F6D4-4677-812E-0F649FE51B17}"/>
              </a:ext>
            </a:extLst>
          </p:cNvPr>
          <p:cNvSpPr>
            <a:spLocks noGrp="1"/>
          </p:cNvSpPr>
          <p:nvPr>
            <p:ph type="dt" sz="half" idx="10"/>
          </p:nvPr>
        </p:nvSpPr>
        <p:spPr/>
        <p:txBody>
          <a:bodyPr/>
          <a:lstStyle/>
          <a:p>
            <a:fld id="{656C03CF-BB97-4029-8E44-CE2F6D03FFDA}" type="datetimeFigureOut">
              <a:rPr lang="en-US" smtClean="0"/>
              <a:t>6/12/2021</a:t>
            </a:fld>
            <a:endParaRPr lang="en-US"/>
          </a:p>
        </p:txBody>
      </p:sp>
      <p:sp>
        <p:nvSpPr>
          <p:cNvPr id="6" name="Footer Placeholder 5">
            <a:extLst>
              <a:ext uri="{FF2B5EF4-FFF2-40B4-BE49-F238E27FC236}">
                <a16:creationId xmlns:a16="http://schemas.microsoft.com/office/drawing/2014/main" id="{23E7BD87-927B-43F0-8B88-1C61533F54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269D55-187A-4A69-B046-13A31258FD1B}"/>
              </a:ext>
            </a:extLst>
          </p:cNvPr>
          <p:cNvSpPr>
            <a:spLocks noGrp="1"/>
          </p:cNvSpPr>
          <p:nvPr>
            <p:ph type="sldNum" sz="quarter" idx="12"/>
          </p:nvPr>
        </p:nvSpPr>
        <p:spPr/>
        <p:txBody>
          <a:bodyPr/>
          <a:lstStyle/>
          <a:p>
            <a:fld id="{4D17F272-8E48-446F-929E-823BF7E73AA4}" type="slidenum">
              <a:rPr lang="en-US" smtClean="0"/>
              <a:t>‹#›</a:t>
            </a:fld>
            <a:endParaRPr lang="en-US"/>
          </a:p>
        </p:txBody>
      </p:sp>
    </p:spTree>
    <p:extLst>
      <p:ext uri="{BB962C8B-B14F-4D97-AF65-F5344CB8AC3E}">
        <p14:creationId xmlns:p14="http://schemas.microsoft.com/office/powerpoint/2010/main" val="4094819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F90CE-A0A9-4E3D-9F2B-17B8B6757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AFDC66-64D3-475D-AA22-743A11C733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61CE60-4EFF-423E-8688-1A2A015BD8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511CF2-E0D1-4271-8844-7481135280B0}"/>
              </a:ext>
            </a:extLst>
          </p:cNvPr>
          <p:cNvSpPr>
            <a:spLocks noGrp="1"/>
          </p:cNvSpPr>
          <p:nvPr>
            <p:ph type="dt" sz="half" idx="10"/>
          </p:nvPr>
        </p:nvSpPr>
        <p:spPr/>
        <p:txBody>
          <a:bodyPr/>
          <a:lstStyle/>
          <a:p>
            <a:fld id="{656C03CF-BB97-4029-8E44-CE2F6D03FFDA}" type="datetimeFigureOut">
              <a:rPr lang="en-US" smtClean="0"/>
              <a:t>6/12/2021</a:t>
            </a:fld>
            <a:endParaRPr lang="en-US"/>
          </a:p>
        </p:txBody>
      </p:sp>
      <p:sp>
        <p:nvSpPr>
          <p:cNvPr id="6" name="Footer Placeholder 5">
            <a:extLst>
              <a:ext uri="{FF2B5EF4-FFF2-40B4-BE49-F238E27FC236}">
                <a16:creationId xmlns:a16="http://schemas.microsoft.com/office/drawing/2014/main" id="{32F09246-7581-43CE-9234-5A776B162A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DCE443-7468-46F4-8767-01EF7C644285}"/>
              </a:ext>
            </a:extLst>
          </p:cNvPr>
          <p:cNvSpPr>
            <a:spLocks noGrp="1"/>
          </p:cNvSpPr>
          <p:nvPr>
            <p:ph type="sldNum" sz="quarter" idx="12"/>
          </p:nvPr>
        </p:nvSpPr>
        <p:spPr/>
        <p:txBody>
          <a:bodyPr/>
          <a:lstStyle/>
          <a:p>
            <a:fld id="{4D17F272-8E48-446F-929E-823BF7E73AA4}" type="slidenum">
              <a:rPr lang="en-US" smtClean="0"/>
              <a:t>‹#›</a:t>
            </a:fld>
            <a:endParaRPr lang="en-US"/>
          </a:p>
        </p:txBody>
      </p:sp>
    </p:spTree>
    <p:extLst>
      <p:ext uri="{BB962C8B-B14F-4D97-AF65-F5344CB8AC3E}">
        <p14:creationId xmlns:p14="http://schemas.microsoft.com/office/powerpoint/2010/main" val="370219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B9EA-1616-48A2-9CC9-5EE7394086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588C5A-DE33-465F-AE9F-A77525CA66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403BA6-F229-4739-800B-CD682D0838D7}"/>
              </a:ext>
            </a:extLst>
          </p:cNvPr>
          <p:cNvSpPr>
            <a:spLocks noGrp="1"/>
          </p:cNvSpPr>
          <p:nvPr>
            <p:ph type="dt" sz="half" idx="10"/>
          </p:nvPr>
        </p:nvSpPr>
        <p:spPr/>
        <p:txBody>
          <a:bodyPr/>
          <a:lstStyle/>
          <a:p>
            <a:fld id="{656C03CF-BB97-4029-8E44-CE2F6D03FFDA}" type="datetimeFigureOut">
              <a:rPr lang="en-US" smtClean="0"/>
              <a:t>6/12/2021</a:t>
            </a:fld>
            <a:endParaRPr lang="en-US"/>
          </a:p>
        </p:txBody>
      </p:sp>
      <p:sp>
        <p:nvSpPr>
          <p:cNvPr id="5" name="Footer Placeholder 4">
            <a:extLst>
              <a:ext uri="{FF2B5EF4-FFF2-40B4-BE49-F238E27FC236}">
                <a16:creationId xmlns:a16="http://schemas.microsoft.com/office/drawing/2014/main" id="{3CEB5F5F-CF3E-4FFA-9DDA-66CF00C85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A3414-7816-4ED1-8E1C-BC30CD2D0FC8}"/>
              </a:ext>
            </a:extLst>
          </p:cNvPr>
          <p:cNvSpPr>
            <a:spLocks noGrp="1"/>
          </p:cNvSpPr>
          <p:nvPr>
            <p:ph type="sldNum" sz="quarter" idx="12"/>
          </p:nvPr>
        </p:nvSpPr>
        <p:spPr/>
        <p:txBody>
          <a:bodyPr/>
          <a:lstStyle/>
          <a:p>
            <a:fld id="{4D17F272-8E48-446F-929E-823BF7E73AA4}" type="slidenum">
              <a:rPr lang="en-US" smtClean="0"/>
              <a:t>‹#›</a:t>
            </a:fld>
            <a:endParaRPr lang="en-US"/>
          </a:p>
        </p:txBody>
      </p:sp>
    </p:spTree>
    <p:extLst>
      <p:ext uri="{BB962C8B-B14F-4D97-AF65-F5344CB8AC3E}">
        <p14:creationId xmlns:p14="http://schemas.microsoft.com/office/powerpoint/2010/main" val="28885619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791A30-EEF0-4A81-B354-ED12BE68ED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35A282-B2C2-4583-8F6C-6F2C509B28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6A5BA-A0A8-4D85-A32A-66482F5F94ED}"/>
              </a:ext>
            </a:extLst>
          </p:cNvPr>
          <p:cNvSpPr>
            <a:spLocks noGrp="1"/>
          </p:cNvSpPr>
          <p:nvPr>
            <p:ph type="dt" sz="half" idx="10"/>
          </p:nvPr>
        </p:nvSpPr>
        <p:spPr/>
        <p:txBody>
          <a:bodyPr/>
          <a:lstStyle/>
          <a:p>
            <a:fld id="{656C03CF-BB97-4029-8E44-CE2F6D03FFDA}" type="datetimeFigureOut">
              <a:rPr lang="en-US" smtClean="0"/>
              <a:t>6/12/2021</a:t>
            </a:fld>
            <a:endParaRPr lang="en-US"/>
          </a:p>
        </p:txBody>
      </p:sp>
      <p:sp>
        <p:nvSpPr>
          <p:cNvPr id="5" name="Footer Placeholder 4">
            <a:extLst>
              <a:ext uri="{FF2B5EF4-FFF2-40B4-BE49-F238E27FC236}">
                <a16:creationId xmlns:a16="http://schemas.microsoft.com/office/drawing/2014/main" id="{789F05DE-D355-446B-8BEA-61CE020A5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06807-DA23-4498-9C64-ACF8639229A1}"/>
              </a:ext>
            </a:extLst>
          </p:cNvPr>
          <p:cNvSpPr>
            <a:spLocks noGrp="1"/>
          </p:cNvSpPr>
          <p:nvPr>
            <p:ph type="sldNum" sz="quarter" idx="12"/>
          </p:nvPr>
        </p:nvSpPr>
        <p:spPr/>
        <p:txBody>
          <a:bodyPr/>
          <a:lstStyle/>
          <a:p>
            <a:fld id="{4D17F272-8E48-446F-929E-823BF7E73AA4}" type="slidenum">
              <a:rPr lang="en-US" smtClean="0"/>
              <a:t>‹#›</a:t>
            </a:fld>
            <a:endParaRPr lang="en-US"/>
          </a:p>
        </p:txBody>
      </p:sp>
    </p:spTree>
    <p:extLst>
      <p:ext uri="{BB962C8B-B14F-4D97-AF65-F5344CB8AC3E}">
        <p14:creationId xmlns:p14="http://schemas.microsoft.com/office/powerpoint/2010/main" val="196807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6/12/2021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467248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9714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6/12/2021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669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5982" y="70659"/>
            <a:ext cx="11300036" cy="6129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Date Placeholder 2"/>
          <p:cNvSpPr>
            <a:spLocks noGrp="1"/>
          </p:cNvSpPr>
          <p:nvPr>
            <p:ph type="dt" sz="half" idx="10"/>
          </p:nvPr>
        </p:nvSpPr>
        <p:spPr/>
        <p:txBody>
          <a:bodyPr/>
          <a:lstStyle/>
          <a:p>
            <a:fld id="{B61BEF0D-F0BB-DE4B-95CE-6DB70DBA9567}" type="datetimeFigureOut">
              <a:rPr lang="en-US" smtClean="0"/>
              <a:pPr/>
              <a:t>6/12/2021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2614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5E839-D87E-40ED-A012-3C64F18AC0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48F696-3E87-4F97-9CA5-97B3882D4D78}"/>
              </a:ext>
            </a:extLst>
          </p:cNvPr>
          <p:cNvSpPr>
            <a:spLocks noGrp="1"/>
          </p:cNvSpPr>
          <p:nvPr>
            <p:ph type="dt" sz="half" idx="10"/>
          </p:nvPr>
        </p:nvSpPr>
        <p:spPr/>
        <p:txBody>
          <a:bodyPr/>
          <a:lstStyle/>
          <a:p>
            <a:fld id="{B61BEF0D-F0BB-DE4B-95CE-6DB70DBA9567}" type="datetimeFigureOut">
              <a:rPr lang="en-US" smtClean="0"/>
              <a:pPr/>
              <a:t>6/12/2021</a:t>
            </a:fld>
            <a:endParaRPr lang="en-US"/>
          </a:p>
        </p:txBody>
      </p:sp>
      <p:sp>
        <p:nvSpPr>
          <p:cNvPr id="4" name="Footer Placeholder 3">
            <a:extLst>
              <a:ext uri="{FF2B5EF4-FFF2-40B4-BE49-F238E27FC236}">
                <a16:creationId xmlns:a16="http://schemas.microsoft.com/office/drawing/2014/main" id="{97BC7DA1-36BD-4D62-BB6C-963005E0C5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8326A3-839D-40EA-AE00-4D0D2248B2EC}"/>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6122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7163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6/12/2021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31718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6/12/2021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461149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68" r:id="rId7"/>
    <p:sldLayoutId id="2147483751" r:id="rId8"/>
    <p:sldLayoutId id="2147483752" r:id="rId9"/>
    <p:sldLayoutId id="2147483753" r:id="rId10"/>
    <p:sldLayoutId id="2147483754" r:id="rId11"/>
    <p:sldLayoutId id="2147483755"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D7712E-AE9B-402D-8DF4-F02C20DBF5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369167-8612-4F74-A0DD-320EC42BB7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4542C-46F2-4BF4-8EA3-6A956F59D2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C03CF-BB97-4029-8E44-CE2F6D03FFDA}" type="datetimeFigureOut">
              <a:rPr lang="en-US" smtClean="0"/>
              <a:t>6/12/2021</a:t>
            </a:fld>
            <a:endParaRPr lang="en-US"/>
          </a:p>
        </p:txBody>
      </p:sp>
      <p:sp>
        <p:nvSpPr>
          <p:cNvPr id="5" name="Footer Placeholder 4">
            <a:extLst>
              <a:ext uri="{FF2B5EF4-FFF2-40B4-BE49-F238E27FC236}">
                <a16:creationId xmlns:a16="http://schemas.microsoft.com/office/drawing/2014/main" id="{76B62428-36E8-4947-877A-306C50F17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03DCDD-B425-47AD-8F2D-7D264E14B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7F272-8E48-446F-929E-823BF7E73AA4}" type="slidenum">
              <a:rPr lang="en-US" smtClean="0"/>
              <a:t>‹#›</a:t>
            </a:fld>
            <a:endParaRPr lang="en-US"/>
          </a:p>
        </p:txBody>
      </p:sp>
    </p:spTree>
    <p:extLst>
      <p:ext uri="{BB962C8B-B14F-4D97-AF65-F5344CB8AC3E}">
        <p14:creationId xmlns:p14="http://schemas.microsoft.com/office/powerpoint/2010/main" val="293754849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americanhomewater.com/10-easy-air-conditioner-maintenance-tips/"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A7CD-2965-4771-BBA0-BD7AB7205214}"/>
              </a:ext>
            </a:extLst>
          </p:cNvPr>
          <p:cNvSpPr>
            <a:spLocks noGrp="1"/>
          </p:cNvSpPr>
          <p:nvPr>
            <p:ph type="ctrTitle"/>
          </p:nvPr>
        </p:nvSpPr>
        <p:spPr/>
        <p:txBody>
          <a:bodyPr>
            <a:normAutofit/>
          </a:bodyPr>
          <a:lstStyle/>
          <a:p>
            <a:r>
              <a:rPr lang="en-US" dirty="0"/>
              <a:t>Predictive Analytics on AMES Housing Data</a:t>
            </a:r>
            <a:br>
              <a:rPr lang="en-US" b="0" i="0" dirty="0">
                <a:solidFill>
                  <a:srgbClr val="333333"/>
                </a:solidFill>
                <a:effectLst/>
                <a:latin typeface="Helvetica Neue"/>
              </a:rPr>
            </a:br>
            <a:endParaRPr lang="en-US" dirty="0"/>
          </a:p>
        </p:txBody>
      </p:sp>
      <p:sp>
        <p:nvSpPr>
          <p:cNvPr id="3" name="Subtitle 2">
            <a:extLst>
              <a:ext uri="{FF2B5EF4-FFF2-40B4-BE49-F238E27FC236}">
                <a16:creationId xmlns:a16="http://schemas.microsoft.com/office/drawing/2014/main" id="{18CCFE0B-8F81-4ECB-969B-0882EDBD3E74}"/>
              </a:ext>
            </a:extLst>
          </p:cNvPr>
          <p:cNvSpPr>
            <a:spLocks noGrp="1"/>
          </p:cNvSpPr>
          <p:nvPr>
            <p:ph type="subTitle" idx="1"/>
          </p:nvPr>
        </p:nvSpPr>
        <p:spPr/>
        <p:txBody>
          <a:bodyPr/>
          <a:lstStyle/>
          <a:p>
            <a:r>
              <a:rPr lang="en-US" dirty="0"/>
              <a:t>Analysis into AMES Housing PROJECT</a:t>
            </a:r>
          </a:p>
          <a:p>
            <a:endParaRPr lang="en-US" dirty="0"/>
          </a:p>
        </p:txBody>
      </p:sp>
    </p:spTree>
    <p:extLst>
      <p:ext uri="{BB962C8B-B14F-4D97-AF65-F5344CB8AC3E}">
        <p14:creationId xmlns:p14="http://schemas.microsoft.com/office/powerpoint/2010/main" val="113125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94FC-DB19-42D1-941C-06DBBF98D5AB}"/>
              </a:ext>
            </a:extLst>
          </p:cNvPr>
          <p:cNvSpPr>
            <a:spLocks noGrp="1"/>
          </p:cNvSpPr>
          <p:nvPr>
            <p:ph type="title"/>
          </p:nvPr>
        </p:nvSpPr>
        <p:spPr>
          <a:xfrm>
            <a:off x="581193" y="577627"/>
            <a:ext cx="10772775" cy="685567"/>
          </a:xfrm>
        </p:spPr>
        <p:txBody>
          <a:bodyPr>
            <a:normAutofit/>
          </a:bodyPr>
          <a:lstStyle/>
          <a:p>
            <a:r>
              <a:rPr lang="en-US" dirty="0"/>
              <a:t>Data Synopsis</a:t>
            </a:r>
            <a:endParaRPr lang="en-US" sz="1100" dirty="0"/>
          </a:p>
        </p:txBody>
      </p:sp>
      <p:sp>
        <p:nvSpPr>
          <p:cNvPr id="3" name="Content Placeholder 2">
            <a:extLst>
              <a:ext uri="{FF2B5EF4-FFF2-40B4-BE49-F238E27FC236}">
                <a16:creationId xmlns:a16="http://schemas.microsoft.com/office/drawing/2014/main" id="{0DF8C767-D60E-4A0E-89D0-4428887812F7}"/>
              </a:ext>
            </a:extLst>
          </p:cNvPr>
          <p:cNvSpPr>
            <a:spLocks noGrp="1"/>
          </p:cNvSpPr>
          <p:nvPr>
            <p:ph idx="1"/>
          </p:nvPr>
        </p:nvSpPr>
        <p:spPr>
          <a:xfrm>
            <a:off x="581193" y="1529629"/>
            <a:ext cx="6522992" cy="4750744"/>
          </a:xfrm>
        </p:spPr>
        <p:txBody>
          <a:bodyPr>
            <a:normAutofit/>
          </a:bodyPr>
          <a:lstStyle/>
          <a:p>
            <a:pPr marL="0" indent="-171450">
              <a:buFont typeface="Arial" panose="020B0604020202020204" pitchFamily="34" charset="0"/>
              <a:buChar char="•"/>
            </a:pPr>
            <a:r>
              <a:rPr lang="en-US" sz="1300" dirty="0">
                <a:solidFill>
                  <a:srgbClr val="003B5C"/>
                </a:solidFill>
                <a:latin typeface="Open Sans" panose="020B0606030504020204" pitchFamily="34" charset="0"/>
              </a:rPr>
              <a:t>The data contains more than 2000 observations and 82 variables.</a:t>
            </a:r>
          </a:p>
          <a:p>
            <a:pPr marL="0" indent="-171450">
              <a:buFont typeface="Arial" panose="020B0604020202020204" pitchFamily="34" charset="0"/>
              <a:buChar char="•"/>
            </a:pPr>
            <a:r>
              <a:rPr lang="en-US" sz="1300" dirty="0">
                <a:solidFill>
                  <a:srgbClr val="003B5C"/>
                </a:solidFill>
                <a:latin typeface="Open Sans" panose="020B0606030504020204" pitchFamily="34" charset="0"/>
              </a:rPr>
              <a:t>In total, 82 variables focus on the quality and quantity of many physical attributes of the property. Most of the variables are precisely the type of information that a typical home buyer would want to know about a potential property (e.g. When was it built? How big is the lot? How many square feet of living space is in the dwelling? Is the basement finished? How many bathrooms are there?).</a:t>
            </a:r>
          </a:p>
          <a:p>
            <a:pPr marL="0" indent="-171450">
              <a:buFont typeface="Arial" panose="020B0604020202020204" pitchFamily="34" charset="0"/>
              <a:buChar char="•"/>
            </a:pPr>
            <a:r>
              <a:rPr lang="en-US" sz="1300" dirty="0">
                <a:solidFill>
                  <a:srgbClr val="003B5C"/>
                </a:solidFill>
                <a:latin typeface="Open Sans" panose="020B0606030504020204" pitchFamily="34" charset="0"/>
              </a:rPr>
              <a:t>Data set contained 24 nominal variables and 23 ordinal variables. Nominal Includes variables like-the weather condition and material used for construction. For the nominal and ordinal variables, the levels were in the range of 2 to 28. Total of 14 discrete variables comprises the number of kitchens, washrooms, and bedrooms. This also includes the garage capacity and construction or re-modelling dates; 20 continuous variables describe the area dimension of each observation. Lot size and total dwelling square footage are standard home listing available online. Area measurements on the basement, porches and main living area are further classified into respective classes based on quality and type.</a:t>
            </a:r>
          </a:p>
          <a:p>
            <a:pPr marL="305435" indent="-305435"/>
            <a:endParaRPr lang="en-US" dirty="0"/>
          </a:p>
        </p:txBody>
      </p:sp>
      <p:sp>
        <p:nvSpPr>
          <p:cNvPr id="7" name="TextBox 6">
            <a:extLst>
              <a:ext uri="{FF2B5EF4-FFF2-40B4-BE49-F238E27FC236}">
                <a16:creationId xmlns:a16="http://schemas.microsoft.com/office/drawing/2014/main" id="{ABA9F805-C386-4575-B109-22D81151C162}"/>
              </a:ext>
            </a:extLst>
          </p:cNvPr>
          <p:cNvSpPr txBox="1"/>
          <p:nvPr/>
        </p:nvSpPr>
        <p:spPr>
          <a:xfrm>
            <a:off x="7833383" y="1771388"/>
            <a:ext cx="3305907" cy="261610"/>
          </a:xfrm>
          <a:prstGeom prst="rect">
            <a:avLst/>
          </a:prstGeom>
          <a:noFill/>
        </p:spPr>
        <p:txBody>
          <a:bodyPr wrap="square">
            <a:spAutoFit/>
          </a:bodyPr>
          <a:lstStyle/>
          <a:p>
            <a:pPr algn="ctr" rtl="0">
              <a:defRPr sz="1400" b="0" i="0" u="none" strike="noStrike" kern="1200" spc="0" baseline="0">
                <a:solidFill>
                  <a:sysClr val="windowText" lastClr="000000">
                    <a:lumMod val="65000"/>
                    <a:lumOff val="35000"/>
                  </a:sysClr>
                </a:solidFill>
                <a:latin typeface="+mn-lt"/>
                <a:ea typeface="+mn-ea"/>
                <a:cs typeface="+mn-cs"/>
              </a:defRPr>
            </a:pPr>
            <a:r>
              <a:rPr lang="en-US" sz="1100" b="1" dirty="0"/>
              <a:t>Histogram of Year Homes were built in Ames</a:t>
            </a:r>
          </a:p>
        </p:txBody>
      </p:sp>
      <p:pic>
        <p:nvPicPr>
          <p:cNvPr id="8" name="Content Placeholder 12">
            <a:extLst>
              <a:ext uri="{FF2B5EF4-FFF2-40B4-BE49-F238E27FC236}">
                <a16:creationId xmlns:a16="http://schemas.microsoft.com/office/drawing/2014/main" id="{F8D44058-5BC5-4D6E-BCED-CBF69A0CB70D}"/>
              </a:ext>
            </a:extLst>
          </p:cNvPr>
          <p:cNvPicPr>
            <a:picLocks noChangeAspect="1"/>
          </p:cNvPicPr>
          <p:nvPr/>
        </p:nvPicPr>
        <p:blipFill>
          <a:blip r:embed="rId2"/>
          <a:stretch>
            <a:fillRect/>
          </a:stretch>
        </p:blipFill>
        <p:spPr>
          <a:xfrm>
            <a:off x="7462653" y="1985302"/>
            <a:ext cx="3865357" cy="2637668"/>
          </a:xfrm>
          <a:prstGeom prst="rect">
            <a:avLst/>
          </a:prstGeom>
        </p:spPr>
      </p:pic>
      <p:sp>
        <p:nvSpPr>
          <p:cNvPr id="9" name="TextBox 8">
            <a:extLst>
              <a:ext uri="{FF2B5EF4-FFF2-40B4-BE49-F238E27FC236}">
                <a16:creationId xmlns:a16="http://schemas.microsoft.com/office/drawing/2014/main" id="{6144D094-1CED-4BDD-BC1C-04631133D268}"/>
              </a:ext>
            </a:extLst>
          </p:cNvPr>
          <p:cNvSpPr txBox="1"/>
          <p:nvPr/>
        </p:nvSpPr>
        <p:spPr>
          <a:xfrm>
            <a:off x="7462653" y="4849212"/>
            <a:ext cx="4047368" cy="1246495"/>
          </a:xfrm>
          <a:prstGeom prst="rect">
            <a:avLst/>
          </a:prstGeom>
          <a:noFill/>
        </p:spPr>
        <p:txBody>
          <a:bodyPr wrap="square" rtlCol="0">
            <a:spAutoFit/>
          </a:bodyPr>
          <a:lstStyle/>
          <a:p>
            <a:pPr marL="285750" indent="-285750">
              <a:buFont typeface="Arial" panose="020B0604020202020204" pitchFamily="34" charset="0"/>
              <a:buChar char="•"/>
            </a:pPr>
            <a:r>
              <a:rPr lang="en-US" sz="1300" dirty="0">
                <a:solidFill>
                  <a:srgbClr val="003B5C"/>
                </a:solidFill>
                <a:latin typeface="Open Sans" panose="020B0606030504020204" pitchFamily="34" charset="0"/>
              </a:rPr>
              <a:t>The distribution is bi-model, with a peak of newly built homes. The distribution is left skewed.</a:t>
            </a:r>
          </a:p>
          <a:p>
            <a:pPr marL="285750" indent="-285750">
              <a:buFont typeface="Arial" panose="020B0604020202020204" pitchFamily="34" charset="0"/>
              <a:buChar char="•"/>
            </a:pPr>
            <a:endParaRPr lang="en-US" sz="1800" b="0" i="0" dirty="0">
              <a:solidFill>
                <a:srgbClr val="333333"/>
              </a:solidFill>
              <a:effectLst/>
              <a:latin typeface="Helvetica Neue"/>
            </a:endParaRPr>
          </a:p>
          <a:p>
            <a:endParaRPr lang="en-US" dirty="0"/>
          </a:p>
        </p:txBody>
      </p:sp>
    </p:spTree>
    <p:extLst>
      <p:ext uri="{BB962C8B-B14F-4D97-AF65-F5344CB8AC3E}">
        <p14:creationId xmlns:p14="http://schemas.microsoft.com/office/powerpoint/2010/main" val="76864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89CF4-6614-4A48-A3F9-CCD6164315D2}"/>
              </a:ext>
            </a:extLst>
          </p:cNvPr>
          <p:cNvSpPr>
            <a:spLocks noGrp="1"/>
          </p:cNvSpPr>
          <p:nvPr>
            <p:ph type="title"/>
          </p:nvPr>
        </p:nvSpPr>
        <p:spPr>
          <a:xfrm>
            <a:off x="596934" y="876230"/>
            <a:ext cx="10772775" cy="386499"/>
          </a:xfrm>
        </p:spPr>
        <p:txBody>
          <a:bodyPr>
            <a:noAutofit/>
          </a:bodyPr>
          <a:lstStyle/>
          <a:p>
            <a:r>
              <a:rPr lang="en-US" sz="1800" dirty="0"/>
              <a:t>Home demographic analysis</a:t>
            </a:r>
          </a:p>
        </p:txBody>
      </p:sp>
      <p:sp>
        <p:nvSpPr>
          <p:cNvPr id="8" name="TextBox 7">
            <a:extLst>
              <a:ext uri="{FF2B5EF4-FFF2-40B4-BE49-F238E27FC236}">
                <a16:creationId xmlns:a16="http://schemas.microsoft.com/office/drawing/2014/main" id="{4C8DF44D-9E67-4840-B669-DBB0A20E743E}"/>
              </a:ext>
            </a:extLst>
          </p:cNvPr>
          <p:cNvSpPr txBox="1"/>
          <p:nvPr/>
        </p:nvSpPr>
        <p:spPr>
          <a:xfrm>
            <a:off x="9366795" y="5002939"/>
            <a:ext cx="2648187" cy="1569660"/>
          </a:xfrm>
          <a:prstGeom prst="rect">
            <a:avLst/>
          </a:prstGeom>
          <a:noFill/>
        </p:spPr>
        <p:txBody>
          <a:bodyPr wrap="square" rtlCol="0">
            <a:spAutoFit/>
          </a:bodyPr>
          <a:lstStyle/>
          <a:p>
            <a:pPr algn="l">
              <a:buFont typeface="Arial" panose="020B0604020202020204" pitchFamily="34" charset="0"/>
              <a:buChar char="•"/>
            </a:pPr>
            <a:r>
              <a:rPr lang="en-US" sz="1200" b="1" i="0" dirty="0">
                <a:solidFill>
                  <a:srgbClr val="003B5C"/>
                </a:solidFill>
                <a:effectLst/>
                <a:latin typeface="Open Sans" panose="020B0606030504020204" pitchFamily="34" charset="0"/>
              </a:rPr>
              <a:t>Style of home:</a:t>
            </a:r>
            <a:r>
              <a:rPr lang="en-US" sz="1200" b="0" i="0" dirty="0">
                <a:solidFill>
                  <a:srgbClr val="003B5C"/>
                </a:solidFill>
                <a:effectLst/>
                <a:latin typeface="Open Sans" panose="020B0606030504020204" pitchFamily="34" charset="0"/>
              </a:rPr>
              <a:t> Whether a two story or one story, the style of the home matters. In addition to age, comps should be a similar style. That’s because changing real estate trends affect popular home styles -- and trendy houses fetch higher prices.</a:t>
            </a:r>
          </a:p>
        </p:txBody>
      </p:sp>
      <p:pic>
        <p:nvPicPr>
          <p:cNvPr id="15" name="Picture 14">
            <a:extLst>
              <a:ext uri="{FF2B5EF4-FFF2-40B4-BE49-F238E27FC236}">
                <a16:creationId xmlns:a16="http://schemas.microsoft.com/office/drawing/2014/main" id="{66471FC4-EAEB-4C30-B7CD-9DC0B9A50394}"/>
              </a:ext>
            </a:extLst>
          </p:cNvPr>
          <p:cNvPicPr>
            <a:picLocks noChangeAspect="1"/>
          </p:cNvPicPr>
          <p:nvPr/>
        </p:nvPicPr>
        <p:blipFill>
          <a:blip r:embed="rId3"/>
          <a:stretch>
            <a:fillRect/>
          </a:stretch>
        </p:blipFill>
        <p:spPr>
          <a:xfrm>
            <a:off x="4739223" y="2097118"/>
            <a:ext cx="3811924" cy="2674908"/>
          </a:xfrm>
          <a:prstGeom prst="rect">
            <a:avLst/>
          </a:prstGeom>
        </p:spPr>
      </p:pic>
      <p:pic>
        <p:nvPicPr>
          <p:cNvPr id="18" name="Picture 17">
            <a:extLst>
              <a:ext uri="{FF2B5EF4-FFF2-40B4-BE49-F238E27FC236}">
                <a16:creationId xmlns:a16="http://schemas.microsoft.com/office/drawing/2014/main" id="{C09631D0-9AD7-434B-B726-EADD9FF74B58}"/>
              </a:ext>
            </a:extLst>
          </p:cNvPr>
          <p:cNvPicPr>
            <a:picLocks noChangeAspect="1"/>
          </p:cNvPicPr>
          <p:nvPr/>
        </p:nvPicPr>
        <p:blipFill>
          <a:blip r:embed="rId4"/>
          <a:stretch>
            <a:fillRect/>
          </a:stretch>
        </p:blipFill>
        <p:spPr>
          <a:xfrm>
            <a:off x="596934" y="2101621"/>
            <a:ext cx="3724301" cy="2297704"/>
          </a:xfrm>
          <a:prstGeom prst="rect">
            <a:avLst/>
          </a:prstGeom>
        </p:spPr>
      </p:pic>
      <p:pic>
        <p:nvPicPr>
          <p:cNvPr id="25" name="Picture 24">
            <a:extLst>
              <a:ext uri="{FF2B5EF4-FFF2-40B4-BE49-F238E27FC236}">
                <a16:creationId xmlns:a16="http://schemas.microsoft.com/office/drawing/2014/main" id="{F13BA605-E185-4777-8E14-6025BB395093}"/>
              </a:ext>
            </a:extLst>
          </p:cNvPr>
          <p:cNvPicPr>
            <a:picLocks noChangeAspect="1"/>
          </p:cNvPicPr>
          <p:nvPr/>
        </p:nvPicPr>
        <p:blipFill>
          <a:blip r:embed="rId5"/>
          <a:stretch>
            <a:fillRect/>
          </a:stretch>
        </p:blipFill>
        <p:spPr>
          <a:xfrm>
            <a:off x="8969135" y="2235364"/>
            <a:ext cx="3008653" cy="2116336"/>
          </a:xfrm>
          <a:prstGeom prst="rect">
            <a:avLst/>
          </a:prstGeom>
        </p:spPr>
      </p:pic>
      <p:sp>
        <p:nvSpPr>
          <p:cNvPr id="31" name="TextBox 30">
            <a:extLst>
              <a:ext uri="{FF2B5EF4-FFF2-40B4-BE49-F238E27FC236}">
                <a16:creationId xmlns:a16="http://schemas.microsoft.com/office/drawing/2014/main" id="{C110E991-7E81-48B0-B65D-DA378A2EC4F5}"/>
              </a:ext>
            </a:extLst>
          </p:cNvPr>
          <p:cNvSpPr txBox="1"/>
          <p:nvPr/>
        </p:nvSpPr>
        <p:spPr>
          <a:xfrm>
            <a:off x="1467716" y="1491613"/>
            <a:ext cx="2322856" cy="307777"/>
          </a:xfrm>
          <a:prstGeom prst="rect">
            <a:avLst/>
          </a:prstGeom>
          <a:noFill/>
        </p:spPr>
        <p:txBody>
          <a:bodyPr wrap="square">
            <a:spAutoFit/>
          </a:bodyPr>
          <a:lstStyle/>
          <a:p>
            <a:pPr algn="ctr"/>
            <a:r>
              <a:rPr lang="en-US" sz="1400" b="1" i="0" dirty="0">
                <a:solidFill>
                  <a:srgbClr val="333333"/>
                </a:solidFill>
                <a:effectLst/>
                <a:latin typeface="Helvetica Neue"/>
              </a:rPr>
              <a:t>AGE OF THE HOUSE</a:t>
            </a:r>
          </a:p>
        </p:txBody>
      </p:sp>
      <p:sp>
        <p:nvSpPr>
          <p:cNvPr id="32" name="TextBox 31">
            <a:extLst>
              <a:ext uri="{FF2B5EF4-FFF2-40B4-BE49-F238E27FC236}">
                <a16:creationId xmlns:a16="http://schemas.microsoft.com/office/drawing/2014/main" id="{8F416177-AEC7-478D-81FA-89D5E7F0C405}"/>
              </a:ext>
            </a:extLst>
          </p:cNvPr>
          <p:cNvSpPr txBox="1"/>
          <p:nvPr/>
        </p:nvSpPr>
        <p:spPr>
          <a:xfrm>
            <a:off x="391533" y="5110632"/>
            <a:ext cx="3724301" cy="1754326"/>
          </a:xfrm>
          <a:prstGeom prst="rect">
            <a:avLst/>
          </a:prstGeom>
          <a:noFill/>
        </p:spPr>
        <p:txBody>
          <a:bodyPr wrap="square">
            <a:spAutoFit/>
          </a:bodyPr>
          <a:lstStyle/>
          <a:p>
            <a:r>
              <a:rPr lang="en-US" sz="1200" b="1" dirty="0">
                <a:solidFill>
                  <a:srgbClr val="003B5C"/>
                </a:solidFill>
                <a:latin typeface="Open Sans" panose="020B0606030504020204" pitchFamily="34" charset="0"/>
              </a:rPr>
              <a:t>Age of the house </a:t>
            </a:r>
            <a:r>
              <a:rPr lang="en-US" sz="1200" dirty="0">
                <a:solidFill>
                  <a:srgbClr val="003B5C"/>
                </a:solidFill>
                <a:latin typeface="Open Sans" panose="020B0606030504020204" pitchFamily="34" charset="0"/>
              </a:rPr>
              <a:t>: One of the first things real estate agents, appraisers and prospective homebuyers look at is the historical sale prices of the property.</a:t>
            </a:r>
          </a:p>
          <a:p>
            <a:pPr indent="-171450">
              <a:buFont typeface="Arial" panose="020B0604020202020204" pitchFamily="34" charset="0"/>
              <a:buChar char="•"/>
            </a:pPr>
            <a:r>
              <a:rPr lang="en-US" sz="1200" dirty="0">
                <a:solidFill>
                  <a:srgbClr val="003B5C"/>
                </a:solidFill>
                <a:latin typeface="Open Sans" panose="020B0606030504020204" pitchFamily="34" charset="0"/>
              </a:rPr>
              <a:t>Data shows, housing price has a negative relationship with the age of the house. </a:t>
            </a:r>
          </a:p>
          <a:p>
            <a:pPr indent="-171450">
              <a:buFont typeface="Arial" panose="020B0604020202020204" pitchFamily="34" charset="0"/>
              <a:buChar char="•"/>
            </a:pPr>
            <a:r>
              <a:rPr lang="en-US" sz="1200" dirty="0">
                <a:solidFill>
                  <a:srgbClr val="003B5C"/>
                </a:solidFill>
                <a:latin typeface="Open Sans" panose="020B0606030504020204" pitchFamily="34" charset="0"/>
              </a:rPr>
              <a:t>Newer homes will sell for more because they typically require less maintenance.</a:t>
            </a:r>
          </a:p>
          <a:p>
            <a:endParaRPr lang="en-US" sz="1200" i="0" dirty="0">
              <a:solidFill>
                <a:srgbClr val="333333"/>
              </a:solidFill>
              <a:effectLst/>
              <a:latin typeface="Helvetica Neue"/>
            </a:endParaRPr>
          </a:p>
        </p:txBody>
      </p:sp>
      <p:sp>
        <p:nvSpPr>
          <p:cNvPr id="34" name="TextBox 33">
            <a:extLst>
              <a:ext uri="{FF2B5EF4-FFF2-40B4-BE49-F238E27FC236}">
                <a16:creationId xmlns:a16="http://schemas.microsoft.com/office/drawing/2014/main" id="{2E5AF017-77B6-4731-8556-840DC9397CFF}"/>
              </a:ext>
            </a:extLst>
          </p:cNvPr>
          <p:cNvSpPr txBox="1"/>
          <p:nvPr/>
        </p:nvSpPr>
        <p:spPr>
          <a:xfrm>
            <a:off x="4479382" y="5038123"/>
            <a:ext cx="4635019" cy="1569660"/>
          </a:xfrm>
          <a:prstGeom prst="rect">
            <a:avLst/>
          </a:prstGeom>
          <a:noFill/>
        </p:spPr>
        <p:txBody>
          <a:bodyPr wrap="square">
            <a:spAutoFit/>
          </a:bodyPr>
          <a:lstStyle/>
          <a:p>
            <a:r>
              <a:rPr lang="en-US" sz="1200" b="1" dirty="0">
                <a:solidFill>
                  <a:srgbClr val="003B5C"/>
                </a:solidFill>
                <a:latin typeface="Open Sans" panose="020B0606030504020204" pitchFamily="34" charset="0"/>
              </a:rPr>
              <a:t>Neighborhood </a:t>
            </a:r>
            <a:r>
              <a:rPr lang="en-US" sz="1200" dirty="0">
                <a:solidFill>
                  <a:srgbClr val="003B5C"/>
                </a:solidFill>
                <a:latin typeface="Open Sans" panose="020B0606030504020204" pitchFamily="34" charset="0"/>
              </a:rPr>
              <a:t>is one of the biggest influencers of a home’s value. The quality of the school system, other home prices and crime rates impact the neighborhood’s values.</a:t>
            </a:r>
          </a:p>
          <a:p>
            <a:pPr marL="171450" indent="-171450">
              <a:buFont typeface="Arial" panose="020B0604020202020204" pitchFamily="34" charset="0"/>
              <a:buChar char="•"/>
            </a:pPr>
            <a:r>
              <a:rPr lang="en-US" sz="1200" dirty="0">
                <a:solidFill>
                  <a:srgbClr val="003B5C"/>
                </a:solidFill>
                <a:latin typeface="Open Sans" panose="020B0606030504020204" pitchFamily="34" charset="0"/>
              </a:rPr>
              <a:t>Data shows -- College_Creek, Somerset, Gilbert , Northridge Heights are above the median price. </a:t>
            </a:r>
          </a:p>
          <a:p>
            <a:pPr marL="171450" indent="-171450">
              <a:buFont typeface="Arial" panose="020B0604020202020204" pitchFamily="34" charset="0"/>
              <a:buChar char="•"/>
            </a:pPr>
            <a:r>
              <a:rPr lang="en-US" sz="1200" dirty="0">
                <a:solidFill>
                  <a:srgbClr val="003B5C"/>
                </a:solidFill>
                <a:latin typeface="Open Sans" panose="020B0606030504020204" pitchFamily="34" charset="0"/>
              </a:rPr>
              <a:t>Below median prices - North_Ames, Oldtown, Edwards, Sawyer, Brookside are below the Median price.</a:t>
            </a:r>
          </a:p>
          <a:p>
            <a:pPr marL="171450" indent="-171450">
              <a:buFont typeface="Arial" panose="020B0604020202020204" pitchFamily="34" charset="0"/>
              <a:buChar char="•"/>
            </a:pPr>
            <a:r>
              <a:rPr lang="en-US" sz="1200" dirty="0">
                <a:solidFill>
                  <a:srgbClr val="003B5C"/>
                </a:solidFill>
                <a:latin typeface="Open Sans" panose="020B0606030504020204" pitchFamily="34" charset="0"/>
              </a:rPr>
              <a:t>Sawyer, Mitchell, Crawford are in-between.</a:t>
            </a:r>
          </a:p>
        </p:txBody>
      </p:sp>
      <p:sp>
        <p:nvSpPr>
          <p:cNvPr id="35" name="TextBox 34">
            <a:extLst>
              <a:ext uri="{FF2B5EF4-FFF2-40B4-BE49-F238E27FC236}">
                <a16:creationId xmlns:a16="http://schemas.microsoft.com/office/drawing/2014/main" id="{5BF0E19A-E072-4FF4-87FF-5360A0A24062}"/>
              </a:ext>
            </a:extLst>
          </p:cNvPr>
          <p:cNvSpPr txBox="1"/>
          <p:nvPr/>
        </p:nvSpPr>
        <p:spPr>
          <a:xfrm>
            <a:off x="5406596" y="1491613"/>
            <a:ext cx="2861449" cy="307777"/>
          </a:xfrm>
          <a:prstGeom prst="rect">
            <a:avLst/>
          </a:prstGeom>
          <a:noFill/>
        </p:spPr>
        <p:txBody>
          <a:bodyPr wrap="square">
            <a:spAutoFit/>
          </a:bodyPr>
          <a:lstStyle/>
          <a:p>
            <a:pPr algn="ctr"/>
            <a:r>
              <a:rPr lang="en-US" sz="1400" b="1" i="0" dirty="0">
                <a:solidFill>
                  <a:srgbClr val="333333"/>
                </a:solidFill>
                <a:effectLst/>
                <a:latin typeface="Helvetica Neue"/>
              </a:rPr>
              <a:t>HOUSES BY NEIGHBORHOOD</a:t>
            </a:r>
          </a:p>
        </p:txBody>
      </p:sp>
      <p:sp>
        <p:nvSpPr>
          <p:cNvPr id="36" name="TextBox 35">
            <a:extLst>
              <a:ext uri="{FF2B5EF4-FFF2-40B4-BE49-F238E27FC236}">
                <a16:creationId xmlns:a16="http://schemas.microsoft.com/office/drawing/2014/main" id="{A36828C6-4B6B-47E9-81B5-B451E90539CD}"/>
              </a:ext>
            </a:extLst>
          </p:cNvPr>
          <p:cNvSpPr txBox="1"/>
          <p:nvPr/>
        </p:nvSpPr>
        <p:spPr>
          <a:xfrm>
            <a:off x="9153533" y="1494305"/>
            <a:ext cx="2861449" cy="307777"/>
          </a:xfrm>
          <a:prstGeom prst="rect">
            <a:avLst/>
          </a:prstGeom>
          <a:noFill/>
        </p:spPr>
        <p:txBody>
          <a:bodyPr wrap="square">
            <a:spAutoFit/>
          </a:bodyPr>
          <a:lstStyle/>
          <a:p>
            <a:pPr algn="ctr"/>
            <a:r>
              <a:rPr lang="en-US" sz="1400" b="1" i="0" dirty="0">
                <a:solidFill>
                  <a:srgbClr val="333333"/>
                </a:solidFill>
                <a:effectLst/>
                <a:latin typeface="Helvetica Neue"/>
              </a:rPr>
              <a:t>HOUSE STYLE</a:t>
            </a:r>
          </a:p>
        </p:txBody>
      </p:sp>
    </p:spTree>
    <p:extLst>
      <p:ext uri="{BB962C8B-B14F-4D97-AF65-F5344CB8AC3E}">
        <p14:creationId xmlns:p14="http://schemas.microsoft.com/office/powerpoint/2010/main" val="571302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8C88FE-68C0-4DC7-BA8F-8AD241895019}"/>
              </a:ext>
            </a:extLst>
          </p:cNvPr>
          <p:cNvPicPr>
            <a:picLocks noChangeAspect="1"/>
          </p:cNvPicPr>
          <p:nvPr/>
        </p:nvPicPr>
        <p:blipFill>
          <a:blip r:embed="rId2"/>
          <a:stretch>
            <a:fillRect/>
          </a:stretch>
        </p:blipFill>
        <p:spPr>
          <a:xfrm>
            <a:off x="411252" y="1231561"/>
            <a:ext cx="3874573" cy="2400409"/>
          </a:xfrm>
          <a:prstGeom prst="rect">
            <a:avLst/>
          </a:prstGeom>
        </p:spPr>
      </p:pic>
      <p:sp>
        <p:nvSpPr>
          <p:cNvPr id="19" name="Title 1">
            <a:extLst>
              <a:ext uri="{FF2B5EF4-FFF2-40B4-BE49-F238E27FC236}">
                <a16:creationId xmlns:a16="http://schemas.microsoft.com/office/drawing/2014/main" id="{7AD406C6-C507-416B-A3FB-7069D6A233AC}"/>
              </a:ext>
            </a:extLst>
          </p:cNvPr>
          <p:cNvSpPr txBox="1">
            <a:spLocks/>
          </p:cNvSpPr>
          <p:nvPr/>
        </p:nvSpPr>
        <p:spPr>
          <a:xfrm>
            <a:off x="506499" y="249329"/>
            <a:ext cx="10772775" cy="386499"/>
          </a:xfrm>
          <a:prstGeom prst="rect">
            <a:avLst/>
          </a:prstGeom>
        </p:spPr>
        <p:txBody>
          <a:bodyPr>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INFLUENTIAL FACTORS DRIVING HOME VALUE</a:t>
            </a:r>
          </a:p>
        </p:txBody>
      </p:sp>
      <p:sp>
        <p:nvSpPr>
          <p:cNvPr id="23" name="TextBox 22">
            <a:extLst>
              <a:ext uri="{FF2B5EF4-FFF2-40B4-BE49-F238E27FC236}">
                <a16:creationId xmlns:a16="http://schemas.microsoft.com/office/drawing/2014/main" id="{6A45F408-51B7-4092-8B73-D4F7BF3A159E}"/>
              </a:ext>
            </a:extLst>
          </p:cNvPr>
          <p:cNvSpPr txBox="1"/>
          <p:nvPr/>
        </p:nvSpPr>
        <p:spPr>
          <a:xfrm>
            <a:off x="771096" y="953053"/>
            <a:ext cx="2322856" cy="307777"/>
          </a:xfrm>
          <a:prstGeom prst="rect">
            <a:avLst/>
          </a:prstGeom>
          <a:noFill/>
        </p:spPr>
        <p:txBody>
          <a:bodyPr wrap="square">
            <a:spAutoFit/>
          </a:bodyPr>
          <a:lstStyle/>
          <a:p>
            <a:pPr algn="ctr"/>
            <a:r>
              <a:rPr lang="en-US" sz="1400" b="1" dirty="0">
                <a:solidFill>
                  <a:srgbClr val="333333"/>
                </a:solidFill>
                <a:latin typeface="Helvetica Neue"/>
              </a:rPr>
              <a:t>BUILDING TYPE</a:t>
            </a:r>
            <a:endParaRPr lang="en-US" sz="1400" b="1" i="0" dirty="0">
              <a:solidFill>
                <a:srgbClr val="333333"/>
              </a:solidFill>
              <a:effectLst/>
              <a:latin typeface="Helvetica Neue"/>
            </a:endParaRPr>
          </a:p>
        </p:txBody>
      </p:sp>
      <p:sp>
        <p:nvSpPr>
          <p:cNvPr id="25" name="TextBox 24">
            <a:extLst>
              <a:ext uri="{FF2B5EF4-FFF2-40B4-BE49-F238E27FC236}">
                <a16:creationId xmlns:a16="http://schemas.microsoft.com/office/drawing/2014/main" id="{440DEE1B-0501-4B65-98D9-E5477F0C56AE}"/>
              </a:ext>
            </a:extLst>
          </p:cNvPr>
          <p:cNvSpPr txBox="1"/>
          <p:nvPr/>
        </p:nvSpPr>
        <p:spPr>
          <a:xfrm>
            <a:off x="506499" y="3588331"/>
            <a:ext cx="2322856" cy="307777"/>
          </a:xfrm>
          <a:prstGeom prst="rect">
            <a:avLst/>
          </a:prstGeom>
          <a:noFill/>
        </p:spPr>
        <p:txBody>
          <a:bodyPr wrap="square">
            <a:spAutoFit/>
          </a:bodyPr>
          <a:lstStyle/>
          <a:p>
            <a:pPr algn="ctr"/>
            <a:r>
              <a:rPr lang="en-US" sz="1400" b="1" dirty="0">
                <a:solidFill>
                  <a:srgbClr val="333333"/>
                </a:solidFill>
                <a:latin typeface="Helvetica Neue"/>
              </a:rPr>
              <a:t>OVERALL QUALITY</a:t>
            </a:r>
            <a:endParaRPr lang="en-US" sz="1400" b="1" i="0" dirty="0">
              <a:solidFill>
                <a:srgbClr val="333333"/>
              </a:solidFill>
              <a:effectLst/>
              <a:latin typeface="Helvetica Neue"/>
            </a:endParaRPr>
          </a:p>
        </p:txBody>
      </p:sp>
      <p:sp>
        <p:nvSpPr>
          <p:cNvPr id="26" name="TextBox 25">
            <a:extLst>
              <a:ext uri="{FF2B5EF4-FFF2-40B4-BE49-F238E27FC236}">
                <a16:creationId xmlns:a16="http://schemas.microsoft.com/office/drawing/2014/main" id="{22846DB7-73B1-460E-92BC-69184F16C2BA}"/>
              </a:ext>
            </a:extLst>
          </p:cNvPr>
          <p:cNvSpPr txBox="1"/>
          <p:nvPr/>
        </p:nvSpPr>
        <p:spPr>
          <a:xfrm>
            <a:off x="4085687" y="3491170"/>
            <a:ext cx="2322856" cy="307777"/>
          </a:xfrm>
          <a:prstGeom prst="rect">
            <a:avLst/>
          </a:prstGeom>
          <a:noFill/>
        </p:spPr>
        <p:txBody>
          <a:bodyPr wrap="square">
            <a:spAutoFit/>
          </a:bodyPr>
          <a:lstStyle/>
          <a:p>
            <a:pPr algn="ctr"/>
            <a:r>
              <a:rPr lang="en-US" sz="1400" b="1" dirty="0">
                <a:solidFill>
                  <a:srgbClr val="333333"/>
                </a:solidFill>
                <a:latin typeface="Helvetica Neue"/>
              </a:rPr>
              <a:t>OVERALL CONDITION</a:t>
            </a:r>
            <a:endParaRPr lang="en-US" sz="1400" b="1" i="0" dirty="0">
              <a:solidFill>
                <a:srgbClr val="333333"/>
              </a:solidFill>
              <a:effectLst/>
              <a:latin typeface="Helvetica Neue"/>
            </a:endParaRPr>
          </a:p>
        </p:txBody>
      </p:sp>
      <p:sp>
        <p:nvSpPr>
          <p:cNvPr id="28" name="TextBox 27">
            <a:extLst>
              <a:ext uri="{FF2B5EF4-FFF2-40B4-BE49-F238E27FC236}">
                <a16:creationId xmlns:a16="http://schemas.microsoft.com/office/drawing/2014/main" id="{4B47812F-94D6-4577-93C7-A3BEF4A42290}"/>
              </a:ext>
            </a:extLst>
          </p:cNvPr>
          <p:cNvSpPr txBox="1"/>
          <p:nvPr/>
        </p:nvSpPr>
        <p:spPr>
          <a:xfrm>
            <a:off x="4436265" y="954675"/>
            <a:ext cx="2322856" cy="307777"/>
          </a:xfrm>
          <a:prstGeom prst="rect">
            <a:avLst/>
          </a:prstGeom>
          <a:noFill/>
        </p:spPr>
        <p:txBody>
          <a:bodyPr wrap="square">
            <a:spAutoFit/>
          </a:bodyPr>
          <a:lstStyle/>
          <a:p>
            <a:pPr algn="ctr"/>
            <a:r>
              <a:rPr lang="en-US" sz="1400" b="1" dirty="0">
                <a:solidFill>
                  <a:srgbClr val="333333"/>
                </a:solidFill>
                <a:latin typeface="Helvetica Neue"/>
              </a:rPr>
              <a:t>YR REMODEL</a:t>
            </a:r>
            <a:endParaRPr lang="en-US" sz="1400" b="1" i="0" dirty="0">
              <a:solidFill>
                <a:srgbClr val="333333"/>
              </a:solidFill>
              <a:effectLst/>
              <a:latin typeface="Helvetica Neue"/>
            </a:endParaRPr>
          </a:p>
        </p:txBody>
      </p:sp>
      <p:sp>
        <p:nvSpPr>
          <p:cNvPr id="4" name="TextBox 3">
            <a:extLst>
              <a:ext uri="{FF2B5EF4-FFF2-40B4-BE49-F238E27FC236}">
                <a16:creationId xmlns:a16="http://schemas.microsoft.com/office/drawing/2014/main" id="{70A2E277-5A61-48B2-BD41-6CD3C51D40DA}"/>
              </a:ext>
            </a:extLst>
          </p:cNvPr>
          <p:cNvSpPr txBox="1"/>
          <p:nvPr/>
        </p:nvSpPr>
        <p:spPr>
          <a:xfrm>
            <a:off x="7558110" y="1276350"/>
            <a:ext cx="3852840" cy="4524315"/>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3B5C"/>
                </a:solidFill>
                <a:latin typeface="Open Sans" panose="020B0606030504020204" pitchFamily="34" charset="0"/>
              </a:rPr>
              <a:t>Building elements like the structure, walls, floors, and roof are all telling of a building’s class. </a:t>
            </a:r>
          </a:p>
          <a:p>
            <a:pPr marL="285750" indent="-285750">
              <a:buFont typeface="Arial" panose="020B0604020202020204" pitchFamily="34" charset="0"/>
              <a:buChar char="•"/>
            </a:pPr>
            <a:r>
              <a:rPr lang="en-US" sz="1200" dirty="0">
                <a:solidFill>
                  <a:srgbClr val="003B5C"/>
                </a:solidFill>
                <a:latin typeface="Open Sans" panose="020B0606030504020204" pitchFamily="34" charset="0"/>
              </a:rPr>
              <a:t>Top renovation, remodeling, and home improvement projects increase home values based on market data on thousands of recent home sales</a:t>
            </a:r>
            <a:r>
              <a:rPr lang="en-US" sz="1200" b="0" i="0" dirty="0">
                <a:solidFill>
                  <a:srgbClr val="525975"/>
                </a:solidFill>
                <a:effectLst/>
                <a:latin typeface="Graphik"/>
              </a:rPr>
              <a:t>.</a:t>
            </a:r>
          </a:p>
          <a:p>
            <a:pPr marL="285750" indent="-285750">
              <a:buFont typeface="Arial" panose="020B0604020202020204" pitchFamily="34" charset="0"/>
              <a:buChar char="•"/>
            </a:pPr>
            <a:r>
              <a:rPr lang="en-US" sz="1200" dirty="0">
                <a:solidFill>
                  <a:srgbClr val="003B5C"/>
                </a:solidFill>
                <a:latin typeface="Open Sans" panose="020B0606030504020204" pitchFamily="34" charset="0"/>
              </a:rPr>
              <a:t>Overall Quality and condition of the home drives the home value. Newer homes will sell for more because they typically require less maintenance. Condition also matters. A well-maintained older home can sell for just as much .</a:t>
            </a:r>
          </a:p>
          <a:p>
            <a:pPr marL="285750" indent="-285750">
              <a:buFont typeface="Arial" panose="020B0604020202020204" pitchFamily="34" charset="0"/>
              <a:buChar char="•"/>
            </a:pPr>
            <a:r>
              <a:rPr lang="en-US" sz="1200" dirty="0">
                <a:solidFill>
                  <a:srgbClr val="003B5C"/>
                </a:solidFill>
                <a:latin typeface="Open Sans" panose="020B0606030504020204" pitchFamily="34" charset="0"/>
              </a:rPr>
              <a:t>Typically, homes that are newer appraise at a higher value. The fact that critical parts of the house, like plumbing, electrical, the roof, and appliances are newer and therefore less likely to break down, can generate savings for a buyer. </a:t>
            </a:r>
          </a:p>
          <a:p>
            <a:pPr marL="285750" indent="-285750">
              <a:buFont typeface="Arial" panose="020B0604020202020204" pitchFamily="34" charset="0"/>
              <a:buChar char="•"/>
            </a:pPr>
            <a:r>
              <a:rPr lang="en-US" sz="1200" dirty="0">
                <a:solidFill>
                  <a:srgbClr val="003B5C"/>
                </a:solidFill>
                <a:latin typeface="Open Sans" panose="020B0606030504020204" pitchFamily="34" charset="0"/>
              </a:rPr>
              <a:t>Things like the home’s foundation, structural integrity, electrical work, plumbing and fixtures are all worth considering. </a:t>
            </a:r>
          </a:p>
          <a:p>
            <a:pPr marL="285750" indent="-285750">
              <a:buFont typeface="Arial" panose="020B0604020202020204" pitchFamily="34" charset="0"/>
              <a:buChar char="•"/>
            </a:pPr>
            <a:r>
              <a:rPr lang="en-US" sz="1200" dirty="0">
                <a:solidFill>
                  <a:srgbClr val="003B5C"/>
                </a:solidFill>
                <a:latin typeface="Open Sans" panose="020B0606030504020204" pitchFamily="34" charset="0"/>
              </a:rPr>
              <a:t>Overall condition and quality drives the home value.</a:t>
            </a:r>
          </a:p>
        </p:txBody>
      </p:sp>
      <p:pic>
        <p:nvPicPr>
          <p:cNvPr id="14" name="Picture 13">
            <a:extLst>
              <a:ext uri="{FF2B5EF4-FFF2-40B4-BE49-F238E27FC236}">
                <a16:creationId xmlns:a16="http://schemas.microsoft.com/office/drawing/2014/main" id="{D69C405F-1EC5-4906-A41B-87D4EA04B4E8}"/>
              </a:ext>
            </a:extLst>
          </p:cNvPr>
          <p:cNvPicPr>
            <a:picLocks noChangeAspect="1"/>
          </p:cNvPicPr>
          <p:nvPr/>
        </p:nvPicPr>
        <p:blipFill>
          <a:blip r:embed="rId3"/>
          <a:stretch>
            <a:fillRect/>
          </a:stretch>
        </p:blipFill>
        <p:spPr>
          <a:xfrm>
            <a:off x="411252" y="3861508"/>
            <a:ext cx="3000594" cy="2391370"/>
          </a:xfrm>
          <a:prstGeom prst="rect">
            <a:avLst/>
          </a:prstGeom>
        </p:spPr>
      </p:pic>
      <p:pic>
        <p:nvPicPr>
          <p:cNvPr id="16" name="Picture 15">
            <a:extLst>
              <a:ext uri="{FF2B5EF4-FFF2-40B4-BE49-F238E27FC236}">
                <a16:creationId xmlns:a16="http://schemas.microsoft.com/office/drawing/2014/main" id="{1C3BC4AA-6868-4F42-8038-D7D8A1B86925}"/>
              </a:ext>
            </a:extLst>
          </p:cNvPr>
          <p:cNvPicPr>
            <a:picLocks noChangeAspect="1"/>
          </p:cNvPicPr>
          <p:nvPr/>
        </p:nvPicPr>
        <p:blipFill>
          <a:blip r:embed="rId4"/>
          <a:stretch>
            <a:fillRect/>
          </a:stretch>
        </p:blipFill>
        <p:spPr>
          <a:xfrm>
            <a:off x="4024591" y="3916658"/>
            <a:ext cx="3125705" cy="2383568"/>
          </a:xfrm>
          <a:prstGeom prst="rect">
            <a:avLst/>
          </a:prstGeom>
        </p:spPr>
      </p:pic>
      <p:pic>
        <p:nvPicPr>
          <p:cNvPr id="17" name="Picture 16">
            <a:extLst>
              <a:ext uri="{FF2B5EF4-FFF2-40B4-BE49-F238E27FC236}">
                <a16:creationId xmlns:a16="http://schemas.microsoft.com/office/drawing/2014/main" id="{72DE1BAE-DE07-4F8B-8754-9B0376D0D603}"/>
              </a:ext>
            </a:extLst>
          </p:cNvPr>
          <p:cNvPicPr>
            <a:picLocks noChangeAspect="1"/>
          </p:cNvPicPr>
          <p:nvPr/>
        </p:nvPicPr>
        <p:blipFill>
          <a:blip r:embed="rId5"/>
          <a:stretch>
            <a:fillRect/>
          </a:stretch>
        </p:blipFill>
        <p:spPr>
          <a:xfrm>
            <a:off x="4054948" y="1231561"/>
            <a:ext cx="2941586" cy="2304879"/>
          </a:xfrm>
          <a:prstGeom prst="rect">
            <a:avLst/>
          </a:prstGeom>
        </p:spPr>
      </p:pic>
    </p:spTree>
    <p:extLst>
      <p:ext uri="{BB962C8B-B14F-4D97-AF65-F5344CB8AC3E}">
        <p14:creationId xmlns:p14="http://schemas.microsoft.com/office/powerpoint/2010/main" val="1866688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E675B050-3814-45DA-AAE0-B99D99242A1E}"/>
              </a:ext>
            </a:extLst>
          </p:cNvPr>
          <p:cNvSpPr txBox="1">
            <a:spLocks/>
          </p:cNvSpPr>
          <p:nvPr/>
        </p:nvSpPr>
        <p:spPr>
          <a:xfrm>
            <a:off x="506499" y="249329"/>
            <a:ext cx="10772775" cy="386499"/>
          </a:xfrm>
          <a:prstGeom prst="rect">
            <a:avLst/>
          </a:prstGeom>
        </p:spPr>
        <p:txBody>
          <a:bodyPr>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0" i="0" dirty="0">
                <a:effectLst/>
                <a:latin typeface="Roboto" panose="02000000000000000000" pitchFamily="2" charset="0"/>
              </a:rPr>
              <a:t>Comfort Considerations</a:t>
            </a:r>
            <a:endParaRPr lang="en-US" sz="2000" dirty="0"/>
          </a:p>
        </p:txBody>
      </p:sp>
      <p:sp>
        <p:nvSpPr>
          <p:cNvPr id="32" name="TextBox 31">
            <a:extLst>
              <a:ext uri="{FF2B5EF4-FFF2-40B4-BE49-F238E27FC236}">
                <a16:creationId xmlns:a16="http://schemas.microsoft.com/office/drawing/2014/main" id="{3BAC29DC-B671-4BE3-B243-FF08CD6DDCC2}"/>
              </a:ext>
            </a:extLst>
          </p:cNvPr>
          <p:cNvSpPr txBox="1"/>
          <p:nvPr/>
        </p:nvSpPr>
        <p:spPr>
          <a:xfrm>
            <a:off x="6176690" y="3746334"/>
            <a:ext cx="2322856" cy="307777"/>
          </a:xfrm>
          <a:prstGeom prst="rect">
            <a:avLst/>
          </a:prstGeom>
          <a:noFill/>
        </p:spPr>
        <p:txBody>
          <a:bodyPr wrap="square">
            <a:spAutoFit/>
          </a:bodyPr>
          <a:lstStyle/>
          <a:p>
            <a:pPr algn="ctr"/>
            <a:r>
              <a:rPr lang="en-US" sz="1400" b="1" dirty="0">
                <a:solidFill>
                  <a:srgbClr val="333333"/>
                </a:solidFill>
                <a:latin typeface="Helvetica Neue"/>
              </a:rPr>
              <a:t>FENCE</a:t>
            </a:r>
            <a:endParaRPr lang="en-US" sz="1400" b="1" i="0" dirty="0">
              <a:solidFill>
                <a:srgbClr val="333333"/>
              </a:solidFill>
              <a:effectLst/>
              <a:latin typeface="Helvetica Neue"/>
            </a:endParaRPr>
          </a:p>
        </p:txBody>
      </p:sp>
      <p:pic>
        <p:nvPicPr>
          <p:cNvPr id="16" name="Picture 15">
            <a:extLst>
              <a:ext uri="{FF2B5EF4-FFF2-40B4-BE49-F238E27FC236}">
                <a16:creationId xmlns:a16="http://schemas.microsoft.com/office/drawing/2014/main" id="{951F4B3C-52C0-45F4-9124-0387FFB6B9F0}"/>
              </a:ext>
            </a:extLst>
          </p:cNvPr>
          <p:cNvPicPr>
            <a:picLocks noChangeAspect="1"/>
          </p:cNvPicPr>
          <p:nvPr/>
        </p:nvPicPr>
        <p:blipFill>
          <a:blip r:embed="rId3"/>
          <a:stretch>
            <a:fillRect/>
          </a:stretch>
        </p:blipFill>
        <p:spPr>
          <a:xfrm>
            <a:off x="9079817" y="1572370"/>
            <a:ext cx="2495368" cy="1893774"/>
          </a:xfrm>
          <a:prstGeom prst="rect">
            <a:avLst/>
          </a:prstGeom>
        </p:spPr>
      </p:pic>
      <p:pic>
        <p:nvPicPr>
          <p:cNvPr id="17" name="Picture 16">
            <a:extLst>
              <a:ext uri="{FF2B5EF4-FFF2-40B4-BE49-F238E27FC236}">
                <a16:creationId xmlns:a16="http://schemas.microsoft.com/office/drawing/2014/main" id="{648A0FB4-73C9-43ED-8765-974EED2D9826}"/>
              </a:ext>
            </a:extLst>
          </p:cNvPr>
          <p:cNvPicPr>
            <a:picLocks noChangeAspect="1"/>
          </p:cNvPicPr>
          <p:nvPr/>
        </p:nvPicPr>
        <p:blipFill>
          <a:blip r:embed="rId4"/>
          <a:stretch>
            <a:fillRect/>
          </a:stretch>
        </p:blipFill>
        <p:spPr>
          <a:xfrm>
            <a:off x="8827844" y="4091353"/>
            <a:ext cx="3275653" cy="2072351"/>
          </a:xfrm>
          <a:prstGeom prst="rect">
            <a:avLst/>
          </a:prstGeom>
        </p:spPr>
      </p:pic>
      <p:sp>
        <p:nvSpPr>
          <p:cNvPr id="19" name="TextBox 18">
            <a:extLst>
              <a:ext uri="{FF2B5EF4-FFF2-40B4-BE49-F238E27FC236}">
                <a16:creationId xmlns:a16="http://schemas.microsoft.com/office/drawing/2014/main" id="{28A35982-B640-44DF-9017-7EB072FA9A29}"/>
              </a:ext>
            </a:extLst>
          </p:cNvPr>
          <p:cNvSpPr txBox="1"/>
          <p:nvPr/>
        </p:nvSpPr>
        <p:spPr>
          <a:xfrm>
            <a:off x="9054065" y="3762887"/>
            <a:ext cx="2322856" cy="307777"/>
          </a:xfrm>
          <a:prstGeom prst="rect">
            <a:avLst/>
          </a:prstGeom>
          <a:noFill/>
        </p:spPr>
        <p:txBody>
          <a:bodyPr wrap="square">
            <a:spAutoFit/>
          </a:bodyPr>
          <a:lstStyle/>
          <a:p>
            <a:pPr algn="ctr"/>
            <a:r>
              <a:rPr lang="en-US" sz="1400" b="1" dirty="0">
                <a:solidFill>
                  <a:srgbClr val="333333"/>
                </a:solidFill>
                <a:latin typeface="Helvetica Neue"/>
              </a:rPr>
              <a:t>PAVED DRIVE</a:t>
            </a:r>
            <a:endParaRPr lang="en-US" sz="1400" b="1" i="0" dirty="0">
              <a:solidFill>
                <a:srgbClr val="333333"/>
              </a:solidFill>
              <a:effectLst/>
              <a:latin typeface="Helvetica Neue"/>
            </a:endParaRPr>
          </a:p>
        </p:txBody>
      </p:sp>
      <p:sp>
        <p:nvSpPr>
          <p:cNvPr id="20" name="TextBox 19">
            <a:extLst>
              <a:ext uri="{FF2B5EF4-FFF2-40B4-BE49-F238E27FC236}">
                <a16:creationId xmlns:a16="http://schemas.microsoft.com/office/drawing/2014/main" id="{C44A414B-B040-46F4-B65F-B5733EBBC341}"/>
              </a:ext>
            </a:extLst>
          </p:cNvPr>
          <p:cNvSpPr txBox="1"/>
          <p:nvPr/>
        </p:nvSpPr>
        <p:spPr>
          <a:xfrm>
            <a:off x="6274665" y="1109427"/>
            <a:ext cx="2250210" cy="307777"/>
          </a:xfrm>
          <a:prstGeom prst="rect">
            <a:avLst/>
          </a:prstGeom>
          <a:noFill/>
        </p:spPr>
        <p:txBody>
          <a:bodyPr wrap="square">
            <a:spAutoFit/>
          </a:bodyPr>
          <a:lstStyle/>
          <a:p>
            <a:pPr algn="ctr"/>
            <a:r>
              <a:rPr lang="en-US" sz="1400" b="1" dirty="0">
                <a:solidFill>
                  <a:srgbClr val="333333"/>
                </a:solidFill>
                <a:latin typeface="Helvetica Neue"/>
              </a:rPr>
              <a:t>CENTRAL AIR</a:t>
            </a:r>
            <a:endParaRPr lang="en-US" sz="1400" b="1" i="0" dirty="0">
              <a:solidFill>
                <a:srgbClr val="333333"/>
              </a:solidFill>
              <a:effectLst/>
              <a:latin typeface="Helvetica Neue"/>
            </a:endParaRPr>
          </a:p>
        </p:txBody>
      </p:sp>
      <p:sp>
        <p:nvSpPr>
          <p:cNvPr id="21" name="TextBox 20">
            <a:extLst>
              <a:ext uri="{FF2B5EF4-FFF2-40B4-BE49-F238E27FC236}">
                <a16:creationId xmlns:a16="http://schemas.microsoft.com/office/drawing/2014/main" id="{80248C6D-6395-4515-913B-2308416D2954}"/>
              </a:ext>
            </a:extLst>
          </p:cNvPr>
          <p:cNvSpPr txBox="1"/>
          <p:nvPr/>
        </p:nvSpPr>
        <p:spPr>
          <a:xfrm>
            <a:off x="9096515" y="1107449"/>
            <a:ext cx="2322856" cy="307777"/>
          </a:xfrm>
          <a:prstGeom prst="rect">
            <a:avLst/>
          </a:prstGeom>
          <a:noFill/>
        </p:spPr>
        <p:txBody>
          <a:bodyPr wrap="square">
            <a:spAutoFit/>
          </a:bodyPr>
          <a:lstStyle/>
          <a:p>
            <a:pPr algn="ctr"/>
            <a:r>
              <a:rPr lang="en-US" sz="1400" b="1" dirty="0">
                <a:solidFill>
                  <a:srgbClr val="333333"/>
                </a:solidFill>
                <a:latin typeface="Helvetica Neue"/>
              </a:rPr>
              <a:t>GARAGE TYPE</a:t>
            </a:r>
            <a:endParaRPr lang="en-US" sz="1400" b="1" i="0" dirty="0">
              <a:solidFill>
                <a:srgbClr val="333333"/>
              </a:solidFill>
              <a:effectLst/>
              <a:latin typeface="Helvetica Neue"/>
            </a:endParaRPr>
          </a:p>
        </p:txBody>
      </p:sp>
      <p:pic>
        <p:nvPicPr>
          <p:cNvPr id="26" name="Picture 25">
            <a:extLst>
              <a:ext uri="{FF2B5EF4-FFF2-40B4-BE49-F238E27FC236}">
                <a16:creationId xmlns:a16="http://schemas.microsoft.com/office/drawing/2014/main" id="{3677AF27-DA08-4189-A828-F74C9DB97D83}"/>
              </a:ext>
            </a:extLst>
          </p:cNvPr>
          <p:cNvPicPr>
            <a:picLocks noChangeAspect="1"/>
          </p:cNvPicPr>
          <p:nvPr/>
        </p:nvPicPr>
        <p:blipFill>
          <a:blip r:embed="rId5"/>
          <a:stretch>
            <a:fillRect/>
          </a:stretch>
        </p:blipFill>
        <p:spPr>
          <a:xfrm>
            <a:off x="5743575" y="1572369"/>
            <a:ext cx="3297090" cy="2072351"/>
          </a:xfrm>
          <a:prstGeom prst="rect">
            <a:avLst/>
          </a:prstGeom>
        </p:spPr>
      </p:pic>
      <p:pic>
        <p:nvPicPr>
          <p:cNvPr id="34" name="Picture 33">
            <a:extLst>
              <a:ext uri="{FF2B5EF4-FFF2-40B4-BE49-F238E27FC236}">
                <a16:creationId xmlns:a16="http://schemas.microsoft.com/office/drawing/2014/main" id="{2C4CF834-8E7B-4828-88A1-7E6CAC087C61}"/>
              </a:ext>
            </a:extLst>
          </p:cNvPr>
          <p:cNvPicPr>
            <a:picLocks noChangeAspect="1"/>
          </p:cNvPicPr>
          <p:nvPr/>
        </p:nvPicPr>
        <p:blipFill>
          <a:blip r:embed="rId6"/>
          <a:stretch>
            <a:fillRect/>
          </a:stretch>
        </p:blipFill>
        <p:spPr>
          <a:xfrm>
            <a:off x="5800438" y="4015491"/>
            <a:ext cx="2832458" cy="2148213"/>
          </a:xfrm>
          <a:prstGeom prst="rect">
            <a:avLst/>
          </a:prstGeom>
        </p:spPr>
      </p:pic>
      <p:sp>
        <p:nvSpPr>
          <p:cNvPr id="2" name="TextBox 1">
            <a:extLst>
              <a:ext uri="{FF2B5EF4-FFF2-40B4-BE49-F238E27FC236}">
                <a16:creationId xmlns:a16="http://schemas.microsoft.com/office/drawing/2014/main" id="{D5743FF8-E613-40E3-AD00-8CE6EF34E0FE}"/>
              </a:ext>
            </a:extLst>
          </p:cNvPr>
          <p:cNvSpPr txBox="1"/>
          <p:nvPr/>
        </p:nvSpPr>
        <p:spPr>
          <a:xfrm>
            <a:off x="482717" y="1261337"/>
            <a:ext cx="5050274" cy="4893647"/>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3B5C"/>
                </a:solidFill>
                <a:latin typeface="Open Sans" panose="020B0606030504020204" pitchFamily="34" charset="0"/>
              </a:rPr>
              <a:t>A central air conditioning may significantly improve your home's comfort, especially during the hot summer. Rather than having several window air conditioning units throughout your house, you can have a single central unit that feeds conditioned air through the various vents. When it comes to </a:t>
            </a:r>
            <a:r>
              <a:rPr lang="en-US" sz="1200" dirty="0">
                <a:solidFill>
                  <a:srgbClr val="003B5C"/>
                </a:solidFill>
                <a:latin typeface="Open Sans" panose="020B0606030504020204" pitchFamily="34" charset="0"/>
                <a:hlinkClick r:id="rId7">
                  <a:extLst>
                    <a:ext uri="{A12FA001-AC4F-418D-AE19-62706E023703}">
                      <ahyp:hlinkClr xmlns:ahyp="http://schemas.microsoft.com/office/drawing/2018/hyperlinkcolor" val="tx"/>
                    </a:ext>
                  </a:extLst>
                </a:hlinkClick>
              </a:rPr>
              <a:t>air conditioner maintenance</a:t>
            </a:r>
            <a:r>
              <a:rPr lang="en-US" sz="1200" dirty="0">
                <a:solidFill>
                  <a:srgbClr val="003B5C"/>
                </a:solidFill>
                <a:latin typeface="Open Sans" panose="020B0606030504020204" pitchFamily="34" charset="0"/>
              </a:rPr>
              <a:t>, you’ll only have to worry about cleaning a single unit.</a:t>
            </a:r>
          </a:p>
          <a:p>
            <a:pPr marL="285750" indent="-285750">
              <a:buFont typeface="Arial" panose="020B0604020202020204" pitchFamily="34" charset="0"/>
              <a:buChar char="•"/>
            </a:pPr>
            <a:r>
              <a:rPr lang="en-US" sz="1200" dirty="0">
                <a:solidFill>
                  <a:srgbClr val="003B5C"/>
                </a:solidFill>
                <a:latin typeface="Open Sans" panose="020B0606030504020204" pitchFamily="34" charset="0"/>
              </a:rPr>
              <a:t>Another factor is the finished or attached garage .</a:t>
            </a:r>
            <a:r>
              <a:rPr lang="en-US" sz="1200" b="0" i="0" dirty="0">
                <a:solidFill>
                  <a:srgbClr val="202124"/>
                </a:solidFill>
                <a:effectLst/>
                <a:latin typeface="Roboto" panose="02000000000000000000" pitchFamily="2" charset="0"/>
              </a:rPr>
              <a:t> A</a:t>
            </a:r>
            <a:r>
              <a:rPr lang="en-US" sz="1200" dirty="0">
                <a:solidFill>
                  <a:srgbClr val="003B5C"/>
                </a:solidFill>
                <a:latin typeface="Open Sans" panose="020B0606030504020204" pitchFamily="34" charset="0"/>
              </a:rPr>
              <a:t> garage is a key part of many homes. Providing storage space for cars, gardening supplies, tools, sports equipment, bikes and more, the right garage can be an essential part of a home.</a:t>
            </a:r>
          </a:p>
          <a:p>
            <a:pPr marL="285750" indent="-285750">
              <a:buFont typeface="Arial" panose="020B0604020202020204" pitchFamily="34" charset="0"/>
              <a:buChar char="•"/>
            </a:pPr>
            <a:r>
              <a:rPr lang="en-US" sz="1200" dirty="0">
                <a:solidFill>
                  <a:srgbClr val="003B5C"/>
                </a:solidFill>
                <a:latin typeface="Open Sans" panose="020B0606030504020204" pitchFamily="34" charset="0"/>
              </a:rPr>
              <a:t>Having a fence that doesn’t match the home’s style may be worse than having no fence at all. Neighborhood </a:t>
            </a:r>
            <a:r>
              <a:rPr lang="en-US" sz="1200" dirty="0" err="1">
                <a:solidFill>
                  <a:srgbClr val="003B5C"/>
                </a:solidFill>
                <a:latin typeface="Open Sans" panose="020B0606030504020204" pitchFamily="34" charset="0"/>
              </a:rPr>
              <a:t>HoA</a:t>
            </a:r>
            <a:r>
              <a:rPr lang="en-US" sz="1200" dirty="0">
                <a:solidFill>
                  <a:srgbClr val="003B5C"/>
                </a:solidFill>
                <a:latin typeface="Open Sans" panose="020B0606030504020204" pitchFamily="34" charset="0"/>
              </a:rPr>
              <a:t> CCR does regulate the aesthetic guidelines to keep it consistent. As per the data, homes with no fence seem to fetch higher value and sells more.</a:t>
            </a:r>
          </a:p>
          <a:p>
            <a:pPr marL="285750" indent="-285750">
              <a:buFont typeface="Arial" panose="020B0604020202020204" pitchFamily="34" charset="0"/>
              <a:buChar char="•"/>
            </a:pPr>
            <a:r>
              <a:rPr lang="en-US" sz="1200" dirty="0">
                <a:solidFill>
                  <a:srgbClr val="003B5C"/>
                </a:solidFill>
                <a:latin typeface="Open Sans" panose="020B0606030504020204" pitchFamily="34" charset="0"/>
              </a:rPr>
              <a:t>Entering homes is another important factor home buyers consider, and paved driveway seem to be yielding higher home price than those with dirt &amp; gravel. As the entrance way to your home, a driveway acts as the focal the facial point of the property. Paving anew driveway can add significant value to your property. You can get a great return on your investment. At the very least your property value increase will cover the cost of the driveway.</a:t>
            </a:r>
          </a:p>
          <a:p>
            <a:pPr marL="285750" indent="-285750">
              <a:buFont typeface="Arial" panose="020B0604020202020204" pitchFamily="34" charset="0"/>
              <a:buChar char="•"/>
            </a:pPr>
            <a:endParaRPr lang="en-US" sz="1200" dirty="0">
              <a:solidFill>
                <a:srgbClr val="003B5C"/>
              </a:solidFill>
              <a:latin typeface="Open Sans" panose="020B0606030504020204" pitchFamily="34" charset="0"/>
            </a:endParaRPr>
          </a:p>
        </p:txBody>
      </p:sp>
    </p:spTree>
    <p:extLst>
      <p:ext uri="{BB962C8B-B14F-4D97-AF65-F5344CB8AC3E}">
        <p14:creationId xmlns:p14="http://schemas.microsoft.com/office/powerpoint/2010/main" val="2839226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F7F98CA-2113-4F48-8682-BA93523E5AC7}"/>
              </a:ext>
            </a:extLst>
          </p:cNvPr>
          <p:cNvSpPr txBox="1"/>
          <p:nvPr/>
        </p:nvSpPr>
        <p:spPr>
          <a:xfrm>
            <a:off x="8560470" y="1003619"/>
            <a:ext cx="2937867" cy="5447645"/>
          </a:xfrm>
          <a:prstGeom prst="rect">
            <a:avLst/>
          </a:prstGeom>
          <a:noFill/>
        </p:spPr>
        <p:txBody>
          <a:bodyPr wrap="square" rtlCol="0">
            <a:spAutoFit/>
          </a:bodyPr>
          <a:lstStyle/>
          <a:p>
            <a:pPr algn="l"/>
            <a:r>
              <a:rPr lang="en-US" sz="1200" dirty="0">
                <a:solidFill>
                  <a:srgbClr val="003B5C"/>
                </a:solidFill>
                <a:latin typeface="Open Sans" panose="020B0606030504020204" pitchFamily="34" charset="0"/>
              </a:rPr>
              <a:t>When estimating your home’s market value, size is an important factor to consider, as bigger home can positively impact its valuation in terms of price. </a:t>
            </a:r>
          </a:p>
          <a:p>
            <a:pPr algn="l"/>
            <a:endParaRPr lang="en-US" sz="1200" dirty="0">
              <a:solidFill>
                <a:srgbClr val="003B5C"/>
              </a:solidFill>
              <a:latin typeface="Open Sans" panose="020B0606030504020204" pitchFamily="34" charset="0"/>
            </a:endParaRPr>
          </a:p>
          <a:p>
            <a:pPr algn="l"/>
            <a:r>
              <a:rPr lang="en-US" sz="1200" dirty="0">
                <a:solidFill>
                  <a:srgbClr val="003B5C"/>
                </a:solidFill>
                <a:latin typeface="Open Sans" panose="020B0606030504020204" pitchFamily="34" charset="0"/>
              </a:rPr>
              <a:t>The value of the home is estimated in price per square foot. The price buyers will pay per square foot can vary greatly based on the lot size both usable space (living space) and storage space.</a:t>
            </a:r>
          </a:p>
          <a:p>
            <a:pPr algn="l"/>
            <a:endParaRPr lang="en-US" sz="1200" dirty="0">
              <a:solidFill>
                <a:srgbClr val="003B5C"/>
              </a:solidFill>
              <a:latin typeface="Open Sans" panose="020B0606030504020204" pitchFamily="34" charset="0"/>
            </a:endParaRPr>
          </a:p>
          <a:p>
            <a:pPr algn="l"/>
            <a:r>
              <a:rPr lang="en-US" sz="1200" dirty="0">
                <a:solidFill>
                  <a:srgbClr val="003B5C"/>
                </a:solidFill>
                <a:latin typeface="Open Sans" panose="020B0606030504020204" pitchFamily="34" charset="0"/>
              </a:rPr>
              <a:t>Garages, attics, and unfinished basements are generally not counted in usable (living) square footage. </a:t>
            </a:r>
          </a:p>
          <a:p>
            <a:pPr algn="l"/>
            <a:endParaRPr lang="en-US" sz="1200" dirty="0">
              <a:solidFill>
                <a:srgbClr val="003B5C"/>
              </a:solidFill>
              <a:latin typeface="Open Sans" panose="020B0606030504020204" pitchFamily="34" charset="0"/>
            </a:endParaRPr>
          </a:p>
          <a:p>
            <a:pPr algn="l"/>
            <a:r>
              <a:rPr lang="en-US" sz="1200" dirty="0">
                <a:solidFill>
                  <a:srgbClr val="003B5C"/>
                </a:solidFill>
                <a:latin typeface="Open Sans" panose="020B0606030504020204" pitchFamily="34" charset="0"/>
              </a:rPr>
              <a:t>While livable space is considered most important to buyers and appraisers. Bedrooms and bathrooms are most highly valued, so the more beds and baths your home offers, the more your home is generally worth. However, these trends are very locally specific and as per the data garage area, finished basement does seem to impact home value positively or higher.</a:t>
            </a:r>
          </a:p>
          <a:p>
            <a:pPr marL="285750" indent="-285750">
              <a:buFont typeface="Arial" panose="020B0604020202020204" pitchFamily="34" charset="0"/>
              <a:buChar char="•"/>
            </a:pPr>
            <a:endParaRPr lang="en-US" sz="1200" dirty="0">
              <a:solidFill>
                <a:srgbClr val="003B5C"/>
              </a:solidFill>
              <a:latin typeface="Open Sans" panose="020B0606030504020204" pitchFamily="34" charset="0"/>
            </a:endParaRPr>
          </a:p>
        </p:txBody>
      </p:sp>
      <p:pic>
        <p:nvPicPr>
          <p:cNvPr id="5" name="Picture 4">
            <a:extLst>
              <a:ext uri="{FF2B5EF4-FFF2-40B4-BE49-F238E27FC236}">
                <a16:creationId xmlns:a16="http://schemas.microsoft.com/office/drawing/2014/main" id="{439E3584-4FF9-4589-8F95-1D3A6C3DF398}"/>
              </a:ext>
            </a:extLst>
          </p:cNvPr>
          <p:cNvPicPr>
            <a:picLocks noChangeAspect="1"/>
          </p:cNvPicPr>
          <p:nvPr/>
        </p:nvPicPr>
        <p:blipFill>
          <a:blip r:embed="rId2"/>
          <a:stretch>
            <a:fillRect/>
          </a:stretch>
        </p:blipFill>
        <p:spPr>
          <a:xfrm>
            <a:off x="251535" y="1049471"/>
            <a:ext cx="3898565" cy="2379530"/>
          </a:xfrm>
          <a:prstGeom prst="rect">
            <a:avLst/>
          </a:prstGeom>
        </p:spPr>
      </p:pic>
      <p:pic>
        <p:nvPicPr>
          <p:cNvPr id="9" name="Picture 8">
            <a:extLst>
              <a:ext uri="{FF2B5EF4-FFF2-40B4-BE49-F238E27FC236}">
                <a16:creationId xmlns:a16="http://schemas.microsoft.com/office/drawing/2014/main" id="{1A45E730-5513-4520-9B42-806477685A31}"/>
              </a:ext>
            </a:extLst>
          </p:cNvPr>
          <p:cNvPicPr>
            <a:picLocks noChangeAspect="1"/>
          </p:cNvPicPr>
          <p:nvPr/>
        </p:nvPicPr>
        <p:blipFill>
          <a:blip r:embed="rId3"/>
          <a:stretch>
            <a:fillRect/>
          </a:stretch>
        </p:blipFill>
        <p:spPr>
          <a:xfrm>
            <a:off x="4060055" y="1003619"/>
            <a:ext cx="4276176" cy="2571452"/>
          </a:xfrm>
          <a:prstGeom prst="rect">
            <a:avLst/>
          </a:prstGeom>
        </p:spPr>
      </p:pic>
      <p:pic>
        <p:nvPicPr>
          <p:cNvPr id="13" name="Picture 12">
            <a:extLst>
              <a:ext uri="{FF2B5EF4-FFF2-40B4-BE49-F238E27FC236}">
                <a16:creationId xmlns:a16="http://schemas.microsoft.com/office/drawing/2014/main" id="{FE99088C-A867-4120-A524-EFF8FBA8655E}"/>
              </a:ext>
            </a:extLst>
          </p:cNvPr>
          <p:cNvPicPr>
            <a:picLocks noChangeAspect="1"/>
          </p:cNvPicPr>
          <p:nvPr/>
        </p:nvPicPr>
        <p:blipFill>
          <a:blip r:embed="rId4"/>
          <a:stretch>
            <a:fillRect/>
          </a:stretch>
        </p:blipFill>
        <p:spPr>
          <a:xfrm>
            <a:off x="185546" y="3656144"/>
            <a:ext cx="4080631" cy="2669241"/>
          </a:xfrm>
          <a:prstGeom prst="rect">
            <a:avLst/>
          </a:prstGeom>
        </p:spPr>
      </p:pic>
      <p:pic>
        <p:nvPicPr>
          <p:cNvPr id="15" name="Picture 14">
            <a:extLst>
              <a:ext uri="{FF2B5EF4-FFF2-40B4-BE49-F238E27FC236}">
                <a16:creationId xmlns:a16="http://schemas.microsoft.com/office/drawing/2014/main" id="{BE1AA282-60D2-429E-88D2-C92DB8FDA539}"/>
              </a:ext>
            </a:extLst>
          </p:cNvPr>
          <p:cNvPicPr>
            <a:picLocks noChangeAspect="1"/>
          </p:cNvPicPr>
          <p:nvPr/>
        </p:nvPicPr>
        <p:blipFill>
          <a:blip r:embed="rId5"/>
          <a:stretch>
            <a:fillRect/>
          </a:stretch>
        </p:blipFill>
        <p:spPr>
          <a:xfrm>
            <a:off x="4150100" y="3656145"/>
            <a:ext cx="4276176" cy="2576360"/>
          </a:xfrm>
          <a:prstGeom prst="rect">
            <a:avLst/>
          </a:prstGeom>
        </p:spPr>
      </p:pic>
      <p:sp>
        <p:nvSpPr>
          <p:cNvPr id="16" name="Title 1">
            <a:extLst>
              <a:ext uri="{FF2B5EF4-FFF2-40B4-BE49-F238E27FC236}">
                <a16:creationId xmlns:a16="http://schemas.microsoft.com/office/drawing/2014/main" id="{97D862EE-89BC-45FA-AB69-ABC87FD959AB}"/>
              </a:ext>
            </a:extLst>
          </p:cNvPr>
          <p:cNvSpPr txBox="1">
            <a:spLocks/>
          </p:cNvSpPr>
          <p:nvPr/>
        </p:nvSpPr>
        <p:spPr>
          <a:xfrm>
            <a:off x="506499" y="249329"/>
            <a:ext cx="10772775" cy="386499"/>
          </a:xfrm>
          <a:prstGeom prst="rect">
            <a:avLst/>
          </a:prstGeom>
        </p:spPr>
        <p:txBody>
          <a:bodyPr>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0" dirty="0">
                <a:effectLst/>
                <a:latin typeface="Graphik"/>
              </a:rPr>
              <a:t>Home size and usable space</a:t>
            </a:r>
          </a:p>
          <a:p>
            <a:endParaRPr lang="en-US" sz="1800" dirty="0"/>
          </a:p>
        </p:txBody>
      </p:sp>
      <p:sp>
        <p:nvSpPr>
          <p:cNvPr id="17" name="TextBox 16">
            <a:extLst>
              <a:ext uri="{FF2B5EF4-FFF2-40B4-BE49-F238E27FC236}">
                <a16:creationId xmlns:a16="http://schemas.microsoft.com/office/drawing/2014/main" id="{C2BCAD35-10E7-4221-8227-D0AA74C63FD9}"/>
              </a:ext>
            </a:extLst>
          </p:cNvPr>
          <p:cNvSpPr txBox="1"/>
          <p:nvPr/>
        </p:nvSpPr>
        <p:spPr>
          <a:xfrm>
            <a:off x="1317166" y="782011"/>
            <a:ext cx="2322856" cy="307777"/>
          </a:xfrm>
          <a:prstGeom prst="rect">
            <a:avLst/>
          </a:prstGeom>
          <a:noFill/>
        </p:spPr>
        <p:txBody>
          <a:bodyPr wrap="square">
            <a:spAutoFit/>
          </a:bodyPr>
          <a:lstStyle/>
          <a:p>
            <a:pPr algn="ctr"/>
            <a:r>
              <a:rPr lang="en-US" sz="1400" dirty="0">
                <a:solidFill>
                  <a:srgbClr val="333333"/>
                </a:solidFill>
                <a:latin typeface="Helvetica Neue"/>
              </a:rPr>
              <a:t>LOT FRONTAGE</a:t>
            </a:r>
            <a:endParaRPr lang="en-US" sz="1400" i="0" dirty="0">
              <a:solidFill>
                <a:srgbClr val="333333"/>
              </a:solidFill>
              <a:effectLst/>
              <a:latin typeface="Helvetica Neue"/>
            </a:endParaRPr>
          </a:p>
        </p:txBody>
      </p:sp>
      <p:sp>
        <p:nvSpPr>
          <p:cNvPr id="18" name="TextBox 17">
            <a:extLst>
              <a:ext uri="{FF2B5EF4-FFF2-40B4-BE49-F238E27FC236}">
                <a16:creationId xmlns:a16="http://schemas.microsoft.com/office/drawing/2014/main" id="{BAF4CE72-F476-4C0D-8495-967A7CAD639B}"/>
              </a:ext>
            </a:extLst>
          </p:cNvPr>
          <p:cNvSpPr txBox="1"/>
          <p:nvPr/>
        </p:nvSpPr>
        <p:spPr>
          <a:xfrm>
            <a:off x="5185131" y="716902"/>
            <a:ext cx="2322856" cy="307777"/>
          </a:xfrm>
          <a:prstGeom prst="rect">
            <a:avLst/>
          </a:prstGeom>
          <a:noFill/>
        </p:spPr>
        <p:txBody>
          <a:bodyPr wrap="square">
            <a:spAutoFit/>
          </a:bodyPr>
          <a:lstStyle/>
          <a:p>
            <a:pPr algn="ctr"/>
            <a:r>
              <a:rPr lang="en-US" sz="1400" dirty="0">
                <a:solidFill>
                  <a:srgbClr val="333333"/>
                </a:solidFill>
                <a:latin typeface="Helvetica Neue"/>
              </a:rPr>
              <a:t>TOTAL BASEMENT</a:t>
            </a:r>
            <a:endParaRPr lang="en-US" sz="1400" i="0" dirty="0">
              <a:solidFill>
                <a:srgbClr val="333333"/>
              </a:solidFill>
              <a:effectLst/>
              <a:latin typeface="Helvetica Neue"/>
            </a:endParaRPr>
          </a:p>
        </p:txBody>
      </p:sp>
    </p:spTree>
    <p:extLst>
      <p:ext uri="{BB962C8B-B14F-4D97-AF65-F5344CB8AC3E}">
        <p14:creationId xmlns:p14="http://schemas.microsoft.com/office/powerpoint/2010/main" val="895672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652F-9EEC-4621-B5D8-47B4771DCC09}"/>
              </a:ext>
            </a:extLst>
          </p:cNvPr>
          <p:cNvSpPr>
            <a:spLocks noGrp="1"/>
          </p:cNvSpPr>
          <p:nvPr>
            <p:ph type="title" idx="4294967295"/>
          </p:nvPr>
        </p:nvSpPr>
        <p:spPr>
          <a:xfrm>
            <a:off x="575894" y="142043"/>
            <a:ext cx="11029616" cy="488272"/>
          </a:xfrm>
        </p:spPr>
        <p:txBody>
          <a:bodyPr>
            <a:noAutofit/>
          </a:bodyPr>
          <a:lstStyle/>
          <a:p>
            <a:r>
              <a:rPr lang="en-US" sz="1800" dirty="0">
                <a:latin typeface="Calibri" panose="020F0502020204030204" pitchFamily="34" charset="0"/>
                <a:cs typeface="Calibri" panose="020F0502020204030204" pitchFamily="34" charset="0"/>
              </a:rPr>
              <a:t>OTHER key factors impacting median price</a:t>
            </a:r>
          </a:p>
        </p:txBody>
      </p:sp>
      <p:pic>
        <p:nvPicPr>
          <p:cNvPr id="18" name="Picture 17">
            <a:extLst>
              <a:ext uri="{FF2B5EF4-FFF2-40B4-BE49-F238E27FC236}">
                <a16:creationId xmlns:a16="http://schemas.microsoft.com/office/drawing/2014/main" id="{F3CED3FD-043D-463D-B3E4-70FA0770E52A}"/>
              </a:ext>
            </a:extLst>
          </p:cNvPr>
          <p:cNvPicPr>
            <a:picLocks noChangeAspect="1"/>
          </p:cNvPicPr>
          <p:nvPr/>
        </p:nvPicPr>
        <p:blipFill>
          <a:blip r:embed="rId2"/>
          <a:stretch>
            <a:fillRect/>
          </a:stretch>
        </p:blipFill>
        <p:spPr>
          <a:xfrm>
            <a:off x="8835997" y="844624"/>
            <a:ext cx="2660086" cy="2101700"/>
          </a:xfrm>
          <a:prstGeom prst="rect">
            <a:avLst/>
          </a:prstGeom>
        </p:spPr>
      </p:pic>
      <p:pic>
        <p:nvPicPr>
          <p:cNvPr id="19" name="Picture 18">
            <a:extLst>
              <a:ext uri="{FF2B5EF4-FFF2-40B4-BE49-F238E27FC236}">
                <a16:creationId xmlns:a16="http://schemas.microsoft.com/office/drawing/2014/main" id="{D2B87152-9427-4CD6-99E2-9C2B32B31399}"/>
              </a:ext>
            </a:extLst>
          </p:cNvPr>
          <p:cNvPicPr>
            <a:picLocks noChangeAspect="1"/>
          </p:cNvPicPr>
          <p:nvPr/>
        </p:nvPicPr>
        <p:blipFill>
          <a:blip r:embed="rId3"/>
          <a:stretch>
            <a:fillRect/>
          </a:stretch>
        </p:blipFill>
        <p:spPr>
          <a:xfrm>
            <a:off x="8835997" y="3232211"/>
            <a:ext cx="2887573" cy="2223763"/>
          </a:xfrm>
          <a:prstGeom prst="rect">
            <a:avLst/>
          </a:prstGeom>
        </p:spPr>
      </p:pic>
    </p:spTree>
    <p:extLst>
      <p:ext uri="{BB962C8B-B14F-4D97-AF65-F5344CB8AC3E}">
        <p14:creationId xmlns:p14="http://schemas.microsoft.com/office/powerpoint/2010/main" val="90394365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67D949B5B6F844BC87920C3B5DB4BA" ma:contentTypeVersion="3" ma:contentTypeDescription="Create a new document." ma:contentTypeScope="" ma:versionID="85dccdfafe73c3fcb55d030a5e91015c">
  <xsd:schema xmlns:xsd="http://www.w3.org/2001/XMLSchema" xmlns:xs="http://www.w3.org/2001/XMLSchema" xmlns:p="http://schemas.microsoft.com/office/2006/metadata/properties" xmlns:ns2="76c6156a-2413-4590-be07-a59c1546f8c1" targetNamespace="http://schemas.microsoft.com/office/2006/metadata/properties" ma:root="true" ma:fieldsID="193f8f1e6d46a1107e51143d51a8eeae" ns2:_="">
    <xsd:import namespace="76c6156a-2413-4590-be07-a59c1546f8c1"/>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c6156a-2413-4590-be07-a59c1546f8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4EFD30-D635-4700-A8D8-531C82D90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c6156a-2413-4590-be07-a59c1546f8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F5DE90-1522-4250-BDA2-8FAB1E98B97D}">
  <ds:schemaRefs>
    <ds:schemaRef ds:uri="http://schemas.microsoft.com/sharepoint/v3/contenttype/forms"/>
  </ds:schemaRefs>
</ds:datastoreItem>
</file>

<file path=customXml/itemProps3.xml><?xml version="1.0" encoding="utf-8"?>
<ds:datastoreItem xmlns:ds="http://schemas.openxmlformats.org/officeDocument/2006/customXml" ds:itemID="{75DCB3A4-36C1-45B7-96B3-E66DA57AED5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Covington Bank</Template>
  <TotalTime>5131</TotalTime>
  <Words>1048</Words>
  <Application>Microsoft Office PowerPoint</Application>
  <PresentationFormat>Widescreen</PresentationFormat>
  <Paragraphs>54</Paragraphs>
  <Slides>7</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vt:i4>
      </vt:variant>
    </vt:vector>
  </HeadingPairs>
  <TitlesOfParts>
    <vt:vector size="18" baseType="lpstr">
      <vt:lpstr>Arial</vt:lpstr>
      <vt:lpstr>Calibri</vt:lpstr>
      <vt:lpstr>Calibri Light</vt:lpstr>
      <vt:lpstr>Gill Sans MT</vt:lpstr>
      <vt:lpstr>Graphik</vt:lpstr>
      <vt:lpstr>Helvetica Neue</vt:lpstr>
      <vt:lpstr>Open Sans</vt:lpstr>
      <vt:lpstr>Roboto</vt:lpstr>
      <vt:lpstr>Wingdings 2</vt:lpstr>
      <vt:lpstr>Dividend</vt:lpstr>
      <vt:lpstr>Office Theme</vt:lpstr>
      <vt:lpstr>Predictive Analytics on AMES Housing Data </vt:lpstr>
      <vt:lpstr>Data Synopsis</vt:lpstr>
      <vt:lpstr>Home demographic analysis</vt:lpstr>
      <vt:lpstr>PowerPoint Presentation</vt:lpstr>
      <vt:lpstr>PowerPoint Presentation</vt:lpstr>
      <vt:lpstr>PowerPoint Presentation</vt:lpstr>
      <vt:lpstr>OTHER key factors impacting median price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Covington Bank</dc:title>
  <dc:creator>caseadey@gmail.com</dc:creator>
  <cp:lastModifiedBy>Parthasarathy Krishnaswamy</cp:lastModifiedBy>
  <cp:revision>101</cp:revision>
  <dcterms:created xsi:type="dcterms:W3CDTF">2021-02-25T00:40:16Z</dcterms:created>
  <dcterms:modified xsi:type="dcterms:W3CDTF">2021-06-13T14:49:17Z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0x0101007E67D949B5B6F844BC87920C3B5DB4BA</vt:lpwstr>
  </property>
</Properties>
</file>