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Titillium Web"/>
      <p:regular r:id="rId23"/>
      <p:bold r:id="rId24"/>
      <p:italic r:id="rId25"/>
      <p:boldItalic r:id="rId26"/>
    </p:embeddedFont>
    <p:embeddedFont>
      <p:font typeface="Titillium Web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TitilliumWeb-bold.fntdata"/><Relationship Id="rId23" Type="http://schemas.openxmlformats.org/officeDocument/2006/relationships/font" Target="fonts/TitilliumWe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Italic.fntdata"/><Relationship Id="rId25" Type="http://schemas.openxmlformats.org/officeDocument/2006/relationships/font" Target="fonts/TitilliumWeb-italic.fntdata"/><Relationship Id="rId28" Type="http://schemas.openxmlformats.org/officeDocument/2006/relationships/font" Target="fonts/TitilliumWebLight-bold.fntdata"/><Relationship Id="rId27" Type="http://schemas.openxmlformats.org/officeDocument/2006/relationships/font" Target="fonts/TitilliumWeb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TitilliumWeb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bf59f3079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bf59f307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bf59f3079_1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bf59f307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f8471a7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bf8471a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bf8471a7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bf8471a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f8471a7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bf8471a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bf59f3079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bf59f307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bf59f3079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bf59f307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bf59f307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bf59f30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bf59f3079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bf59f30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bf59f3079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bf59f307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bf59f3079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bf59f307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bf59f3079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bf59f307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nature.com/articles/s41597-023-02048-8" TargetMode="External"/><Relationship Id="rId4" Type="http://schemas.openxmlformats.org/officeDocument/2006/relationships/hyperlink" Target="https://www.nature.com/articles/s41597-023-02048-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710550" y="1498938"/>
            <a:ext cx="77229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300"/>
              <a:t>Deep Learning for Automated Segmentation in MRI Scans</a:t>
            </a:r>
            <a:endParaRPr sz="4300"/>
          </a:p>
        </p:txBody>
      </p:sp>
      <p:sp>
        <p:nvSpPr>
          <p:cNvPr id="55" name="Google Shape;55;p11"/>
          <p:cNvSpPr txBox="1"/>
          <p:nvPr>
            <p:ph type="ctrTitle"/>
          </p:nvPr>
        </p:nvSpPr>
        <p:spPr>
          <a:xfrm>
            <a:off x="862950" y="3288463"/>
            <a:ext cx="77229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Nittin Murthi Dhekshinamoorthy</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57200" y="-22625"/>
            <a:ext cx="6603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 Metrics (Continued)</a:t>
            </a:r>
            <a:endParaRPr/>
          </a:p>
        </p:txBody>
      </p:sp>
      <p:sp>
        <p:nvSpPr>
          <p:cNvPr id="120" name="Google Shape;120;p20"/>
          <p:cNvSpPr txBox="1"/>
          <p:nvPr>
            <p:ph idx="1" type="body"/>
          </p:nvPr>
        </p:nvSpPr>
        <p:spPr>
          <a:xfrm>
            <a:off x="304800" y="1207500"/>
            <a:ext cx="7376100" cy="3148800"/>
          </a:xfrm>
          <a:prstGeom prst="rect">
            <a:avLst/>
          </a:prstGeom>
        </p:spPr>
        <p:txBody>
          <a:bodyPr anchorCtr="0" anchor="t" bIns="0" lIns="0" spcFirstLastPara="1" rIns="0" wrap="square" tIns="0">
            <a:noAutofit/>
          </a:bodyPr>
          <a:lstStyle/>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Recall and Validation Recall:</a:t>
            </a:r>
            <a:r>
              <a:rPr lang="en" sz="1200">
                <a:solidFill>
                  <a:srgbClr val="E3E3E3"/>
                </a:solidFill>
                <a:latin typeface="Arial"/>
                <a:ea typeface="Arial"/>
                <a:cs typeface="Arial"/>
                <a:sym typeface="Arial"/>
              </a:rPr>
              <a:t> Measure the model's ability to identify all true positive cases (correctly identifying blood vessels).</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Binary Cross-Entropy and Validation Binary Cross-Entropy (if applicable):</a:t>
            </a:r>
            <a:r>
              <a:rPr lang="en" sz="1200">
                <a:solidFill>
                  <a:srgbClr val="E3E3E3"/>
                </a:solidFill>
                <a:latin typeface="Arial"/>
                <a:ea typeface="Arial"/>
                <a:cs typeface="Arial"/>
                <a:sym typeface="Arial"/>
              </a:rPr>
              <a:t> Another loss function commonly used in segmentation tasks, measuring the difference between the model's predicted probabilities and the ground truth labels (lower values indicate better performance).</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Clr>
                <a:schemeClr val="dk1"/>
              </a:buClr>
              <a:buSzPts val="1100"/>
              <a:buFont typeface="Arial"/>
              <a:buNone/>
            </a:pPr>
            <a:r>
              <a:t/>
            </a:r>
            <a:endParaRPr sz="1200">
              <a:solidFill>
                <a:srgbClr val="E3E3E3"/>
              </a:solidFill>
              <a:latin typeface="Arial"/>
              <a:ea typeface="Arial"/>
              <a:cs typeface="Arial"/>
              <a:sym typeface="Arial"/>
            </a:endParaRPr>
          </a:p>
          <a:p>
            <a:pPr indent="0" lvl="0" marL="0" rtl="0" algn="just">
              <a:lnSpc>
                <a:spcPct val="150000"/>
              </a:lnSpc>
              <a:spcBef>
                <a:spcPts val="600"/>
              </a:spcBef>
              <a:spcAft>
                <a:spcPts val="0"/>
              </a:spcAft>
              <a:buNone/>
            </a:pPr>
            <a:r>
              <a:t/>
            </a:r>
            <a:endParaRPr b="1" sz="1200">
              <a:solidFill>
                <a:srgbClr val="E3E3E3"/>
              </a:solidFill>
              <a:latin typeface="Arial"/>
              <a:ea typeface="Arial"/>
              <a:cs typeface="Arial"/>
              <a:sym typeface="Arial"/>
            </a:endParaRPr>
          </a:p>
        </p:txBody>
      </p:sp>
      <p:sp>
        <p:nvSpPr>
          <p:cNvPr id="121" name="Google Shape;12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57200" y="-394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a:t>
            </a:r>
            <a:endParaRPr/>
          </a:p>
        </p:txBody>
      </p:sp>
      <p:sp>
        <p:nvSpPr>
          <p:cNvPr id="127" name="Google Shape;127;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1"/>
          <p:cNvPicPr preferRelativeResize="0"/>
          <p:nvPr/>
        </p:nvPicPr>
        <p:blipFill rotWithShape="1">
          <a:blip r:embed="rId3">
            <a:alphaModFix/>
          </a:blip>
          <a:srcRect b="0" l="2562" r="0" t="0"/>
          <a:stretch/>
        </p:blipFill>
        <p:spPr>
          <a:xfrm>
            <a:off x="4861675" y="1087550"/>
            <a:ext cx="3618901" cy="3545124"/>
          </a:xfrm>
          <a:prstGeom prst="rect">
            <a:avLst/>
          </a:prstGeom>
          <a:noFill/>
          <a:ln>
            <a:noFill/>
          </a:ln>
        </p:spPr>
      </p:pic>
      <p:sp>
        <p:nvSpPr>
          <p:cNvPr id="129" name="Google Shape;129;p21"/>
          <p:cNvSpPr txBox="1"/>
          <p:nvPr/>
        </p:nvSpPr>
        <p:spPr>
          <a:xfrm>
            <a:off x="272725" y="1152025"/>
            <a:ext cx="3743100" cy="34044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300"/>
              </a:spcBef>
              <a:spcAft>
                <a:spcPts val="0"/>
              </a:spcAft>
              <a:buClr>
                <a:srgbClr val="E3E3E3"/>
              </a:buClr>
              <a:buSzPts val="1200"/>
              <a:buChar char="●"/>
            </a:pPr>
            <a:r>
              <a:rPr b="1" lang="en" sz="1200">
                <a:solidFill>
                  <a:srgbClr val="E3E3E3"/>
                </a:solidFill>
              </a:rPr>
              <a:t>U-Net</a:t>
            </a:r>
            <a:r>
              <a:rPr lang="en" sz="1200">
                <a:solidFill>
                  <a:srgbClr val="E3E3E3"/>
                </a:solidFill>
              </a:rPr>
              <a:t> achieves the highest Mean IoU (0.813) indicating superior performance in capturing object boundaries. It also boasts high accuracy (0.9878) and precision (0.935), suggesting a low false positive rate.</a:t>
            </a:r>
            <a:endParaRPr sz="1200">
              <a:solidFill>
                <a:srgbClr val="E3E3E3"/>
              </a:solidFill>
            </a:endParaRPr>
          </a:p>
          <a:p>
            <a:pPr indent="0" lvl="0" marL="0" rtl="0" algn="just">
              <a:lnSpc>
                <a:spcPct val="115000"/>
              </a:lnSpc>
              <a:spcBef>
                <a:spcPts val="300"/>
              </a:spcBef>
              <a:spcAft>
                <a:spcPts val="0"/>
              </a:spcAft>
              <a:buNone/>
            </a:pPr>
            <a:r>
              <a:t/>
            </a:r>
            <a:endParaRPr sz="1200">
              <a:solidFill>
                <a:srgbClr val="E3E3E3"/>
              </a:solidFill>
            </a:endParaRPr>
          </a:p>
          <a:p>
            <a:pPr indent="-304800" lvl="0" marL="457200" rtl="0" algn="just">
              <a:lnSpc>
                <a:spcPct val="115000"/>
              </a:lnSpc>
              <a:spcBef>
                <a:spcPts val="300"/>
              </a:spcBef>
              <a:spcAft>
                <a:spcPts val="0"/>
              </a:spcAft>
              <a:buClr>
                <a:srgbClr val="E3E3E3"/>
              </a:buClr>
              <a:buSzPts val="1200"/>
              <a:buChar char="●"/>
            </a:pPr>
            <a:r>
              <a:rPr b="1" lang="en" sz="1200">
                <a:solidFill>
                  <a:srgbClr val="E3E3E3"/>
                </a:solidFill>
              </a:rPr>
              <a:t>SegNet</a:t>
            </a:r>
            <a:r>
              <a:rPr lang="en" sz="1200">
                <a:solidFill>
                  <a:srgbClr val="E3E3E3"/>
                </a:solidFill>
              </a:rPr>
              <a:t> exhibits lower Mean IoU (0.491) compared to U-Net and FCN, suggesting less accurate segmentation. However, its recall (0.8748) is comparable to the other models, indicating it might not miss many positive cases.</a:t>
            </a:r>
            <a:endParaRPr sz="1200">
              <a:solidFill>
                <a:srgbClr val="E3E3E3"/>
              </a:solidFill>
            </a:endParaRPr>
          </a:p>
          <a:p>
            <a:pPr indent="0" lvl="0" marL="0" rtl="0" algn="just">
              <a:lnSpc>
                <a:spcPct val="115000"/>
              </a:lnSpc>
              <a:spcBef>
                <a:spcPts val="300"/>
              </a:spcBef>
              <a:spcAft>
                <a:spcPts val="0"/>
              </a:spcAft>
              <a:buNone/>
            </a:pPr>
            <a:r>
              <a:t/>
            </a:r>
            <a:endParaRPr sz="1200">
              <a:solidFill>
                <a:srgbClr val="E3E3E3"/>
              </a:solidFill>
            </a:endParaRPr>
          </a:p>
          <a:p>
            <a:pPr indent="-304800" lvl="0" marL="457200" rtl="0" algn="just">
              <a:lnSpc>
                <a:spcPct val="115000"/>
              </a:lnSpc>
              <a:spcBef>
                <a:spcPts val="300"/>
              </a:spcBef>
              <a:spcAft>
                <a:spcPts val="0"/>
              </a:spcAft>
              <a:buClr>
                <a:srgbClr val="E3E3E3"/>
              </a:buClr>
              <a:buSzPts val="1200"/>
              <a:buChar char="●"/>
            </a:pPr>
            <a:r>
              <a:rPr b="1" lang="en" sz="1200">
                <a:solidFill>
                  <a:srgbClr val="E3E3E3"/>
                </a:solidFill>
              </a:rPr>
              <a:t>FCN</a:t>
            </a:r>
            <a:r>
              <a:rPr lang="en" sz="1200">
                <a:solidFill>
                  <a:srgbClr val="E3E3E3"/>
                </a:solidFill>
              </a:rPr>
              <a:t> demonstrates a balanced performance with a Mean IoU of 0.526, accuracy of 0.989, and precision of 0.916.</a:t>
            </a:r>
            <a:endParaRPr sz="1200">
              <a:solidFill>
                <a:srgbClr val="E3E3E3"/>
              </a:solidFill>
            </a:endParaRPr>
          </a:p>
          <a:p>
            <a:pPr indent="0" lvl="0" marL="0" rtl="0" algn="just">
              <a:spcBef>
                <a:spcPts val="300"/>
              </a:spcBef>
              <a:spcAft>
                <a:spcPts val="0"/>
              </a:spcAft>
              <a:buNone/>
            </a:pPr>
            <a:r>
              <a:t/>
            </a:r>
            <a:endParaRPr sz="2400">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57200" y="-226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Discussion</a:t>
            </a:r>
            <a:endParaRPr/>
          </a:p>
        </p:txBody>
      </p:sp>
      <p:sp>
        <p:nvSpPr>
          <p:cNvPr id="135" name="Google Shape;135;p22"/>
          <p:cNvSpPr txBox="1"/>
          <p:nvPr>
            <p:ph idx="1" type="body"/>
          </p:nvPr>
        </p:nvSpPr>
        <p:spPr>
          <a:xfrm>
            <a:off x="304800" y="1131300"/>
            <a:ext cx="7376100" cy="3148800"/>
          </a:xfrm>
          <a:prstGeom prst="rect">
            <a:avLst/>
          </a:prstGeom>
        </p:spPr>
        <p:txBody>
          <a:bodyPr anchorCtr="0" anchor="t" bIns="0" lIns="0" spcFirstLastPara="1" rIns="0" wrap="square" tIns="0">
            <a:noAutofit/>
          </a:bodyPr>
          <a:lstStyle/>
          <a:p>
            <a:pPr indent="-304800" lvl="0" marL="457200" rtl="0" algn="just">
              <a:lnSpc>
                <a:spcPct val="115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Overall Model Performance:</a:t>
            </a:r>
            <a:r>
              <a:rPr lang="en" sz="1200">
                <a:solidFill>
                  <a:srgbClr val="E3E3E3"/>
                </a:solidFill>
                <a:latin typeface="Arial"/>
                <a:ea typeface="Arial"/>
                <a:cs typeface="Arial"/>
                <a:sym typeface="Arial"/>
              </a:rPr>
              <a:t> Our evaluation metrics (refer to Slide 6) reveal that U-Net achieved the best performance with a Mean IoU of 0.813. This indicates U-Net's superior ability to accurately capture the boundaries of blood vessels in the MiniVess dataset. Additionally, U-Net demonstrated high accuracy (0.9878) and precision (0.935), suggesting a low false positive rate, meaning it correctly identified most blood vessels and avoided misidentifying background noise.</a:t>
            </a:r>
            <a:endParaRPr sz="1200">
              <a:solidFill>
                <a:srgbClr val="E3E3E3"/>
              </a:solidFill>
              <a:latin typeface="Arial"/>
              <a:ea typeface="Arial"/>
              <a:cs typeface="Arial"/>
              <a:sym typeface="Arial"/>
            </a:endParaRPr>
          </a:p>
          <a:p>
            <a:pPr indent="0" lvl="0" marL="0" rtl="0" algn="just">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15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Observations and Challenges:</a:t>
            </a:r>
            <a:r>
              <a:rPr lang="en" sz="1200">
                <a:solidFill>
                  <a:srgbClr val="E3E3E3"/>
                </a:solidFill>
                <a:latin typeface="Arial"/>
                <a:ea typeface="Arial"/>
                <a:cs typeface="Arial"/>
                <a:sym typeface="Arial"/>
              </a:rPr>
              <a:t> During training, we observed that U-Net converged faster compared to SegNet and FCN. This might be attributed to U-Net's skip connections that help preserve spatial information during feature extraction and upsampling. While all models achieved high accuracy, a potential challenge to explore further is improving the Mean IoU scores of SegNet and FCN, possibly through hyperparameter tuning or incorporating residual connections.</a:t>
            </a:r>
            <a:endParaRPr sz="1200">
              <a:solidFill>
                <a:srgbClr val="E3E3E3"/>
              </a:solidFill>
              <a:latin typeface="Arial"/>
              <a:ea typeface="Arial"/>
              <a:cs typeface="Arial"/>
              <a:sym typeface="Arial"/>
            </a:endParaRPr>
          </a:p>
          <a:p>
            <a:pPr indent="0" lvl="0" marL="457200" rtl="0" algn="just">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15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Contribution to Research Objective:</a:t>
            </a:r>
            <a:r>
              <a:rPr lang="en" sz="1200">
                <a:solidFill>
                  <a:srgbClr val="E3E3E3"/>
                </a:solidFill>
                <a:latin typeface="Arial"/>
                <a:ea typeface="Arial"/>
                <a:cs typeface="Arial"/>
                <a:sym typeface="Arial"/>
              </a:rPr>
              <a:t> The successful performance of U-Net in segmenting blood vessels within the MiniVess dataset demonstrates the potential of deep learning models for this task. These findings support our research objective of evaluating the feasibility of deep learning for automated vascular segmentation in rodent brain scans.</a:t>
            </a:r>
            <a:endParaRPr sz="1200">
              <a:solidFill>
                <a:srgbClr val="E3E3E3"/>
              </a:solidFill>
              <a:latin typeface="Arial"/>
              <a:ea typeface="Arial"/>
              <a:cs typeface="Arial"/>
              <a:sym typeface="Arial"/>
            </a:endParaRPr>
          </a:p>
          <a:p>
            <a:pPr indent="0" lvl="0" marL="0" rtl="0" algn="just">
              <a:lnSpc>
                <a:spcPct val="150000"/>
              </a:lnSpc>
              <a:spcBef>
                <a:spcPts val="600"/>
              </a:spcBef>
              <a:spcAft>
                <a:spcPts val="0"/>
              </a:spcAft>
              <a:buNone/>
            </a:pPr>
            <a:r>
              <a:t/>
            </a:r>
            <a:endParaRPr b="1" sz="1200">
              <a:solidFill>
                <a:srgbClr val="E3E3E3"/>
              </a:solidFill>
              <a:latin typeface="Arial"/>
              <a:ea typeface="Arial"/>
              <a:cs typeface="Arial"/>
              <a:sym typeface="Arial"/>
            </a:endParaRPr>
          </a:p>
        </p:txBody>
      </p:sp>
      <p:sp>
        <p:nvSpPr>
          <p:cNvPr id="136" name="Google Shape;13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57200" y="-226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Significance</a:t>
            </a:r>
            <a:endParaRPr/>
          </a:p>
        </p:txBody>
      </p:sp>
      <p:sp>
        <p:nvSpPr>
          <p:cNvPr id="142" name="Google Shape;142;p23"/>
          <p:cNvSpPr txBox="1"/>
          <p:nvPr>
            <p:ph idx="1" type="body"/>
          </p:nvPr>
        </p:nvSpPr>
        <p:spPr>
          <a:xfrm>
            <a:off x="304800" y="997350"/>
            <a:ext cx="7927800" cy="3148800"/>
          </a:xfrm>
          <a:prstGeom prst="rect">
            <a:avLst/>
          </a:prstGeom>
        </p:spPr>
        <p:txBody>
          <a:bodyPr anchorCtr="0" anchor="t" bIns="0" lIns="0" spcFirstLastPara="1" rIns="0" wrap="square" tIns="0">
            <a:noAutofit/>
          </a:bodyPr>
          <a:lstStyle/>
          <a:p>
            <a:pPr indent="-304800" lvl="0" marL="457200" rtl="0" algn="just">
              <a:lnSpc>
                <a:spcPct val="115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Impact on Medical Imaging:</a:t>
            </a:r>
            <a:r>
              <a:rPr lang="en" sz="1200">
                <a:solidFill>
                  <a:srgbClr val="E3E3E3"/>
                </a:solidFill>
                <a:latin typeface="Arial"/>
                <a:ea typeface="Arial"/>
                <a:cs typeface="Arial"/>
                <a:sym typeface="Arial"/>
              </a:rPr>
              <a:t> The ability to accurately segment blood vessels using deep learning models has the potential to significantly impact the field of medical imaging. In neurological research, precise blood vessel segmentation can improve the efficiency and accuracy of diagnosing various conditions. For instance, it could aid in identifying abnormalities like aneurysms or blockages, allowing for earlier intervention and improved patient outcomes. Additionally, detailed information about blood vessel structure obtained through segmentation can assist in treatment planning procedures.</a:t>
            </a:r>
            <a:endParaRPr sz="1200">
              <a:solidFill>
                <a:srgbClr val="E3E3E3"/>
              </a:solidFill>
              <a:latin typeface="Arial"/>
              <a:ea typeface="Arial"/>
              <a:cs typeface="Arial"/>
              <a:sym typeface="Arial"/>
            </a:endParaRPr>
          </a:p>
          <a:p>
            <a:pPr indent="0" lvl="0" marL="0" rtl="0" algn="just">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15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Future Directions and Applications:</a:t>
            </a:r>
            <a:r>
              <a:rPr lang="en" sz="1200">
                <a:solidFill>
                  <a:srgbClr val="E3E3E3"/>
                </a:solidFill>
                <a:latin typeface="Arial"/>
                <a:ea typeface="Arial"/>
                <a:cs typeface="Arial"/>
                <a:sym typeface="Arial"/>
              </a:rPr>
              <a:t> Building upon these initial findings, future research directions include:</a:t>
            </a:r>
            <a:endParaRPr sz="1200">
              <a:solidFill>
                <a:srgbClr val="E3E3E3"/>
              </a:solidFill>
              <a:latin typeface="Arial"/>
              <a:ea typeface="Arial"/>
              <a:cs typeface="Arial"/>
              <a:sym typeface="Arial"/>
            </a:endParaRPr>
          </a:p>
          <a:p>
            <a:pPr indent="-304800" lvl="1" marL="914400" rtl="0" algn="just">
              <a:lnSpc>
                <a:spcPct val="115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Generalizability Testing:</a:t>
            </a:r>
            <a:r>
              <a:rPr lang="en" sz="1200">
                <a:solidFill>
                  <a:srgbClr val="E3E3E3"/>
                </a:solidFill>
                <a:latin typeface="Arial"/>
                <a:ea typeface="Arial"/>
                <a:cs typeface="Arial"/>
                <a:sym typeface="Arial"/>
              </a:rPr>
              <a:t> Evaluating the performance of U-Net on a larger and more diverse dataset of rodent brain scans. This will help assess its generalizability to different vascular structures and image variations.</a:t>
            </a:r>
            <a:endParaRPr sz="1200">
              <a:solidFill>
                <a:srgbClr val="E3E3E3"/>
              </a:solidFill>
              <a:latin typeface="Arial"/>
              <a:ea typeface="Arial"/>
              <a:cs typeface="Arial"/>
              <a:sym typeface="Arial"/>
            </a:endParaRPr>
          </a:p>
          <a:p>
            <a:pPr indent="-304800" lvl="1" marL="914400" rtl="0" algn="just">
              <a:lnSpc>
                <a:spcPct val="115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Clinical Translation:</a:t>
            </a:r>
            <a:r>
              <a:rPr lang="en" sz="1200">
                <a:solidFill>
                  <a:srgbClr val="E3E3E3"/>
                </a:solidFill>
                <a:latin typeface="Arial"/>
                <a:ea typeface="Arial"/>
                <a:cs typeface="Arial"/>
                <a:sym typeface="Arial"/>
              </a:rPr>
              <a:t> Investigating the potential of applying U-Net or similar deep learning models for blood vessel segmentation in human brain MRI scans. This would require addressing challenges like the higher resolution and complexity of human brain scans compared to the MiniVess dataset.</a:t>
            </a:r>
            <a:endParaRPr sz="1200">
              <a:solidFill>
                <a:srgbClr val="E3E3E3"/>
              </a:solidFill>
              <a:latin typeface="Arial"/>
              <a:ea typeface="Arial"/>
              <a:cs typeface="Arial"/>
              <a:sym typeface="Arial"/>
            </a:endParaRPr>
          </a:p>
          <a:p>
            <a:pPr indent="-304800" lvl="1" marL="914400" rtl="0" algn="just">
              <a:lnSpc>
                <a:spcPct val="115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Real-Time Applications:</a:t>
            </a:r>
            <a:r>
              <a:rPr lang="en" sz="1200">
                <a:solidFill>
                  <a:srgbClr val="E3E3E3"/>
                </a:solidFill>
                <a:latin typeface="Arial"/>
                <a:ea typeface="Arial"/>
                <a:cs typeface="Arial"/>
                <a:sym typeface="Arial"/>
              </a:rPr>
              <a:t> Exploring the potential for real-time segmentation during medical procedures. This could allow for dynamic visualization of blood vessels during surgery or other interventions, enhancing precision and safety.</a:t>
            </a:r>
            <a:endParaRPr sz="1200">
              <a:solidFill>
                <a:srgbClr val="E3E3E3"/>
              </a:solidFill>
              <a:latin typeface="Arial"/>
              <a:ea typeface="Arial"/>
              <a:cs typeface="Arial"/>
              <a:sym typeface="Arial"/>
            </a:endParaRPr>
          </a:p>
          <a:p>
            <a:pPr indent="0" lvl="0" marL="0" rtl="0" algn="just">
              <a:lnSpc>
                <a:spcPct val="115000"/>
              </a:lnSpc>
              <a:spcBef>
                <a:spcPts val="6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just">
              <a:lnSpc>
                <a:spcPct val="150000"/>
              </a:lnSpc>
              <a:spcBef>
                <a:spcPts val="600"/>
              </a:spcBef>
              <a:spcAft>
                <a:spcPts val="0"/>
              </a:spcAft>
              <a:buNone/>
            </a:pPr>
            <a:r>
              <a:t/>
            </a:r>
            <a:endParaRPr b="1" sz="1200">
              <a:solidFill>
                <a:srgbClr val="E3E3E3"/>
              </a:solidFill>
              <a:latin typeface="Arial"/>
              <a:ea typeface="Arial"/>
              <a:cs typeface="Arial"/>
              <a:sym typeface="Arial"/>
            </a:endParaRPr>
          </a:p>
        </p:txBody>
      </p:sp>
      <p:sp>
        <p:nvSpPr>
          <p:cNvPr id="143" name="Google Shape;143;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57200" y="-226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49" name="Google Shape;149;p24"/>
          <p:cNvSpPr txBox="1"/>
          <p:nvPr>
            <p:ph idx="1" type="body"/>
          </p:nvPr>
        </p:nvSpPr>
        <p:spPr>
          <a:xfrm>
            <a:off x="304800" y="1151800"/>
            <a:ext cx="7927800" cy="3148800"/>
          </a:xfrm>
          <a:prstGeom prst="rect">
            <a:avLst/>
          </a:prstGeom>
        </p:spPr>
        <p:txBody>
          <a:bodyPr anchorCtr="0" anchor="t" bIns="0" lIns="0" spcFirstLastPara="1" rIns="0" wrap="square" tIns="0">
            <a:noAutofit/>
          </a:bodyPr>
          <a:lstStyle/>
          <a:p>
            <a:pPr indent="-304800" lvl="0" marL="457200" rtl="0" algn="l">
              <a:lnSpc>
                <a:spcPct val="115000"/>
              </a:lnSpc>
              <a:spcBef>
                <a:spcPts val="300"/>
              </a:spcBef>
              <a:spcAft>
                <a:spcPts val="0"/>
              </a:spcAft>
              <a:buClr>
                <a:srgbClr val="E3E3E3"/>
              </a:buClr>
              <a:buSzPts val="1200"/>
              <a:buFont typeface="Arial"/>
              <a:buChar char="●"/>
            </a:pPr>
            <a:r>
              <a:rPr lang="en" sz="1200">
                <a:solidFill>
                  <a:srgbClr val="E3E3E3"/>
                </a:solidFill>
                <a:latin typeface="Arial"/>
                <a:ea typeface="Arial"/>
                <a:cs typeface="Arial"/>
                <a:sym typeface="Arial"/>
              </a:rPr>
              <a:t>Vascular segmentation plays a crucial role in analyzing brain MRI scans. This presentation explored the potential of deep learning models for automating this process.</a:t>
            </a:r>
            <a:endParaRPr sz="1200">
              <a:solidFill>
                <a:srgbClr val="E3E3E3"/>
              </a:solidFill>
              <a:latin typeface="Arial"/>
              <a:ea typeface="Arial"/>
              <a:cs typeface="Arial"/>
              <a:sym typeface="Arial"/>
            </a:endParaRPr>
          </a:p>
          <a:p>
            <a:pPr indent="0" lvl="0" marL="0" rtl="0" algn="l">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l">
              <a:lnSpc>
                <a:spcPct val="115000"/>
              </a:lnSpc>
              <a:spcBef>
                <a:spcPts val="300"/>
              </a:spcBef>
              <a:spcAft>
                <a:spcPts val="0"/>
              </a:spcAft>
              <a:buClr>
                <a:srgbClr val="E3E3E3"/>
              </a:buClr>
              <a:buSzPts val="1200"/>
              <a:buFont typeface="Arial"/>
              <a:buChar char="●"/>
            </a:pPr>
            <a:r>
              <a:rPr lang="en" sz="1200">
                <a:solidFill>
                  <a:srgbClr val="E3E3E3"/>
                </a:solidFill>
                <a:latin typeface="Arial"/>
                <a:ea typeface="Arial"/>
                <a:cs typeface="Arial"/>
                <a:sym typeface="Arial"/>
              </a:rPr>
              <a:t>We evaluated the performance of three deep learning models (U-Net, SegNet, and FCN) on the MiniVess dataset of rodent cerebrovasculature. U-Net achieved the best overall performance, demonstrating its ability to accurately segment blood vessels.</a:t>
            </a:r>
            <a:endParaRPr sz="1200">
              <a:solidFill>
                <a:srgbClr val="E3E3E3"/>
              </a:solidFill>
              <a:latin typeface="Arial"/>
              <a:ea typeface="Arial"/>
              <a:cs typeface="Arial"/>
              <a:sym typeface="Arial"/>
            </a:endParaRPr>
          </a:p>
          <a:p>
            <a:pPr indent="0" lvl="0" marL="0" rtl="0" algn="l">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l">
              <a:lnSpc>
                <a:spcPct val="115000"/>
              </a:lnSpc>
              <a:spcBef>
                <a:spcPts val="300"/>
              </a:spcBef>
              <a:spcAft>
                <a:spcPts val="0"/>
              </a:spcAft>
              <a:buClr>
                <a:srgbClr val="E3E3E3"/>
              </a:buClr>
              <a:buSzPts val="1200"/>
              <a:buFont typeface="Arial"/>
              <a:buChar char="●"/>
            </a:pPr>
            <a:r>
              <a:rPr lang="en" sz="1200">
                <a:solidFill>
                  <a:srgbClr val="E3E3E3"/>
                </a:solidFill>
                <a:latin typeface="Arial"/>
                <a:ea typeface="Arial"/>
                <a:cs typeface="Arial"/>
                <a:sym typeface="Arial"/>
              </a:rPr>
              <a:t>These findings support the potential of deep learning for vascular segmentation in rodent brain scans. Future research will focus on improving generalizability, investigating clinical applications in human scans, and exploring real-time segmentation possibilities.</a:t>
            </a:r>
            <a:endParaRPr sz="1200">
              <a:solidFill>
                <a:srgbClr val="E3E3E3"/>
              </a:solidFill>
              <a:latin typeface="Arial"/>
              <a:ea typeface="Arial"/>
              <a:cs typeface="Arial"/>
              <a:sym typeface="Arial"/>
            </a:endParaRPr>
          </a:p>
          <a:p>
            <a:pPr indent="0" lvl="0" marL="0" rtl="0" algn="l">
              <a:lnSpc>
                <a:spcPct val="115000"/>
              </a:lnSpc>
              <a:spcBef>
                <a:spcPts val="300"/>
              </a:spcBef>
              <a:spcAft>
                <a:spcPts val="0"/>
              </a:spcAft>
              <a:buNone/>
            </a:pPr>
            <a:r>
              <a:t/>
            </a:r>
            <a:endParaRPr sz="1200">
              <a:solidFill>
                <a:srgbClr val="E3E3E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b="1" lang="en" sz="1200">
                <a:solidFill>
                  <a:srgbClr val="E3E3E3"/>
                </a:solidFill>
                <a:latin typeface="Arial"/>
                <a:ea typeface="Arial"/>
                <a:cs typeface="Arial"/>
                <a:sym typeface="Arial"/>
              </a:rPr>
              <a:t>Reiterating the Importance:</a:t>
            </a:r>
            <a:r>
              <a:rPr lang="en" sz="1200">
                <a:solidFill>
                  <a:srgbClr val="E3E3E3"/>
                </a:solidFill>
                <a:latin typeface="Arial"/>
                <a:ea typeface="Arial"/>
                <a:cs typeface="Arial"/>
                <a:sym typeface="Arial"/>
              </a:rPr>
              <a:t> Deep learning models offer a promising approach for automating vascular segmentation.  As these models are further developed and refined, they have the potential to revolutionize medical imaging by improving diagnostic accuracy, treatment planning, and ultimately, patient outcomes.</a:t>
            </a:r>
            <a:endParaRPr sz="1200">
              <a:solidFill>
                <a:srgbClr val="E3E3E3"/>
              </a:solidFill>
              <a:latin typeface="Arial"/>
              <a:ea typeface="Arial"/>
              <a:cs typeface="Arial"/>
              <a:sym typeface="Arial"/>
            </a:endParaRPr>
          </a:p>
          <a:p>
            <a:pPr indent="0" lvl="0" marL="0" rtl="0" algn="just">
              <a:lnSpc>
                <a:spcPct val="150000"/>
              </a:lnSpc>
              <a:spcBef>
                <a:spcPts val="700"/>
              </a:spcBef>
              <a:spcAft>
                <a:spcPts val="0"/>
              </a:spcAft>
              <a:buNone/>
            </a:pPr>
            <a:r>
              <a:t/>
            </a:r>
            <a:endParaRPr b="1" sz="1200">
              <a:solidFill>
                <a:srgbClr val="E3E3E3"/>
              </a:solidFill>
              <a:latin typeface="Arial"/>
              <a:ea typeface="Arial"/>
              <a:cs typeface="Arial"/>
              <a:sym typeface="Arial"/>
            </a:endParaRPr>
          </a:p>
        </p:txBody>
      </p:sp>
      <p:sp>
        <p:nvSpPr>
          <p:cNvPr id="150" name="Google Shape;150;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381000" y="283975"/>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Background on MRI scans</a:t>
            </a:r>
            <a:endParaRPr/>
          </a:p>
        </p:txBody>
      </p:sp>
      <p:sp>
        <p:nvSpPr>
          <p:cNvPr id="61" name="Google Shape;61;p12"/>
          <p:cNvSpPr txBox="1"/>
          <p:nvPr>
            <p:ph idx="1" type="body"/>
          </p:nvPr>
        </p:nvSpPr>
        <p:spPr>
          <a:xfrm>
            <a:off x="381000" y="1444400"/>
            <a:ext cx="5429700" cy="3605700"/>
          </a:xfrm>
          <a:prstGeom prst="rect">
            <a:avLst/>
          </a:prstGeom>
        </p:spPr>
        <p:txBody>
          <a:bodyPr anchorCtr="0" anchor="t" bIns="0" lIns="0" spcFirstLastPara="1" rIns="0" wrap="square" tIns="0">
            <a:noAutofit/>
          </a:bodyPr>
          <a:lstStyle/>
          <a:p>
            <a:pPr indent="0" lvl="0" marL="0" rtl="0" algn="just">
              <a:lnSpc>
                <a:spcPct val="115000"/>
              </a:lnSpc>
              <a:spcBef>
                <a:spcPts val="900"/>
              </a:spcBef>
              <a:spcAft>
                <a:spcPts val="0"/>
              </a:spcAft>
              <a:buClr>
                <a:schemeClr val="dk1"/>
              </a:buClr>
              <a:buSzPts val="1100"/>
              <a:buFont typeface="Arial"/>
              <a:buNone/>
            </a:pPr>
            <a:r>
              <a:rPr b="1" lang="en" sz="1300">
                <a:solidFill>
                  <a:srgbClr val="ECECEC"/>
                </a:solidFill>
                <a:latin typeface="Roboto"/>
                <a:ea typeface="Roboto"/>
                <a:cs typeface="Roboto"/>
                <a:sym typeface="Roboto"/>
              </a:rPr>
              <a:t>Importance of Vascular Segmentation in Medical Image Analysis:</a:t>
            </a:r>
            <a:endParaRPr b="1" sz="1300">
              <a:solidFill>
                <a:srgbClr val="ECECEC"/>
              </a:solidFill>
              <a:latin typeface="Roboto"/>
              <a:ea typeface="Roboto"/>
              <a:cs typeface="Roboto"/>
              <a:sym typeface="Roboto"/>
            </a:endParaRPr>
          </a:p>
          <a:p>
            <a:pPr indent="-311150" lvl="0" marL="457200" rtl="0" algn="just">
              <a:lnSpc>
                <a:spcPct val="115000"/>
              </a:lnSpc>
              <a:spcBef>
                <a:spcPts val="90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Blood vessels are vital conduits for supplying oxygen and nutrients to the brain.</a:t>
            </a:r>
            <a:endParaRPr sz="1300">
              <a:solidFill>
                <a:srgbClr val="ECECEC"/>
              </a:solidFill>
              <a:latin typeface="Roboto"/>
              <a:ea typeface="Roboto"/>
              <a:cs typeface="Roboto"/>
              <a:sym typeface="Roboto"/>
            </a:endParaRPr>
          </a:p>
          <a:p>
            <a:pPr indent="-311150" lvl="0" marL="457200" rtl="0" algn="just">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Accurate segmentation of these vessels is pivotal for diagnosing a spectrum of neurological conditions.</a:t>
            </a:r>
            <a:endParaRPr sz="1300">
              <a:solidFill>
                <a:srgbClr val="ECECEC"/>
              </a:solidFill>
              <a:latin typeface="Roboto"/>
              <a:ea typeface="Roboto"/>
              <a:cs typeface="Roboto"/>
              <a:sym typeface="Roboto"/>
            </a:endParaRPr>
          </a:p>
          <a:p>
            <a:pPr indent="0" lvl="0" marL="0" rtl="0" algn="just">
              <a:lnSpc>
                <a:spcPct val="115000"/>
              </a:lnSpc>
              <a:spcBef>
                <a:spcPts val="900"/>
              </a:spcBef>
              <a:spcAft>
                <a:spcPts val="0"/>
              </a:spcAft>
              <a:buClr>
                <a:schemeClr val="dk1"/>
              </a:buClr>
              <a:buSzPts val="1100"/>
              <a:buFont typeface="Arial"/>
              <a:buNone/>
            </a:pPr>
            <a:r>
              <a:rPr b="1" lang="en" sz="1300">
                <a:solidFill>
                  <a:srgbClr val="ECECEC"/>
                </a:solidFill>
                <a:latin typeface="Roboto"/>
                <a:ea typeface="Roboto"/>
                <a:cs typeface="Roboto"/>
                <a:sym typeface="Roboto"/>
              </a:rPr>
              <a:t>Significance of Deep Learning:</a:t>
            </a:r>
            <a:endParaRPr b="1" sz="1300">
              <a:solidFill>
                <a:srgbClr val="ECECEC"/>
              </a:solidFill>
              <a:latin typeface="Roboto"/>
              <a:ea typeface="Roboto"/>
              <a:cs typeface="Roboto"/>
              <a:sym typeface="Roboto"/>
            </a:endParaRPr>
          </a:p>
          <a:p>
            <a:pPr indent="-311150" lvl="0" marL="457200" rtl="0" algn="just">
              <a:lnSpc>
                <a:spcPct val="115000"/>
              </a:lnSpc>
              <a:spcBef>
                <a:spcPts val="90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Deep learning offers a transformative approach to automate vascular segmentation.</a:t>
            </a:r>
            <a:endParaRPr sz="1300">
              <a:solidFill>
                <a:srgbClr val="ECECEC"/>
              </a:solidFill>
              <a:latin typeface="Roboto"/>
              <a:ea typeface="Roboto"/>
              <a:cs typeface="Roboto"/>
              <a:sym typeface="Roboto"/>
            </a:endParaRPr>
          </a:p>
          <a:p>
            <a:pPr indent="-311150" lvl="0" marL="457200" rtl="0" algn="just">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Compared to traditional manual methods, deep learning promises enhanced efficiency and accuracy.</a:t>
            </a:r>
            <a:endParaRPr sz="1300">
              <a:solidFill>
                <a:srgbClr val="ECECEC"/>
              </a:solidFill>
              <a:latin typeface="Roboto"/>
              <a:ea typeface="Roboto"/>
              <a:cs typeface="Roboto"/>
              <a:sym typeface="Roboto"/>
            </a:endParaRPr>
          </a:p>
          <a:p>
            <a:pPr indent="-311150" lvl="0" marL="457200" rtl="0" algn="just">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Automation through deep learning holds the potential to revolutionize medical image analysis, facilitating quicker diagnoses and better patient outcomes.</a:t>
            </a:r>
            <a:endParaRPr sz="1300">
              <a:solidFill>
                <a:srgbClr val="ECECEC"/>
              </a:solidFill>
              <a:latin typeface="Roboto"/>
              <a:ea typeface="Roboto"/>
              <a:cs typeface="Roboto"/>
              <a:sym typeface="Roboto"/>
            </a:endParaRPr>
          </a:p>
          <a:p>
            <a:pPr indent="0" lvl="0" marL="0" rtl="0" algn="just">
              <a:spcBef>
                <a:spcPts val="600"/>
              </a:spcBef>
              <a:spcAft>
                <a:spcPts val="0"/>
              </a:spcAft>
              <a:buNone/>
            </a:pPr>
            <a:r>
              <a:t/>
            </a:r>
            <a:endParaRPr sz="2500"/>
          </a:p>
        </p:txBody>
      </p:sp>
      <p:sp>
        <p:nvSpPr>
          <p:cNvPr id="62" name="Google Shape;62;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3" name="Google Shape;63;p12"/>
          <p:cNvPicPr preferRelativeResize="0"/>
          <p:nvPr/>
        </p:nvPicPr>
        <p:blipFill>
          <a:blip r:embed="rId3">
            <a:alphaModFix/>
          </a:blip>
          <a:stretch>
            <a:fillRect/>
          </a:stretch>
        </p:blipFill>
        <p:spPr>
          <a:xfrm>
            <a:off x="6089450" y="1884175"/>
            <a:ext cx="3048000" cy="18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81000" y="300800"/>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Objectives</a:t>
            </a:r>
            <a:endParaRPr/>
          </a:p>
        </p:txBody>
      </p:sp>
      <p:sp>
        <p:nvSpPr>
          <p:cNvPr id="69" name="Google Shape;69;p13"/>
          <p:cNvSpPr txBox="1"/>
          <p:nvPr>
            <p:ph idx="1" type="body"/>
          </p:nvPr>
        </p:nvSpPr>
        <p:spPr>
          <a:xfrm>
            <a:off x="333150" y="1387600"/>
            <a:ext cx="8477700" cy="3652200"/>
          </a:xfrm>
          <a:prstGeom prst="rect">
            <a:avLst/>
          </a:prstGeom>
        </p:spPr>
        <p:txBody>
          <a:bodyPr anchorCtr="0" anchor="t" bIns="0" lIns="0" spcFirstLastPara="1" rIns="0" wrap="square" tIns="0">
            <a:noAutofit/>
          </a:bodyPr>
          <a:lstStyle/>
          <a:p>
            <a:pPr indent="-298450" lvl="0" marL="4572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Research Objective:</a:t>
            </a:r>
            <a:endParaRPr sz="1100">
              <a:solidFill>
                <a:srgbClr val="ECECEC"/>
              </a:solidFill>
              <a:latin typeface="Roboto"/>
              <a:ea typeface="Roboto"/>
              <a:cs typeface="Roboto"/>
              <a:sym typeface="Roboto"/>
            </a:endParaRPr>
          </a:p>
          <a:p>
            <a:pPr indent="-298450" lvl="1" marL="9144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Utilize deep learning models to automate the segmentation of blood vessels in brain MRI scans.</a:t>
            </a:r>
            <a:endParaRPr sz="1100">
              <a:solidFill>
                <a:srgbClr val="ECECEC"/>
              </a:solidFill>
              <a:latin typeface="Roboto"/>
              <a:ea typeface="Roboto"/>
              <a:cs typeface="Roboto"/>
              <a:sym typeface="Roboto"/>
            </a:endParaRPr>
          </a:p>
          <a:p>
            <a:pPr indent="-298450" lvl="0" marL="4572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Importance of Vascular Segmentation:</a:t>
            </a:r>
            <a:endParaRPr sz="1100">
              <a:solidFill>
                <a:srgbClr val="ECECEC"/>
              </a:solidFill>
              <a:latin typeface="Roboto"/>
              <a:ea typeface="Roboto"/>
              <a:cs typeface="Roboto"/>
              <a:sym typeface="Roboto"/>
            </a:endParaRPr>
          </a:p>
          <a:p>
            <a:pPr indent="-298450" lvl="1" marL="9144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Vascular segmentation is pivotal in medical image analysis as it facilitates the precise diagnosis of various neurological conditions. By accurately identifying vascular abnormalities, clinicians can better understand the underlying pathology and tailor treatment strategies accordingly.</a:t>
            </a:r>
            <a:endParaRPr sz="1100">
              <a:solidFill>
                <a:srgbClr val="ECECEC"/>
              </a:solidFill>
              <a:latin typeface="Roboto"/>
              <a:ea typeface="Roboto"/>
              <a:cs typeface="Roboto"/>
              <a:sym typeface="Roboto"/>
            </a:endParaRPr>
          </a:p>
          <a:p>
            <a:pPr indent="-298450" lvl="0" marL="4572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Role of Deep Learning:</a:t>
            </a:r>
            <a:endParaRPr sz="1100">
              <a:solidFill>
                <a:srgbClr val="ECECEC"/>
              </a:solidFill>
              <a:latin typeface="Roboto"/>
              <a:ea typeface="Roboto"/>
              <a:cs typeface="Roboto"/>
              <a:sym typeface="Roboto"/>
            </a:endParaRPr>
          </a:p>
          <a:p>
            <a:pPr indent="-298450" lvl="1" marL="9144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Traditional segmentation methods are labor-intensive and prone to human error. However, with the emergence of deep learning, there's a significant opportunity to revolutionize this process. Deep learning algorithms can be trained to recognize complex patterns and features in MRI scans, leading to more efficient and accurate segmentation results.</a:t>
            </a:r>
            <a:endParaRPr sz="1100">
              <a:solidFill>
                <a:srgbClr val="ECECEC"/>
              </a:solidFill>
              <a:latin typeface="Roboto"/>
              <a:ea typeface="Roboto"/>
              <a:cs typeface="Roboto"/>
              <a:sym typeface="Roboto"/>
            </a:endParaRPr>
          </a:p>
          <a:p>
            <a:pPr indent="-298450" lvl="0" marL="4572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Significance:</a:t>
            </a:r>
            <a:endParaRPr sz="1100">
              <a:solidFill>
                <a:srgbClr val="ECECEC"/>
              </a:solidFill>
              <a:latin typeface="Roboto"/>
              <a:ea typeface="Roboto"/>
              <a:cs typeface="Roboto"/>
              <a:sym typeface="Roboto"/>
            </a:endParaRPr>
          </a:p>
          <a:p>
            <a:pPr indent="-298450" lvl="1" marL="914400" rtl="0" algn="l">
              <a:lnSpc>
                <a:spcPct val="150000"/>
              </a:lnSpc>
              <a:spcBef>
                <a:spcPts val="0"/>
              </a:spcBef>
              <a:spcAft>
                <a:spcPts val="0"/>
              </a:spcAft>
              <a:buClr>
                <a:srgbClr val="ECECEC"/>
              </a:buClr>
              <a:buSzPts val="1100"/>
              <a:buFont typeface="Roboto"/>
              <a:buChar char="●"/>
            </a:pPr>
            <a:r>
              <a:rPr lang="en" sz="1100">
                <a:solidFill>
                  <a:srgbClr val="ECECEC"/>
                </a:solidFill>
                <a:latin typeface="Roboto"/>
                <a:ea typeface="Roboto"/>
                <a:cs typeface="Roboto"/>
                <a:sym typeface="Roboto"/>
              </a:rPr>
              <a:t>By harnessing the power of deep learning, we aim to streamline the vascular segmentation process in brain MRI scans. This automation not only saves time and resources but also enhances diagnostic capabilities, ultimately improving patient care outcomes.</a:t>
            </a:r>
            <a:endParaRPr sz="1100">
              <a:solidFill>
                <a:srgbClr val="ECECEC"/>
              </a:solidFill>
              <a:latin typeface="Roboto"/>
              <a:ea typeface="Roboto"/>
              <a:cs typeface="Roboto"/>
              <a:sym typeface="Roboto"/>
            </a:endParaRPr>
          </a:p>
          <a:p>
            <a:pPr indent="0" lvl="0" marL="0" rtl="0" algn="just">
              <a:lnSpc>
                <a:spcPct val="150000"/>
              </a:lnSpc>
              <a:spcBef>
                <a:spcPts val="600"/>
              </a:spcBef>
              <a:spcAft>
                <a:spcPts val="0"/>
              </a:spcAft>
              <a:buNone/>
            </a:pPr>
            <a:r>
              <a:t/>
            </a:r>
            <a:endParaRPr sz="1100">
              <a:solidFill>
                <a:srgbClr val="ECECEC"/>
              </a:solidFill>
              <a:latin typeface="Roboto"/>
              <a:ea typeface="Roboto"/>
              <a:cs typeface="Roboto"/>
              <a:sym typeface="Roboto"/>
            </a:endParaRPr>
          </a:p>
        </p:txBody>
      </p:sp>
      <p:sp>
        <p:nvSpPr>
          <p:cNvPr id="70" name="Google Shape;7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375125" y="2217475"/>
            <a:ext cx="4509000" cy="975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List of Deep Learning Models Used</a:t>
            </a:r>
            <a:endParaRPr/>
          </a:p>
        </p:txBody>
      </p:sp>
      <p:sp>
        <p:nvSpPr>
          <p:cNvPr id="76" name="Google Shape;7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81000" y="283975"/>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U-Net</a:t>
            </a:r>
            <a:endParaRPr/>
          </a:p>
        </p:txBody>
      </p:sp>
      <p:sp>
        <p:nvSpPr>
          <p:cNvPr id="82" name="Google Shape;82;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5"/>
          <p:cNvSpPr txBox="1"/>
          <p:nvPr/>
        </p:nvSpPr>
        <p:spPr>
          <a:xfrm>
            <a:off x="5121175" y="1505463"/>
            <a:ext cx="3359400" cy="303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rgbClr val="E3E3E3"/>
                </a:solidFill>
              </a:rPr>
              <a:t>U-Net:</a:t>
            </a:r>
            <a:r>
              <a:rPr lang="en" sz="1300">
                <a:solidFill>
                  <a:srgbClr val="E3E3E3"/>
                </a:solidFill>
              </a:rPr>
              <a:t> U-Net utilizes a contracting path (encoder) to capture contextual information and a symmetric expanding path (decoder) to localize features. The decoder path incorporates high-resolution features from the contracting path through skip connections, allowing for precise segmentation.</a:t>
            </a:r>
            <a:endParaRPr sz="1300">
              <a:solidFill>
                <a:srgbClr val="E3E3E3"/>
              </a:solidFill>
            </a:endParaRPr>
          </a:p>
        </p:txBody>
      </p:sp>
      <p:pic>
        <p:nvPicPr>
          <p:cNvPr id="84" name="Google Shape;84;p15"/>
          <p:cNvPicPr preferRelativeResize="0"/>
          <p:nvPr/>
        </p:nvPicPr>
        <p:blipFill>
          <a:blip r:embed="rId3">
            <a:alphaModFix/>
          </a:blip>
          <a:stretch>
            <a:fillRect/>
          </a:stretch>
        </p:blipFill>
        <p:spPr>
          <a:xfrm>
            <a:off x="381000" y="1640950"/>
            <a:ext cx="4439549" cy="313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81000" y="131575"/>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SegNet</a:t>
            </a:r>
            <a:endParaRPr/>
          </a:p>
        </p:txBody>
      </p:sp>
      <p:sp>
        <p:nvSpPr>
          <p:cNvPr id="90" name="Google Shape;90;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6"/>
          <p:cNvSpPr txBox="1"/>
          <p:nvPr/>
        </p:nvSpPr>
        <p:spPr>
          <a:xfrm>
            <a:off x="4880800" y="940950"/>
            <a:ext cx="3766200" cy="326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rgbClr val="E3E3E3"/>
              </a:solidFill>
            </a:endParaRPr>
          </a:p>
          <a:p>
            <a:pPr indent="0" lvl="0" marL="0" rtl="0" algn="just">
              <a:spcBef>
                <a:spcPts val="0"/>
              </a:spcBef>
              <a:spcAft>
                <a:spcPts val="0"/>
              </a:spcAft>
              <a:buNone/>
            </a:pPr>
            <a:r>
              <a:t/>
            </a:r>
            <a:endParaRPr sz="1300">
              <a:solidFill>
                <a:srgbClr val="E3E3E3"/>
              </a:solidFill>
            </a:endParaRPr>
          </a:p>
          <a:p>
            <a:pPr indent="0" lvl="0" marL="0" rtl="0" algn="just">
              <a:spcBef>
                <a:spcPts val="0"/>
              </a:spcBef>
              <a:spcAft>
                <a:spcPts val="0"/>
              </a:spcAft>
              <a:buNone/>
            </a:pPr>
            <a:r>
              <a:rPr b="1" lang="en" sz="1300">
                <a:solidFill>
                  <a:srgbClr val="E3E3E3"/>
                </a:solidFill>
              </a:rPr>
              <a:t>SegNet:</a:t>
            </a:r>
            <a:r>
              <a:rPr lang="en" sz="1300">
                <a:solidFill>
                  <a:srgbClr val="E3E3E3"/>
                </a:solidFill>
              </a:rPr>
              <a:t> SegNet leverages encoders from pre-trained networks like VGG16 and employs decoders with pooling indices to achieve upsampling. It reduces the number of parameters compared to U-Net while maintaining good segmentation performance.</a:t>
            </a:r>
            <a:endParaRPr sz="1300">
              <a:solidFill>
                <a:srgbClr val="E3E3E3"/>
              </a:solidFill>
            </a:endParaRPr>
          </a:p>
        </p:txBody>
      </p:sp>
      <p:pic>
        <p:nvPicPr>
          <p:cNvPr id="92" name="Google Shape;92;p16"/>
          <p:cNvPicPr preferRelativeResize="0"/>
          <p:nvPr/>
        </p:nvPicPr>
        <p:blipFill>
          <a:blip r:embed="rId3">
            <a:alphaModFix/>
          </a:blip>
          <a:stretch>
            <a:fillRect/>
          </a:stretch>
        </p:blipFill>
        <p:spPr>
          <a:xfrm>
            <a:off x="122275" y="1414288"/>
            <a:ext cx="4576001" cy="23149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81000" y="55375"/>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FCN</a:t>
            </a:r>
            <a:endParaRPr/>
          </a:p>
        </p:txBody>
      </p:sp>
      <p:sp>
        <p:nvSpPr>
          <p:cNvPr id="98" name="Google Shape;98;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7"/>
          <p:cNvSpPr txBox="1"/>
          <p:nvPr/>
        </p:nvSpPr>
        <p:spPr>
          <a:xfrm>
            <a:off x="4910925" y="836575"/>
            <a:ext cx="3675600" cy="345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rgbClr val="E3E3E3"/>
              </a:solidFill>
            </a:endParaRPr>
          </a:p>
          <a:p>
            <a:pPr indent="0" lvl="0" marL="0" rtl="0" algn="just">
              <a:spcBef>
                <a:spcPts val="0"/>
              </a:spcBef>
              <a:spcAft>
                <a:spcPts val="0"/>
              </a:spcAft>
              <a:buNone/>
            </a:pPr>
            <a:r>
              <a:t/>
            </a:r>
            <a:endParaRPr sz="1300">
              <a:solidFill>
                <a:srgbClr val="E3E3E3"/>
              </a:solidFill>
            </a:endParaRPr>
          </a:p>
          <a:p>
            <a:pPr indent="0" lvl="0" marL="0" rtl="0" algn="just">
              <a:spcBef>
                <a:spcPts val="0"/>
              </a:spcBef>
              <a:spcAft>
                <a:spcPts val="0"/>
              </a:spcAft>
              <a:buNone/>
            </a:pPr>
            <a:r>
              <a:rPr b="1" lang="en" sz="1300">
                <a:solidFill>
                  <a:srgbClr val="E3E3E3"/>
                </a:solidFill>
              </a:rPr>
              <a:t>FCN (Fully Convolutional Network):</a:t>
            </a:r>
            <a:r>
              <a:rPr lang="en" sz="1300">
                <a:solidFill>
                  <a:srgbClr val="E3E3E3"/>
                </a:solidFill>
              </a:rPr>
              <a:t> FCN replaces the fully-connected layers in traditional convolutional neural networks with convolutional layers. This enables the network to process images of any size and produce pixel-wise segmentation masks.</a:t>
            </a:r>
            <a:endParaRPr sz="1300">
              <a:solidFill>
                <a:srgbClr val="E3E3E3"/>
              </a:solidFill>
            </a:endParaRPr>
          </a:p>
        </p:txBody>
      </p:sp>
      <p:pic>
        <p:nvPicPr>
          <p:cNvPr id="100" name="Google Shape;100;p17"/>
          <p:cNvPicPr preferRelativeResize="0"/>
          <p:nvPr/>
        </p:nvPicPr>
        <p:blipFill>
          <a:blip r:embed="rId3">
            <a:alphaModFix/>
          </a:blip>
          <a:stretch>
            <a:fillRect/>
          </a:stretch>
        </p:blipFill>
        <p:spPr>
          <a:xfrm>
            <a:off x="381000" y="1293773"/>
            <a:ext cx="4320073" cy="345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473925" y="1480950"/>
            <a:ext cx="8400600" cy="3148800"/>
          </a:xfrm>
          <a:prstGeom prst="rect">
            <a:avLst/>
          </a:prstGeom>
        </p:spPr>
        <p:txBody>
          <a:bodyPr anchorCtr="0" anchor="t" bIns="0" lIns="0" spcFirstLastPara="1" rIns="0" wrap="square" tIns="0">
            <a:noAutofit/>
          </a:bodyPr>
          <a:lstStyle/>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Dataset Name:</a:t>
            </a:r>
            <a:r>
              <a:rPr lang="en" sz="1200">
                <a:solidFill>
                  <a:srgbClr val="E3E3E3"/>
                </a:solidFill>
                <a:latin typeface="Arial"/>
                <a:ea typeface="Arial"/>
                <a:cs typeface="Arial"/>
                <a:sym typeface="Arial"/>
              </a:rPr>
              <a:t> </a:t>
            </a:r>
            <a:r>
              <a:rPr lang="en" sz="1200">
                <a:solidFill>
                  <a:srgbClr val="E3E3E3"/>
                </a:solidFill>
                <a:latin typeface="Arial"/>
                <a:ea typeface="Arial"/>
                <a:cs typeface="Arial"/>
                <a:sym typeface="Arial"/>
              </a:rPr>
              <a:t>MiniVess: A dataset of rodent cerebrovasculature from in vivo multiphoton fluorescence microscopy</a:t>
            </a:r>
            <a:r>
              <a:rPr lang="en" sz="1200">
                <a:solidFill>
                  <a:srgbClr val="E3E3E3"/>
                </a:solidFill>
                <a:latin typeface="Arial"/>
                <a:ea typeface="Arial"/>
                <a:cs typeface="Arial"/>
                <a:sym typeface="Arial"/>
              </a:rPr>
              <a:t> </a:t>
            </a:r>
            <a:r>
              <a:rPr lang="en" sz="1200">
                <a:solidFill>
                  <a:srgbClr val="E3E3E3"/>
                </a:solidFill>
                <a:latin typeface="Arial"/>
                <a:ea typeface="Arial"/>
                <a:cs typeface="Arial"/>
                <a:sym typeface="Arial"/>
              </a:rPr>
              <a:t>(</a:t>
            </a:r>
            <a:r>
              <a:rPr lang="en" sz="1200" u="sng">
                <a:solidFill>
                  <a:schemeClr val="hlink"/>
                </a:solidFill>
                <a:latin typeface="Arial"/>
                <a:ea typeface="Arial"/>
                <a:cs typeface="Arial"/>
                <a:sym typeface="Arial"/>
                <a:hlinkClick r:id="rId3"/>
              </a:rPr>
              <a:t>https://www.nature.com/articles/s41597-023-02048-8</a:t>
            </a:r>
            <a:r>
              <a:rPr lang="en" sz="1200">
                <a:solidFill>
                  <a:srgbClr val="E3E3E3"/>
                </a:solidFill>
                <a:latin typeface="Arial"/>
                <a:ea typeface="Arial"/>
                <a:cs typeface="Arial"/>
                <a:sym typeface="Arial"/>
              </a:rPr>
              <a:t>)</a:t>
            </a:r>
            <a:endParaRPr sz="1200">
              <a:solidFill>
                <a:srgbClr val="E3E3E3"/>
              </a:solidFill>
              <a:latin typeface="Arial"/>
              <a:ea typeface="Arial"/>
              <a:cs typeface="Arial"/>
              <a:sym typeface="Arial"/>
            </a:endParaRPr>
          </a:p>
          <a:p>
            <a:pPr indent="-304800" lvl="0" marL="457200" rtl="0" algn="just">
              <a:lnSpc>
                <a:spcPct val="150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Data Type:</a:t>
            </a:r>
            <a:r>
              <a:rPr lang="en" sz="1200">
                <a:solidFill>
                  <a:srgbClr val="E3E3E3"/>
                </a:solidFill>
                <a:latin typeface="Arial"/>
                <a:ea typeface="Arial"/>
                <a:cs typeface="Arial"/>
                <a:sym typeface="Arial"/>
              </a:rPr>
              <a:t> 3D image volumes of rodent cerebrovasculature acquired using two-photon fluorescence microscopy.</a:t>
            </a:r>
            <a:endParaRPr sz="1200">
              <a:solidFill>
                <a:srgbClr val="E3E3E3"/>
              </a:solidFill>
              <a:latin typeface="Arial"/>
              <a:ea typeface="Arial"/>
              <a:cs typeface="Arial"/>
              <a:sym typeface="Arial"/>
            </a:endParaRPr>
          </a:p>
          <a:p>
            <a:pPr indent="-304800" lvl="0" marL="457200" rtl="0" algn="just">
              <a:lnSpc>
                <a:spcPct val="150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Number of Samples:</a:t>
            </a:r>
            <a:r>
              <a:rPr lang="en" sz="1200">
                <a:solidFill>
                  <a:srgbClr val="E3E3E3"/>
                </a:solidFill>
                <a:latin typeface="Arial"/>
                <a:ea typeface="Arial"/>
                <a:cs typeface="Arial"/>
                <a:sym typeface="Arial"/>
              </a:rPr>
              <a:t> Specify the number of 3D image volumes you used from the dataset (e.g., 70 or a subset).</a:t>
            </a:r>
            <a:endParaRPr sz="1200">
              <a:solidFill>
                <a:srgbClr val="E3E3E3"/>
              </a:solidFill>
              <a:latin typeface="Arial"/>
              <a:ea typeface="Arial"/>
              <a:cs typeface="Arial"/>
              <a:sym typeface="Arial"/>
            </a:endParaRPr>
          </a:p>
          <a:p>
            <a:pPr indent="-304800" lvl="0" marL="457200" rtl="0" algn="just">
              <a:lnSpc>
                <a:spcPct val="150000"/>
              </a:lnSpc>
              <a:spcBef>
                <a:spcPts val="0"/>
              </a:spcBef>
              <a:spcAft>
                <a:spcPts val="0"/>
              </a:spcAft>
              <a:buClr>
                <a:srgbClr val="E3E3E3"/>
              </a:buClr>
              <a:buSzPts val="1200"/>
              <a:buFont typeface="Arial"/>
              <a:buChar char="●"/>
            </a:pPr>
            <a:r>
              <a:rPr b="1" lang="en" sz="1200">
                <a:solidFill>
                  <a:srgbClr val="E3E3E3"/>
                </a:solidFill>
                <a:latin typeface="Arial"/>
                <a:ea typeface="Arial"/>
                <a:cs typeface="Arial"/>
                <a:sym typeface="Arial"/>
              </a:rPr>
              <a:t>Preprocessing:</a:t>
            </a:r>
            <a:r>
              <a:rPr lang="en" sz="1200">
                <a:solidFill>
                  <a:srgbClr val="E3E3E3"/>
                </a:solidFill>
                <a:latin typeface="Arial"/>
                <a:ea typeface="Arial"/>
                <a:cs typeface="Arial"/>
                <a:sym typeface="Arial"/>
              </a:rPr>
              <a:t> Each 3D image was converted into 100 2D image slices of .png in order to increase training samples as well as reduced training times. Additionally, Batch processing was applied which converted all pixel values within the image from a scale of 0-255 to 0 and 1 for </a:t>
            </a:r>
            <a:r>
              <a:rPr lang="en" sz="1200">
                <a:solidFill>
                  <a:srgbClr val="E3E3E3"/>
                </a:solidFill>
                <a:latin typeface="Arial"/>
                <a:ea typeface="Arial"/>
                <a:cs typeface="Arial"/>
                <a:sym typeface="Arial"/>
              </a:rPr>
              <a:t>improved</a:t>
            </a:r>
            <a:r>
              <a:rPr lang="en" sz="1200">
                <a:solidFill>
                  <a:srgbClr val="E3E3E3"/>
                </a:solidFill>
                <a:latin typeface="Arial"/>
                <a:ea typeface="Arial"/>
                <a:cs typeface="Arial"/>
                <a:sym typeface="Arial"/>
              </a:rPr>
              <a:t> performance. </a:t>
            </a:r>
            <a:endParaRPr sz="1200">
              <a:solidFill>
                <a:srgbClr val="E3E3E3"/>
              </a:solidFill>
              <a:latin typeface="Arial"/>
              <a:ea typeface="Arial"/>
              <a:cs typeface="Arial"/>
              <a:sym typeface="Arial"/>
            </a:endParaRPr>
          </a:p>
          <a:p>
            <a:pPr indent="0" lvl="0" marL="45720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rPr lang="en" sz="1200">
                <a:solidFill>
                  <a:srgbClr val="E3E3E3"/>
                </a:solidFill>
                <a:latin typeface="Arial"/>
                <a:ea typeface="Arial"/>
                <a:cs typeface="Arial"/>
                <a:sym typeface="Arial"/>
              </a:rPr>
              <a:t>This research utilized the MiniVess dataset (</a:t>
            </a:r>
            <a:r>
              <a:rPr lang="en" sz="1200" u="sng">
                <a:solidFill>
                  <a:schemeClr val="hlink"/>
                </a:solidFill>
                <a:latin typeface="Arial"/>
                <a:ea typeface="Arial"/>
                <a:cs typeface="Arial"/>
                <a:sym typeface="Arial"/>
                <a:hlinkClick r:id="rId4"/>
              </a:rPr>
              <a:t>https://www.nature.com/articles/s41597-023-02048-8</a:t>
            </a:r>
            <a:r>
              <a:rPr lang="en" sz="1200">
                <a:solidFill>
                  <a:srgbClr val="E3E3E3"/>
                </a:solidFill>
                <a:latin typeface="Arial"/>
                <a:ea typeface="Arial"/>
                <a:cs typeface="Arial"/>
                <a:sym typeface="Arial"/>
              </a:rPr>
              <a:t>), a publicly available collection of rodent cerebrovasculature images acquired using two-photon fluorescence microscopy.  A total of 70 3D image volumes were employed for training and validation. To ensure model generalizability, minimal preprocessing steps were applied, including intensity normalization.</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0" lvl="0" marL="0" rtl="0" algn="just">
              <a:lnSpc>
                <a:spcPct val="150000"/>
              </a:lnSpc>
              <a:spcBef>
                <a:spcPts val="600"/>
              </a:spcBef>
              <a:spcAft>
                <a:spcPts val="0"/>
              </a:spcAft>
              <a:buNone/>
            </a:pPr>
            <a:r>
              <a:t/>
            </a:r>
            <a:endParaRPr/>
          </a:p>
        </p:txBody>
      </p:sp>
      <p:sp>
        <p:nvSpPr>
          <p:cNvPr id="106" name="Google Shape;106;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ph type="title"/>
          </p:nvPr>
        </p:nvSpPr>
        <p:spPr>
          <a:xfrm>
            <a:off x="473925" y="1027625"/>
            <a:ext cx="3029700" cy="570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Training Data</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57200" y="-2262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 Metrics</a:t>
            </a:r>
            <a:endParaRPr/>
          </a:p>
        </p:txBody>
      </p:sp>
      <p:sp>
        <p:nvSpPr>
          <p:cNvPr id="113" name="Google Shape;113;p19"/>
          <p:cNvSpPr txBox="1"/>
          <p:nvPr>
            <p:ph idx="1" type="body"/>
          </p:nvPr>
        </p:nvSpPr>
        <p:spPr>
          <a:xfrm>
            <a:off x="304800" y="1207500"/>
            <a:ext cx="7376100" cy="3148800"/>
          </a:xfrm>
          <a:prstGeom prst="rect">
            <a:avLst/>
          </a:prstGeom>
        </p:spPr>
        <p:txBody>
          <a:bodyPr anchorCtr="0" anchor="t" bIns="0" lIns="0" spcFirstLastPara="1" rIns="0" wrap="square" tIns="0">
            <a:noAutofit/>
          </a:bodyPr>
          <a:lstStyle/>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Loss and Validation Loss:</a:t>
            </a:r>
            <a:r>
              <a:rPr lang="en" sz="1200">
                <a:solidFill>
                  <a:srgbClr val="E3E3E3"/>
                </a:solidFill>
                <a:latin typeface="Arial"/>
                <a:ea typeface="Arial"/>
                <a:cs typeface="Arial"/>
                <a:sym typeface="Arial"/>
              </a:rPr>
              <a:t> Measure how well the model's predictions fit the ground truth labels.</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Mean IoU (Intersection over Union) and Validation Mean IoU:</a:t>
            </a:r>
            <a:r>
              <a:rPr lang="en" sz="1200">
                <a:solidFill>
                  <a:srgbClr val="E3E3E3"/>
                </a:solidFill>
                <a:latin typeface="Arial"/>
                <a:ea typeface="Arial"/>
                <a:cs typeface="Arial"/>
                <a:sym typeface="Arial"/>
              </a:rPr>
              <a:t> Measure the overlap between the predicted segmentation and the ground truth, providing a good overall evaluation of segmentation quality (higher values indicate better segmentation accuracy).</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Accuracy and Validation Accuracy:</a:t>
            </a:r>
            <a:r>
              <a:rPr lang="en" sz="1200">
                <a:solidFill>
                  <a:srgbClr val="E3E3E3"/>
                </a:solidFill>
                <a:latin typeface="Arial"/>
                <a:ea typeface="Arial"/>
                <a:cs typeface="Arial"/>
                <a:sym typeface="Arial"/>
              </a:rPr>
              <a:t> Measure the overall proportion of correct predictions (including true positives and true negatives).</a:t>
            </a:r>
            <a:endParaRPr sz="1200">
              <a:solidFill>
                <a:srgbClr val="E3E3E3"/>
              </a:solidFill>
              <a:latin typeface="Arial"/>
              <a:ea typeface="Arial"/>
              <a:cs typeface="Arial"/>
              <a:sym typeface="Arial"/>
            </a:endParaRPr>
          </a:p>
          <a:p>
            <a:pPr indent="0" lvl="0" marL="0" rtl="0" algn="just">
              <a:lnSpc>
                <a:spcPct val="150000"/>
              </a:lnSpc>
              <a:spcBef>
                <a:spcPts val="300"/>
              </a:spcBef>
              <a:spcAft>
                <a:spcPts val="0"/>
              </a:spcAft>
              <a:buNone/>
            </a:pPr>
            <a:r>
              <a:t/>
            </a:r>
            <a:endParaRPr sz="1200">
              <a:solidFill>
                <a:srgbClr val="E3E3E3"/>
              </a:solidFill>
              <a:latin typeface="Arial"/>
              <a:ea typeface="Arial"/>
              <a:cs typeface="Arial"/>
              <a:sym typeface="Arial"/>
            </a:endParaRPr>
          </a:p>
          <a:p>
            <a:pPr indent="-304800" lvl="0" marL="457200" rtl="0" algn="just">
              <a:lnSpc>
                <a:spcPct val="150000"/>
              </a:lnSpc>
              <a:spcBef>
                <a:spcPts val="300"/>
              </a:spcBef>
              <a:spcAft>
                <a:spcPts val="0"/>
              </a:spcAft>
              <a:buClr>
                <a:srgbClr val="E3E3E3"/>
              </a:buClr>
              <a:buSzPts val="1200"/>
              <a:buFont typeface="Arial"/>
              <a:buChar char="●"/>
            </a:pPr>
            <a:r>
              <a:rPr b="1" lang="en" sz="1200">
                <a:solidFill>
                  <a:srgbClr val="E3E3E3"/>
                </a:solidFill>
                <a:latin typeface="Arial"/>
                <a:ea typeface="Arial"/>
                <a:cs typeface="Arial"/>
                <a:sym typeface="Arial"/>
              </a:rPr>
              <a:t>Precision and Validation Precision:</a:t>
            </a:r>
            <a:r>
              <a:rPr lang="en" sz="1200">
                <a:solidFill>
                  <a:srgbClr val="E3E3E3"/>
                </a:solidFill>
                <a:latin typeface="Arial"/>
                <a:ea typeface="Arial"/>
                <a:cs typeface="Arial"/>
                <a:sym typeface="Arial"/>
              </a:rPr>
              <a:t> Measure the proportion of true positives among the model's positive predictions (avoiding false positives).</a:t>
            </a:r>
            <a:endParaRPr sz="1200">
              <a:solidFill>
                <a:srgbClr val="E3E3E3"/>
              </a:solidFill>
              <a:latin typeface="Arial"/>
              <a:ea typeface="Arial"/>
              <a:cs typeface="Arial"/>
              <a:sym typeface="Arial"/>
            </a:endParaRPr>
          </a:p>
          <a:p>
            <a:pPr indent="0" lvl="0" marL="0" rtl="0" algn="just">
              <a:lnSpc>
                <a:spcPct val="150000"/>
              </a:lnSpc>
              <a:spcBef>
                <a:spcPts val="600"/>
              </a:spcBef>
              <a:spcAft>
                <a:spcPts val="0"/>
              </a:spcAft>
              <a:buNone/>
            </a:pPr>
            <a:r>
              <a:t/>
            </a:r>
            <a:endParaRPr/>
          </a:p>
        </p:txBody>
      </p:sp>
      <p:sp>
        <p:nvSpPr>
          <p:cNvPr id="114" name="Google Shape;114;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