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Comparison of Model Training Speed In Stock and Intel Environments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15048118985127"/>
          <c:y val="8.8587432053087195E-2"/>
          <c:w val="0.83129396325459315"/>
          <c:h val="0.51859942830602546"/>
        </c:manualLayout>
      </c:layout>
      <c:barChart>
        <c:barDir val="col"/>
        <c:grouping val="clustered"/>
        <c:varyColors val="0"/>
        <c:ser>
          <c:idx val="0"/>
          <c:order val="0"/>
          <c:tx>
            <c:strRef>
              <c:f>Sheet1!$B$4</c:f>
              <c:strCache>
                <c:ptCount val="1"/>
                <c:pt idx="0">
                  <c:v>Stock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RandomForestClassifier</c:v>
                </c:pt>
                <c:pt idx="1">
                  <c:v>Logistic Regression</c:v>
                </c:pt>
                <c:pt idx="2">
                  <c:v>Random Forest (Tuned)</c:v>
                </c:pt>
                <c:pt idx="3">
                  <c:v>Logistic Regression (Tuned)</c:v>
                </c:pt>
              </c:strCache>
            </c:strRef>
          </c:cat>
          <c:val>
            <c:numRef>
              <c:f>Sheet1!$B$5:$B$8</c:f>
              <c:numCache>
                <c:formatCode>0.00</c:formatCode>
                <c:ptCount val="4"/>
                <c:pt idx="0">
                  <c:v>21.594999999999999</c:v>
                </c:pt>
                <c:pt idx="1">
                  <c:v>0.40883700000000001</c:v>
                </c:pt>
                <c:pt idx="2">
                  <c:v>104.896959</c:v>
                </c:pt>
                <c:pt idx="3">
                  <c:v>8.4899900000000006</c:v>
                </c:pt>
              </c:numCache>
            </c:numRef>
          </c:val>
          <c:extLst>
            <c:ext xmlns:c16="http://schemas.microsoft.com/office/drawing/2014/chart" uri="{C3380CC4-5D6E-409C-BE32-E72D297353CC}">
              <c16:uniqueId val="{00000000-104C-4F8B-B281-B578E30AE1ED}"/>
            </c:ext>
          </c:extLst>
        </c:ser>
        <c:ser>
          <c:idx val="1"/>
          <c:order val="1"/>
          <c:tx>
            <c:strRef>
              <c:f>Sheet1!$C$4</c:f>
              <c:strCache>
                <c:ptCount val="1"/>
                <c:pt idx="0">
                  <c:v>Intel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RandomForestClassifier</c:v>
                </c:pt>
                <c:pt idx="1">
                  <c:v>Logistic Regression</c:v>
                </c:pt>
                <c:pt idx="2">
                  <c:v>Random Forest (Tuned)</c:v>
                </c:pt>
                <c:pt idx="3">
                  <c:v>Logistic Regression (Tuned)</c:v>
                </c:pt>
              </c:strCache>
            </c:strRef>
          </c:cat>
          <c:val>
            <c:numRef>
              <c:f>Sheet1!$C$5:$C$8</c:f>
              <c:numCache>
                <c:formatCode>0.00</c:formatCode>
                <c:ptCount val="4"/>
                <c:pt idx="0">
                  <c:v>5.9062239999999999</c:v>
                </c:pt>
                <c:pt idx="1">
                  <c:v>1.210351</c:v>
                </c:pt>
                <c:pt idx="2">
                  <c:v>67.633824000000004</c:v>
                </c:pt>
                <c:pt idx="3">
                  <c:v>8.9689929999999993</c:v>
                </c:pt>
              </c:numCache>
            </c:numRef>
          </c:val>
          <c:extLst>
            <c:ext xmlns:c16="http://schemas.microsoft.com/office/drawing/2014/chart" uri="{C3380CC4-5D6E-409C-BE32-E72D297353CC}">
              <c16:uniqueId val="{00000001-104C-4F8B-B281-B578E30AE1ED}"/>
            </c:ext>
          </c:extLst>
        </c:ser>
        <c:dLbls>
          <c:dLblPos val="outEnd"/>
          <c:showLegendKey val="0"/>
          <c:showVal val="1"/>
          <c:showCatName val="0"/>
          <c:showSerName val="0"/>
          <c:showPercent val="0"/>
          <c:showBubbleSize val="0"/>
        </c:dLbls>
        <c:gapWidth val="219"/>
        <c:overlap val="-27"/>
        <c:axId val="327145640"/>
        <c:axId val="327144328"/>
      </c:barChart>
      <c:catAx>
        <c:axId val="3271456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ALGORITHMS</a:t>
                </a:r>
              </a:p>
            </c:rich>
          </c:tx>
          <c:layout>
            <c:manualLayout>
              <c:xMode val="edge"/>
              <c:yMode val="edge"/>
              <c:x val="0.90838793069378265"/>
              <c:y val="0.6836035823310674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27144328"/>
        <c:crosses val="autoZero"/>
        <c:auto val="1"/>
        <c:lblAlgn val="ctr"/>
        <c:lblOffset val="100"/>
        <c:noMultiLvlLbl val="0"/>
      </c:catAx>
      <c:valAx>
        <c:axId val="327144328"/>
        <c:scaling>
          <c:orientation val="minMax"/>
          <c:max val="1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Time Taken</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145640"/>
        <c:crosses val="autoZero"/>
        <c:crossBetween val="between"/>
        <c:majorUnit val="5"/>
        <c:minorUnit val="0.1"/>
      </c:val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2335589371553275"/>
          <c:y val="0.86891255333171458"/>
          <c:w val="0.25105455553409217"/>
          <c:h val="0.1133620476416353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Comparing Classification Results</a:t>
            </a:r>
            <a:r>
              <a:rPr lang="en-US" baseline="0"/>
              <a:t> for The Algorithms in Stock and Intel Environments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Stock Log-R</c:v>
                </c:pt>
              </c:strCache>
            </c:strRef>
          </c:tx>
          <c:spPr>
            <a:solidFill>
              <a:schemeClr val="accent1"/>
            </a:solidFill>
            <a:ln>
              <a:noFill/>
            </a:ln>
            <a:effectLst/>
          </c:spPr>
          <c:invertIfNegative val="0"/>
          <c:cat>
            <c:strRef>
              <c:f>Sheet2!$A$2:$A$8</c:f>
              <c:strCache>
                <c:ptCount val="7"/>
                <c:pt idx="0">
                  <c:v>precision (no)</c:v>
                </c:pt>
                <c:pt idx="1">
                  <c:v>Recall (no)</c:v>
                </c:pt>
                <c:pt idx="2">
                  <c:v>F1-score (no)</c:v>
                </c:pt>
                <c:pt idx="3">
                  <c:v>precision (yes)</c:v>
                </c:pt>
                <c:pt idx="4">
                  <c:v>Recall (yes)</c:v>
                </c:pt>
                <c:pt idx="5">
                  <c:v>F1-score (yes)</c:v>
                </c:pt>
                <c:pt idx="6">
                  <c:v>Accuracy</c:v>
                </c:pt>
              </c:strCache>
            </c:strRef>
          </c:cat>
          <c:val>
            <c:numRef>
              <c:f>Sheet2!$B$2:$B$8</c:f>
              <c:numCache>
                <c:formatCode>0.00</c:formatCode>
                <c:ptCount val="7"/>
                <c:pt idx="0">
                  <c:v>0.45</c:v>
                </c:pt>
                <c:pt idx="1">
                  <c:v>1</c:v>
                </c:pt>
                <c:pt idx="2">
                  <c:v>0.62</c:v>
                </c:pt>
                <c:pt idx="3">
                  <c:v>0</c:v>
                </c:pt>
                <c:pt idx="4">
                  <c:v>0</c:v>
                </c:pt>
                <c:pt idx="5">
                  <c:v>0</c:v>
                </c:pt>
                <c:pt idx="6" formatCode="0%">
                  <c:v>0.45</c:v>
                </c:pt>
              </c:numCache>
            </c:numRef>
          </c:val>
          <c:extLst>
            <c:ext xmlns:c16="http://schemas.microsoft.com/office/drawing/2014/chart" uri="{C3380CC4-5D6E-409C-BE32-E72D297353CC}">
              <c16:uniqueId val="{00000000-A26D-403E-AD73-1B0360521489}"/>
            </c:ext>
          </c:extLst>
        </c:ser>
        <c:ser>
          <c:idx val="1"/>
          <c:order val="1"/>
          <c:tx>
            <c:strRef>
              <c:f>Sheet2!$C$1</c:f>
              <c:strCache>
                <c:ptCount val="1"/>
                <c:pt idx="0">
                  <c:v>Intel Log-R</c:v>
                </c:pt>
              </c:strCache>
            </c:strRef>
          </c:tx>
          <c:spPr>
            <a:solidFill>
              <a:schemeClr val="accent2"/>
            </a:solidFill>
            <a:ln>
              <a:noFill/>
            </a:ln>
            <a:effectLst/>
          </c:spPr>
          <c:invertIfNegative val="0"/>
          <c:cat>
            <c:strRef>
              <c:f>Sheet2!$A$2:$A$8</c:f>
              <c:strCache>
                <c:ptCount val="7"/>
                <c:pt idx="0">
                  <c:v>precision (no)</c:v>
                </c:pt>
                <c:pt idx="1">
                  <c:v>Recall (no)</c:v>
                </c:pt>
                <c:pt idx="2">
                  <c:v>F1-score (no)</c:v>
                </c:pt>
                <c:pt idx="3">
                  <c:v>precision (yes)</c:v>
                </c:pt>
                <c:pt idx="4">
                  <c:v>Recall (yes)</c:v>
                </c:pt>
                <c:pt idx="5">
                  <c:v>F1-score (yes)</c:v>
                </c:pt>
                <c:pt idx="6">
                  <c:v>Accuracy</c:v>
                </c:pt>
              </c:strCache>
            </c:strRef>
          </c:cat>
          <c:val>
            <c:numRef>
              <c:f>Sheet2!$C$2:$C$8</c:f>
              <c:numCache>
                <c:formatCode>0.00</c:formatCode>
                <c:ptCount val="7"/>
                <c:pt idx="0">
                  <c:v>0.45</c:v>
                </c:pt>
                <c:pt idx="1">
                  <c:v>1</c:v>
                </c:pt>
                <c:pt idx="2">
                  <c:v>0.62</c:v>
                </c:pt>
                <c:pt idx="3">
                  <c:v>0</c:v>
                </c:pt>
                <c:pt idx="4">
                  <c:v>0</c:v>
                </c:pt>
                <c:pt idx="5">
                  <c:v>0</c:v>
                </c:pt>
                <c:pt idx="6" formatCode="0%">
                  <c:v>0.45</c:v>
                </c:pt>
              </c:numCache>
            </c:numRef>
          </c:val>
          <c:extLst>
            <c:ext xmlns:c16="http://schemas.microsoft.com/office/drawing/2014/chart" uri="{C3380CC4-5D6E-409C-BE32-E72D297353CC}">
              <c16:uniqueId val="{00000001-A26D-403E-AD73-1B0360521489}"/>
            </c:ext>
          </c:extLst>
        </c:ser>
        <c:ser>
          <c:idx val="2"/>
          <c:order val="2"/>
          <c:tx>
            <c:strRef>
              <c:f>Sheet2!$D$1</c:f>
              <c:strCache>
                <c:ptCount val="1"/>
                <c:pt idx="0">
                  <c:v>Stock RFC</c:v>
                </c:pt>
              </c:strCache>
            </c:strRef>
          </c:tx>
          <c:spPr>
            <a:solidFill>
              <a:schemeClr val="accent3"/>
            </a:solidFill>
            <a:ln>
              <a:noFill/>
            </a:ln>
            <a:effectLst/>
          </c:spPr>
          <c:invertIfNegative val="0"/>
          <c:cat>
            <c:strRef>
              <c:f>Sheet2!$A$2:$A$8</c:f>
              <c:strCache>
                <c:ptCount val="7"/>
                <c:pt idx="0">
                  <c:v>precision (no)</c:v>
                </c:pt>
                <c:pt idx="1">
                  <c:v>Recall (no)</c:v>
                </c:pt>
                <c:pt idx="2">
                  <c:v>F1-score (no)</c:v>
                </c:pt>
                <c:pt idx="3">
                  <c:v>precision (yes)</c:v>
                </c:pt>
                <c:pt idx="4">
                  <c:v>Recall (yes)</c:v>
                </c:pt>
                <c:pt idx="5">
                  <c:v>F1-score (yes)</c:v>
                </c:pt>
                <c:pt idx="6">
                  <c:v>Accuracy</c:v>
                </c:pt>
              </c:strCache>
            </c:strRef>
          </c:cat>
          <c:val>
            <c:numRef>
              <c:f>Sheet2!$D$2:$D$8</c:f>
              <c:numCache>
                <c:formatCode>General</c:formatCode>
                <c:ptCount val="7"/>
                <c:pt idx="0">
                  <c:v>0.94</c:v>
                </c:pt>
                <c:pt idx="1">
                  <c:v>0.95</c:v>
                </c:pt>
                <c:pt idx="2">
                  <c:v>0.95</c:v>
                </c:pt>
                <c:pt idx="3">
                  <c:v>0.96</c:v>
                </c:pt>
                <c:pt idx="4">
                  <c:v>0.95</c:v>
                </c:pt>
                <c:pt idx="5">
                  <c:v>0.95</c:v>
                </c:pt>
                <c:pt idx="6" formatCode="0%">
                  <c:v>0.95</c:v>
                </c:pt>
              </c:numCache>
            </c:numRef>
          </c:val>
          <c:extLst>
            <c:ext xmlns:c16="http://schemas.microsoft.com/office/drawing/2014/chart" uri="{C3380CC4-5D6E-409C-BE32-E72D297353CC}">
              <c16:uniqueId val="{00000002-A26D-403E-AD73-1B0360521489}"/>
            </c:ext>
          </c:extLst>
        </c:ser>
        <c:ser>
          <c:idx val="3"/>
          <c:order val="3"/>
          <c:tx>
            <c:strRef>
              <c:f>Sheet2!$E$1</c:f>
              <c:strCache>
                <c:ptCount val="1"/>
                <c:pt idx="0">
                  <c:v>Intel RFC</c:v>
                </c:pt>
              </c:strCache>
            </c:strRef>
          </c:tx>
          <c:spPr>
            <a:solidFill>
              <a:schemeClr val="accent4"/>
            </a:solidFill>
            <a:ln>
              <a:noFill/>
            </a:ln>
            <a:effectLst/>
          </c:spPr>
          <c:invertIfNegative val="0"/>
          <c:cat>
            <c:strRef>
              <c:f>Sheet2!$A$2:$A$8</c:f>
              <c:strCache>
                <c:ptCount val="7"/>
                <c:pt idx="0">
                  <c:v>precision (no)</c:v>
                </c:pt>
                <c:pt idx="1">
                  <c:v>Recall (no)</c:v>
                </c:pt>
                <c:pt idx="2">
                  <c:v>F1-score (no)</c:v>
                </c:pt>
                <c:pt idx="3">
                  <c:v>precision (yes)</c:v>
                </c:pt>
                <c:pt idx="4">
                  <c:v>Recall (yes)</c:v>
                </c:pt>
                <c:pt idx="5">
                  <c:v>F1-score (yes)</c:v>
                </c:pt>
                <c:pt idx="6">
                  <c:v>Accuracy</c:v>
                </c:pt>
              </c:strCache>
            </c:strRef>
          </c:cat>
          <c:val>
            <c:numRef>
              <c:f>Sheet2!$E$2:$E$8</c:f>
              <c:numCache>
                <c:formatCode>General</c:formatCode>
                <c:ptCount val="7"/>
                <c:pt idx="0">
                  <c:v>0.94</c:v>
                </c:pt>
                <c:pt idx="1">
                  <c:v>0.95</c:v>
                </c:pt>
                <c:pt idx="2">
                  <c:v>0.95</c:v>
                </c:pt>
                <c:pt idx="3">
                  <c:v>0.96</c:v>
                </c:pt>
                <c:pt idx="4">
                  <c:v>0.95</c:v>
                </c:pt>
                <c:pt idx="5">
                  <c:v>0.95</c:v>
                </c:pt>
                <c:pt idx="6" formatCode="0%">
                  <c:v>0.95</c:v>
                </c:pt>
              </c:numCache>
            </c:numRef>
          </c:val>
          <c:extLst>
            <c:ext xmlns:c16="http://schemas.microsoft.com/office/drawing/2014/chart" uri="{C3380CC4-5D6E-409C-BE32-E72D297353CC}">
              <c16:uniqueId val="{00000003-A26D-403E-AD73-1B0360521489}"/>
            </c:ext>
          </c:extLst>
        </c:ser>
        <c:dLbls>
          <c:showLegendKey val="0"/>
          <c:showVal val="0"/>
          <c:showCatName val="0"/>
          <c:showSerName val="0"/>
          <c:showPercent val="0"/>
          <c:showBubbleSize val="0"/>
        </c:dLbls>
        <c:gapWidth val="219"/>
        <c:overlap val="-27"/>
        <c:axId val="481944400"/>
        <c:axId val="481944072"/>
      </c:barChart>
      <c:catAx>
        <c:axId val="48194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944072"/>
        <c:crosses val="autoZero"/>
        <c:auto val="1"/>
        <c:lblAlgn val="ctr"/>
        <c:lblOffset val="100"/>
        <c:noMultiLvlLbl val="0"/>
      </c:catAx>
      <c:valAx>
        <c:axId val="481944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1944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9/1/2023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9/1/2023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9/1/2023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16F1-7403-4EA2-B4C4-B73E1C0C2FAF}"/>
              </a:ext>
            </a:extLst>
          </p:cNvPr>
          <p:cNvSpPr>
            <a:spLocks noGrp="1"/>
          </p:cNvSpPr>
          <p:nvPr>
            <p:ph type="ctrTitle"/>
          </p:nvPr>
        </p:nvSpPr>
        <p:spPr>
          <a:xfrm>
            <a:off x="603503" y="770467"/>
            <a:ext cx="11205637" cy="3352800"/>
          </a:xfrm>
        </p:spPr>
        <p:txBody>
          <a:bodyPr/>
          <a:lstStyle/>
          <a:p>
            <a:r>
              <a:rPr lang="en-US" sz="8000" dirty="0"/>
              <a:t>Customer Churn Prediction</a:t>
            </a:r>
          </a:p>
        </p:txBody>
      </p:sp>
      <p:sp>
        <p:nvSpPr>
          <p:cNvPr id="3" name="Subtitle 2">
            <a:extLst>
              <a:ext uri="{FF2B5EF4-FFF2-40B4-BE49-F238E27FC236}">
                <a16:creationId xmlns:a16="http://schemas.microsoft.com/office/drawing/2014/main" id="{9B4B2907-8916-4F33-A32F-4DA3C2310B4D}"/>
              </a:ext>
            </a:extLst>
          </p:cNvPr>
          <p:cNvSpPr>
            <a:spLocks noGrp="1"/>
          </p:cNvSpPr>
          <p:nvPr>
            <p:ph type="subTitle" idx="1"/>
          </p:nvPr>
        </p:nvSpPr>
        <p:spPr>
          <a:xfrm>
            <a:off x="667512" y="4206876"/>
            <a:ext cx="10963210" cy="1645920"/>
          </a:xfrm>
        </p:spPr>
        <p:txBody>
          <a:bodyPr/>
          <a:lstStyle/>
          <a:p>
            <a:r>
              <a:rPr lang="en-US" dirty="0"/>
              <a:t>FLAPMAX | FAI INSTITUTE | WENTORS – WAI INTERNSHIP REPORT</a:t>
            </a:r>
          </a:p>
        </p:txBody>
      </p:sp>
    </p:spTree>
    <p:extLst>
      <p:ext uri="{BB962C8B-B14F-4D97-AF65-F5344CB8AC3E}">
        <p14:creationId xmlns:p14="http://schemas.microsoft.com/office/powerpoint/2010/main" val="145840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18A8-9284-40D2-BDBD-4E439F81D912}"/>
              </a:ext>
            </a:extLst>
          </p:cNvPr>
          <p:cNvSpPr>
            <a:spLocks noGrp="1"/>
          </p:cNvSpPr>
          <p:nvPr>
            <p:ph type="title"/>
          </p:nvPr>
        </p:nvSpPr>
        <p:spPr>
          <a:xfrm>
            <a:off x="667130" y="251036"/>
            <a:ext cx="10772775" cy="1658198"/>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80F13A88-D88F-4D71-ABB5-ADFA38BD80A4}"/>
              </a:ext>
            </a:extLst>
          </p:cNvPr>
          <p:cNvSpPr>
            <a:spLocks noGrp="1"/>
          </p:cNvSpPr>
          <p:nvPr>
            <p:ph idx="1"/>
          </p:nvPr>
        </p:nvSpPr>
        <p:spPr/>
        <p:txBody>
          <a:bodyPr/>
          <a:lstStyle/>
          <a:p>
            <a:r>
              <a:rPr lang="en-US" dirty="0"/>
              <a:t>Acquiring new customers cost more in terms of time, finance and other resources, than retaining existing customers. The telecommunications industry is very competitive, with customers always quick to leave in search of better offers. </a:t>
            </a:r>
          </a:p>
          <a:p>
            <a:endParaRPr lang="en-US" b="1" dirty="0"/>
          </a:p>
          <a:p>
            <a:endParaRPr lang="en-US" b="1" dirty="0"/>
          </a:p>
          <a:p>
            <a:pPr algn="ctr"/>
            <a:r>
              <a:rPr lang="en-US" b="1" dirty="0"/>
              <a:t>How do we proactively encourage customers to stay with our company?</a:t>
            </a:r>
          </a:p>
          <a:p>
            <a:endParaRPr lang="en-US" dirty="0"/>
          </a:p>
        </p:txBody>
      </p:sp>
    </p:spTree>
    <p:extLst>
      <p:ext uri="{BB962C8B-B14F-4D97-AF65-F5344CB8AC3E}">
        <p14:creationId xmlns:p14="http://schemas.microsoft.com/office/powerpoint/2010/main" val="126423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7408-EF14-4D5D-BA55-0AF2E521E0C7}"/>
              </a:ext>
            </a:extLst>
          </p:cNvPr>
          <p:cNvSpPr>
            <a:spLocks noGrp="1"/>
          </p:cNvSpPr>
          <p:nvPr>
            <p:ph type="title"/>
          </p:nvPr>
        </p:nvSpPr>
        <p:spPr/>
        <p:txBody>
          <a:bodyPr/>
          <a:lstStyle/>
          <a:p>
            <a:pPr algn="ctr"/>
            <a:r>
              <a:rPr lang="en-US" dirty="0"/>
              <a:t>PROPOSED SOLUTION</a:t>
            </a:r>
          </a:p>
        </p:txBody>
      </p:sp>
      <p:sp>
        <p:nvSpPr>
          <p:cNvPr id="3" name="Content Placeholder 2">
            <a:extLst>
              <a:ext uri="{FF2B5EF4-FFF2-40B4-BE49-F238E27FC236}">
                <a16:creationId xmlns:a16="http://schemas.microsoft.com/office/drawing/2014/main" id="{4126245E-9EF2-4546-9ADC-4A98FD4C6863}"/>
              </a:ext>
            </a:extLst>
          </p:cNvPr>
          <p:cNvSpPr>
            <a:spLocks noGrp="1"/>
          </p:cNvSpPr>
          <p:nvPr>
            <p:ph idx="1"/>
          </p:nvPr>
        </p:nvSpPr>
        <p:spPr/>
        <p:txBody>
          <a:bodyPr>
            <a:normAutofit fontScale="92500" lnSpcReduction="20000"/>
          </a:bodyPr>
          <a:lstStyle/>
          <a:p>
            <a:endParaRPr lang="en-US" dirty="0"/>
          </a:p>
          <a:p>
            <a:r>
              <a:rPr lang="en-US" sz="3200" b="1" dirty="0"/>
              <a:t>Create a Model to Predict which customer(s) is likely to leave the company – in real-time.</a:t>
            </a:r>
          </a:p>
          <a:p>
            <a:endParaRPr lang="en-US" dirty="0"/>
          </a:p>
          <a:p>
            <a:pPr lvl="1">
              <a:buFont typeface="Wingdings" panose="05000000000000000000" pitchFamily="2" charset="2"/>
              <a:buChar char="v"/>
            </a:pPr>
            <a:r>
              <a:rPr lang="en-US" dirty="0"/>
              <a:t>Use two different modelling environments </a:t>
            </a:r>
          </a:p>
          <a:p>
            <a:pPr marL="4572" lvl="1" indent="0">
              <a:buNone/>
            </a:pPr>
            <a:endParaRPr lang="en-US" dirty="0"/>
          </a:p>
          <a:p>
            <a:pPr lvl="1">
              <a:buFont typeface="Wingdings" panose="05000000000000000000" pitchFamily="2" charset="2"/>
              <a:buChar char="v"/>
            </a:pPr>
            <a:r>
              <a:rPr lang="en-US" dirty="0"/>
              <a:t>Train Two Models and Tune Hyperparameters</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Compare model performance for both models in the two environments</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Give Insight into Findings</a:t>
            </a:r>
          </a:p>
          <a:p>
            <a:endParaRPr lang="en-US" dirty="0"/>
          </a:p>
        </p:txBody>
      </p:sp>
    </p:spTree>
    <p:extLst>
      <p:ext uri="{BB962C8B-B14F-4D97-AF65-F5344CB8AC3E}">
        <p14:creationId xmlns:p14="http://schemas.microsoft.com/office/powerpoint/2010/main" val="7712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8829-5EF7-4D31-AB6C-ECE54A8B3D16}"/>
              </a:ext>
            </a:extLst>
          </p:cNvPr>
          <p:cNvSpPr>
            <a:spLocks noGrp="1"/>
          </p:cNvSpPr>
          <p:nvPr>
            <p:ph type="title"/>
          </p:nvPr>
        </p:nvSpPr>
        <p:spPr/>
        <p:txBody>
          <a:bodyPr/>
          <a:lstStyle/>
          <a:p>
            <a:pPr algn="ctr"/>
            <a:r>
              <a:rPr lang="en-US" dirty="0"/>
              <a:t>FINDINGS</a:t>
            </a:r>
          </a:p>
        </p:txBody>
      </p:sp>
      <p:graphicFrame>
        <p:nvGraphicFramePr>
          <p:cNvPr id="4" name="Content Placeholder 3">
            <a:extLst>
              <a:ext uri="{FF2B5EF4-FFF2-40B4-BE49-F238E27FC236}">
                <a16:creationId xmlns:a16="http://schemas.microsoft.com/office/drawing/2014/main" id="{563AE196-DCAC-485C-BBA8-375C2EDCC297}"/>
              </a:ext>
            </a:extLst>
          </p:cNvPr>
          <p:cNvGraphicFramePr>
            <a:graphicFrameLocks noGrp="1"/>
          </p:cNvGraphicFramePr>
          <p:nvPr>
            <p:ph idx="1"/>
            <p:extLst>
              <p:ext uri="{D42A27DB-BD31-4B8C-83A1-F6EECF244321}">
                <p14:modId xmlns:p14="http://schemas.microsoft.com/office/powerpoint/2010/main" val="650651474"/>
              </p:ext>
            </p:extLst>
          </p:nvPr>
        </p:nvGraphicFramePr>
        <p:xfrm>
          <a:off x="676275" y="1750741"/>
          <a:ext cx="10753725" cy="4607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91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4D58-4634-49FA-8714-823E9B14054A}"/>
              </a:ext>
            </a:extLst>
          </p:cNvPr>
          <p:cNvSpPr>
            <a:spLocks noGrp="1"/>
          </p:cNvSpPr>
          <p:nvPr>
            <p:ph type="title"/>
          </p:nvPr>
        </p:nvSpPr>
        <p:spPr/>
        <p:txBody>
          <a:bodyPr/>
          <a:lstStyle/>
          <a:p>
            <a:pPr algn="ctr"/>
            <a:r>
              <a:rPr lang="en-US" dirty="0"/>
              <a:t>FINDINGS (Contd.)</a:t>
            </a:r>
          </a:p>
        </p:txBody>
      </p:sp>
      <p:graphicFrame>
        <p:nvGraphicFramePr>
          <p:cNvPr id="4" name="Content Placeholder 3">
            <a:extLst>
              <a:ext uri="{FF2B5EF4-FFF2-40B4-BE49-F238E27FC236}">
                <a16:creationId xmlns:a16="http://schemas.microsoft.com/office/drawing/2014/main" id="{09F2353B-366B-45A8-BFAE-3FCE13003A16}"/>
              </a:ext>
            </a:extLst>
          </p:cNvPr>
          <p:cNvGraphicFramePr>
            <a:graphicFrameLocks noGrp="1"/>
          </p:cNvGraphicFramePr>
          <p:nvPr>
            <p:ph idx="1"/>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844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4A65-D099-44BB-B44F-D2E9B28B46B9}"/>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BC6F7D66-F979-4CE9-8280-FF28ABDBE8B0}"/>
              </a:ext>
            </a:extLst>
          </p:cNvPr>
          <p:cNvSpPr>
            <a:spLocks noGrp="1"/>
          </p:cNvSpPr>
          <p:nvPr>
            <p:ph idx="1"/>
          </p:nvPr>
        </p:nvSpPr>
        <p:spPr/>
        <p:txBody>
          <a:bodyPr>
            <a:normAutofit fontScale="92500" lnSpcReduction="20000"/>
          </a:bodyPr>
          <a:lstStyle/>
          <a:p>
            <a:r>
              <a:rPr lang="en-US" b="1" dirty="0"/>
              <a:t>Feature Selection &amp; Resampling Technique for poor performing Model</a:t>
            </a:r>
          </a:p>
          <a:p>
            <a:pPr lvl="0"/>
            <a:r>
              <a:rPr lang="en-US" b="1" dirty="0"/>
              <a:t>Feature Selection</a:t>
            </a:r>
            <a:r>
              <a:rPr lang="en-US" dirty="0"/>
              <a:t>: Reevaluate the features included in the model. It's possible that some features are not informative or are causing the issue. Feature selection techniques like recursive feature elimination or feature importance analysis can help to identify which features are contributing to the problem.</a:t>
            </a:r>
          </a:p>
          <a:p>
            <a:r>
              <a:rPr lang="en-US" b="1" dirty="0"/>
              <a:t>Resampling Technique</a:t>
            </a:r>
            <a:r>
              <a:rPr lang="en-US" dirty="0"/>
              <a:t>: Logistic regression model failed to identify the positive class which means that it may have encountered very few of them. To mitigate this, resampling techniques like SMOTE (Synthetic Minority Over-sampling Technique) to create synthetic examples of the minority class. This can help balance the class distribution, giving the model enough instances of those features to learn from</a:t>
            </a:r>
          </a:p>
          <a:p>
            <a:endParaRPr lang="en-US" dirty="0"/>
          </a:p>
          <a:p>
            <a:r>
              <a:rPr lang="en-US" b="1" dirty="0"/>
              <a:t>Deploy best-performing model through a pipeline for real-time predictions and continue to monitor and tune model</a:t>
            </a:r>
          </a:p>
          <a:p>
            <a:endParaRPr lang="en-US" dirty="0"/>
          </a:p>
        </p:txBody>
      </p:sp>
    </p:spTree>
    <p:extLst>
      <p:ext uri="{BB962C8B-B14F-4D97-AF65-F5344CB8AC3E}">
        <p14:creationId xmlns:p14="http://schemas.microsoft.com/office/powerpoint/2010/main" val="135005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A1DE-52E1-4279-9C1B-7F7A56562195}"/>
              </a:ext>
            </a:extLst>
          </p:cNvPr>
          <p:cNvSpPr>
            <a:spLocks noGrp="1"/>
          </p:cNvSpPr>
          <p:nvPr>
            <p:ph type="title"/>
          </p:nvPr>
        </p:nvSpPr>
        <p:spPr/>
        <p:txBody>
          <a:bodyPr/>
          <a:lstStyle/>
          <a:p>
            <a:pPr algn="ctr"/>
            <a:r>
              <a:rPr lang="en-US" dirty="0"/>
              <a:t>CHALLENGES</a:t>
            </a:r>
          </a:p>
        </p:txBody>
      </p:sp>
      <p:sp>
        <p:nvSpPr>
          <p:cNvPr id="3" name="Content Placeholder 2">
            <a:extLst>
              <a:ext uri="{FF2B5EF4-FFF2-40B4-BE49-F238E27FC236}">
                <a16:creationId xmlns:a16="http://schemas.microsoft.com/office/drawing/2014/main" id="{BED465E1-1318-485C-9F1C-DA3B72DCB763}"/>
              </a:ext>
            </a:extLst>
          </p:cNvPr>
          <p:cNvSpPr>
            <a:spLocks noGrp="1"/>
          </p:cNvSpPr>
          <p:nvPr>
            <p:ph idx="1"/>
          </p:nvPr>
        </p:nvSpPr>
        <p:spPr/>
        <p:txBody>
          <a:bodyPr/>
          <a:lstStyle/>
          <a:p>
            <a:r>
              <a:rPr lang="en-US" dirty="0"/>
              <a:t>The first roadblock we faced was setting up the environment for the project. While installing Anaconda and using it was not a problem, creating and using virtual environments in python would not work. </a:t>
            </a:r>
          </a:p>
          <a:p>
            <a:r>
              <a:rPr lang="en-US" dirty="0"/>
              <a:t>We tried using Intel </a:t>
            </a:r>
            <a:r>
              <a:rPr lang="en-US" dirty="0" err="1"/>
              <a:t>DevCloud</a:t>
            </a:r>
            <a:r>
              <a:rPr lang="en-US" dirty="0"/>
              <a:t> but that did not help either. My team and I expressed our concern during regular check-in and we were guided on how to set up the environment using Git Bash. We were also made to know that low computer resources could be a reason for slow modelling on local computers.</a:t>
            </a:r>
          </a:p>
          <a:p>
            <a:endParaRPr lang="en-US" dirty="0"/>
          </a:p>
        </p:txBody>
      </p:sp>
    </p:spTree>
    <p:extLst>
      <p:ext uri="{BB962C8B-B14F-4D97-AF65-F5344CB8AC3E}">
        <p14:creationId xmlns:p14="http://schemas.microsoft.com/office/powerpoint/2010/main" val="282908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8BD-C8F1-47BB-B217-25F79C23F342}"/>
              </a:ext>
            </a:extLst>
          </p:cNvPr>
          <p:cNvSpPr>
            <a:spLocks noGrp="1"/>
          </p:cNvSpPr>
          <p:nvPr>
            <p:ph type="title"/>
          </p:nvPr>
        </p:nvSpPr>
        <p:spPr/>
        <p:txBody>
          <a:bodyPr/>
          <a:lstStyle/>
          <a:p>
            <a:pPr algn="ctr"/>
            <a:r>
              <a:rPr lang="en-US" dirty="0"/>
              <a:t>FUTURE OUTLOOK</a:t>
            </a:r>
          </a:p>
        </p:txBody>
      </p:sp>
      <p:sp>
        <p:nvSpPr>
          <p:cNvPr id="3" name="Content Placeholder 2">
            <a:extLst>
              <a:ext uri="{FF2B5EF4-FFF2-40B4-BE49-F238E27FC236}">
                <a16:creationId xmlns:a16="http://schemas.microsoft.com/office/drawing/2014/main" id="{AF154BAA-14D0-4765-970A-2AD495BB57AB}"/>
              </a:ext>
            </a:extLst>
          </p:cNvPr>
          <p:cNvSpPr>
            <a:spLocks noGrp="1"/>
          </p:cNvSpPr>
          <p:nvPr>
            <p:ph idx="1"/>
          </p:nvPr>
        </p:nvSpPr>
        <p:spPr/>
        <p:txBody>
          <a:bodyPr/>
          <a:lstStyle/>
          <a:p>
            <a:pPr>
              <a:buFont typeface="Wingdings" panose="05000000000000000000" pitchFamily="2" charset="2"/>
              <a:buChar char="v"/>
            </a:pPr>
            <a:r>
              <a:rPr lang="en-US" dirty="0"/>
              <a:t>Retrain and re-tune Logistic Regression</a:t>
            </a:r>
          </a:p>
          <a:p>
            <a:pPr>
              <a:buFont typeface="Wingdings" panose="05000000000000000000" pitchFamily="2" charset="2"/>
              <a:buChar char="v"/>
            </a:pPr>
            <a:r>
              <a:rPr lang="en-US" dirty="0"/>
              <a:t>Try Other Algorithms/Models</a:t>
            </a:r>
          </a:p>
          <a:p>
            <a:pPr>
              <a:buFont typeface="Wingdings" panose="05000000000000000000" pitchFamily="2" charset="2"/>
              <a:buChar char="v"/>
            </a:pPr>
            <a:r>
              <a:rPr lang="en-US" dirty="0"/>
              <a:t>Deploy</a:t>
            </a:r>
          </a:p>
          <a:p>
            <a:pPr>
              <a:buFont typeface="Wingdings" panose="05000000000000000000" pitchFamily="2" charset="2"/>
              <a:buChar char="v"/>
            </a:pPr>
            <a:endParaRPr lang="en-US" dirty="0"/>
          </a:p>
          <a:p>
            <a:pPr>
              <a:buFont typeface="Wingdings" panose="05000000000000000000" pitchFamily="2" charset="2"/>
              <a:buChar char="v"/>
            </a:pPr>
            <a:r>
              <a:rPr lang="en-US" dirty="0"/>
              <a:t>Build other predictive models for different business cases</a:t>
            </a:r>
          </a:p>
        </p:txBody>
      </p:sp>
    </p:spTree>
    <p:extLst>
      <p:ext uri="{BB962C8B-B14F-4D97-AF65-F5344CB8AC3E}">
        <p14:creationId xmlns:p14="http://schemas.microsoft.com/office/powerpoint/2010/main" val="353329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5532B7-159A-46B1-8C98-12867D18FFD5}"/>
              </a:ext>
            </a:extLst>
          </p:cNvPr>
          <p:cNvSpPr>
            <a:spLocks noGrp="1"/>
          </p:cNvSpPr>
          <p:nvPr>
            <p:ph type="title"/>
          </p:nvPr>
        </p:nvSpPr>
        <p:spPr>
          <a:xfrm>
            <a:off x="709612" y="454928"/>
            <a:ext cx="10772775" cy="5544428"/>
          </a:xfrm>
        </p:spPr>
        <p:txBody>
          <a:bodyPr>
            <a:normAutofit/>
          </a:bodyPr>
          <a:lstStyle/>
          <a:p>
            <a:pPr algn="ctr"/>
            <a:r>
              <a:rPr lang="en-US" sz="9600" b="1" dirty="0"/>
              <a:t>THANKS!</a:t>
            </a:r>
          </a:p>
        </p:txBody>
      </p:sp>
    </p:spTree>
    <p:extLst>
      <p:ext uri="{BB962C8B-B14F-4D97-AF65-F5344CB8AC3E}">
        <p14:creationId xmlns:p14="http://schemas.microsoft.com/office/powerpoint/2010/main" val="216314532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1234</TotalTime>
  <Words>400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Wingdings</vt:lpstr>
      <vt:lpstr>Metropolitan</vt:lpstr>
      <vt:lpstr>Customer Churn Prediction</vt:lpstr>
      <vt:lpstr>PROBLEM STATEMENT</vt:lpstr>
      <vt:lpstr>PROPOSED SOLUTION</vt:lpstr>
      <vt:lpstr>FINDINGS</vt:lpstr>
      <vt:lpstr>FINDINGS (Contd.)</vt:lpstr>
      <vt:lpstr>RECOMMENDATION</vt:lpstr>
      <vt:lpstr>CHALLENGES</vt:lpstr>
      <vt:lpstr>FUTURE OUTLOOK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Goodness Abarugo</dc:creator>
  <cp:lastModifiedBy>Goodness Abarugo</cp:lastModifiedBy>
  <cp:revision>11</cp:revision>
  <dcterms:created xsi:type="dcterms:W3CDTF">2023-08-24T01:15:38Z</dcterms:created>
  <dcterms:modified xsi:type="dcterms:W3CDTF">2023-09-01T16:21:30Z</dcterms:modified>
</cp:coreProperties>
</file>