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js2Rv4ylE/XBfBBMp22M9VDf5v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4" name="Google Shape;284;p29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1" name="Google Shape;291;p30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5" name="Google Shape;305;p3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" name="Google Shape;312;p3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p3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" type="body"/>
          </p:nvPr>
        </p:nvSpPr>
        <p:spPr>
          <a:xfrm rot="5400000">
            <a:off x="3395699" y="-1565100"/>
            <a:ext cx="3288239" cy="90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 rot="5400000">
            <a:off x="6247606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" type="body"/>
          </p:nvPr>
        </p:nvSpPr>
        <p:spPr>
          <a:xfrm rot="5400000">
            <a:off x="1635125" y="-906462"/>
            <a:ext cx="4389438" cy="665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/>
          <p:nvPr>
            <p:ph type="ctrTitle"/>
          </p:nvPr>
        </p:nvSpPr>
        <p:spPr>
          <a:xfrm>
            <a:off x="1260475" y="928688"/>
            <a:ext cx="7559675" cy="1973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" type="subTitle"/>
          </p:nvPr>
        </p:nvSpPr>
        <p:spPr>
          <a:xfrm>
            <a:off x="1260475" y="2978150"/>
            <a:ext cx="7559675" cy="1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7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/>
          <p:nvPr>
            <p:ph type="title"/>
          </p:nvPr>
        </p:nvSpPr>
        <p:spPr>
          <a:xfrm>
            <a:off x="687388" y="1414463"/>
            <a:ext cx="8694737" cy="23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" type="body"/>
          </p:nvPr>
        </p:nvSpPr>
        <p:spPr>
          <a:xfrm>
            <a:off x="687388" y="3794125"/>
            <a:ext cx="8694737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9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5032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2" type="body"/>
          </p:nvPr>
        </p:nvSpPr>
        <p:spPr>
          <a:xfrm>
            <a:off x="5114925" y="1327150"/>
            <a:ext cx="4460875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/>
          <p:nvPr>
            <p:ph type="title"/>
          </p:nvPr>
        </p:nvSpPr>
        <p:spPr>
          <a:xfrm>
            <a:off x="693738" y="301625"/>
            <a:ext cx="8694737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693738" y="1390650"/>
            <a:ext cx="4265612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1"/>
          <p:cNvSpPr txBox="1"/>
          <p:nvPr>
            <p:ph idx="2" type="body"/>
          </p:nvPr>
        </p:nvSpPr>
        <p:spPr>
          <a:xfrm>
            <a:off x="693738" y="2071688"/>
            <a:ext cx="426561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3" type="body"/>
          </p:nvPr>
        </p:nvSpPr>
        <p:spPr>
          <a:xfrm>
            <a:off x="5103813" y="1390650"/>
            <a:ext cx="4284662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1"/>
          <p:cNvSpPr txBox="1"/>
          <p:nvPr>
            <p:ph idx="4" type="body"/>
          </p:nvPr>
        </p:nvSpPr>
        <p:spPr>
          <a:xfrm>
            <a:off x="5103813" y="2071688"/>
            <a:ext cx="428466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" type="body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3"/>
          <p:cNvSpPr txBox="1"/>
          <p:nvPr>
            <p:ph idx="2" type="body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/>
          <p:nvPr>
            <p:ph idx="2" type="pic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None/>
              <a:defRPr b="0" i="0" sz="32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44"/>
          <p:cNvSpPr txBox="1"/>
          <p:nvPr>
            <p:ph idx="1" type="body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4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417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4294967295" type="subTitle"/>
          </p:nvPr>
        </p:nvSpPr>
        <p:spPr>
          <a:xfrm>
            <a:off x="503999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The D Programming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</a:t>
            </a:r>
            <a:endParaRPr/>
          </a:p>
        </p:txBody>
      </p:sp>
      <p:sp>
        <p:nvSpPr>
          <p:cNvPr id="151" name="Google Shape;151;p10"/>
          <p:cNvSpPr txBox="1"/>
          <p:nvPr>
            <p:ph idx="4294967295" type="body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582" lvl="0" marL="0" rtl="0" algn="l">
              <a:spcBef>
                <a:spcPts val="1417"/>
              </a:spcBef>
              <a:spcAft>
                <a:spcPts val="0"/>
              </a:spcAft>
              <a:buSzPct val="45000"/>
              <a:buFont typeface="Noto Sans Symbols"/>
              <a:buChar char="●"/>
            </a:pPr>
            <a:r>
              <a:rPr lang="en-US"/>
              <a:t>Shift from performance to safety</a:t>
            </a:r>
            <a:endParaRPr/>
          </a:p>
          <a:p>
            <a:pPr indent="-84582" lvl="0" marL="0" rtl="0" algn="l">
              <a:spcBef>
                <a:spcPts val="1417"/>
              </a:spcBef>
              <a:spcAft>
                <a:spcPts val="0"/>
              </a:spcAft>
              <a:buSzPct val="45000"/>
              <a:buFont typeface="Noto Sans Symbols"/>
              <a:buChar char="●"/>
            </a:pPr>
            <a:r>
              <a:rPr lang="en-US"/>
              <a:t>Simplicity/Expressiveness</a:t>
            </a:r>
            <a:endParaRPr/>
          </a:p>
          <a:p>
            <a:pPr indent="-84582" lvl="0" marL="0" rtl="0" algn="l">
              <a:spcBef>
                <a:spcPts val="1417"/>
              </a:spcBef>
              <a:spcAft>
                <a:spcPts val="0"/>
              </a:spcAft>
              <a:buSzPct val="45000"/>
              <a:buFont typeface="Noto Sans Symbols"/>
              <a:buChar char="●"/>
            </a:pPr>
            <a:r>
              <a:rPr lang="en-US"/>
              <a:t>Interoperability/Portability</a:t>
            </a:r>
            <a:endParaRPr/>
          </a:p>
          <a:p>
            <a:pPr indent="-84582" lvl="0" marL="0" rtl="0" algn="l">
              <a:spcBef>
                <a:spcPts val="1417"/>
              </a:spcBef>
              <a:spcAft>
                <a:spcPts val="0"/>
              </a:spcAft>
              <a:buSzPct val="45000"/>
              <a:buFont typeface="Noto Sans Symbols"/>
              <a:buChar char="●"/>
            </a:pPr>
            <a:r>
              <a:rPr lang="en-US"/>
              <a:t>Maintenance</a:t>
            </a:r>
            <a:endParaRPr/>
          </a:p>
          <a:p>
            <a:pPr indent="-84582" lvl="0" marL="0" rtl="0" algn="l">
              <a:spcBef>
                <a:spcPts val="1417"/>
              </a:spcBef>
              <a:spcAft>
                <a:spcPts val="0"/>
              </a:spcAft>
              <a:buSzPct val="45000"/>
              <a:buFont typeface="Noto Sans Symbols"/>
              <a:buChar char="●"/>
            </a:pPr>
            <a:r>
              <a:rPr lang="en-US"/>
              <a:t>Automate everything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360" y="0"/>
            <a:ext cx="5523480" cy="5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idx="4294967295" type="subTitle"/>
          </p:nvPr>
        </p:nvSpPr>
        <p:spPr>
          <a:xfrm>
            <a:off x="503999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Course 01: Introduction to 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and D</a:t>
            </a:r>
            <a:endParaRPr/>
          </a:p>
        </p:txBody>
      </p:sp>
      <p:pic>
        <p:nvPicPr>
          <p:cNvPr id="171" name="Google Shape;171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240" y="1005840"/>
            <a:ext cx="4222079" cy="420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9400" y="1005840"/>
            <a:ext cx="4353120" cy="420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Imports</a:t>
            </a:r>
            <a:endParaRPr/>
          </a:p>
        </p:txBody>
      </p:sp>
      <p:pic>
        <p:nvPicPr>
          <p:cNvPr id="179" name="Google Shape;179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45920"/>
            <a:ext cx="442692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5679" y="1326600"/>
            <a:ext cx="4120200" cy="328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4"/>
          <p:cNvSpPr txBox="1"/>
          <p:nvPr>
            <p:ph idx="4294967295" type="body"/>
          </p:nvPr>
        </p:nvSpPr>
        <p:spPr>
          <a:xfrm>
            <a:off x="503999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(C and D)</a:t>
            </a:r>
            <a:endParaRPr/>
          </a:p>
        </p:txBody>
      </p:sp>
      <p:pic>
        <p:nvPicPr>
          <p:cNvPr id="188" name="Google Shape;188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5479" y="1326600"/>
            <a:ext cx="3568320" cy="328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Arrays vs Dynamic Arrays</a:t>
            </a:r>
            <a:endParaRPr/>
          </a:p>
        </p:txBody>
      </p:sp>
      <p:sp>
        <p:nvSpPr>
          <p:cNvPr id="195" name="Google Shape;195;p16"/>
          <p:cNvSpPr txBox="1"/>
          <p:nvPr>
            <p:ph idx="4294967295" type="body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Static Arrays: length known at compile time; length never gets modified</a:t>
            </a:r>
            <a:endParaRPr/>
          </a:p>
          <a:p>
            <a:pPr indent="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Dynamic Arrays: length is modifiable during runtime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Slicing</a:t>
            </a:r>
            <a:endParaRPr/>
          </a:p>
        </p:txBody>
      </p:sp>
      <p:pic>
        <p:nvPicPr>
          <p:cNvPr id="202" name="Google Shape;202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40" y="1628639"/>
            <a:ext cx="9071640" cy="268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Setting</a:t>
            </a:r>
            <a:endParaRPr/>
          </a:p>
        </p:txBody>
      </p:sp>
      <p:pic>
        <p:nvPicPr>
          <p:cNvPr id="209" name="Google Shape;209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560" y="1326600"/>
            <a:ext cx="7004160" cy="328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Concatenation</a:t>
            </a:r>
            <a:endParaRPr/>
          </a:p>
        </p:txBody>
      </p:sp>
      <p:pic>
        <p:nvPicPr>
          <p:cNvPr id="216" name="Google Shape;216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600" y="1326600"/>
            <a:ext cx="6544080" cy="328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idx="4294967295" type="body"/>
          </p:nvPr>
        </p:nvSpPr>
        <p:spPr>
          <a:xfrm>
            <a:off x="457200" y="1371599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Understand the evolution of programming languages</a:t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Understand where D is situated</a:t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Intro to D</a:t>
            </a:r>
            <a:endParaRPr/>
          </a:p>
        </p:txBody>
      </p:sp>
      <p:sp>
        <p:nvSpPr>
          <p:cNvPr id="96" name="Google Shape;96;p2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 Operations</a:t>
            </a:r>
            <a:endParaRPr/>
          </a:p>
        </p:txBody>
      </p:sp>
      <p:pic>
        <p:nvPicPr>
          <p:cNvPr id="223" name="Google Shape;223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160" y="1326600"/>
            <a:ext cx="6438599" cy="328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C-idiomatic D vs Idiomatic D</a:t>
            </a:r>
            <a:endParaRPr/>
          </a:p>
        </p:txBody>
      </p:sp>
      <p:pic>
        <p:nvPicPr>
          <p:cNvPr id="230" name="Google Shape;230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20" y="1326600"/>
            <a:ext cx="4353120" cy="3288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080" y="1839960"/>
            <a:ext cx="4217039" cy="22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Associative Arrays (AA)</a:t>
            </a:r>
            <a:endParaRPr/>
          </a:p>
        </p:txBody>
      </p:sp>
      <p:pic>
        <p:nvPicPr>
          <p:cNvPr id="238" name="Google Shape;238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40" y="1797120"/>
            <a:ext cx="9071640" cy="234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 – remove/test membership</a:t>
            </a:r>
            <a:endParaRPr/>
          </a:p>
        </p:txBody>
      </p:sp>
      <p:pic>
        <p:nvPicPr>
          <p:cNvPr id="245" name="Google Shape;245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40" y="2341800"/>
            <a:ext cx="4426920" cy="12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2320" y="1974240"/>
            <a:ext cx="4426920" cy="199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Structs</a:t>
            </a:r>
            <a:endParaRPr/>
          </a:p>
        </p:txBody>
      </p:sp>
      <p:pic>
        <p:nvPicPr>
          <p:cNvPr id="253" name="Google Shape;253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760" y="1326600"/>
            <a:ext cx="7169760" cy="328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</a:t>
            </a:r>
            <a:endParaRPr/>
          </a:p>
        </p:txBody>
      </p:sp>
      <p:pic>
        <p:nvPicPr>
          <p:cNvPr id="260" name="Google Shape;260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120" y="1172520"/>
            <a:ext cx="5394960" cy="376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67" name="Google Shape;267;p26"/>
          <p:cNvSpPr txBox="1"/>
          <p:nvPr>
            <p:ph idx="4294967295" type="body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Same as C functions, except….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- overloading</a:t>
            </a:r>
            <a:endParaRPr/>
          </a:p>
        </p:txBody>
      </p:sp>
      <p:pic>
        <p:nvPicPr>
          <p:cNvPr id="274" name="Google Shape;274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080" y="2011320"/>
            <a:ext cx="6055200" cy="12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– Default Params</a:t>
            </a:r>
            <a:endParaRPr/>
          </a:p>
        </p:txBody>
      </p:sp>
      <p:pic>
        <p:nvPicPr>
          <p:cNvPr id="281" name="Google Shape;281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600" y="1326600"/>
            <a:ext cx="6652079" cy="328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– Auto return type</a:t>
            </a:r>
            <a:endParaRPr/>
          </a:p>
        </p:txBody>
      </p:sp>
      <p:pic>
        <p:nvPicPr>
          <p:cNvPr id="288" name="Google Shape;288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880" y="1326600"/>
            <a:ext cx="6833519" cy="328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4294967295" type="subTitle"/>
          </p:nvPr>
        </p:nvSpPr>
        <p:spPr>
          <a:xfrm>
            <a:off x="503999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The history of programming languages in 5 minutes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- UFCS</a:t>
            </a:r>
            <a:endParaRPr/>
          </a:p>
        </p:txBody>
      </p:sp>
      <p:pic>
        <p:nvPicPr>
          <p:cNvPr id="295" name="Google Shape;295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719" y="2066040"/>
            <a:ext cx="7817400" cy="155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Scopes</a:t>
            </a:r>
            <a:endParaRPr/>
          </a:p>
        </p:txBody>
      </p:sp>
      <p:pic>
        <p:nvPicPr>
          <p:cNvPr id="302" name="Google Shape;302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079" y="914400"/>
            <a:ext cx="347472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Unittests</a:t>
            </a:r>
            <a:endParaRPr/>
          </a:p>
        </p:txBody>
      </p:sp>
      <p:pic>
        <p:nvPicPr>
          <p:cNvPr id="309" name="Google Shape;309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560" y="1326600"/>
            <a:ext cx="5402160" cy="328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Contract Programming</a:t>
            </a:r>
            <a:endParaRPr/>
          </a:p>
        </p:txBody>
      </p:sp>
      <p:pic>
        <p:nvPicPr>
          <p:cNvPr id="316" name="Google Shape;316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1440" y="1326600"/>
            <a:ext cx="2696040" cy="397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Invariants</a:t>
            </a:r>
            <a:endParaRPr/>
          </a:p>
        </p:txBody>
      </p:sp>
      <p:pic>
        <p:nvPicPr>
          <p:cNvPr id="323" name="Google Shape;323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6040" y="1326600"/>
            <a:ext cx="4866840" cy="328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programming language</a:t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359" y="1097280"/>
            <a:ext cx="6400799" cy="420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640" y="0"/>
            <a:ext cx="4480560" cy="5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Assembly</a:t>
            </a:r>
            <a:endParaRPr/>
          </a:p>
        </p:txBody>
      </p:sp>
      <p:pic>
        <p:nvPicPr>
          <p:cNvPr id="123" name="Google Shape;123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480" y="982440"/>
            <a:ext cx="4740840" cy="450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 era</a:t>
            </a:r>
            <a:endParaRPr/>
          </a:p>
        </p:txBody>
      </p:sp>
      <p:sp>
        <p:nvSpPr>
          <p:cNvPr id="130" name="Google Shape;130;p7"/>
          <p:cNvSpPr txBox="1"/>
          <p:nvPr>
            <p:ph idx="4294967295" type="body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A more expressive assembler</a:t>
            </a:r>
            <a:endParaRPr/>
          </a:p>
          <a:p>
            <a:pPr indent="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Main concern: performance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 after C</a:t>
            </a:r>
            <a:endParaRPr/>
          </a:p>
        </p:txBody>
      </p:sp>
      <p:sp>
        <p:nvSpPr>
          <p:cNvPr id="137" name="Google Shape;137;p8"/>
          <p:cNvSpPr txBox="1"/>
          <p:nvPr>
            <p:ph idx="4294967295" type="body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Java</a:t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C++</a:t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Python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idx="4294967295"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44" name="Google Shape;144;p9"/>
          <p:cNvSpPr txBox="1"/>
          <p:nvPr>
            <p:ph idx="4294967295" type="body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91440" lvl="0" marL="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D</a:t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Rust</a:t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Scala</a:t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Lua</a:t>
            </a:r>
            <a:endParaRPr/>
          </a:p>
          <a:p>
            <a:pPr indent="-91440" lvl="0" marL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TypeScript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2019-06-17T14:55:29Z</dcterms:created>
  <dc:creator>Eddie</dc:creator>
</cp:coreProperties>
</file>