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1" r:id="rId4"/>
    <p:sldId id="272" r:id="rId5"/>
    <p:sldId id="273" r:id="rId6"/>
    <p:sldId id="258" r:id="rId7"/>
    <p:sldId id="259" r:id="rId8"/>
    <p:sldId id="260" r:id="rId9"/>
    <p:sldId id="261" r:id="rId10"/>
    <p:sldId id="266" r:id="rId11"/>
    <p:sldId id="262" r:id="rId12"/>
    <p:sldId id="267" r:id="rId13"/>
    <p:sldId id="275" r:id="rId14"/>
    <p:sldId id="268" r:id="rId15"/>
    <p:sldId id="270" r:id="rId16"/>
    <p:sldId id="277" r:id="rId17"/>
    <p:sldId id="269" r:id="rId18"/>
    <p:sldId id="280" r:id="rId19"/>
    <p:sldId id="276" r:id="rId20"/>
    <p:sldId id="278" r:id="rId2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iect de Diplomă" id="{0059B496-0380-483A-BD41-28BC9F55E7F1}">
          <p14:sldIdLst>
            <p14:sldId id="256"/>
          </p14:sldIdLst>
        </p14:section>
        <p14:section name="Viziunea" id="{F9064904-AE10-418E-8F7B-7E9A468F544C}">
          <p14:sldIdLst>
            <p14:sldId id="257"/>
            <p14:sldId id="271"/>
            <p14:sldId id="272"/>
            <p14:sldId id="273"/>
          </p14:sldIdLst>
        </p14:section>
        <p14:section name="Tehnologii Utilizate" id="{9CCBE096-E16B-470A-8E59-F420B6761C1B}">
          <p14:sldIdLst>
            <p14:sldId id="258"/>
            <p14:sldId id="259"/>
            <p14:sldId id="260"/>
          </p14:sldIdLst>
        </p14:section>
        <p14:section name="Metoda Propusă" id="{D725807E-531B-4D5B-818E-F47E434A8E1D}">
          <p14:sldIdLst>
            <p14:sldId id="261"/>
            <p14:sldId id="266"/>
            <p14:sldId id="262"/>
          </p14:sldIdLst>
        </p14:section>
        <p14:section name="Rezultate" id="{CF5A4D7B-7AFF-43CA-9926-6478D3770FD2}">
          <p14:sldIdLst>
            <p14:sldId id="267"/>
            <p14:sldId id="275"/>
            <p14:sldId id="268"/>
            <p14:sldId id="270"/>
            <p14:sldId id="277"/>
          </p14:sldIdLst>
        </p14:section>
        <p14:section name="Concluzii" id="{906E594B-4F20-43AB-8018-B11574DFD59E}">
          <p14:sldIdLst>
            <p14:sldId id="269"/>
            <p14:sldId id="280"/>
          </p14:sldIdLst>
        </p14:section>
        <p14:section name="Bibliografie" id="{86C88823-8B80-4D2F-A63E-CE387E4A8CFE}">
          <p14:sldIdLst>
            <p14:sldId id="276"/>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 medi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notesViewPr>
    <p:cSldViewPr snapToGrid="0">
      <p:cViewPr>
        <p:scale>
          <a:sx n="100" d="100"/>
          <a:sy n="100" d="100"/>
        </p:scale>
        <p:origin x="3552" y="-2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57D4-6DD1-45F6-8AD7-4546F5022AC2}" type="datetimeFigureOut">
              <a:rPr lang="ro-RO" smtClean="0"/>
              <a:t>01.07.2020</a:t>
            </a:fld>
            <a:endParaRPr lang="ro-RO"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7202C-1D8A-4F17-B03B-43556A136168}" type="slidenum">
              <a:rPr lang="ro-RO" smtClean="0"/>
              <a:t>‹#›</a:t>
            </a:fld>
            <a:endParaRPr lang="ro-RO" dirty="0"/>
          </a:p>
        </p:txBody>
      </p:sp>
    </p:spTree>
    <p:extLst>
      <p:ext uri="{BB962C8B-B14F-4D97-AF65-F5344CB8AC3E}">
        <p14:creationId xmlns:p14="http://schemas.microsoft.com/office/powerpoint/2010/main" val="92946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a:t>
            </a:fld>
            <a:endParaRPr lang="ro-RO" dirty="0"/>
          </a:p>
        </p:txBody>
      </p:sp>
    </p:spTree>
    <p:extLst>
      <p:ext uri="{BB962C8B-B14F-4D97-AF65-F5344CB8AC3E}">
        <p14:creationId xmlns:p14="http://schemas.microsoft.com/office/powerpoint/2010/main" val="268552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Poate fi privit ori ca sistem de eliminare a zgomotului, ori ca sistem de traducere din limba română greșită în limba română corectă.</a:t>
            </a:r>
          </a:p>
        </p:txBody>
      </p:sp>
      <p:sp>
        <p:nvSpPr>
          <p:cNvPr id="4" name="Substituent număr diapozitiv 3"/>
          <p:cNvSpPr>
            <a:spLocks noGrp="1"/>
          </p:cNvSpPr>
          <p:nvPr>
            <p:ph type="sldNum" sz="quarter" idx="5"/>
          </p:nvPr>
        </p:nvSpPr>
        <p:spPr/>
        <p:txBody>
          <a:bodyPr/>
          <a:lstStyle/>
          <a:p>
            <a:fld id="{F8A7202C-1D8A-4F17-B03B-43556A136168}" type="slidenum">
              <a:rPr lang="ro-RO" smtClean="0"/>
              <a:t>10</a:t>
            </a:fld>
            <a:endParaRPr lang="ro-RO" dirty="0"/>
          </a:p>
        </p:txBody>
      </p:sp>
    </p:spTree>
    <p:extLst>
      <p:ext uri="{BB962C8B-B14F-4D97-AF65-F5344CB8AC3E}">
        <p14:creationId xmlns:p14="http://schemas.microsoft.com/office/powerpoint/2010/main" val="422892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11</a:t>
            </a:fld>
            <a:endParaRPr lang="ro-RO" dirty="0"/>
          </a:p>
        </p:txBody>
      </p:sp>
    </p:spTree>
    <p:extLst>
      <p:ext uri="{BB962C8B-B14F-4D97-AF65-F5344CB8AC3E}">
        <p14:creationId xmlns:p14="http://schemas.microsoft.com/office/powerpoint/2010/main" val="323084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12</a:t>
            </a:fld>
            <a:endParaRPr lang="ro-RO" dirty="0"/>
          </a:p>
        </p:txBody>
      </p:sp>
    </p:spTree>
    <p:extLst>
      <p:ext uri="{BB962C8B-B14F-4D97-AF65-F5344CB8AC3E}">
        <p14:creationId xmlns:p14="http://schemas.microsoft.com/office/powerpoint/2010/main" val="235306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13</a:t>
            </a:fld>
            <a:endParaRPr lang="ro-RO" dirty="0"/>
          </a:p>
        </p:txBody>
      </p:sp>
    </p:spTree>
    <p:extLst>
      <p:ext uri="{BB962C8B-B14F-4D97-AF65-F5344CB8AC3E}">
        <p14:creationId xmlns:p14="http://schemas.microsoft.com/office/powerpoint/2010/main" val="101798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Îmbunătățirea scorului BLEU folosind un set de date mai mare.</a:t>
            </a:r>
          </a:p>
        </p:txBody>
      </p:sp>
      <p:sp>
        <p:nvSpPr>
          <p:cNvPr id="4" name="Substituent număr diapozitiv 3"/>
          <p:cNvSpPr>
            <a:spLocks noGrp="1"/>
          </p:cNvSpPr>
          <p:nvPr>
            <p:ph type="sldNum" sz="quarter" idx="5"/>
          </p:nvPr>
        </p:nvSpPr>
        <p:spPr/>
        <p:txBody>
          <a:bodyPr/>
          <a:lstStyle/>
          <a:p>
            <a:fld id="{F8A7202C-1D8A-4F17-B03B-43556A136168}" type="slidenum">
              <a:rPr lang="ro-RO" smtClean="0"/>
              <a:t>14</a:t>
            </a:fld>
            <a:endParaRPr lang="ro-RO" dirty="0"/>
          </a:p>
        </p:txBody>
      </p:sp>
    </p:spTree>
    <p:extLst>
      <p:ext uri="{BB962C8B-B14F-4D97-AF65-F5344CB8AC3E}">
        <p14:creationId xmlns:p14="http://schemas.microsoft.com/office/powerpoint/2010/main" val="133686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Orizontală – propoziția greșită;</a:t>
            </a:r>
          </a:p>
          <a:p>
            <a:r>
              <a:rPr lang="ro-RO" dirty="0"/>
              <a:t>Verticală – propoziția corectă.</a:t>
            </a:r>
          </a:p>
        </p:txBody>
      </p:sp>
      <p:sp>
        <p:nvSpPr>
          <p:cNvPr id="4" name="Substituent număr diapozitiv 3"/>
          <p:cNvSpPr>
            <a:spLocks noGrp="1"/>
          </p:cNvSpPr>
          <p:nvPr>
            <p:ph type="sldNum" sz="quarter" idx="5"/>
          </p:nvPr>
        </p:nvSpPr>
        <p:spPr/>
        <p:txBody>
          <a:bodyPr/>
          <a:lstStyle/>
          <a:p>
            <a:fld id="{F8A7202C-1D8A-4F17-B03B-43556A136168}" type="slidenum">
              <a:rPr lang="ro-RO" smtClean="0"/>
              <a:t>15</a:t>
            </a:fld>
            <a:endParaRPr lang="ro-RO" dirty="0"/>
          </a:p>
        </p:txBody>
      </p:sp>
    </p:spTree>
    <p:extLst>
      <p:ext uri="{BB962C8B-B14F-4D97-AF65-F5344CB8AC3E}">
        <p14:creationId xmlns:p14="http://schemas.microsoft.com/office/powerpoint/2010/main" val="1712270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Orizontală – propoziția greșită;</a:t>
            </a:r>
          </a:p>
          <a:p>
            <a:r>
              <a:rPr lang="ro-RO" dirty="0"/>
              <a:t>Verticală – propoziția corectă.</a:t>
            </a:r>
          </a:p>
        </p:txBody>
      </p:sp>
      <p:sp>
        <p:nvSpPr>
          <p:cNvPr id="4" name="Substituent număr diapozitiv 3"/>
          <p:cNvSpPr>
            <a:spLocks noGrp="1"/>
          </p:cNvSpPr>
          <p:nvPr>
            <p:ph type="sldNum" sz="quarter" idx="5"/>
          </p:nvPr>
        </p:nvSpPr>
        <p:spPr/>
        <p:txBody>
          <a:bodyPr/>
          <a:lstStyle/>
          <a:p>
            <a:fld id="{F8A7202C-1D8A-4F17-B03B-43556A136168}" type="slidenum">
              <a:rPr lang="ro-RO" smtClean="0"/>
              <a:t>16</a:t>
            </a:fld>
            <a:endParaRPr lang="ro-RO" dirty="0"/>
          </a:p>
        </p:txBody>
      </p:sp>
    </p:spTree>
    <p:extLst>
      <p:ext uri="{BB962C8B-B14F-4D97-AF65-F5344CB8AC3E}">
        <p14:creationId xmlns:p14="http://schemas.microsoft.com/office/powerpoint/2010/main" val="31464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17</a:t>
            </a:fld>
            <a:endParaRPr lang="ro-RO" dirty="0"/>
          </a:p>
        </p:txBody>
      </p:sp>
    </p:spTree>
    <p:extLst>
      <p:ext uri="{BB962C8B-B14F-4D97-AF65-F5344CB8AC3E}">
        <p14:creationId xmlns:p14="http://schemas.microsoft.com/office/powerpoint/2010/main" val="387389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Domeniul trebuie dezvoltat, iar aplicațiile și uneltele de acest fel trebuie extinse dincolo de modele matematice. Sunt necesare interfețe pentru utilizatori.</a:t>
            </a:r>
          </a:p>
        </p:txBody>
      </p:sp>
      <p:sp>
        <p:nvSpPr>
          <p:cNvPr id="4" name="Substituent număr diapozitiv 3"/>
          <p:cNvSpPr>
            <a:spLocks noGrp="1"/>
          </p:cNvSpPr>
          <p:nvPr>
            <p:ph type="sldNum" sz="quarter" idx="5"/>
          </p:nvPr>
        </p:nvSpPr>
        <p:spPr/>
        <p:txBody>
          <a:bodyPr/>
          <a:lstStyle/>
          <a:p>
            <a:fld id="{F8A7202C-1D8A-4F17-B03B-43556A136168}" type="slidenum">
              <a:rPr lang="ro-RO" smtClean="0"/>
              <a:t>18</a:t>
            </a:fld>
            <a:endParaRPr lang="ro-RO" dirty="0"/>
          </a:p>
        </p:txBody>
      </p:sp>
    </p:spTree>
    <p:extLst>
      <p:ext uri="{BB962C8B-B14F-4D97-AF65-F5344CB8AC3E}">
        <p14:creationId xmlns:p14="http://schemas.microsoft.com/office/powerpoint/2010/main" val="134648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19</a:t>
            </a:fld>
            <a:endParaRPr lang="ro-RO" dirty="0"/>
          </a:p>
        </p:txBody>
      </p:sp>
    </p:spTree>
    <p:extLst>
      <p:ext uri="{BB962C8B-B14F-4D97-AF65-F5344CB8AC3E}">
        <p14:creationId xmlns:p14="http://schemas.microsoft.com/office/powerpoint/2010/main" val="40057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Câți dintre noi nu am făcut greșeli în vorbire?</a:t>
            </a:r>
          </a:p>
          <a:p>
            <a:r>
              <a:rPr lang="ro-RO" dirty="0"/>
              <a:t>Poveste personală.</a:t>
            </a:r>
          </a:p>
        </p:txBody>
      </p:sp>
      <p:sp>
        <p:nvSpPr>
          <p:cNvPr id="4" name="Substituent număr diapozitiv 3"/>
          <p:cNvSpPr>
            <a:spLocks noGrp="1"/>
          </p:cNvSpPr>
          <p:nvPr>
            <p:ph type="sldNum" sz="quarter" idx="5"/>
          </p:nvPr>
        </p:nvSpPr>
        <p:spPr/>
        <p:txBody>
          <a:bodyPr/>
          <a:lstStyle/>
          <a:p>
            <a:fld id="{F8A7202C-1D8A-4F17-B03B-43556A136168}" type="slidenum">
              <a:rPr lang="ro-RO" smtClean="0"/>
              <a:t>2</a:t>
            </a:fld>
            <a:endParaRPr lang="ro-RO" dirty="0"/>
          </a:p>
        </p:txBody>
      </p:sp>
    </p:spTree>
    <p:extLst>
      <p:ext uri="{BB962C8B-B14F-4D97-AF65-F5344CB8AC3E}">
        <p14:creationId xmlns:p14="http://schemas.microsoft.com/office/powerpoint/2010/main" val="2704988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5"/>
          </p:nvPr>
        </p:nvSpPr>
        <p:spPr/>
        <p:txBody>
          <a:bodyPr/>
          <a:lstStyle/>
          <a:p>
            <a:fld id="{F8A7202C-1D8A-4F17-B03B-43556A136168}" type="slidenum">
              <a:rPr lang="ro-RO" smtClean="0"/>
              <a:t>20</a:t>
            </a:fld>
            <a:endParaRPr lang="ro-RO" dirty="0"/>
          </a:p>
        </p:txBody>
      </p:sp>
    </p:spTree>
    <p:extLst>
      <p:ext uri="{BB962C8B-B14F-4D97-AF65-F5344CB8AC3E}">
        <p14:creationId xmlns:p14="http://schemas.microsoft.com/office/powerpoint/2010/main" val="134458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Totuși lucrul grav este că sunt foarte multe persoane care fac greșeli, majoritatea celor care greșesc făcând acest lucru frecvent, fără a realiza. Statisticile arată că în școli, dar nu numai, oamenii au probleme în a scrie corect.</a:t>
            </a:r>
          </a:p>
          <a:p>
            <a:r>
              <a:rPr lang="ro-RO" dirty="0"/>
              <a:t>Grammarly – instrument puternic, cu versiune gratuită dar și plătită; problema aplicației: disponibilă doar pentru limba engleză.</a:t>
            </a:r>
          </a:p>
        </p:txBody>
      </p:sp>
      <p:sp>
        <p:nvSpPr>
          <p:cNvPr id="4" name="Substituent număr diapozitiv 3"/>
          <p:cNvSpPr>
            <a:spLocks noGrp="1"/>
          </p:cNvSpPr>
          <p:nvPr>
            <p:ph type="sldNum" sz="quarter" idx="5"/>
          </p:nvPr>
        </p:nvSpPr>
        <p:spPr/>
        <p:txBody>
          <a:bodyPr/>
          <a:lstStyle/>
          <a:p>
            <a:fld id="{F8A7202C-1D8A-4F17-B03B-43556A136168}" type="slidenum">
              <a:rPr lang="ro-RO" smtClean="0"/>
              <a:t>3</a:t>
            </a:fld>
            <a:endParaRPr lang="ro-RO" dirty="0"/>
          </a:p>
        </p:txBody>
      </p:sp>
    </p:spTree>
    <p:extLst>
      <p:ext uri="{BB962C8B-B14F-4D97-AF65-F5344CB8AC3E}">
        <p14:creationId xmlns:p14="http://schemas.microsoft.com/office/powerpoint/2010/main" val="166575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Totuși cum putem aborda această problemă? Soluție: Inteligența Artificială, Învățarea Automată și Prelucrarea Limbajului Natural. Scopul este corectarea greșelilor gramaticale din textele scrise.</a:t>
            </a:r>
          </a:p>
        </p:txBody>
      </p:sp>
      <p:sp>
        <p:nvSpPr>
          <p:cNvPr id="4" name="Substituent număr diapozitiv 3"/>
          <p:cNvSpPr>
            <a:spLocks noGrp="1"/>
          </p:cNvSpPr>
          <p:nvPr>
            <p:ph type="sldNum" sz="quarter" idx="5"/>
          </p:nvPr>
        </p:nvSpPr>
        <p:spPr/>
        <p:txBody>
          <a:bodyPr/>
          <a:lstStyle/>
          <a:p>
            <a:fld id="{F8A7202C-1D8A-4F17-B03B-43556A136168}" type="slidenum">
              <a:rPr lang="ro-RO" smtClean="0"/>
              <a:t>4</a:t>
            </a:fld>
            <a:endParaRPr lang="ro-RO" dirty="0"/>
          </a:p>
        </p:txBody>
      </p:sp>
    </p:spTree>
    <p:extLst>
      <p:ext uri="{BB962C8B-B14F-4D97-AF65-F5344CB8AC3E}">
        <p14:creationId xmlns:p14="http://schemas.microsoft.com/office/powerpoint/2010/main" val="101740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Folosind contextul actual, am vrut să găsesc o soluție la problemele societății.</a:t>
            </a:r>
          </a:p>
        </p:txBody>
      </p:sp>
      <p:sp>
        <p:nvSpPr>
          <p:cNvPr id="4" name="Substituent număr diapozitiv 3"/>
          <p:cNvSpPr>
            <a:spLocks noGrp="1"/>
          </p:cNvSpPr>
          <p:nvPr>
            <p:ph type="sldNum" sz="quarter" idx="5"/>
          </p:nvPr>
        </p:nvSpPr>
        <p:spPr/>
        <p:txBody>
          <a:bodyPr/>
          <a:lstStyle/>
          <a:p>
            <a:fld id="{F8A7202C-1D8A-4F17-B03B-43556A136168}" type="slidenum">
              <a:rPr lang="ro-RO" smtClean="0"/>
              <a:t>5</a:t>
            </a:fld>
            <a:endParaRPr lang="ro-RO" dirty="0"/>
          </a:p>
        </p:txBody>
      </p:sp>
    </p:spTree>
    <p:extLst>
      <p:ext uri="{BB962C8B-B14F-4D97-AF65-F5344CB8AC3E}">
        <p14:creationId xmlns:p14="http://schemas.microsoft.com/office/powerpoint/2010/main" val="270222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Multe alternative, cele de ultimă oră se bazează pe Atenție și Transformatoare.</a:t>
            </a:r>
          </a:p>
        </p:txBody>
      </p:sp>
      <p:sp>
        <p:nvSpPr>
          <p:cNvPr id="4" name="Substituent număr diapozitiv 3"/>
          <p:cNvSpPr>
            <a:spLocks noGrp="1"/>
          </p:cNvSpPr>
          <p:nvPr>
            <p:ph type="sldNum" sz="quarter" idx="5"/>
          </p:nvPr>
        </p:nvSpPr>
        <p:spPr/>
        <p:txBody>
          <a:bodyPr/>
          <a:lstStyle/>
          <a:p>
            <a:fld id="{F8A7202C-1D8A-4F17-B03B-43556A136168}" type="slidenum">
              <a:rPr lang="ro-RO" smtClean="0"/>
              <a:t>6</a:t>
            </a:fld>
            <a:endParaRPr lang="ro-RO" dirty="0"/>
          </a:p>
        </p:txBody>
      </p:sp>
    </p:spTree>
    <p:extLst>
      <p:ext uri="{BB962C8B-B14F-4D97-AF65-F5344CB8AC3E}">
        <p14:creationId xmlns:p14="http://schemas.microsoft.com/office/powerpoint/2010/main" val="160659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sz="1200" kern="1200" dirty="0">
                <a:solidFill>
                  <a:schemeClr val="tx1"/>
                </a:solidFill>
                <a:effectLst/>
                <a:latin typeface="+mn-lt"/>
                <a:ea typeface="+mn-ea"/>
                <a:cs typeface="+mn-cs"/>
              </a:rPr>
              <a:t>Atenția este un mecanism prin care transformatoarele pot avea o memorie teoretică infinită și astfel se pot concentra și asupra unor cuvinte generate cu mult anterior.</a:t>
            </a:r>
          </a:p>
          <a:p>
            <a:r>
              <a:rPr lang="ro-RO" sz="1200" kern="1200" dirty="0">
                <a:solidFill>
                  <a:schemeClr val="tx1"/>
                </a:solidFill>
                <a:effectLst/>
                <a:latin typeface="+mn-lt"/>
                <a:ea typeface="+mn-ea"/>
                <a:cs typeface="+mn-cs"/>
              </a:rPr>
              <a:t>Pentru a obține atenția, intrarea se distinge în trei straturi pentru a crea vectorii de interogare, cheie și valoare.</a:t>
            </a:r>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The key/value/query concepts come from retrieval systems. For example, when you type a query to search for some video on YouTube, the search engine will map your </a:t>
            </a:r>
            <a:r>
              <a:rPr lang="en-US" sz="1200" b="1" kern="1200" dirty="0">
                <a:solidFill>
                  <a:schemeClr val="tx1"/>
                </a:solidFill>
                <a:effectLst/>
                <a:latin typeface="+mn-lt"/>
                <a:ea typeface="+mn-ea"/>
                <a:cs typeface="+mn-cs"/>
              </a:rPr>
              <a:t>query</a:t>
            </a:r>
            <a:r>
              <a:rPr lang="en-US" sz="1200" kern="1200" dirty="0">
                <a:solidFill>
                  <a:schemeClr val="tx1"/>
                </a:solidFill>
                <a:effectLst/>
                <a:latin typeface="+mn-lt"/>
                <a:ea typeface="+mn-ea"/>
                <a:cs typeface="+mn-cs"/>
              </a:rPr>
              <a:t> against a set of </a:t>
            </a:r>
            <a:r>
              <a:rPr lang="en-US" sz="1200" b="1" kern="1200" dirty="0">
                <a:solidFill>
                  <a:schemeClr val="tx1"/>
                </a:solidFill>
                <a:effectLst/>
                <a:latin typeface="+mn-lt"/>
                <a:ea typeface="+mn-ea"/>
                <a:cs typeface="+mn-cs"/>
              </a:rPr>
              <a:t>keys</a:t>
            </a:r>
            <a:r>
              <a:rPr lang="en-US" sz="1200" kern="1200" dirty="0">
                <a:solidFill>
                  <a:schemeClr val="tx1"/>
                </a:solidFill>
                <a:effectLst/>
                <a:latin typeface="+mn-lt"/>
                <a:ea typeface="+mn-ea"/>
                <a:cs typeface="+mn-cs"/>
              </a:rPr>
              <a:t> (video title, description etc.) associated with candidate videos in the database, then present you the best matched videos (</a:t>
            </a:r>
            <a:r>
              <a:rPr lang="en-US" sz="1200" b="1" kern="1200" dirty="0">
                <a:solidFill>
                  <a:schemeClr val="tx1"/>
                </a:solidFill>
                <a:effectLst/>
                <a:latin typeface="+mn-lt"/>
                <a:ea typeface="+mn-ea"/>
                <a:cs typeface="+mn-cs"/>
              </a:rPr>
              <a:t>values</a:t>
            </a:r>
            <a:r>
              <a:rPr lang="en-US" sz="1200" kern="1200" dirty="0">
                <a:solidFill>
                  <a:schemeClr val="tx1"/>
                </a:solidFill>
                <a:effectLst/>
                <a:latin typeface="+mn-lt"/>
                <a:ea typeface="+mn-ea"/>
                <a:cs typeface="+mn-cs"/>
              </a:rPr>
              <a:t>).</a:t>
            </a:r>
            <a:r>
              <a:rPr lang="ro-RO" sz="1200" kern="1200" dirty="0">
                <a:solidFill>
                  <a:schemeClr val="tx1"/>
                </a:solidFill>
                <a:effectLst/>
                <a:latin typeface="+mn-lt"/>
                <a:ea typeface="+mn-ea"/>
                <a:cs typeface="+mn-cs"/>
              </a:rPr>
              <a:t>” – </a:t>
            </a:r>
            <a:r>
              <a:rPr lang="ro-RO" sz="1200" kern="1200" dirty="0" err="1">
                <a:solidFill>
                  <a:schemeClr val="tx1"/>
                </a:solidFill>
                <a:effectLst/>
                <a:latin typeface="+mn-lt"/>
                <a:ea typeface="+mn-ea"/>
                <a:cs typeface="+mn-cs"/>
              </a:rPr>
              <a:t>dontloo</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What</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exactly</a:t>
            </a:r>
            <a:r>
              <a:rPr lang="ro-RO" sz="1200" kern="1200" dirty="0">
                <a:solidFill>
                  <a:schemeClr val="tx1"/>
                </a:solidFill>
                <a:effectLst/>
                <a:latin typeface="+mn-lt"/>
                <a:ea typeface="+mn-ea"/>
                <a:cs typeface="+mn-cs"/>
              </a:rPr>
              <a:t> are </a:t>
            </a:r>
            <a:r>
              <a:rPr lang="ro-RO" sz="1200" kern="1200" dirty="0" err="1">
                <a:solidFill>
                  <a:schemeClr val="tx1"/>
                </a:solidFill>
                <a:effectLst/>
                <a:latin typeface="+mn-lt"/>
                <a:ea typeface="+mn-ea"/>
                <a:cs typeface="+mn-cs"/>
              </a:rPr>
              <a:t>keys</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queries</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and</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values</a:t>
            </a:r>
            <a:r>
              <a:rPr lang="ro-RO" sz="1200" kern="1200" dirty="0">
                <a:solidFill>
                  <a:schemeClr val="tx1"/>
                </a:solidFill>
                <a:effectLst/>
                <a:latin typeface="+mn-lt"/>
                <a:ea typeface="+mn-ea"/>
                <a:cs typeface="+mn-cs"/>
              </a:rPr>
              <a:t> in </a:t>
            </a:r>
            <a:r>
              <a:rPr lang="ro-RO" sz="1200" kern="1200" dirty="0" err="1">
                <a:solidFill>
                  <a:schemeClr val="tx1"/>
                </a:solidFill>
                <a:effectLst/>
                <a:latin typeface="+mn-lt"/>
                <a:ea typeface="+mn-ea"/>
                <a:cs typeface="+mn-cs"/>
              </a:rPr>
              <a:t>attention</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mechanisms</a:t>
            </a:r>
            <a:r>
              <a:rPr lang="ro-RO" sz="1200" kern="1200" dirty="0">
                <a:solidFill>
                  <a:schemeClr val="tx1"/>
                </a:solidFill>
                <a:effectLst/>
                <a:latin typeface="+mn-lt"/>
                <a:ea typeface="+mn-ea"/>
                <a:cs typeface="+mn-cs"/>
              </a:rPr>
              <a:t>?,” [Răspuns] </a:t>
            </a:r>
            <a:r>
              <a:rPr lang="ro-RO" sz="1200" kern="1200" dirty="0" err="1">
                <a:solidFill>
                  <a:schemeClr val="tx1"/>
                </a:solidFill>
                <a:effectLst/>
                <a:latin typeface="+mn-lt"/>
                <a:ea typeface="+mn-ea"/>
                <a:cs typeface="+mn-cs"/>
              </a:rPr>
              <a:t>Stats</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StackExchange</a:t>
            </a:r>
            <a:r>
              <a:rPr lang="ro-RO" sz="1200" kern="1200" dirty="0">
                <a:solidFill>
                  <a:schemeClr val="tx1"/>
                </a:solidFill>
                <a:effectLst/>
                <a:latin typeface="+mn-lt"/>
                <a:ea typeface="+mn-ea"/>
                <a:cs typeface="+mn-cs"/>
              </a:rPr>
              <a:t>, 29 August 2019. [Interactiv]. Disponibil: https://stats.stackexchange.com/a/424127. [Accesat 19 Iunie 2020].</a:t>
            </a:r>
          </a:p>
        </p:txBody>
      </p:sp>
      <p:sp>
        <p:nvSpPr>
          <p:cNvPr id="4" name="Substituent număr diapozitiv 3"/>
          <p:cNvSpPr>
            <a:spLocks noGrp="1"/>
          </p:cNvSpPr>
          <p:nvPr>
            <p:ph type="sldNum" sz="quarter" idx="5"/>
          </p:nvPr>
        </p:nvSpPr>
        <p:spPr/>
        <p:txBody>
          <a:bodyPr/>
          <a:lstStyle/>
          <a:p>
            <a:fld id="{F8A7202C-1D8A-4F17-B03B-43556A136168}" type="slidenum">
              <a:rPr lang="ro-RO" smtClean="0"/>
              <a:t>7</a:t>
            </a:fld>
            <a:endParaRPr lang="ro-RO" dirty="0"/>
          </a:p>
        </p:txBody>
      </p:sp>
    </p:spTree>
    <p:extLst>
      <p:ext uri="{BB962C8B-B14F-4D97-AF65-F5344CB8AC3E}">
        <p14:creationId xmlns:p14="http://schemas.microsoft.com/office/powerpoint/2010/main" val="385321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ubstituent note 2"/>
              <p:cNvSpPr>
                <a:spLocks noGrp="1"/>
              </p:cNvSpPr>
              <p:nvPr>
                <p:ph type="body" idx="1"/>
              </p:nvPr>
            </p:nvSpPr>
            <p:spPr/>
            <p:txBody>
              <a:bodyPr/>
              <a:lstStyle/>
              <a:p>
                <a:r>
                  <a:rPr lang="ro-RO" sz="1200" kern="1200" dirty="0">
                    <a:solidFill>
                      <a:schemeClr val="tx1"/>
                    </a:solidFill>
                    <a:effectLst/>
                    <a:latin typeface="+mn-lt"/>
                    <a:ea typeface="+mn-ea"/>
                    <a:cs typeface="+mn-cs"/>
                  </a:rPr>
                  <a:t>Încorporare învățată</a:t>
                </a:r>
              </a:p>
              <a:p>
                <a:r>
                  <a:rPr lang="ro-RO" sz="1200" kern="1200" dirty="0">
                    <a:solidFill>
                      <a:schemeClr val="tx1"/>
                    </a:solidFill>
                    <a:effectLst/>
                    <a:latin typeface="+mn-lt"/>
                    <a:ea typeface="+mn-ea"/>
                    <a:cs typeface="+mn-cs"/>
                  </a:rPr>
                  <a:t>Transformatorul nu folosește recurențe și are nevoie de informații despre pozițiile din intrarea încorporată. Pentru acest lucru se folosește codificarea pozițională ce are aceeași dimensiune pentru a putea fi adunată cu încorporarea.</a:t>
                </a:r>
              </a:p>
              <a:p>
                <a:r>
                  <a:rPr lang="ro-RO" sz="1200" kern="1200" dirty="0">
                    <a:solidFill>
                      <a:schemeClr val="tx1"/>
                    </a:solidFill>
                    <a:effectLst/>
                    <a:latin typeface="+mn-lt"/>
                    <a:ea typeface="+mn-ea"/>
                    <a:cs typeface="+mn-cs"/>
                  </a:rPr>
                  <a:t>Fiecare sub-strat din straturile de codare are o conexiune reziduală (ieșirea este adunată cu intrarea) care este apoi normalizată. Conexiunile reziduale ajută modelul la antrenare, gradienții putând trece direct prin rețea, în timp ce normalizarea este utilizată pentru a stabiliza rețeaua, ceea ce implică o reducere semnificativă a timpului de antrenare.</a:t>
                </a:r>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a:solidFill>
                      <a:schemeClr val="tx1"/>
                    </a:solidFill>
                    <a:effectLst/>
                    <a:latin typeface="+mn-lt"/>
                    <a:ea typeface="+mn-ea"/>
                    <a:cs typeface="+mn-cs"/>
                  </a:rPr>
                  <a:t>Rețeaua de transmitere înainte </a:t>
                </a:r>
                <a:r>
                  <a:rPr lang="ro-RO" sz="1200" kern="1200" dirty="0" err="1">
                    <a:solidFill>
                      <a:schemeClr val="tx1"/>
                    </a:solidFill>
                    <a:effectLst/>
                    <a:latin typeface="+mn-lt"/>
                    <a:ea typeface="+mn-ea"/>
                    <a:cs typeface="+mn-cs"/>
                  </a:rPr>
                  <a:t>point</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wise</a:t>
                </a:r>
                <a:r>
                  <a:rPr lang="ro-RO" sz="1200" kern="1200" dirty="0">
                    <a:solidFill>
                      <a:schemeClr val="tx1"/>
                    </a:solidFill>
                    <a:effectLst/>
                    <a:latin typeface="+mn-lt"/>
                    <a:ea typeface="+mn-ea"/>
                    <a:cs typeface="+mn-cs"/>
                  </a:rPr>
                  <a:t> este folosită pentru a proiecta atenția ieșirii, ceea ce îi poate da o reprezentare mai bogată.</a:t>
                </a:r>
              </a:p>
              <a:p>
                <a:r>
                  <a:rPr lang="ro-RO" sz="1200" kern="1200" dirty="0">
                    <a:solidFill>
                      <a:schemeClr val="tx1"/>
                    </a:solidFill>
                    <a:effectLst/>
                    <a:latin typeface="+mn-lt"/>
                    <a:ea typeface="+mn-ea"/>
                    <a:cs typeface="+mn-cs"/>
                  </a:rPr>
                  <a:t>Straturile de atenție permit fiecărei poziții să participe la toate pozițiile din decoder până la poziția aceasta. Pentru a păstra proprietatea de auto-regresie [8], pozițiile dincolo de cea curentă trebuie mascate (setate la </a:t>
                </a:r>
                <a14:m>
                  <m:oMath xmlns:m="http://schemas.openxmlformats.org/officeDocument/2006/math">
                    <m:r>
                      <a:rPr lang="ro-RO" sz="1200" i="1" kern="1200">
                        <a:solidFill>
                          <a:schemeClr val="tx1"/>
                        </a:solidFill>
                        <a:effectLst/>
                        <a:latin typeface="Cambria Math" panose="02040503050406030204" pitchFamily="18" charset="0"/>
                        <a:ea typeface="+mn-ea"/>
                        <a:cs typeface="+mn-cs"/>
                      </a:rPr>
                      <m:t>−∞</m:t>
                    </m:r>
                  </m:oMath>
                </a14:m>
                <a:r>
                  <a:rPr lang="ro-RO" sz="1200" kern="1200" dirty="0">
                    <a:solidFill>
                      <a:schemeClr val="tx1"/>
                    </a:solidFill>
                    <a:effectLst/>
                    <a:latin typeface="+mn-lt"/>
                    <a:ea typeface="+mn-ea"/>
                    <a:cs typeface="+mn-cs"/>
                  </a:rPr>
                  <a:t>).</a:t>
                </a:r>
              </a:p>
              <a:p>
                <a:r>
                  <a:rPr lang="ro-RO" sz="1200" kern="1200" dirty="0">
                    <a:solidFill>
                      <a:schemeClr val="tx1"/>
                    </a:solidFill>
                    <a:effectLst/>
                    <a:latin typeface="+mn-lt"/>
                    <a:ea typeface="+mn-ea"/>
                    <a:cs typeface="+mn-cs"/>
                  </a:rPr>
                  <a:t>În stratul de atenție care leagă codificatorul de decodificator (al doilea strat – cel din mijloc) interogările provin din stratul decodificator anterior, în timp ce cheile și valorile provin de le ieșirea codificatorului. Acest lucru permite fiecărei poziții din decodificator să participe la fiecare poziție din intrare, asemănător cu alte mecanisme de atenție în modele secvență-la-secvență.</a:t>
                </a:r>
              </a:p>
            </p:txBody>
          </p:sp>
        </mc:Choice>
        <mc:Fallback xmlns="">
          <p:sp>
            <p:nvSpPr>
              <p:cNvPr id="3" name="Substituent note 2"/>
              <p:cNvSpPr>
                <a:spLocks noGrp="1"/>
              </p:cNvSpPr>
              <p:nvPr>
                <p:ph type="body" idx="1"/>
              </p:nvPr>
            </p:nvSpPr>
            <p:spPr/>
            <p:txBody>
              <a:bodyPr/>
              <a:lstStyle/>
              <a:p>
                <a:r>
                  <a:rPr lang="ro-RO" sz="1200" kern="1200" dirty="0">
                    <a:solidFill>
                      <a:schemeClr val="tx1"/>
                    </a:solidFill>
                    <a:effectLst/>
                    <a:latin typeface="+mn-lt"/>
                    <a:ea typeface="+mn-ea"/>
                    <a:cs typeface="+mn-cs"/>
                  </a:rPr>
                  <a:t>Încorporare învățată</a:t>
                </a:r>
              </a:p>
              <a:p>
                <a:r>
                  <a:rPr lang="ro-RO" sz="1200" kern="1200" dirty="0">
                    <a:solidFill>
                      <a:schemeClr val="tx1"/>
                    </a:solidFill>
                    <a:effectLst/>
                    <a:latin typeface="+mn-lt"/>
                    <a:ea typeface="+mn-ea"/>
                    <a:cs typeface="+mn-cs"/>
                  </a:rPr>
                  <a:t>Transformatorul nu folosește recurențe și are nevoie de informații despre pozițiile din intrarea încorporată. Pentru acest lucru se folosește codificarea pozițională ce are aceeași dimensiune pentru a putea fi adunată cu încorporarea.</a:t>
                </a:r>
              </a:p>
              <a:p>
                <a:r>
                  <a:rPr lang="ro-RO" sz="1200" kern="1200" dirty="0">
                    <a:solidFill>
                      <a:schemeClr val="tx1"/>
                    </a:solidFill>
                    <a:effectLst/>
                    <a:latin typeface="+mn-lt"/>
                    <a:ea typeface="+mn-ea"/>
                    <a:cs typeface="+mn-cs"/>
                  </a:rPr>
                  <a:t>Fiecare sub-strat din straturile de codare are o conexiune reziduală (ieșirea este adunată cu intrarea) care este apoi normalizată. Conexiunile reziduale ajută modelul la antrenare, gradienții putând trece direct prin rețea, în timp ce normalizarea este utilizată pentru a stabiliza rețeaua, ceea ce implică o reducere semnificativă a timpului de antrenare.</a:t>
                </a:r>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a:solidFill>
                      <a:schemeClr val="tx1"/>
                    </a:solidFill>
                    <a:effectLst/>
                    <a:latin typeface="+mn-lt"/>
                    <a:ea typeface="+mn-ea"/>
                    <a:cs typeface="+mn-cs"/>
                  </a:rPr>
                  <a:t>Rețeaua de transmitere înainte </a:t>
                </a:r>
                <a:r>
                  <a:rPr lang="ro-RO" sz="1200" kern="1200" dirty="0" err="1">
                    <a:solidFill>
                      <a:schemeClr val="tx1"/>
                    </a:solidFill>
                    <a:effectLst/>
                    <a:latin typeface="+mn-lt"/>
                    <a:ea typeface="+mn-ea"/>
                    <a:cs typeface="+mn-cs"/>
                  </a:rPr>
                  <a:t>point</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wise</a:t>
                </a:r>
                <a:r>
                  <a:rPr lang="ro-RO" sz="1200" kern="1200" dirty="0">
                    <a:solidFill>
                      <a:schemeClr val="tx1"/>
                    </a:solidFill>
                    <a:effectLst/>
                    <a:latin typeface="+mn-lt"/>
                    <a:ea typeface="+mn-ea"/>
                    <a:cs typeface="+mn-cs"/>
                  </a:rPr>
                  <a:t> este folosită pentru a proiecta atenția ieșirii, ceea ce îi poate da o reprezentare mai bogată.</a:t>
                </a:r>
              </a:p>
              <a:p>
                <a:r>
                  <a:rPr lang="ro-RO" sz="1200" kern="1200" dirty="0">
                    <a:solidFill>
                      <a:schemeClr val="tx1"/>
                    </a:solidFill>
                    <a:effectLst/>
                    <a:latin typeface="+mn-lt"/>
                    <a:ea typeface="+mn-ea"/>
                    <a:cs typeface="+mn-cs"/>
                  </a:rPr>
                  <a:t>Straturile de atenție permit fiecărei poziții să participe la toate pozițiile din decoder până la poziția aceasta. Pentru a păstra proprietatea de auto-regresie [8], pozițiile dincolo de cea curentă trebuie mascate (setate la </a:t>
                </a:r>
                <a:r>
                  <a:rPr lang="ro-RO" sz="1200" i="0" kern="1200">
                    <a:solidFill>
                      <a:schemeClr val="tx1"/>
                    </a:solidFill>
                    <a:effectLst/>
                    <a:latin typeface="+mn-lt"/>
                    <a:ea typeface="+mn-ea"/>
                    <a:cs typeface="+mn-cs"/>
                  </a:rPr>
                  <a:t>−∞</a:t>
                </a:r>
                <a:r>
                  <a:rPr lang="ro-RO" sz="1200" kern="1200" dirty="0">
                    <a:solidFill>
                      <a:schemeClr val="tx1"/>
                    </a:solidFill>
                    <a:effectLst/>
                    <a:latin typeface="+mn-lt"/>
                    <a:ea typeface="+mn-ea"/>
                    <a:cs typeface="+mn-cs"/>
                  </a:rPr>
                  <a:t>).</a:t>
                </a:r>
              </a:p>
              <a:p>
                <a:r>
                  <a:rPr lang="ro-RO" sz="1200" kern="1200" dirty="0">
                    <a:solidFill>
                      <a:schemeClr val="tx1"/>
                    </a:solidFill>
                    <a:effectLst/>
                    <a:latin typeface="+mn-lt"/>
                    <a:ea typeface="+mn-ea"/>
                    <a:cs typeface="+mn-cs"/>
                  </a:rPr>
                  <a:t>În stratul de atenție care leagă codificatorul de decodificator (al doilea strat – cel din mijloc) interogările provin din stratul decodificator anterior, în timp ce cheile și valorile provin de le ieșirea codificatorului. Acest lucru permite fiecărei poziții din decodificator să participe la fiecare poziție din intrare, asemănător cu alte mecanisme de atenție în modele secvență-la-secvență.</a:t>
                </a:r>
              </a:p>
            </p:txBody>
          </p:sp>
        </mc:Fallback>
      </mc:AlternateContent>
      <p:sp>
        <p:nvSpPr>
          <p:cNvPr id="4" name="Substituent număr diapozitiv 3"/>
          <p:cNvSpPr>
            <a:spLocks noGrp="1"/>
          </p:cNvSpPr>
          <p:nvPr>
            <p:ph type="sldNum" sz="quarter" idx="5"/>
          </p:nvPr>
        </p:nvSpPr>
        <p:spPr/>
        <p:txBody>
          <a:bodyPr/>
          <a:lstStyle/>
          <a:p>
            <a:fld id="{F8A7202C-1D8A-4F17-B03B-43556A136168}" type="slidenum">
              <a:rPr lang="ro-RO" smtClean="0"/>
              <a:t>8</a:t>
            </a:fld>
            <a:endParaRPr lang="ro-RO" dirty="0"/>
          </a:p>
        </p:txBody>
      </p:sp>
    </p:spTree>
    <p:extLst>
      <p:ext uri="{BB962C8B-B14F-4D97-AF65-F5344CB8AC3E}">
        <p14:creationId xmlns:p14="http://schemas.microsoft.com/office/powerpoint/2010/main" val="266122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ro-RO" dirty="0"/>
              <a:t>Modelul folosit este bazat pe Atenție și Transformator.</a:t>
            </a:r>
          </a:p>
        </p:txBody>
      </p:sp>
      <p:sp>
        <p:nvSpPr>
          <p:cNvPr id="4" name="Substituent număr diapozitiv 3"/>
          <p:cNvSpPr>
            <a:spLocks noGrp="1"/>
          </p:cNvSpPr>
          <p:nvPr>
            <p:ph type="sldNum" sz="quarter" idx="5"/>
          </p:nvPr>
        </p:nvSpPr>
        <p:spPr/>
        <p:txBody>
          <a:bodyPr/>
          <a:lstStyle/>
          <a:p>
            <a:fld id="{F8A7202C-1D8A-4F17-B03B-43556A136168}" type="slidenum">
              <a:rPr lang="ro-RO" smtClean="0"/>
              <a:t>9</a:t>
            </a:fld>
            <a:endParaRPr lang="ro-RO" dirty="0"/>
          </a:p>
        </p:txBody>
      </p:sp>
    </p:spTree>
    <p:extLst>
      <p:ext uri="{BB962C8B-B14F-4D97-AF65-F5344CB8AC3E}">
        <p14:creationId xmlns:p14="http://schemas.microsoft.com/office/powerpoint/2010/main" val="244902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3CD439F-2D88-4508-9297-D2D56E3ABBFB}"/>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F172AC4A-1479-4AD3-BF9C-77FF6048D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5B4469F0-D6D4-47CD-9FFE-36D58A2A0E92}"/>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92530825-1E99-4817-91EF-82AA7F45B723}"/>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182A8AAE-CB36-4008-AA55-9BFE4223F93E}"/>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99679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70679B-0B3E-4230-B2DA-A34D232224F8}"/>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320424A5-542C-453F-A695-3A34F36DF19A}"/>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89A1FD6E-EF01-480F-9FAC-AFE79D492B9A}"/>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EB68B0C5-737F-4B61-9031-B44642940256}"/>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35A11531-49CB-436F-8B8C-3644EF07EF04}"/>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2251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50E6B209-F0AB-4C3A-AE63-61B7BE44A2CE}"/>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CFE5031A-BBDE-4F40-87D5-11559775304F}"/>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919B5CA5-3FF2-4BFA-880D-E0045D2B2415}"/>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18AC4FCC-8276-4F7C-945B-B899B25A074B}"/>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5DF624F6-9278-4EA3-8544-BF3BC6E67DF0}"/>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87397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6A42847-CA65-461B-BB11-A7573528A400}"/>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1EC72BA5-4E88-432E-AA5B-872C6FD2425A}"/>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467CEC8A-24F7-44AD-84B2-EB51DFE0A3E6}"/>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8F22AB3A-992A-4F68-AAEE-4F541BE3685D}"/>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D4E5DBEF-28D4-4E85-94C8-5CB54284776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6158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CB464A-4CB2-4D5E-9DC7-FD4A5DE89906}"/>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A98C8738-3881-4C39-846E-6B243487F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5925B229-F994-446F-8F42-691D9184ADAB}"/>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92F7B4BB-400B-4150-BC3C-F1025E17E42E}"/>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40F92C1A-F1FE-4EF0-BBA3-27F6B7024AE3}"/>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34680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CA494F-7152-421B-91A4-212740021981}"/>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00E84A3F-D701-4974-AF01-C4D92D92874B}"/>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8D86B1F9-B060-444F-8EA2-4FFF54C5FBD4}"/>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FB55FD57-C984-4213-975E-0AD51DB5A32E}"/>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25613581-1D9E-4640-99F3-6F6F4D15A7E2}"/>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928EBC0C-B476-4224-856C-A8935AB46EF6}"/>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47683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F1070E-F470-45D7-BAEF-5A8F520EE4AB}"/>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4F4C5ED2-4A90-409A-9968-A3E5CCAF6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3B3B4477-FDA7-4BC0-8D48-5EDFD26C2E17}"/>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C07ACA1F-3C22-4E5D-845A-434453D91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E8C56B35-DFE2-4EE3-9985-7206DFE6798C}"/>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9F3CB140-9F61-48A2-84E2-8BC53D0747D9}"/>
              </a:ext>
            </a:extLst>
          </p:cNvPr>
          <p:cNvSpPr>
            <a:spLocks noGrp="1"/>
          </p:cNvSpPr>
          <p:nvPr>
            <p:ph type="dt" sz="half" idx="10"/>
          </p:nvPr>
        </p:nvSpPr>
        <p:spPr/>
        <p:txBody>
          <a:bodyPr/>
          <a:lstStyle/>
          <a:p>
            <a:r>
              <a:rPr lang="ro-RO"/>
              <a:t>02.07.2020 10:00</a:t>
            </a:r>
            <a:endParaRPr lang="ro-RO" dirty="0"/>
          </a:p>
        </p:txBody>
      </p:sp>
      <p:sp>
        <p:nvSpPr>
          <p:cNvPr id="8" name="Substituent subsol 7">
            <a:extLst>
              <a:ext uri="{FF2B5EF4-FFF2-40B4-BE49-F238E27FC236}">
                <a16:creationId xmlns:a16="http://schemas.microsoft.com/office/drawing/2014/main" id="{62A4F952-44FC-4F7F-B90E-BF7D7FFB4972}"/>
              </a:ext>
            </a:extLst>
          </p:cNvPr>
          <p:cNvSpPr>
            <a:spLocks noGrp="1"/>
          </p:cNvSpPr>
          <p:nvPr>
            <p:ph type="ftr" sz="quarter" idx="11"/>
          </p:nvPr>
        </p:nvSpPr>
        <p:spPr/>
        <p:txBody>
          <a:bodyPr/>
          <a:lstStyle/>
          <a:p>
            <a:r>
              <a:rPr lang="ro-RO" dirty="0"/>
              <a:t>BUCUREȘTI</a:t>
            </a:r>
          </a:p>
        </p:txBody>
      </p:sp>
      <p:sp>
        <p:nvSpPr>
          <p:cNvPr id="9" name="Substituent număr diapozitiv 8">
            <a:extLst>
              <a:ext uri="{FF2B5EF4-FFF2-40B4-BE49-F238E27FC236}">
                <a16:creationId xmlns:a16="http://schemas.microsoft.com/office/drawing/2014/main" id="{C7DDAFFE-C489-40B4-8319-76FA7FFA727A}"/>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21564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89D6AD-C6D6-4E16-BEDB-D4AE6C46E3B0}"/>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2D1F913D-3707-443B-984A-66DD1AB2A46E}"/>
              </a:ext>
            </a:extLst>
          </p:cNvPr>
          <p:cNvSpPr>
            <a:spLocks noGrp="1"/>
          </p:cNvSpPr>
          <p:nvPr>
            <p:ph type="dt" sz="half" idx="10"/>
          </p:nvPr>
        </p:nvSpPr>
        <p:spPr/>
        <p:txBody>
          <a:bodyPr/>
          <a:lstStyle/>
          <a:p>
            <a:r>
              <a:rPr lang="ro-RO"/>
              <a:t>02.07.2020 10:00</a:t>
            </a:r>
            <a:endParaRPr lang="ro-RO" dirty="0"/>
          </a:p>
        </p:txBody>
      </p:sp>
      <p:sp>
        <p:nvSpPr>
          <p:cNvPr id="4" name="Substituent subsol 3">
            <a:extLst>
              <a:ext uri="{FF2B5EF4-FFF2-40B4-BE49-F238E27FC236}">
                <a16:creationId xmlns:a16="http://schemas.microsoft.com/office/drawing/2014/main" id="{08341DB7-085B-42AB-A874-31B6B035D8E7}"/>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A43C4882-3D14-4AC1-A731-04C767BA000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14683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3FDA2C2B-FC02-4740-A6B0-6D699FBDD538}"/>
              </a:ext>
            </a:extLst>
          </p:cNvPr>
          <p:cNvSpPr>
            <a:spLocks noGrp="1"/>
          </p:cNvSpPr>
          <p:nvPr>
            <p:ph type="dt" sz="half" idx="10"/>
          </p:nvPr>
        </p:nvSpPr>
        <p:spPr/>
        <p:txBody>
          <a:bodyPr/>
          <a:lstStyle/>
          <a:p>
            <a:r>
              <a:rPr lang="ro-RO"/>
              <a:t>02.07.2020 10:00</a:t>
            </a:r>
            <a:endParaRPr lang="ro-RO" dirty="0"/>
          </a:p>
        </p:txBody>
      </p:sp>
      <p:sp>
        <p:nvSpPr>
          <p:cNvPr id="3" name="Substituent subsol 2">
            <a:extLst>
              <a:ext uri="{FF2B5EF4-FFF2-40B4-BE49-F238E27FC236}">
                <a16:creationId xmlns:a16="http://schemas.microsoft.com/office/drawing/2014/main" id="{A49060BB-45B9-4C5E-821A-EBC0EB84B3C1}"/>
              </a:ext>
            </a:extLst>
          </p:cNvPr>
          <p:cNvSpPr>
            <a:spLocks noGrp="1"/>
          </p:cNvSpPr>
          <p:nvPr>
            <p:ph type="ftr" sz="quarter" idx="11"/>
          </p:nvPr>
        </p:nvSpPr>
        <p:spPr/>
        <p:txBody>
          <a:bodyPr/>
          <a:lstStyle/>
          <a:p>
            <a:r>
              <a:rPr lang="ro-RO" dirty="0"/>
              <a:t>BUCUREȘTI</a:t>
            </a:r>
          </a:p>
        </p:txBody>
      </p:sp>
      <p:sp>
        <p:nvSpPr>
          <p:cNvPr id="4" name="Substituent număr diapozitiv 3">
            <a:extLst>
              <a:ext uri="{FF2B5EF4-FFF2-40B4-BE49-F238E27FC236}">
                <a16:creationId xmlns:a16="http://schemas.microsoft.com/office/drawing/2014/main" id="{E6914028-00E2-468A-B36A-3DF64588A35E}"/>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28769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1FCE64-6909-4197-BA3D-49A60CFB7AAC}"/>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7D4FCB9B-449C-41E9-A593-92950C444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2DBE5544-D6F3-4296-A373-DF5871386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098E9544-6CFA-4CB5-B779-C28BFF100DAF}"/>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AA8F106C-FE6E-44B3-B060-9DCDE1F66CA1}"/>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EFEF1673-BF05-41F8-A5E0-22F2D5F116D4}"/>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225467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6716E4-B788-4F98-9D85-739EEBAAAA16}"/>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3FE250FF-394C-41A8-A805-C5969469F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dirty="0"/>
          </a:p>
        </p:txBody>
      </p:sp>
      <p:sp>
        <p:nvSpPr>
          <p:cNvPr id="4" name="Substituent text 3">
            <a:extLst>
              <a:ext uri="{FF2B5EF4-FFF2-40B4-BE49-F238E27FC236}">
                <a16:creationId xmlns:a16="http://schemas.microsoft.com/office/drawing/2014/main" id="{46A4B42D-5148-4AD0-B52D-60B308BD1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9F30E9B3-0FCC-45A9-BFFF-29D980FFB380}"/>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77FEEAC3-B843-47B4-B65A-64B4B9087D72}"/>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11D2B587-F8AA-4FFC-B0B8-9AB6E9A14EB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343916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BC7BB19A-7F9F-4E7D-ADAC-344162379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E8620F99-AA32-4A83-91C4-CDFF7B925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3F8B4A00-D804-456D-BB4C-AF0E2BCBB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02.07.2020 10:00</a:t>
            </a:r>
            <a:endParaRPr lang="ro-RO" dirty="0"/>
          </a:p>
        </p:txBody>
      </p:sp>
      <p:sp>
        <p:nvSpPr>
          <p:cNvPr id="5" name="Substituent subsol 4">
            <a:extLst>
              <a:ext uri="{FF2B5EF4-FFF2-40B4-BE49-F238E27FC236}">
                <a16:creationId xmlns:a16="http://schemas.microsoft.com/office/drawing/2014/main" id="{9FEC3086-A2F6-4A34-94C3-61EAFED9B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o-RO" dirty="0"/>
              <a:t>BUCUREȘTI</a:t>
            </a:r>
          </a:p>
        </p:txBody>
      </p:sp>
      <p:sp>
        <p:nvSpPr>
          <p:cNvPr id="6" name="Substituent număr diapozitiv 5">
            <a:extLst>
              <a:ext uri="{FF2B5EF4-FFF2-40B4-BE49-F238E27FC236}">
                <a16:creationId xmlns:a16="http://schemas.microsoft.com/office/drawing/2014/main" id="{E07E0FDA-52A3-4B59-AEA1-D2DAF22FD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44DA2-6856-430C-8841-3BB42E88DEF9}" type="slidenum">
              <a:rPr lang="ro-RO" smtClean="0"/>
              <a:t>‹#›</a:t>
            </a:fld>
            <a:endParaRPr lang="ro-RO" dirty="0"/>
          </a:p>
        </p:txBody>
      </p:sp>
    </p:spTree>
    <p:extLst>
      <p:ext uri="{BB962C8B-B14F-4D97-AF65-F5344CB8AC3E}">
        <p14:creationId xmlns:p14="http://schemas.microsoft.com/office/powerpoint/2010/main" val="248198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F67EEFF-11BD-4164-A329-1D976621D3F2}"/>
              </a:ext>
            </a:extLst>
          </p:cNvPr>
          <p:cNvSpPr>
            <a:spLocks noGrp="1"/>
          </p:cNvSpPr>
          <p:nvPr>
            <p:ph type="ctrTitle"/>
          </p:nvPr>
        </p:nvSpPr>
        <p:spPr/>
        <p:txBody>
          <a:bodyPr>
            <a:normAutofit fontScale="90000"/>
          </a:bodyPr>
          <a:lstStyle/>
          <a:p>
            <a:r>
              <a:rPr lang="ro-RO" dirty="0"/>
              <a:t>Sistem Lingvistic Inteligent pentru Gramatica Limbii Române</a:t>
            </a:r>
          </a:p>
        </p:txBody>
      </p:sp>
      <p:sp>
        <p:nvSpPr>
          <p:cNvPr id="3" name="Subtitlu 2">
            <a:extLst>
              <a:ext uri="{FF2B5EF4-FFF2-40B4-BE49-F238E27FC236}">
                <a16:creationId xmlns:a16="http://schemas.microsoft.com/office/drawing/2014/main" id="{0D1C3585-729C-4B91-9461-23CBC16A2B6F}"/>
              </a:ext>
            </a:extLst>
          </p:cNvPr>
          <p:cNvSpPr>
            <a:spLocks noGrp="1"/>
          </p:cNvSpPr>
          <p:nvPr>
            <p:ph type="subTitle" idx="1"/>
          </p:nvPr>
        </p:nvSpPr>
        <p:spPr/>
        <p:txBody>
          <a:bodyPr>
            <a:normAutofit lnSpcReduction="10000"/>
          </a:bodyPr>
          <a:lstStyle/>
          <a:p>
            <a:pPr algn="l"/>
            <a:r>
              <a:rPr lang="ro-RO" dirty="0"/>
              <a:t>Ioan-Florin-Cătălin NIȚU</a:t>
            </a:r>
          </a:p>
          <a:p>
            <a:pPr algn="l"/>
            <a:endParaRPr lang="ro-RO" dirty="0"/>
          </a:p>
          <a:p>
            <a:pPr algn="r"/>
            <a:r>
              <a:rPr lang="ro-RO" b="1" dirty="0"/>
              <a:t>Coordonator științific:</a:t>
            </a:r>
          </a:p>
          <a:p>
            <a:pPr algn="r"/>
            <a:r>
              <a:rPr lang="ro-RO" dirty="0"/>
              <a:t>Conf. Dr. Ing. Traian-Eugen REBEDEA</a:t>
            </a:r>
          </a:p>
        </p:txBody>
      </p:sp>
      <p:sp>
        <p:nvSpPr>
          <p:cNvPr id="4" name="Substituent dată 3">
            <a:extLst>
              <a:ext uri="{FF2B5EF4-FFF2-40B4-BE49-F238E27FC236}">
                <a16:creationId xmlns:a16="http://schemas.microsoft.com/office/drawing/2014/main" id="{E17F8F7C-5A2B-455E-92B7-5782E42CCA46}"/>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A76507F0-CFDC-4FF4-B414-A4C29879F86F}"/>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BF1F19BF-7F49-4F20-9A13-6832FCF97A30}"/>
              </a:ext>
            </a:extLst>
          </p:cNvPr>
          <p:cNvSpPr>
            <a:spLocks noGrp="1"/>
          </p:cNvSpPr>
          <p:nvPr>
            <p:ph type="sldNum" sz="quarter" idx="12"/>
          </p:nvPr>
        </p:nvSpPr>
        <p:spPr/>
        <p:txBody>
          <a:bodyPr/>
          <a:lstStyle/>
          <a:p>
            <a:fld id="{83044DA2-6856-430C-8841-3BB42E88DEF9}" type="slidenum">
              <a:rPr lang="ro-RO" smtClean="0"/>
              <a:t>1</a:t>
            </a:fld>
            <a:endParaRPr lang="ro-RO" dirty="0"/>
          </a:p>
        </p:txBody>
      </p:sp>
      <p:pic>
        <p:nvPicPr>
          <p:cNvPr id="7" name="Imagine 6">
            <a:extLst>
              <a:ext uri="{FF2B5EF4-FFF2-40B4-BE49-F238E27FC236}">
                <a16:creationId xmlns:a16="http://schemas.microsoft.com/office/drawing/2014/main" id="{6D805F04-C144-49D9-876D-B52ACCE929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064" y="136525"/>
            <a:ext cx="1080272" cy="1080000"/>
          </a:xfrm>
          <a:prstGeom prst="rect">
            <a:avLst/>
          </a:prstGeom>
          <a:noFill/>
          <a:ln>
            <a:noFill/>
          </a:ln>
        </p:spPr>
      </p:pic>
      <p:pic>
        <p:nvPicPr>
          <p:cNvPr id="8" name="Imagine 7">
            <a:extLst>
              <a:ext uri="{FF2B5EF4-FFF2-40B4-BE49-F238E27FC236}">
                <a16:creationId xmlns:a16="http://schemas.microsoft.com/office/drawing/2014/main" id="{95459D7D-DE9A-4725-AEC6-4DB93E5907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5556000" y="136525"/>
            <a:ext cx="1080272" cy="1080000"/>
          </a:xfrm>
          <a:prstGeom prst="rect">
            <a:avLst/>
          </a:prstGeom>
          <a:noFill/>
          <a:ln>
            <a:noFill/>
          </a:ln>
        </p:spPr>
      </p:pic>
      <p:pic>
        <p:nvPicPr>
          <p:cNvPr id="9" name="Imagine 8">
            <a:extLst>
              <a:ext uri="{FF2B5EF4-FFF2-40B4-BE49-F238E27FC236}">
                <a16:creationId xmlns:a16="http://schemas.microsoft.com/office/drawing/2014/main" id="{19325F9F-B599-4D44-8941-4FD6B5528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0813936" y="136525"/>
            <a:ext cx="1080000" cy="1080000"/>
          </a:xfrm>
          <a:prstGeom prst="rect">
            <a:avLst/>
          </a:prstGeom>
          <a:noFill/>
          <a:ln>
            <a:noFill/>
          </a:ln>
        </p:spPr>
      </p:pic>
    </p:spTree>
    <p:extLst>
      <p:ext uri="{BB962C8B-B14F-4D97-AF65-F5344CB8AC3E}">
        <p14:creationId xmlns:p14="http://schemas.microsoft.com/office/powerpoint/2010/main" val="405417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C27028B-D710-4CB0-B4E5-A0F719F72B86}"/>
              </a:ext>
            </a:extLst>
          </p:cNvPr>
          <p:cNvSpPr>
            <a:spLocks noGrp="1"/>
          </p:cNvSpPr>
          <p:nvPr>
            <p:ph type="title"/>
          </p:nvPr>
        </p:nvSpPr>
        <p:spPr/>
        <p:txBody>
          <a:bodyPr/>
          <a:lstStyle/>
          <a:p>
            <a:r>
              <a:rPr lang="ro-RO" dirty="0"/>
              <a:t>Descrierea Metodei</a:t>
            </a:r>
          </a:p>
        </p:txBody>
      </p:sp>
      <p:sp>
        <p:nvSpPr>
          <p:cNvPr id="3" name="Substituent conținut 2">
            <a:extLst>
              <a:ext uri="{FF2B5EF4-FFF2-40B4-BE49-F238E27FC236}">
                <a16:creationId xmlns:a16="http://schemas.microsoft.com/office/drawing/2014/main" id="{F06B5C50-26FA-4586-8AAC-A1E3AAFE8F8A}"/>
              </a:ext>
            </a:extLst>
          </p:cNvPr>
          <p:cNvSpPr>
            <a:spLocks noGrp="1"/>
          </p:cNvSpPr>
          <p:nvPr>
            <p:ph idx="1"/>
          </p:nvPr>
        </p:nvSpPr>
        <p:spPr/>
        <p:txBody>
          <a:bodyPr/>
          <a:lstStyle/>
          <a:p>
            <a:pPr algn="just"/>
            <a:r>
              <a:rPr lang="ro-RO" dirty="0"/>
              <a:t>Model bazat pe Transformator [3]</a:t>
            </a:r>
          </a:p>
          <a:p>
            <a:pPr algn="just"/>
            <a:r>
              <a:rPr lang="ro-RO" dirty="0"/>
              <a:t>Codificatorul: propoziții greșite</a:t>
            </a:r>
          </a:p>
          <a:p>
            <a:pPr algn="just"/>
            <a:r>
              <a:rPr lang="ro-RO" dirty="0"/>
              <a:t>Decodificatorul: propoziții corecte</a:t>
            </a:r>
          </a:p>
          <a:p>
            <a:pPr algn="just"/>
            <a:r>
              <a:rPr lang="ro-RO" dirty="0"/>
              <a:t>Modelul nu este pre-antrenat</a:t>
            </a:r>
          </a:p>
          <a:p>
            <a:pPr algn="just"/>
            <a:r>
              <a:rPr lang="ro-RO" dirty="0"/>
              <a:t>Antrenarea</a:t>
            </a:r>
          </a:p>
          <a:p>
            <a:pPr lvl="1" algn="just"/>
            <a:r>
              <a:rPr lang="ro-RO" dirty="0"/>
              <a:t>auto-regresivă [4]</a:t>
            </a:r>
          </a:p>
          <a:p>
            <a:pPr lvl="1" algn="just"/>
            <a:r>
              <a:rPr lang="ro-RO" dirty="0"/>
              <a:t>forțarea profesorului (</a:t>
            </a:r>
            <a:r>
              <a:rPr lang="en-US" dirty="0"/>
              <a:t>teacher forcing</a:t>
            </a:r>
            <a:r>
              <a:rPr lang="ro-RO" dirty="0"/>
              <a:t>) [5]</a:t>
            </a:r>
          </a:p>
          <a:p>
            <a:pPr algn="just"/>
            <a:r>
              <a:rPr lang="ro-RO" dirty="0"/>
              <a:t>RONACC – corpus pentru corecții gramaticale în română [6]</a:t>
            </a:r>
          </a:p>
          <a:p>
            <a:pPr algn="just"/>
            <a:r>
              <a:rPr lang="en-US" b="1" dirty="0"/>
              <a:t>Ro</a:t>
            </a:r>
            <a:r>
              <a:rPr lang="en-US" dirty="0"/>
              <a:t>manian </a:t>
            </a:r>
            <a:r>
              <a:rPr lang="en-US" b="1" dirty="0"/>
              <a:t>N</a:t>
            </a:r>
            <a:r>
              <a:rPr lang="en-US" dirty="0"/>
              <a:t>ational </a:t>
            </a:r>
            <a:r>
              <a:rPr lang="en-US" b="1" dirty="0"/>
              <a:t>A</a:t>
            </a:r>
            <a:r>
              <a:rPr lang="en-US" dirty="0"/>
              <a:t>udiovisual </a:t>
            </a:r>
            <a:r>
              <a:rPr lang="en-US" b="1" dirty="0"/>
              <a:t>C</a:t>
            </a:r>
            <a:r>
              <a:rPr lang="en-US" dirty="0"/>
              <a:t>ouncil </a:t>
            </a:r>
            <a:r>
              <a:rPr lang="en-US" b="1" dirty="0"/>
              <a:t>C</a:t>
            </a:r>
            <a:r>
              <a:rPr lang="en-US" dirty="0"/>
              <a:t>orpus</a:t>
            </a:r>
            <a:endParaRPr lang="ro-RO" dirty="0">
              <a:solidFill>
                <a:srgbClr val="FF0000"/>
              </a:solidFill>
            </a:endParaRPr>
          </a:p>
        </p:txBody>
      </p:sp>
      <p:sp>
        <p:nvSpPr>
          <p:cNvPr id="4" name="Substituent dată 3">
            <a:extLst>
              <a:ext uri="{FF2B5EF4-FFF2-40B4-BE49-F238E27FC236}">
                <a16:creationId xmlns:a16="http://schemas.microsoft.com/office/drawing/2014/main" id="{F06C7A6B-0133-4D4A-9C61-86F31F9A07B5}"/>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A5E7CB77-08B0-49B7-A9F2-5CEA77624F46}"/>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FE35B1FA-CF52-4AC2-B4C9-E8A24E213697}"/>
              </a:ext>
            </a:extLst>
          </p:cNvPr>
          <p:cNvSpPr>
            <a:spLocks noGrp="1"/>
          </p:cNvSpPr>
          <p:nvPr>
            <p:ph type="sldNum" sz="quarter" idx="12"/>
          </p:nvPr>
        </p:nvSpPr>
        <p:spPr/>
        <p:txBody>
          <a:bodyPr/>
          <a:lstStyle/>
          <a:p>
            <a:fld id="{83044DA2-6856-430C-8841-3BB42E88DEF9}" type="slidenum">
              <a:rPr lang="ro-RO" smtClean="0"/>
              <a:t>10</a:t>
            </a:fld>
            <a:endParaRPr lang="ro-RO" dirty="0"/>
          </a:p>
        </p:txBody>
      </p:sp>
    </p:spTree>
    <p:extLst>
      <p:ext uri="{BB962C8B-B14F-4D97-AF65-F5344CB8AC3E}">
        <p14:creationId xmlns:p14="http://schemas.microsoft.com/office/powerpoint/2010/main" val="394272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70A3F22-8E59-49DA-9A4C-483FF043C67B}"/>
              </a:ext>
            </a:extLst>
          </p:cNvPr>
          <p:cNvSpPr>
            <a:spLocks noGrp="1"/>
          </p:cNvSpPr>
          <p:nvPr>
            <p:ph type="title"/>
          </p:nvPr>
        </p:nvSpPr>
        <p:spPr/>
        <p:txBody>
          <a:bodyPr/>
          <a:lstStyle/>
          <a:p>
            <a:r>
              <a:rPr lang="ro-RO" dirty="0"/>
              <a:t>RONACC</a:t>
            </a:r>
          </a:p>
        </p:txBody>
      </p:sp>
      <p:graphicFrame>
        <p:nvGraphicFramePr>
          <p:cNvPr id="7" name="Tabel 7">
            <a:extLst>
              <a:ext uri="{FF2B5EF4-FFF2-40B4-BE49-F238E27FC236}">
                <a16:creationId xmlns:a16="http://schemas.microsoft.com/office/drawing/2014/main" id="{611C53BB-590E-4DFC-9EDE-FC527604AB97}"/>
              </a:ext>
            </a:extLst>
          </p:cNvPr>
          <p:cNvGraphicFramePr>
            <a:graphicFrameLocks noGrp="1"/>
          </p:cNvGraphicFramePr>
          <p:nvPr>
            <p:ph idx="1"/>
            <p:extLst>
              <p:ext uri="{D42A27DB-BD31-4B8C-83A1-F6EECF244321}">
                <p14:modId xmlns:p14="http://schemas.microsoft.com/office/powerpoint/2010/main" val="514243069"/>
              </p:ext>
            </p:extLst>
          </p:nvPr>
        </p:nvGraphicFramePr>
        <p:xfrm>
          <a:off x="838200" y="1825625"/>
          <a:ext cx="10515600" cy="3313684"/>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1509288412"/>
                    </a:ext>
                  </a:extLst>
                </a:gridCol>
                <a:gridCol w="5257800">
                  <a:extLst>
                    <a:ext uri="{9D8B030D-6E8A-4147-A177-3AD203B41FA5}">
                      <a16:colId xmlns:a16="http://schemas.microsoft.com/office/drawing/2014/main" val="2140684244"/>
                    </a:ext>
                  </a:extLst>
                </a:gridCol>
              </a:tblGrid>
              <a:tr h="370840">
                <a:tc>
                  <a:txBody>
                    <a:bodyPr/>
                    <a:lstStyle/>
                    <a:p>
                      <a:pPr algn="ctr">
                        <a:lnSpc>
                          <a:spcPct val="115000"/>
                        </a:lnSpc>
                        <a:spcAft>
                          <a:spcPts val="0"/>
                        </a:spcAft>
                      </a:pPr>
                      <a:r>
                        <a:rPr lang="ro-RO" sz="1800" dirty="0">
                          <a:effectLst/>
                        </a:rPr>
                        <a:t>Propoziție Corectă</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dirty="0">
                          <a:effectLst/>
                        </a:rPr>
                        <a:t>Propoziție Greșită</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642193677"/>
                  </a:ext>
                </a:extLst>
              </a:tr>
              <a:tr h="370840">
                <a:tc>
                  <a:txBody>
                    <a:bodyPr/>
                    <a:lstStyle/>
                    <a:p>
                      <a:pPr algn="just">
                        <a:lnSpc>
                          <a:spcPct val="115000"/>
                        </a:lnSpc>
                        <a:spcAft>
                          <a:spcPts val="0"/>
                        </a:spcAft>
                      </a:pPr>
                      <a:r>
                        <a:rPr lang="ro-RO" sz="1800" dirty="0">
                          <a:effectLst/>
                        </a:rPr>
                        <a:t>Acoperișul din șindrilă nu se mai păstrează, fiind înlocuită cu țiglă în 1936, fapt ce a necesitat sprijinirea acoperișului cu structuri </a:t>
                      </a:r>
                      <a:r>
                        <a:rPr lang="ro-RO" sz="1800" b="1" dirty="0">
                          <a:effectLst/>
                        </a:rPr>
                        <a:t>improvizate</a:t>
                      </a:r>
                      <a:r>
                        <a:rPr lang="ro-RO" sz="1800" dirty="0">
                          <a:effectLst/>
                        </a:rPr>
                        <a:t>.</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Acoperișul din șindrilă nu se mai păstrează, fiind înlocuită cu țiglă în 1936, fapt ce a necesitat sprijinirea acoperișului cu structuri </a:t>
                      </a:r>
                      <a:r>
                        <a:rPr lang="ro-RO" sz="1800" b="1" dirty="0">
                          <a:effectLst/>
                        </a:rPr>
                        <a:t>inprovizate</a:t>
                      </a:r>
                      <a:r>
                        <a:rPr lang="ro-RO" sz="1800" dirty="0">
                          <a:effectLst/>
                        </a:rPr>
                        <a:t>.</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2757470115"/>
                  </a:ext>
                </a:extLst>
              </a:tr>
              <a:tr h="370840">
                <a:tc>
                  <a:txBody>
                    <a:bodyPr/>
                    <a:lstStyle/>
                    <a:p>
                      <a:pPr algn="just">
                        <a:lnSpc>
                          <a:spcPct val="115000"/>
                        </a:lnSpc>
                        <a:spcAft>
                          <a:spcPts val="0"/>
                        </a:spcAft>
                      </a:pPr>
                      <a:r>
                        <a:rPr lang="ro-RO" sz="1800" dirty="0">
                          <a:effectLst/>
                        </a:rPr>
                        <a:t>Alte mărci comerciale utilizate vreme îndelungată sunt Löwenbräu, </a:t>
                      </a:r>
                      <a:r>
                        <a:rPr lang="ro-RO" sz="1800" b="1" dirty="0">
                          <a:effectLst/>
                        </a:rPr>
                        <a:t>deținătorii</a:t>
                      </a:r>
                      <a:r>
                        <a:rPr lang="ro-RO" sz="1800" dirty="0">
                          <a:effectLst/>
                        </a:rPr>
                        <a:t> căreia spun că este folosită din 1383, și Stella Artois  din 1366</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Alte mărci comerciale utilizate vreme îndelungată sunt Löwenbräu, </a:t>
                      </a:r>
                      <a:r>
                        <a:rPr lang="ro-RO" sz="1800" b="1" dirty="0">
                          <a:effectLst/>
                        </a:rPr>
                        <a:t>deținători</a:t>
                      </a:r>
                      <a:r>
                        <a:rPr lang="ro-RO" sz="1800" dirty="0">
                          <a:effectLst/>
                        </a:rPr>
                        <a:t> căreia spun că este folosită din 1383, și Stella Artois  din 1366.</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938765433"/>
                  </a:ext>
                </a:extLst>
              </a:tr>
              <a:tr h="370840">
                <a:tc>
                  <a:txBody>
                    <a:bodyPr/>
                    <a:lstStyle/>
                    <a:p>
                      <a:pPr algn="just">
                        <a:lnSpc>
                          <a:spcPct val="115000"/>
                        </a:lnSpc>
                        <a:spcAft>
                          <a:spcPts val="0"/>
                        </a:spcAft>
                      </a:pPr>
                      <a:r>
                        <a:rPr lang="ro-RO" sz="1800" dirty="0">
                          <a:effectLst/>
                        </a:rPr>
                        <a:t>Cea mai importantă este </a:t>
                      </a:r>
                      <a:r>
                        <a:rPr lang="ro-RO" sz="1800" b="1" dirty="0">
                          <a:effectLst/>
                        </a:rPr>
                        <a:t>cea</a:t>
                      </a:r>
                      <a:r>
                        <a:rPr lang="ro-RO" sz="1800" dirty="0">
                          <a:effectLst/>
                        </a:rPr>
                        <a:t> surprinsă asupra </a:t>
                      </a:r>
                      <a:r>
                        <a:rPr lang="ro-RO" sz="1800" b="1" dirty="0">
                          <a:effectLst/>
                        </a:rPr>
                        <a:t>lunii</a:t>
                      </a:r>
                      <a:r>
                        <a:rPr lang="ro-RO" sz="1800" dirty="0">
                          <a:effectLst/>
                        </a:rPr>
                        <a:t> Noiembrie.</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Cea mai importantă este </a:t>
                      </a:r>
                      <a:r>
                        <a:rPr lang="ro-RO" sz="1800" b="1" dirty="0">
                          <a:effectLst/>
                        </a:rPr>
                        <a:t>ceea</a:t>
                      </a:r>
                      <a:r>
                        <a:rPr lang="ro-RO" sz="1800" dirty="0">
                          <a:effectLst/>
                        </a:rPr>
                        <a:t> surprinsă asupra </a:t>
                      </a:r>
                      <a:r>
                        <a:rPr lang="ro-RO" sz="1800" b="1" dirty="0">
                          <a:effectLst/>
                        </a:rPr>
                        <a:t>luni</a:t>
                      </a:r>
                      <a:r>
                        <a:rPr lang="ro-RO" sz="1800" dirty="0">
                          <a:effectLst/>
                        </a:rPr>
                        <a:t> Noiembrie.</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081551464"/>
                  </a:ext>
                </a:extLst>
              </a:tr>
            </a:tbl>
          </a:graphicData>
        </a:graphic>
      </p:graphicFrame>
      <p:sp>
        <p:nvSpPr>
          <p:cNvPr id="4" name="Substituent dată 3">
            <a:extLst>
              <a:ext uri="{FF2B5EF4-FFF2-40B4-BE49-F238E27FC236}">
                <a16:creationId xmlns:a16="http://schemas.microsoft.com/office/drawing/2014/main" id="{29718B98-452F-47E0-B69C-268F8870D1B0}"/>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88CEA342-3284-48D2-A979-162720DA1856}"/>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33B87B51-08DE-4646-808C-BD4D641B13BC}"/>
              </a:ext>
            </a:extLst>
          </p:cNvPr>
          <p:cNvSpPr>
            <a:spLocks noGrp="1"/>
          </p:cNvSpPr>
          <p:nvPr>
            <p:ph type="sldNum" sz="quarter" idx="12"/>
          </p:nvPr>
        </p:nvSpPr>
        <p:spPr/>
        <p:txBody>
          <a:bodyPr/>
          <a:lstStyle/>
          <a:p>
            <a:fld id="{83044DA2-6856-430C-8841-3BB42E88DEF9}" type="slidenum">
              <a:rPr lang="ro-RO" smtClean="0"/>
              <a:t>11</a:t>
            </a:fld>
            <a:endParaRPr lang="ro-RO" dirty="0"/>
          </a:p>
        </p:txBody>
      </p:sp>
    </p:spTree>
    <p:extLst>
      <p:ext uri="{BB962C8B-B14F-4D97-AF65-F5344CB8AC3E}">
        <p14:creationId xmlns:p14="http://schemas.microsoft.com/office/powerpoint/2010/main" val="371849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A3B7EC9-ED0E-4A02-A424-391104461740}"/>
              </a:ext>
            </a:extLst>
          </p:cNvPr>
          <p:cNvSpPr>
            <a:spLocks noGrp="1"/>
          </p:cNvSpPr>
          <p:nvPr>
            <p:ph type="title"/>
          </p:nvPr>
        </p:nvSpPr>
        <p:spPr/>
        <p:txBody>
          <a:bodyPr/>
          <a:lstStyle/>
          <a:p>
            <a:r>
              <a:rPr lang="ro-RO" dirty="0"/>
              <a:t>Rezultate</a:t>
            </a:r>
          </a:p>
        </p:txBody>
      </p:sp>
      <p:sp>
        <p:nvSpPr>
          <p:cNvPr id="3" name="Substituent text 2">
            <a:extLst>
              <a:ext uri="{FF2B5EF4-FFF2-40B4-BE49-F238E27FC236}">
                <a16:creationId xmlns:a16="http://schemas.microsoft.com/office/drawing/2014/main" id="{3ECFF591-7313-4C48-A100-462B99996F35}"/>
              </a:ext>
            </a:extLst>
          </p:cNvPr>
          <p:cNvSpPr>
            <a:spLocks noGrp="1"/>
          </p:cNvSpPr>
          <p:nvPr>
            <p:ph type="body" idx="1"/>
          </p:nvPr>
        </p:nvSpPr>
        <p:spPr/>
        <p:txBody>
          <a:bodyPr/>
          <a:lstStyle/>
          <a:p>
            <a:r>
              <a:rPr lang="ro-RO" dirty="0"/>
              <a:t>Metrici. Evaluarea. Exemple</a:t>
            </a:r>
          </a:p>
        </p:txBody>
      </p:sp>
      <p:sp>
        <p:nvSpPr>
          <p:cNvPr id="4" name="Substituent dată 3">
            <a:extLst>
              <a:ext uri="{FF2B5EF4-FFF2-40B4-BE49-F238E27FC236}">
                <a16:creationId xmlns:a16="http://schemas.microsoft.com/office/drawing/2014/main" id="{EFC558BE-FBAC-4719-8E34-E7E09B21EF7C}"/>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8B537632-4A6B-47D3-85FA-7DC33E410A49}"/>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4E2B3085-8B8D-4052-85D6-E066BC30A29A}"/>
              </a:ext>
            </a:extLst>
          </p:cNvPr>
          <p:cNvSpPr>
            <a:spLocks noGrp="1"/>
          </p:cNvSpPr>
          <p:nvPr>
            <p:ph type="sldNum" sz="quarter" idx="12"/>
          </p:nvPr>
        </p:nvSpPr>
        <p:spPr/>
        <p:txBody>
          <a:bodyPr/>
          <a:lstStyle/>
          <a:p>
            <a:fld id="{83044DA2-6856-430C-8841-3BB42E88DEF9}" type="slidenum">
              <a:rPr lang="ro-RO" smtClean="0"/>
              <a:t>12</a:t>
            </a:fld>
            <a:endParaRPr lang="ro-RO" dirty="0"/>
          </a:p>
        </p:txBody>
      </p:sp>
    </p:spTree>
    <p:extLst>
      <p:ext uri="{BB962C8B-B14F-4D97-AF65-F5344CB8AC3E}">
        <p14:creationId xmlns:p14="http://schemas.microsoft.com/office/powerpoint/2010/main" val="288195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11EFBC3-D832-4C26-90DD-78A7DBF61CAE}"/>
              </a:ext>
            </a:extLst>
          </p:cNvPr>
          <p:cNvSpPr>
            <a:spLocks noGrp="1"/>
          </p:cNvSpPr>
          <p:nvPr>
            <p:ph type="title"/>
          </p:nvPr>
        </p:nvSpPr>
        <p:spPr/>
        <p:txBody>
          <a:bodyPr/>
          <a:lstStyle/>
          <a:p>
            <a:r>
              <a:rPr lang="ro-RO" dirty="0"/>
              <a:t>Metrici: Acuratețea. Pierderea</a:t>
            </a:r>
          </a:p>
        </p:txBody>
      </p:sp>
      <p:pic>
        <p:nvPicPr>
          <p:cNvPr id="9" name="Substituent conținut 8">
            <a:extLst>
              <a:ext uri="{FF2B5EF4-FFF2-40B4-BE49-F238E27FC236}">
                <a16:creationId xmlns:a16="http://schemas.microsoft.com/office/drawing/2014/main" id="{E315D5F6-13CB-4B85-99BA-FC0ECB63D92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580421"/>
            <a:ext cx="5181600" cy="2841745"/>
          </a:xfrm>
        </p:spPr>
      </p:pic>
      <p:pic>
        <p:nvPicPr>
          <p:cNvPr id="11" name="Substituent conținut 10">
            <a:extLst>
              <a:ext uri="{FF2B5EF4-FFF2-40B4-BE49-F238E27FC236}">
                <a16:creationId xmlns:a16="http://schemas.microsoft.com/office/drawing/2014/main" id="{EDBB4FA6-4628-4752-A236-EDA475CB83B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580421"/>
            <a:ext cx="5181600" cy="2841745"/>
          </a:xfrm>
        </p:spPr>
      </p:pic>
      <p:sp>
        <p:nvSpPr>
          <p:cNvPr id="5" name="Substituent dată 4">
            <a:extLst>
              <a:ext uri="{FF2B5EF4-FFF2-40B4-BE49-F238E27FC236}">
                <a16:creationId xmlns:a16="http://schemas.microsoft.com/office/drawing/2014/main" id="{E97D8F35-CF79-4551-B671-7530B75E059F}"/>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2E93EB32-1CC5-49BD-B67A-CE38CC6433D0}"/>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5611F162-A5B0-45D9-B61A-534A9093C0F7}"/>
              </a:ext>
            </a:extLst>
          </p:cNvPr>
          <p:cNvSpPr>
            <a:spLocks noGrp="1"/>
          </p:cNvSpPr>
          <p:nvPr>
            <p:ph type="sldNum" sz="quarter" idx="12"/>
          </p:nvPr>
        </p:nvSpPr>
        <p:spPr/>
        <p:txBody>
          <a:bodyPr/>
          <a:lstStyle/>
          <a:p>
            <a:fld id="{83044DA2-6856-430C-8841-3BB42E88DEF9}" type="slidenum">
              <a:rPr lang="ro-RO" smtClean="0"/>
              <a:t>13</a:t>
            </a:fld>
            <a:endParaRPr lang="ro-RO" dirty="0"/>
          </a:p>
        </p:txBody>
      </p:sp>
    </p:spTree>
    <p:extLst>
      <p:ext uri="{BB962C8B-B14F-4D97-AF65-F5344CB8AC3E}">
        <p14:creationId xmlns:p14="http://schemas.microsoft.com/office/powerpoint/2010/main" val="341462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E40C0EA-A783-458A-B760-ED0A9FADD3B4}"/>
              </a:ext>
            </a:extLst>
          </p:cNvPr>
          <p:cNvSpPr>
            <a:spLocks noGrp="1"/>
          </p:cNvSpPr>
          <p:nvPr>
            <p:ph type="title"/>
          </p:nvPr>
        </p:nvSpPr>
        <p:spPr/>
        <p:txBody>
          <a:bodyPr/>
          <a:lstStyle/>
          <a:p>
            <a:r>
              <a:rPr lang="ro-RO" dirty="0"/>
              <a:t>Evaluarea</a:t>
            </a:r>
          </a:p>
        </p:txBody>
      </p:sp>
      <p:graphicFrame>
        <p:nvGraphicFramePr>
          <p:cNvPr id="8" name="Tabel 8">
            <a:extLst>
              <a:ext uri="{FF2B5EF4-FFF2-40B4-BE49-F238E27FC236}">
                <a16:creationId xmlns:a16="http://schemas.microsoft.com/office/drawing/2014/main" id="{D61062C9-E5ED-421C-A46D-B74FA3E0B6D6}"/>
              </a:ext>
            </a:extLst>
          </p:cNvPr>
          <p:cNvGraphicFramePr>
            <a:graphicFrameLocks noGrp="1"/>
          </p:cNvGraphicFramePr>
          <p:nvPr>
            <p:ph idx="1"/>
            <p:extLst>
              <p:ext uri="{D42A27DB-BD31-4B8C-83A1-F6EECF244321}">
                <p14:modId xmlns:p14="http://schemas.microsoft.com/office/powerpoint/2010/main" val="2847921807"/>
              </p:ext>
            </p:extLst>
          </p:nvPr>
        </p:nvGraphicFramePr>
        <p:xfrm>
          <a:off x="5180012" y="1929892"/>
          <a:ext cx="6172200" cy="2998216"/>
        </p:xfrm>
        <a:graphic>
          <a:graphicData uri="http://schemas.openxmlformats.org/drawingml/2006/table">
            <a:tbl>
              <a:tblPr firstRow="1" bandRow="1">
                <a:tableStyleId>{073A0DAA-6AF3-43AB-8588-CEC1D06C72B9}</a:tableStyleId>
              </a:tblPr>
              <a:tblGrid>
                <a:gridCol w="1543050">
                  <a:extLst>
                    <a:ext uri="{9D8B030D-6E8A-4147-A177-3AD203B41FA5}">
                      <a16:colId xmlns:a16="http://schemas.microsoft.com/office/drawing/2014/main" val="1989390665"/>
                    </a:ext>
                  </a:extLst>
                </a:gridCol>
                <a:gridCol w="1543050">
                  <a:extLst>
                    <a:ext uri="{9D8B030D-6E8A-4147-A177-3AD203B41FA5}">
                      <a16:colId xmlns:a16="http://schemas.microsoft.com/office/drawing/2014/main" val="3702403254"/>
                    </a:ext>
                  </a:extLst>
                </a:gridCol>
                <a:gridCol w="1543050">
                  <a:extLst>
                    <a:ext uri="{9D8B030D-6E8A-4147-A177-3AD203B41FA5}">
                      <a16:colId xmlns:a16="http://schemas.microsoft.com/office/drawing/2014/main" val="1707457952"/>
                    </a:ext>
                  </a:extLst>
                </a:gridCol>
                <a:gridCol w="1543050">
                  <a:extLst>
                    <a:ext uri="{9D8B030D-6E8A-4147-A177-3AD203B41FA5}">
                      <a16:colId xmlns:a16="http://schemas.microsoft.com/office/drawing/2014/main" val="1483338071"/>
                    </a:ext>
                  </a:extLst>
                </a:gridCol>
              </a:tblGrid>
              <a:tr h="370840">
                <a:tc>
                  <a:txBody>
                    <a:bodyPr/>
                    <a:lstStyle/>
                    <a:p>
                      <a:pPr algn="ctr">
                        <a:lnSpc>
                          <a:spcPct val="115000"/>
                        </a:lnSpc>
                        <a:spcAft>
                          <a:spcPts val="0"/>
                        </a:spcAft>
                      </a:pPr>
                      <a:r>
                        <a:rPr lang="ro-RO" sz="1800" b="1" dirty="0">
                          <a:effectLst/>
                          <a:latin typeface="Calibri" panose="020F0502020204030204" pitchFamily="34" charset="0"/>
                          <a:ea typeface="Calibri" panose="020F0502020204030204" pitchFamily="34" charset="0"/>
                          <a:cs typeface="Times New Roman" panose="02020603050405020304" pitchFamily="18" charset="0"/>
                        </a:rPr>
                        <a:t>Setul de date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b="1" dirty="0">
                          <a:effectLst/>
                          <a:latin typeface="Calibri" panose="020F0502020204030204" pitchFamily="34" charset="0"/>
                          <a:ea typeface="Calibri" panose="020F0502020204030204" pitchFamily="34" charset="0"/>
                          <a:cs typeface="Times New Roman" panose="02020603050405020304" pitchFamily="18" charset="0"/>
                        </a:rPr>
                        <a:t>Epoci</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b="1" dirty="0">
                          <a:effectLst/>
                          <a:latin typeface="Calibri" panose="020F0502020204030204" pitchFamily="34" charset="0"/>
                          <a:ea typeface="Calibri" panose="020F0502020204030204" pitchFamily="34" charset="0"/>
                          <a:cs typeface="Times New Roman" panose="02020603050405020304" pitchFamily="18" charset="0"/>
                        </a:rPr>
                        <a:t>Scorul BLEU</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b="1" dirty="0">
                          <a:effectLst/>
                          <a:latin typeface="Calibri" panose="020F0502020204030204" pitchFamily="34" charset="0"/>
                          <a:ea typeface="Calibri" panose="020F0502020204030204" pitchFamily="34" charset="0"/>
                          <a:cs typeface="Times New Roman" panose="02020603050405020304" pitchFamily="18" charset="0"/>
                        </a:rPr>
                        <a:t>Timp de antrenare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242165616"/>
                  </a:ext>
                </a:extLst>
              </a:tr>
              <a:tr h="370840">
                <a:tc>
                  <a:txBody>
                    <a:bodyPr/>
                    <a:lstStyle/>
                    <a:p>
                      <a:pPr algn="ctr">
                        <a:lnSpc>
                          <a:spcPct val="115000"/>
                        </a:lnSpc>
                        <a:spcAft>
                          <a:spcPts val="0"/>
                        </a:spcAft>
                      </a:pPr>
                      <a:r>
                        <a:rPr lang="ro-RO" sz="1800" i="1" dirty="0">
                          <a:effectLst/>
                          <a:latin typeface="Calibri" panose="020F0502020204030204" pitchFamily="34" charset="0"/>
                          <a:ea typeface="Calibri" panose="020F0502020204030204" pitchFamily="34" charset="0"/>
                          <a:cs typeface="Times New Roman" panose="02020603050405020304" pitchFamily="18" charset="0"/>
                        </a:rPr>
                        <a:t>Mic</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20.56</a:t>
                      </a: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9.66 secunde / epocă</a:t>
                      </a:r>
                    </a:p>
                  </a:txBody>
                  <a:tcPr marL="68580" marR="68580" marT="68580" marB="68580" anchor="ctr"/>
                </a:tc>
                <a:extLst>
                  <a:ext uri="{0D108BD9-81ED-4DB2-BD59-A6C34878D82A}">
                    <a16:rowId xmlns:a16="http://schemas.microsoft.com/office/drawing/2014/main" val="1584440678"/>
                  </a:ext>
                </a:extLst>
              </a:tr>
              <a:tr h="370840">
                <a:tc>
                  <a:txBody>
                    <a:bodyPr/>
                    <a:lstStyle/>
                    <a:p>
                      <a:pPr algn="ctr">
                        <a:lnSpc>
                          <a:spcPct val="115000"/>
                        </a:lnSpc>
                        <a:spcAft>
                          <a:spcPts val="0"/>
                        </a:spcAft>
                      </a:pPr>
                      <a:r>
                        <a:rPr lang="ro-RO" sz="1800" i="1" dirty="0">
                          <a:effectLst/>
                          <a:latin typeface="Calibri" panose="020F0502020204030204" pitchFamily="34" charset="0"/>
                          <a:ea typeface="Calibri" panose="020F0502020204030204" pitchFamily="34" charset="0"/>
                          <a:cs typeface="Times New Roman" panose="02020603050405020304" pitchFamily="18" charset="0"/>
                        </a:rPr>
                        <a:t>Mediu</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33.29</a:t>
                      </a: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99 secunde / epocă</a:t>
                      </a:r>
                    </a:p>
                  </a:txBody>
                  <a:tcPr marL="68580" marR="68580" marT="68580" marB="68580" anchor="ctr"/>
                </a:tc>
                <a:extLst>
                  <a:ext uri="{0D108BD9-81ED-4DB2-BD59-A6C34878D82A}">
                    <a16:rowId xmlns:a16="http://schemas.microsoft.com/office/drawing/2014/main" val="2980751087"/>
                  </a:ext>
                </a:extLst>
              </a:tr>
              <a:tr h="370840">
                <a:tc>
                  <a:txBody>
                    <a:bodyPr/>
                    <a:lstStyle/>
                    <a:p>
                      <a:pPr algn="ctr">
                        <a:lnSpc>
                          <a:spcPct val="115000"/>
                        </a:lnSpc>
                        <a:spcAft>
                          <a:spcPts val="0"/>
                        </a:spcAft>
                      </a:pPr>
                      <a:r>
                        <a:rPr lang="ro-RO" sz="1800" i="1" dirty="0">
                          <a:effectLst/>
                          <a:latin typeface="Calibri" panose="020F0502020204030204" pitchFamily="34" charset="0"/>
                          <a:ea typeface="Calibri" panose="020F0502020204030204" pitchFamily="34" charset="0"/>
                          <a:cs typeface="Times New Roman" panose="02020603050405020304" pitchFamily="18" charset="0"/>
                        </a:rPr>
                        <a:t>Mare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68580" marB="68580" anchor="ctr"/>
                </a:tc>
                <a:tc>
                  <a:txBody>
                    <a:bodyPr/>
                    <a:lstStyle/>
                    <a:p>
                      <a:pPr algn="ctr">
                        <a:lnSpc>
                          <a:spcPct val="115000"/>
                        </a:lnSpc>
                        <a:spcAft>
                          <a:spcPts val="0"/>
                        </a:spcAft>
                      </a:pPr>
                      <a:r>
                        <a:rPr lang="ro-RO" sz="1800" b="1" dirty="0">
                          <a:effectLst/>
                          <a:latin typeface="Calibri" panose="020F0502020204030204" pitchFamily="34" charset="0"/>
                          <a:ea typeface="Calibri" panose="020F0502020204030204" pitchFamily="34" charset="0"/>
                          <a:cs typeface="Times New Roman" panose="02020603050405020304" pitchFamily="18" charset="0"/>
                        </a:rPr>
                        <a:t>45.29</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1032 secunde / epocă</a:t>
                      </a:r>
                    </a:p>
                  </a:txBody>
                  <a:tcPr marL="68580" marR="68580" marT="68580" marB="68580" anchor="ctr"/>
                </a:tc>
                <a:extLst>
                  <a:ext uri="{0D108BD9-81ED-4DB2-BD59-A6C34878D82A}">
                    <a16:rowId xmlns:a16="http://schemas.microsoft.com/office/drawing/2014/main" val="4214014622"/>
                  </a:ext>
                </a:extLst>
              </a:tr>
            </a:tbl>
          </a:graphicData>
        </a:graphic>
      </p:graphicFrame>
      <p:sp>
        <p:nvSpPr>
          <p:cNvPr id="4" name="Substituent text 3">
            <a:extLst>
              <a:ext uri="{FF2B5EF4-FFF2-40B4-BE49-F238E27FC236}">
                <a16:creationId xmlns:a16="http://schemas.microsoft.com/office/drawing/2014/main" id="{F456318F-BEF3-42A3-9C78-BAA744A543E5}"/>
              </a:ext>
            </a:extLst>
          </p:cNvPr>
          <p:cNvSpPr>
            <a:spLocks noGrp="1"/>
          </p:cNvSpPr>
          <p:nvPr>
            <p:ph type="body" sz="half" idx="2"/>
          </p:nvPr>
        </p:nvSpPr>
        <p:spPr/>
        <p:txBody>
          <a:bodyPr>
            <a:normAutofit lnSpcReduction="10000"/>
          </a:bodyPr>
          <a:lstStyle/>
          <a:p>
            <a:pPr algn="just"/>
            <a:r>
              <a:rPr lang="ro-RO" dirty="0"/>
              <a:t>Setul de date de</a:t>
            </a:r>
          </a:p>
          <a:p>
            <a:pPr marL="285750" indent="-285750" algn="just">
              <a:buFont typeface="Arial" panose="020B0604020202020204" pitchFamily="34" charset="0"/>
              <a:buChar char="•"/>
            </a:pPr>
            <a:r>
              <a:rPr lang="ro-RO" dirty="0"/>
              <a:t>antrenare</a:t>
            </a:r>
          </a:p>
          <a:p>
            <a:pPr marL="742950" lvl="1" indent="-285750" algn="just">
              <a:buFont typeface="Arial" panose="020B0604020202020204" pitchFamily="34" charset="0"/>
              <a:buChar char="•"/>
            </a:pPr>
            <a:r>
              <a:rPr lang="ro-RO" dirty="0"/>
              <a:t>mic: 7082 de perechi de propoziții</a:t>
            </a:r>
          </a:p>
          <a:p>
            <a:pPr marL="742950" lvl="1" indent="-285750" algn="just">
              <a:buFont typeface="Arial" panose="020B0604020202020204" pitchFamily="34" charset="0"/>
              <a:buChar char="•"/>
            </a:pPr>
            <a:r>
              <a:rPr lang="ro-RO" dirty="0"/>
              <a:t>mediu: 7082 + 50000 de perechi de propoziții</a:t>
            </a:r>
          </a:p>
          <a:p>
            <a:pPr marL="742950" lvl="1" indent="-285750" algn="just">
              <a:buFont typeface="Arial" panose="020B0604020202020204" pitchFamily="34" charset="0"/>
              <a:buChar char="•"/>
            </a:pPr>
            <a:r>
              <a:rPr lang="ro-RO" dirty="0"/>
              <a:t>mare: 7082 + 1000000 de perechi de propoziții</a:t>
            </a:r>
          </a:p>
          <a:p>
            <a:pPr marL="285750" indent="-285750" algn="just">
              <a:buFont typeface="Arial" panose="020B0604020202020204" pitchFamily="34" charset="0"/>
              <a:buChar char="•"/>
            </a:pPr>
            <a:r>
              <a:rPr lang="ro-RO" dirty="0"/>
              <a:t>testare: 1519 perechi de propoziții</a:t>
            </a:r>
          </a:p>
          <a:p>
            <a:pPr marL="285750" indent="-285750" algn="just">
              <a:buFont typeface="Arial" panose="020B0604020202020204" pitchFamily="34" charset="0"/>
              <a:buChar char="•"/>
            </a:pPr>
            <a:r>
              <a:rPr lang="ro-RO" dirty="0"/>
              <a:t>validare: 1518 perechi de propoziții</a:t>
            </a:r>
          </a:p>
          <a:p>
            <a:pPr algn="just"/>
            <a:r>
              <a:rPr lang="ro-RO" dirty="0"/>
              <a:t>Timpul de încărcare a datelor nu a fost luat în considerare (pentru setul de date mare acesta este de aproximativ o oră).</a:t>
            </a:r>
          </a:p>
          <a:p>
            <a:pPr algn="just"/>
            <a:r>
              <a:rPr lang="ro-RO" dirty="0"/>
              <a:t>BLEU (</a:t>
            </a:r>
            <a:r>
              <a:rPr lang="en-US" dirty="0"/>
              <a:t>bilingual evaluation understudy</a:t>
            </a:r>
            <a:r>
              <a:rPr lang="ro-RO" dirty="0"/>
              <a:t>) – metodă de evaluare a traducerilor automate [7].</a:t>
            </a:r>
          </a:p>
        </p:txBody>
      </p:sp>
      <p:sp>
        <p:nvSpPr>
          <p:cNvPr id="5" name="Substituent dată 4">
            <a:extLst>
              <a:ext uri="{FF2B5EF4-FFF2-40B4-BE49-F238E27FC236}">
                <a16:creationId xmlns:a16="http://schemas.microsoft.com/office/drawing/2014/main" id="{89E49905-E42E-4629-B398-87891C948C69}"/>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53C43EF0-EBAD-4076-A712-614C7D10DCF5}"/>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45266376-65FB-469B-A141-EA3AA42E904D}"/>
              </a:ext>
            </a:extLst>
          </p:cNvPr>
          <p:cNvSpPr>
            <a:spLocks noGrp="1"/>
          </p:cNvSpPr>
          <p:nvPr>
            <p:ph type="sldNum" sz="quarter" idx="12"/>
          </p:nvPr>
        </p:nvSpPr>
        <p:spPr/>
        <p:txBody>
          <a:bodyPr/>
          <a:lstStyle/>
          <a:p>
            <a:fld id="{83044DA2-6856-430C-8841-3BB42E88DEF9}" type="slidenum">
              <a:rPr lang="ro-RO" smtClean="0"/>
              <a:t>14</a:t>
            </a:fld>
            <a:endParaRPr lang="ro-RO" dirty="0"/>
          </a:p>
        </p:txBody>
      </p:sp>
    </p:spTree>
    <p:extLst>
      <p:ext uri="{BB962C8B-B14F-4D97-AF65-F5344CB8AC3E}">
        <p14:creationId xmlns:p14="http://schemas.microsoft.com/office/powerpoint/2010/main" val="108831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FCD131E-145E-47FA-8384-2D369D951C7D}"/>
              </a:ext>
            </a:extLst>
          </p:cNvPr>
          <p:cNvSpPr>
            <a:spLocks noGrp="1"/>
          </p:cNvSpPr>
          <p:nvPr>
            <p:ph type="title"/>
          </p:nvPr>
        </p:nvSpPr>
        <p:spPr/>
        <p:txBody>
          <a:bodyPr/>
          <a:lstStyle/>
          <a:p>
            <a:r>
              <a:rPr lang="ro-RO" dirty="0"/>
              <a:t>Exemplu Atenție (1)</a:t>
            </a:r>
          </a:p>
        </p:txBody>
      </p:sp>
      <p:sp>
        <p:nvSpPr>
          <p:cNvPr id="3" name="Substituent conținut 2">
            <a:extLst>
              <a:ext uri="{FF2B5EF4-FFF2-40B4-BE49-F238E27FC236}">
                <a16:creationId xmlns:a16="http://schemas.microsoft.com/office/drawing/2014/main" id="{D143F9FE-B53F-40DF-A4AB-5B9BE0548C45}"/>
              </a:ext>
            </a:extLst>
          </p:cNvPr>
          <p:cNvSpPr>
            <a:spLocks noGrp="1"/>
          </p:cNvSpPr>
          <p:nvPr>
            <p:ph sz="half" idx="1"/>
          </p:nvPr>
        </p:nvSpPr>
        <p:spPr/>
        <p:txBody>
          <a:bodyPr anchor="ctr">
            <a:normAutofit/>
          </a:bodyPr>
          <a:lstStyle/>
          <a:p>
            <a:pPr marL="0" indent="0">
              <a:lnSpc>
                <a:spcPct val="115000"/>
              </a:lnSpc>
              <a:spcBef>
                <a:spcPts val="0"/>
              </a:spcBef>
              <a:buNone/>
            </a:pPr>
            <a:r>
              <a:rPr lang="ro-RO" sz="1600" i="1"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correct</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"Cea mai importantă este ceea surprinsă asupra luni Noiembrie."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real_sentence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"Cea mai importantă este cea surprinsă asupra lunii Noiembrie."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plot</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"decoder_layer2_block2"</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Input:</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ceea surprinsă asupra luni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Predicted correction:</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cea surprinsă asupra lunii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Real correction:</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cea surprinsă asupra lunii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BLEU score:</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1.0000</a:t>
            </a:r>
            <a:endParaRPr lang="ro-RO" sz="2400" noProof="1">
              <a:latin typeface="Calibri" panose="020F0502020204030204" pitchFamily="34" charset="0"/>
              <a:ea typeface="Calibri" panose="020F0502020204030204" pitchFamily="34" charset="0"/>
              <a:cs typeface="Times New Roman" panose="02020603050405020304" pitchFamily="18" charset="0"/>
            </a:endParaRPr>
          </a:p>
        </p:txBody>
      </p:sp>
      <p:sp>
        <p:nvSpPr>
          <p:cNvPr id="5" name="Substituent dată 4">
            <a:extLst>
              <a:ext uri="{FF2B5EF4-FFF2-40B4-BE49-F238E27FC236}">
                <a16:creationId xmlns:a16="http://schemas.microsoft.com/office/drawing/2014/main" id="{A07F0D1F-99D0-4FE8-A866-98BAC04D19FF}"/>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E1B1EF0D-6446-4463-88F2-270325F66153}"/>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9A7CDF07-A7CE-481F-AE79-370754283AF8}"/>
              </a:ext>
            </a:extLst>
          </p:cNvPr>
          <p:cNvSpPr>
            <a:spLocks noGrp="1"/>
          </p:cNvSpPr>
          <p:nvPr>
            <p:ph type="sldNum" sz="quarter" idx="12"/>
          </p:nvPr>
        </p:nvSpPr>
        <p:spPr/>
        <p:txBody>
          <a:bodyPr/>
          <a:lstStyle/>
          <a:p>
            <a:fld id="{83044DA2-6856-430C-8841-3BB42E88DEF9}" type="slidenum">
              <a:rPr lang="ro-RO" smtClean="0"/>
              <a:t>15</a:t>
            </a:fld>
            <a:endParaRPr lang="ro-RO" dirty="0"/>
          </a:p>
        </p:txBody>
      </p:sp>
      <p:pic>
        <p:nvPicPr>
          <p:cNvPr id="9" name="Substituent conținut 8">
            <a:extLst>
              <a:ext uri="{FF2B5EF4-FFF2-40B4-BE49-F238E27FC236}">
                <a16:creationId xmlns:a16="http://schemas.microsoft.com/office/drawing/2014/main" id="{E9136801-9AB4-43B8-9CBA-7B79106D014B}"/>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82625"/>
            <a:ext cx="5181600" cy="2437337"/>
          </a:xfrm>
          <a:prstGeom prst="rect">
            <a:avLst/>
          </a:prstGeom>
          <a:noFill/>
          <a:ln>
            <a:noFill/>
          </a:ln>
        </p:spPr>
      </p:pic>
    </p:spTree>
    <p:extLst>
      <p:ext uri="{BB962C8B-B14F-4D97-AF65-F5344CB8AC3E}">
        <p14:creationId xmlns:p14="http://schemas.microsoft.com/office/powerpoint/2010/main" val="325130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FCD131E-145E-47FA-8384-2D369D951C7D}"/>
              </a:ext>
            </a:extLst>
          </p:cNvPr>
          <p:cNvSpPr>
            <a:spLocks noGrp="1"/>
          </p:cNvSpPr>
          <p:nvPr>
            <p:ph type="title"/>
          </p:nvPr>
        </p:nvSpPr>
        <p:spPr/>
        <p:txBody>
          <a:bodyPr/>
          <a:lstStyle/>
          <a:p>
            <a:r>
              <a:rPr lang="ro-RO" dirty="0"/>
              <a:t>Exemplu Atenție (2)</a:t>
            </a:r>
          </a:p>
        </p:txBody>
      </p:sp>
      <p:sp>
        <p:nvSpPr>
          <p:cNvPr id="3" name="Substituent conținut 2">
            <a:extLst>
              <a:ext uri="{FF2B5EF4-FFF2-40B4-BE49-F238E27FC236}">
                <a16:creationId xmlns:a16="http://schemas.microsoft.com/office/drawing/2014/main" id="{D143F9FE-B53F-40DF-A4AB-5B9BE0548C45}"/>
              </a:ext>
            </a:extLst>
          </p:cNvPr>
          <p:cNvSpPr>
            <a:spLocks noGrp="1"/>
          </p:cNvSpPr>
          <p:nvPr>
            <p:ph sz="half" idx="1"/>
          </p:nvPr>
        </p:nvSpPr>
        <p:spPr/>
        <p:txBody>
          <a:bodyPr anchor="ctr">
            <a:normAutofit/>
          </a:bodyPr>
          <a:lstStyle/>
          <a:p>
            <a:pPr marL="0" indent="0">
              <a:lnSpc>
                <a:spcPct val="115000"/>
              </a:lnSpc>
              <a:spcBef>
                <a:spcPts val="0"/>
              </a:spcBef>
              <a:buNone/>
            </a:pPr>
            <a:r>
              <a:rPr lang="ro-RO" sz="1600" i="1"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correct</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"„Nici odată nam văzut cartea așa” a mărturisit el."</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real_sentence</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"„Niciodată n-am văzut cartea așa”, a mărturisit el."</a:t>
            </a:r>
            <a:r>
              <a:rPr lang="ro-RO" sz="1600" b="1" noProof="1">
                <a:solidFill>
                  <a:srgbClr val="000080"/>
                </a:solidFill>
                <a:latin typeface="Courier New" panose="02070309020205020404" pitchFamily="49" charset="0"/>
                <a:ea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ro-RO" sz="1600" noProof="1">
                <a:solidFill>
                  <a:srgbClr val="000000"/>
                </a:solidFill>
                <a:latin typeface="Courier New" panose="02070309020205020404" pitchFamily="49" charset="0"/>
                <a:ea typeface="Times New Roman" panose="02020603050405020304" pitchFamily="18" charset="0"/>
              </a:rPr>
              <a:t>plot</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"decoder_layer2_block2"</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Input:</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 odată nam văzut cartea așa” a mărturisit el.</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Predicted correction:</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 odată nam văzut cartea așa” a mărturisit el</a:t>
            </a:r>
            <a:r>
              <a:rPr lang="ro-RO" sz="1600" b="1" noProof="1">
                <a:latin typeface="Courier New" panose="02070309020205020404" pitchFamily="49" charset="0"/>
                <a:ea typeface="Times New Roman" panose="02020603050405020304" pitchFamily="18" charset="0"/>
                <a:cs typeface="Courier New" panose="02070309020205020404" pitchFamily="49" charset="0"/>
              </a:rPr>
              <a:t>.</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Real correction:</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„Niciodată n-am văzut cartea așa”, a mărturisit el.</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BLEU score:</a:t>
            </a:r>
            <a:r>
              <a:rPr lang="ro-RO" sz="1600" noProof="1">
                <a:latin typeface="Courier New" panose="02070309020205020404" pitchFamily="49" charset="0"/>
                <a:ea typeface="Times New Roman" panose="02020603050405020304" pitchFamily="18" charset="0"/>
                <a:cs typeface="Courier New" panose="02070309020205020404" pitchFamily="49" charset="0"/>
              </a:rPr>
              <a:t> 0.2741</a:t>
            </a:r>
          </a:p>
        </p:txBody>
      </p:sp>
      <p:sp>
        <p:nvSpPr>
          <p:cNvPr id="5" name="Substituent dată 4">
            <a:extLst>
              <a:ext uri="{FF2B5EF4-FFF2-40B4-BE49-F238E27FC236}">
                <a16:creationId xmlns:a16="http://schemas.microsoft.com/office/drawing/2014/main" id="{A07F0D1F-99D0-4FE8-A866-98BAC04D19FF}"/>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E1B1EF0D-6446-4463-88F2-270325F66153}"/>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9A7CDF07-A7CE-481F-AE79-370754283AF8}"/>
              </a:ext>
            </a:extLst>
          </p:cNvPr>
          <p:cNvSpPr>
            <a:spLocks noGrp="1"/>
          </p:cNvSpPr>
          <p:nvPr>
            <p:ph type="sldNum" sz="quarter" idx="12"/>
          </p:nvPr>
        </p:nvSpPr>
        <p:spPr/>
        <p:txBody>
          <a:bodyPr/>
          <a:lstStyle/>
          <a:p>
            <a:fld id="{83044DA2-6856-430C-8841-3BB42E88DEF9}" type="slidenum">
              <a:rPr lang="ro-RO" smtClean="0"/>
              <a:t>16</a:t>
            </a:fld>
            <a:endParaRPr lang="ro-RO" dirty="0"/>
          </a:p>
        </p:txBody>
      </p:sp>
      <p:pic>
        <p:nvPicPr>
          <p:cNvPr id="10" name="Substituent conținut 9">
            <a:extLst>
              <a:ext uri="{FF2B5EF4-FFF2-40B4-BE49-F238E27FC236}">
                <a16:creationId xmlns:a16="http://schemas.microsoft.com/office/drawing/2014/main" id="{65D5A3C1-CCEE-46A5-A303-665C95050908}"/>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12676"/>
            <a:ext cx="5181600" cy="2577235"/>
          </a:xfrm>
          <a:prstGeom prst="rect">
            <a:avLst/>
          </a:prstGeom>
          <a:noFill/>
          <a:ln>
            <a:noFill/>
          </a:ln>
        </p:spPr>
      </p:pic>
    </p:spTree>
    <p:extLst>
      <p:ext uri="{BB962C8B-B14F-4D97-AF65-F5344CB8AC3E}">
        <p14:creationId xmlns:p14="http://schemas.microsoft.com/office/powerpoint/2010/main" val="284065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6E8FD7-57B4-44E3-9008-DAA153D8DE2E}"/>
              </a:ext>
            </a:extLst>
          </p:cNvPr>
          <p:cNvSpPr>
            <a:spLocks noGrp="1"/>
          </p:cNvSpPr>
          <p:nvPr>
            <p:ph type="title"/>
          </p:nvPr>
        </p:nvSpPr>
        <p:spPr/>
        <p:txBody>
          <a:bodyPr/>
          <a:lstStyle/>
          <a:p>
            <a:r>
              <a:rPr lang="ro-RO" dirty="0"/>
              <a:t>Concluzii</a:t>
            </a:r>
          </a:p>
        </p:txBody>
      </p:sp>
      <p:sp>
        <p:nvSpPr>
          <p:cNvPr id="3" name="Substituent text 2">
            <a:extLst>
              <a:ext uri="{FF2B5EF4-FFF2-40B4-BE49-F238E27FC236}">
                <a16:creationId xmlns:a16="http://schemas.microsoft.com/office/drawing/2014/main" id="{B423BEF2-0BD4-4ABF-B277-5A17D49CD5C6}"/>
              </a:ext>
            </a:extLst>
          </p:cNvPr>
          <p:cNvSpPr>
            <a:spLocks noGrp="1"/>
          </p:cNvSpPr>
          <p:nvPr>
            <p:ph type="body" idx="1"/>
          </p:nvPr>
        </p:nvSpPr>
        <p:spPr/>
        <p:txBody>
          <a:bodyPr/>
          <a:lstStyle/>
          <a:p>
            <a:r>
              <a:rPr lang="ro-RO" dirty="0"/>
              <a:t>Dezvoltări ulterioare</a:t>
            </a:r>
          </a:p>
        </p:txBody>
      </p:sp>
      <p:sp>
        <p:nvSpPr>
          <p:cNvPr id="4" name="Substituent dată 3">
            <a:extLst>
              <a:ext uri="{FF2B5EF4-FFF2-40B4-BE49-F238E27FC236}">
                <a16:creationId xmlns:a16="http://schemas.microsoft.com/office/drawing/2014/main" id="{F3B19963-220C-4BAB-B0BD-1DA9B01D7E04}"/>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05E429FA-778B-4175-BCC9-DD4A17B08067}"/>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780DBDDA-F3C5-4E41-AF58-0BCA7DF9825D}"/>
              </a:ext>
            </a:extLst>
          </p:cNvPr>
          <p:cNvSpPr>
            <a:spLocks noGrp="1"/>
          </p:cNvSpPr>
          <p:nvPr>
            <p:ph type="sldNum" sz="quarter" idx="12"/>
          </p:nvPr>
        </p:nvSpPr>
        <p:spPr/>
        <p:txBody>
          <a:bodyPr/>
          <a:lstStyle/>
          <a:p>
            <a:fld id="{83044DA2-6856-430C-8841-3BB42E88DEF9}" type="slidenum">
              <a:rPr lang="ro-RO" smtClean="0"/>
              <a:t>17</a:t>
            </a:fld>
            <a:endParaRPr lang="ro-RO" dirty="0"/>
          </a:p>
        </p:txBody>
      </p:sp>
    </p:spTree>
    <p:extLst>
      <p:ext uri="{BB962C8B-B14F-4D97-AF65-F5344CB8AC3E}">
        <p14:creationId xmlns:p14="http://schemas.microsoft.com/office/powerpoint/2010/main" val="423728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BB1D26-F234-4E5A-9984-4D97E517305E}"/>
              </a:ext>
            </a:extLst>
          </p:cNvPr>
          <p:cNvSpPr>
            <a:spLocks noGrp="1"/>
          </p:cNvSpPr>
          <p:nvPr>
            <p:ph type="title"/>
          </p:nvPr>
        </p:nvSpPr>
        <p:spPr/>
        <p:txBody>
          <a:bodyPr/>
          <a:lstStyle/>
          <a:p>
            <a:r>
              <a:rPr lang="ro-RO" dirty="0"/>
              <a:t>Concluzii. Dezvoltări Ulterioare</a:t>
            </a:r>
          </a:p>
        </p:txBody>
      </p:sp>
      <p:sp>
        <p:nvSpPr>
          <p:cNvPr id="3" name="Substituent conținut 2">
            <a:extLst>
              <a:ext uri="{FF2B5EF4-FFF2-40B4-BE49-F238E27FC236}">
                <a16:creationId xmlns:a16="http://schemas.microsoft.com/office/drawing/2014/main" id="{1EBB745B-AEAF-4E36-9667-F7F86836D9B9}"/>
              </a:ext>
            </a:extLst>
          </p:cNvPr>
          <p:cNvSpPr>
            <a:spLocks noGrp="1"/>
          </p:cNvSpPr>
          <p:nvPr>
            <p:ph idx="1"/>
          </p:nvPr>
        </p:nvSpPr>
        <p:spPr/>
        <p:txBody>
          <a:bodyPr/>
          <a:lstStyle/>
          <a:p>
            <a:pPr algn="just"/>
            <a:r>
              <a:rPr lang="ro-RO" dirty="0"/>
              <a:t>Corector de texte semi-funcțional</a:t>
            </a:r>
          </a:p>
          <a:p>
            <a:pPr algn="just"/>
            <a:r>
              <a:rPr lang="ro-RO" dirty="0"/>
              <a:t>Punct de plecare în dezvoltarea altor proiecte</a:t>
            </a:r>
          </a:p>
          <a:p>
            <a:pPr algn="just"/>
            <a:r>
              <a:rPr lang="ro-RO" dirty="0"/>
              <a:t>Îmbunătățirea modelului</a:t>
            </a:r>
          </a:p>
          <a:p>
            <a:pPr lvl="1" algn="just"/>
            <a:r>
              <a:rPr lang="ro-RO" dirty="0"/>
              <a:t>seturi mai mari de date</a:t>
            </a:r>
          </a:p>
          <a:p>
            <a:pPr lvl="1" algn="just"/>
            <a:r>
              <a:rPr lang="ro-RO" dirty="0"/>
              <a:t>număr mai mare de epoci</a:t>
            </a:r>
          </a:p>
          <a:p>
            <a:pPr lvl="1" algn="just"/>
            <a:r>
              <a:rPr lang="ro-RO" dirty="0"/>
              <a:t>tehnologii noi</a:t>
            </a:r>
          </a:p>
          <a:p>
            <a:pPr algn="just"/>
            <a:r>
              <a:rPr lang="ro-RO" dirty="0"/>
              <a:t>Crearea de interfețe pentru utilizatori</a:t>
            </a:r>
          </a:p>
        </p:txBody>
      </p:sp>
      <p:sp>
        <p:nvSpPr>
          <p:cNvPr id="4" name="Substituent dată 3">
            <a:extLst>
              <a:ext uri="{FF2B5EF4-FFF2-40B4-BE49-F238E27FC236}">
                <a16:creationId xmlns:a16="http://schemas.microsoft.com/office/drawing/2014/main" id="{E5362DB7-769E-4120-97D7-86EA69F555C1}"/>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8DDBBF91-29C4-4BB1-BF6D-B98F42969CA0}"/>
              </a:ext>
            </a:extLst>
          </p:cNvPr>
          <p:cNvSpPr>
            <a:spLocks noGrp="1"/>
          </p:cNvSpPr>
          <p:nvPr>
            <p:ph type="ftr" sz="quarter" idx="11"/>
          </p:nvPr>
        </p:nvSpPr>
        <p:spPr/>
        <p:txBody>
          <a:bodyPr/>
          <a:lstStyle/>
          <a:p>
            <a:r>
              <a:rPr lang="ro-RO"/>
              <a:t>BUCUREȘTI</a:t>
            </a:r>
            <a:endParaRPr lang="ro-RO" dirty="0"/>
          </a:p>
        </p:txBody>
      </p:sp>
      <p:sp>
        <p:nvSpPr>
          <p:cNvPr id="6" name="Substituent număr diapozitiv 5">
            <a:extLst>
              <a:ext uri="{FF2B5EF4-FFF2-40B4-BE49-F238E27FC236}">
                <a16:creationId xmlns:a16="http://schemas.microsoft.com/office/drawing/2014/main" id="{9947F4F0-92C7-48B4-BCE1-F1E3864FB947}"/>
              </a:ext>
            </a:extLst>
          </p:cNvPr>
          <p:cNvSpPr>
            <a:spLocks noGrp="1"/>
          </p:cNvSpPr>
          <p:nvPr>
            <p:ph type="sldNum" sz="quarter" idx="12"/>
          </p:nvPr>
        </p:nvSpPr>
        <p:spPr/>
        <p:txBody>
          <a:bodyPr/>
          <a:lstStyle/>
          <a:p>
            <a:fld id="{83044DA2-6856-430C-8841-3BB42E88DEF9}" type="slidenum">
              <a:rPr lang="ro-RO" smtClean="0"/>
              <a:t>18</a:t>
            </a:fld>
            <a:endParaRPr lang="ro-RO" dirty="0"/>
          </a:p>
        </p:txBody>
      </p:sp>
    </p:spTree>
    <p:extLst>
      <p:ext uri="{BB962C8B-B14F-4D97-AF65-F5344CB8AC3E}">
        <p14:creationId xmlns:p14="http://schemas.microsoft.com/office/powerpoint/2010/main" val="347355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a:extLst>
              <a:ext uri="{FF2B5EF4-FFF2-40B4-BE49-F238E27FC236}">
                <a16:creationId xmlns:a16="http://schemas.microsoft.com/office/drawing/2014/main" id="{61404067-19E8-4B7E-8F8E-0C5BEF251C65}"/>
              </a:ext>
            </a:extLst>
          </p:cNvPr>
          <p:cNvSpPr>
            <a:spLocks noGrp="1"/>
          </p:cNvSpPr>
          <p:nvPr>
            <p:ph type="title"/>
          </p:nvPr>
        </p:nvSpPr>
        <p:spPr/>
        <p:txBody>
          <a:bodyPr/>
          <a:lstStyle/>
          <a:p>
            <a:r>
              <a:rPr lang="ro-RO" dirty="0"/>
              <a:t>Bibliografie</a:t>
            </a:r>
          </a:p>
        </p:txBody>
      </p:sp>
      <p:sp>
        <p:nvSpPr>
          <p:cNvPr id="2" name="Substituent dată 1">
            <a:extLst>
              <a:ext uri="{FF2B5EF4-FFF2-40B4-BE49-F238E27FC236}">
                <a16:creationId xmlns:a16="http://schemas.microsoft.com/office/drawing/2014/main" id="{B006A3BC-C66D-4819-8C85-CBE801E9E01C}"/>
              </a:ext>
            </a:extLst>
          </p:cNvPr>
          <p:cNvSpPr>
            <a:spLocks noGrp="1"/>
          </p:cNvSpPr>
          <p:nvPr>
            <p:ph type="dt" sz="half" idx="10"/>
          </p:nvPr>
        </p:nvSpPr>
        <p:spPr/>
        <p:txBody>
          <a:bodyPr/>
          <a:lstStyle/>
          <a:p>
            <a:r>
              <a:rPr lang="ro-RO"/>
              <a:t>02.07.2020 10:00</a:t>
            </a:r>
            <a:endParaRPr lang="ro-RO" dirty="0"/>
          </a:p>
        </p:txBody>
      </p:sp>
      <p:sp>
        <p:nvSpPr>
          <p:cNvPr id="3" name="Substituent subsol 2">
            <a:extLst>
              <a:ext uri="{FF2B5EF4-FFF2-40B4-BE49-F238E27FC236}">
                <a16:creationId xmlns:a16="http://schemas.microsoft.com/office/drawing/2014/main" id="{E856A97B-78F7-4E13-9CEC-45818CB1F740}"/>
              </a:ext>
            </a:extLst>
          </p:cNvPr>
          <p:cNvSpPr>
            <a:spLocks noGrp="1"/>
          </p:cNvSpPr>
          <p:nvPr>
            <p:ph type="ftr" sz="quarter" idx="11"/>
          </p:nvPr>
        </p:nvSpPr>
        <p:spPr/>
        <p:txBody>
          <a:bodyPr/>
          <a:lstStyle/>
          <a:p>
            <a:r>
              <a:rPr lang="ro-RO" dirty="0"/>
              <a:t>BUCUREȘTI</a:t>
            </a:r>
          </a:p>
        </p:txBody>
      </p:sp>
      <p:sp>
        <p:nvSpPr>
          <p:cNvPr id="4" name="Substituent număr diapozitiv 3">
            <a:extLst>
              <a:ext uri="{FF2B5EF4-FFF2-40B4-BE49-F238E27FC236}">
                <a16:creationId xmlns:a16="http://schemas.microsoft.com/office/drawing/2014/main" id="{BCDBB5EF-1AC7-43A6-A721-ECC201FAE4A8}"/>
              </a:ext>
            </a:extLst>
          </p:cNvPr>
          <p:cNvSpPr>
            <a:spLocks noGrp="1"/>
          </p:cNvSpPr>
          <p:nvPr>
            <p:ph type="sldNum" sz="quarter" idx="12"/>
          </p:nvPr>
        </p:nvSpPr>
        <p:spPr/>
        <p:txBody>
          <a:bodyPr/>
          <a:lstStyle/>
          <a:p>
            <a:fld id="{83044DA2-6856-430C-8841-3BB42E88DEF9}" type="slidenum">
              <a:rPr lang="ro-RO" smtClean="0"/>
              <a:t>19</a:t>
            </a:fld>
            <a:endParaRPr lang="ro-RO" dirty="0"/>
          </a:p>
        </p:txBody>
      </p:sp>
      <p:sp>
        <p:nvSpPr>
          <p:cNvPr id="14" name="CasetăText 13">
            <a:extLst>
              <a:ext uri="{FF2B5EF4-FFF2-40B4-BE49-F238E27FC236}">
                <a16:creationId xmlns:a16="http://schemas.microsoft.com/office/drawing/2014/main" id="{778A4DD8-2379-4ABA-9644-8516847778F2}"/>
              </a:ext>
            </a:extLst>
          </p:cNvPr>
          <p:cNvSpPr txBox="1"/>
          <p:nvPr/>
        </p:nvSpPr>
        <p:spPr>
          <a:xfrm>
            <a:off x="838200" y="1690688"/>
            <a:ext cx="10515599" cy="4031873"/>
          </a:xfrm>
          <a:prstGeom prst="rect">
            <a:avLst/>
          </a:prstGeom>
          <a:noFill/>
        </p:spPr>
        <p:txBody>
          <a:bodyPr wrap="square" rtlCol="0">
            <a:spAutoFit/>
          </a:bodyPr>
          <a:lstStyle/>
          <a:p>
            <a:pPr marL="342900" indent="-342900" algn="just">
              <a:buFont typeface="+mj-lt"/>
              <a:buAutoNum type="arabicPeriod"/>
            </a:pPr>
            <a:r>
              <a:rPr lang="ro-RO" sz="1600" noProof="1"/>
              <a:t>Digi24, „39% dintre elevii români sunt analfabeți funcțional. Cum îi va afecta pe viitor,” 24 Ianuarie 2019. [Interactiv]. Disponibil: https://www.digi24.ro/stiri/actualitate/educatie/39-dintre-elevii-romani-sunt-analfabeti-functional-cum-ii-va-afecta-pe-viitor-1070140. [Accesat: 9 Octombrie 2019].</a:t>
            </a:r>
          </a:p>
          <a:p>
            <a:pPr marL="342900" indent="-342900" algn="just">
              <a:buFont typeface="+mj-lt"/>
              <a:buAutoNum type="arabicPeriod"/>
            </a:pPr>
            <a:r>
              <a:rPr lang="ro-RO" sz="1600" noProof="1"/>
              <a:t>R. Paraschivescu, Intervievat </a:t>
            </a:r>
            <a:r>
              <a:rPr lang="ro-RO" sz="1600" i="1" noProof="1"/>
              <a:t>Cei care vorbesc corect vor forma un soi de trib, de sectă, care se va refugia undeva în păduri</a:t>
            </a:r>
            <a:r>
              <a:rPr lang="ro-RO" sz="1600" noProof="1"/>
              <a:t>, [Interviu]. 26 Iulie 2018. Disponibil: http://www.contributors.ro/cultura/interviu-radu-paraschivescu-”cei-care-vorbesc-corect-vor-forma-un-soi-de-trib-de-secta-care-se-va-refugia-undeva-in-paduri”.</a:t>
            </a:r>
          </a:p>
          <a:p>
            <a:pPr marL="342900" indent="-342900" algn="just">
              <a:buFont typeface="+mj-lt"/>
              <a:buAutoNum type="arabicPeriod"/>
            </a:pPr>
            <a:r>
              <a:rPr lang="ro-RO" sz="1600" noProof="1"/>
              <a:t>A. Vaswani, N. Shazeer, N. Parmar, J. Uszkoreit, L. Jones, A. N. Gomez, Ł. Kaiser și I. Polosukhin, „Attention Is All You Need,” 12 Iunie 2017. [Interactiv]. Disponibil: https://arxiv.org/abs/1706.03762. [Accesat 10 Iunie 2020].</a:t>
            </a:r>
          </a:p>
          <a:p>
            <a:pPr marL="342900" indent="-342900" algn="just">
              <a:buFont typeface="+mj-lt"/>
              <a:buAutoNum type="arabicPeriod"/>
            </a:pPr>
            <a:r>
              <a:rPr lang="ro-RO" sz="1600" noProof="1"/>
              <a:t>A. Graves, „Generating Sequences With Recurrent Neural Networks,” 4 August 2013. [Interactiv]. Disponibil: https://arxiv.org/abs/1308.0850. [Accesat 20 Iunie 2020].</a:t>
            </a:r>
          </a:p>
          <a:p>
            <a:pPr marL="342900" indent="-342900" algn="just">
              <a:buFont typeface="+mj-lt"/>
              <a:buAutoNum type="arabicPeriod"/>
            </a:pPr>
            <a:r>
              <a:rPr lang="ro-RO" sz="1600" noProof="1"/>
              <a:t>TensorFlow, „Transformer model for language understanding,” 22 August 2019. [Interactiv]. Disponibil: https://www.tensorflow.org/tutorials/text/transformer. [Accesat 10 Iunie 2020].</a:t>
            </a:r>
          </a:p>
          <a:p>
            <a:pPr marL="342900" indent="-342900" algn="just">
              <a:buFont typeface="+mj-lt"/>
              <a:buAutoNum type="arabicPeriod"/>
            </a:pPr>
            <a:r>
              <a:rPr lang="ro-RO" sz="1600" noProof="1"/>
              <a:t>Romanian National Audiovisual Council Corpus. Disponibil: https://nextcloud.readerbench.com/index.php/s/9pwymesT5sycxoM. [Accesat: 10 Iunie 2020].</a:t>
            </a:r>
          </a:p>
          <a:p>
            <a:pPr marL="342900" indent="-342900" algn="just">
              <a:buFont typeface="+mj-lt"/>
              <a:buAutoNum type="arabicPeriod"/>
            </a:pPr>
            <a:r>
              <a:rPr lang="ro-RO" sz="1600" noProof="1"/>
              <a:t>K. Papineni, S. Roukos, T. Ward și W.-J. Zhu, „Bleu: a Method for Automatic Evaluation of Machine Translation,” în </a:t>
            </a:r>
            <a:r>
              <a:rPr lang="ro-RO" sz="1600" i="1" noProof="1"/>
              <a:t>Annual Meeting of the Association for Computational Linguistics</a:t>
            </a:r>
            <a:r>
              <a:rPr lang="ro-RO" sz="1600" noProof="1"/>
              <a:t>, Philadelphia, Pennsylvania, USA, 2002.</a:t>
            </a:r>
          </a:p>
        </p:txBody>
      </p:sp>
    </p:spTree>
    <p:extLst>
      <p:ext uri="{BB962C8B-B14F-4D97-AF65-F5344CB8AC3E}">
        <p14:creationId xmlns:p14="http://schemas.microsoft.com/office/powerpoint/2010/main" val="199373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F5572DF-4C61-4B17-9CFF-D86B32253C5E}"/>
              </a:ext>
            </a:extLst>
          </p:cNvPr>
          <p:cNvSpPr>
            <a:spLocks noGrp="1"/>
          </p:cNvSpPr>
          <p:nvPr>
            <p:ph type="title"/>
          </p:nvPr>
        </p:nvSpPr>
        <p:spPr/>
        <p:txBody>
          <a:bodyPr/>
          <a:lstStyle/>
          <a:p>
            <a:r>
              <a:rPr lang="ro-RO" dirty="0"/>
              <a:t>Viziunea</a:t>
            </a:r>
          </a:p>
        </p:txBody>
      </p:sp>
      <p:sp>
        <p:nvSpPr>
          <p:cNvPr id="3" name="Substituent text 2">
            <a:extLst>
              <a:ext uri="{FF2B5EF4-FFF2-40B4-BE49-F238E27FC236}">
                <a16:creationId xmlns:a16="http://schemas.microsoft.com/office/drawing/2014/main" id="{0382378E-A62D-4838-AE0A-DFED6FC00537}"/>
              </a:ext>
            </a:extLst>
          </p:cNvPr>
          <p:cNvSpPr>
            <a:spLocks noGrp="1"/>
          </p:cNvSpPr>
          <p:nvPr>
            <p:ph type="body" idx="1"/>
          </p:nvPr>
        </p:nvSpPr>
        <p:spPr/>
        <p:txBody>
          <a:bodyPr/>
          <a:lstStyle/>
          <a:p>
            <a:r>
              <a:rPr lang="ro-RO" dirty="0"/>
              <a:t>Motivația. Nevoia. Obiectivele</a:t>
            </a:r>
          </a:p>
        </p:txBody>
      </p:sp>
      <p:sp>
        <p:nvSpPr>
          <p:cNvPr id="4" name="Substituent dată 3">
            <a:extLst>
              <a:ext uri="{FF2B5EF4-FFF2-40B4-BE49-F238E27FC236}">
                <a16:creationId xmlns:a16="http://schemas.microsoft.com/office/drawing/2014/main" id="{FD0E98D1-4391-417B-A940-C8EE32D0B425}"/>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7F5FB46B-BDE7-45B8-9C98-5A49F0499B1E}"/>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2100A040-1792-44EE-BC67-BDE415500770}"/>
              </a:ext>
            </a:extLst>
          </p:cNvPr>
          <p:cNvSpPr>
            <a:spLocks noGrp="1"/>
          </p:cNvSpPr>
          <p:nvPr>
            <p:ph type="sldNum" sz="quarter" idx="12"/>
          </p:nvPr>
        </p:nvSpPr>
        <p:spPr/>
        <p:txBody>
          <a:bodyPr/>
          <a:lstStyle/>
          <a:p>
            <a:fld id="{83044DA2-6856-430C-8841-3BB42E88DEF9}" type="slidenum">
              <a:rPr lang="ro-RO" smtClean="0"/>
              <a:t>2</a:t>
            </a:fld>
            <a:endParaRPr lang="ro-RO" dirty="0"/>
          </a:p>
        </p:txBody>
      </p:sp>
    </p:spTree>
    <p:extLst>
      <p:ext uri="{BB962C8B-B14F-4D97-AF65-F5344CB8AC3E}">
        <p14:creationId xmlns:p14="http://schemas.microsoft.com/office/powerpoint/2010/main" val="1374194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dată 2">
            <a:extLst>
              <a:ext uri="{FF2B5EF4-FFF2-40B4-BE49-F238E27FC236}">
                <a16:creationId xmlns:a16="http://schemas.microsoft.com/office/drawing/2014/main" id="{9E189628-E8B7-414F-BC7A-08D5F4830FAF}"/>
              </a:ext>
            </a:extLst>
          </p:cNvPr>
          <p:cNvSpPr>
            <a:spLocks noGrp="1"/>
          </p:cNvSpPr>
          <p:nvPr>
            <p:ph type="dt" sz="half" idx="10"/>
          </p:nvPr>
        </p:nvSpPr>
        <p:spPr/>
        <p:txBody>
          <a:bodyPr/>
          <a:lstStyle/>
          <a:p>
            <a:r>
              <a:rPr lang="ro-RO"/>
              <a:t>02.07.2020 10:00</a:t>
            </a:r>
            <a:endParaRPr lang="ro-RO" dirty="0"/>
          </a:p>
        </p:txBody>
      </p:sp>
      <p:sp>
        <p:nvSpPr>
          <p:cNvPr id="4" name="Substituent subsol 3">
            <a:extLst>
              <a:ext uri="{FF2B5EF4-FFF2-40B4-BE49-F238E27FC236}">
                <a16:creationId xmlns:a16="http://schemas.microsoft.com/office/drawing/2014/main" id="{83D16BF8-4826-4C2A-BDC7-C678FE958580}"/>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BE308AAF-05BB-4C50-835F-6660927F7E90}"/>
              </a:ext>
            </a:extLst>
          </p:cNvPr>
          <p:cNvSpPr>
            <a:spLocks noGrp="1"/>
          </p:cNvSpPr>
          <p:nvPr>
            <p:ph type="sldNum" sz="quarter" idx="12"/>
          </p:nvPr>
        </p:nvSpPr>
        <p:spPr/>
        <p:txBody>
          <a:bodyPr/>
          <a:lstStyle/>
          <a:p>
            <a:fld id="{83044DA2-6856-430C-8841-3BB42E88DEF9}" type="slidenum">
              <a:rPr lang="ro-RO" smtClean="0"/>
              <a:t>20</a:t>
            </a:fld>
            <a:endParaRPr lang="ro-RO" dirty="0"/>
          </a:p>
        </p:txBody>
      </p:sp>
      <p:sp>
        <p:nvSpPr>
          <p:cNvPr id="2" name="Titlu 1">
            <a:extLst>
              <a:ext uri="{FF2B5EF4-FFF2-40B4-BE49-F238E27FC236}">
                <a16:creationId xmlns:a16="http://schemas.microsoft.com/office/drawing/2014/main" id="{F8D9FB85-50A2-41F2-A4A3-C16A25D0025C}"/>
              </a:ext>
            </a:extLst>
          </p:cNvPr>
          <p:cNvSpPr>
            <a:spLocks noGrp="1"/>
          </p:cNvSpPr>
          <p:nvPr>
            <p:ph type="title" idx="4294967295"/>
          </p:nvPr>
        </p:nvSpPr>
        <p:spPr>
          <a:xfrm>
            <a:off x="838200" y="501650"/>
            <a:ext cx="10515600" cy="1325563"/>
          </a:xfrm>
        </p:spPr>
        <p:txBody>
          <a:bodyPr/>
          <a:lstStyle/>
          <a:p>
            <a:r>
              <a:rPr lang="ro-RO" dirty="0"/>
              <a:t>Mulțumesc pentru atenție!</a:t>
            </a:r>
          </a:p>
        </p:txBody>
      </p:sp>
      <p:sp>
        <p:nvSpPr>
          <p:cNvPr id="6" name="CasetăText 5">
            <a:extLst>
              <a:ext uri="{FF2B5EF4-FFF2-40B4-BE49-F238E27FC236}">
                <a16:creationId xmlns:a16="http://schemas.microsoft.com/office/drawing/2014/main" id="{F7C0A061-ECAB-4801-8502-51745293016A}"/>
              </a:ext>
            </a:extLst>
          </p:cNvPr>
          <p:cNvSpPr txBox="1"/>
          <p:nvPr/>
        </p:nvSpPr>
        <p:spPr>
          <a:xfrm>
            <a:off x="4449491" y="3244334"/>
            <a:ext cx="3288208" cy="369332"/>
          </a:xfrm>
          <a:prstGeom prst="rect">
            <a:avLst/>
          </a:prstGeom>
          <a:noFill/>
        </p:spPr>
        <p:txBody>
          <a:bodyPr wrap="none" rtlCol="0">
            <a:spAutoFit/>
          </a:bodyPr>
          <a:lstStyle/>
          <a:p>
            <a:r>
              <a:rPr lang="ro-RO" dirty="0"/>
              <a:t>ioan_florin.nitu@stud.</a:t>
            </a:r>
            <a:r>
              <a:rPr lang="ro-RO"/>
              <a:t>acs.upb</a:t>
            </a:r>
            <a:r>
              <a:rPr lang="ro-RO" dirty="0"/>
              <a:t>.ro</a:t>
            </a:r>
          </a:p>
        </p:txBody>
      </p:sp>
    </p:spTree>
    <p:extLst>
      <p:ext uri="{BB962C8B-B14F-4D97-AF65-F5344CB8AC3E}">
        <p14:creationId xmlns:p14="http://schemas.microsoft.com/office/powerpoint/2010/main" val="56462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ro-RO" dirty="0"/>
              <a:t>Motivația</a:t>
            </a:r>
          </a:p>
        </p:txBody>
      </p:sp>
      <p:sp>
        <p:nvSpPr>
          <p:cNvPr id="6" name="Substituent conținut 5">
            <a:extLst>
              <a:ext uri="{FF2B5EF4-FFF2-40B4-BE49-F238E27FC236}">
                <a16:creationId xmlns:a16="http://schemas.microsoft.com/office/drawing/2014/main" id="{74CAE8A6-5311-4FD5-AD11-FF417FA470B3}"/>
              </a:ext>
            </a:extLst>
          </p:cNvPr>
          <p:cNvSpPr>
            <a:spLocks noGrp="1"/>
          </p:cNvSpPr>
          <p:nvPr>
            <p:ph idx="1"/>
          </p:nvPr>
        </p:nvSpPr>
        <p:spPr/>
        <p:txBody>
          <a:bodyPr/>
          <a:lstStyle/>
          <a:p>
            <a:r>
              <a:rPr lang="pt-BR" dirty="0"/>
              <a:t>În România rata analfabetismului funcțional este de 39%</a:t>
            </a:r>
            <a:r>
              <a:rPr lang="ro-RO" dirty="0"/>
              <a:t> [1]</a:t>
            </a:r>
          </a:p>
          <a:p>
            <a:r>
              <a:rPr lang="ro-RO" dirty="0"/>
              <a:t>Greșelile gramaticale frecvente în toate categoriile populației [2]</a:t>
            </a:r>
          </a:p>
          <a:p>
            <a:r>
              <a:rPr lang="ro-RO" dirty="0"/>
              <a:t>Pentru limba engleză există aplicații pentru corectarea textelor</a:t>
            </a:r>
          </a:p>
          <a:p>
            <a:r>
              <a:rPr lang="ro-RO" dirty="0"/>
              <a:t>Limba română are nevoie de proiecte competitive</a:t>
            </a:r>
          </a:p>
          <a:p>
            <a:endParaRPr lang="ro-RO" dirty="0"/>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a:t>02.07.2020 10:00</a:t>
            </a:r>
            <a:endParaRPr lang="ro-RO" dirty="0"/>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3</a:t>
            </a:fld>
            <a:endParaRPr lang="ro-RO" dirty="0"/>
          </a:p>
        </p:txBody>
      </p:sp>
    </p:spTree>
    <p:extLst>
      <p:ext uri="{BB962C8B-B14F-4D97-AF65-F5344CB8AC3E}">
        <p14:creationId xmlns:p14="http://schemas.microsoft.com/office/powerpoint/2010/main" val="12496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ro-RO" dirty="0"/>
              <a:t>Nevoia</a:t>
            </a:r>
          </a:p>
        </p:txBody>
      </p:sp>
      <p:sp>
        <p:nvSpPr>
          <p:cNvPr id="6" name="Substituent conținut 5">
            <a:extLst>
              <a:ext uri="{FF2B5EF4-FFF2-40B4-BE49-F238E27FC236}">
                <a16:creationId xmlns:a16="http://schemas.microsoft.com/office/drawing/2014/main" id="{10F51828-87D4-40C3-A6CE-BA6AFF11B46A}"/>
              </a:ext>
            </a:extLst>
          </p:cNvPr>
          <p:cNvSpPr>
            <a:spLocks noGrp="1"/>
          </p:cNvSpPr>
          <p:nvPr>
            <p:ph idx="1"/>
          </p:nvPr>
        </p:nvSpPr>
        <p:spPr/>
        <p:txBody>
          <a:bodyPr/>
          <a:lstStyle/>
          <a:p>
            <a:r>
              <a:rPr lang="ro-RO" dirty="0"/>
              <a:t>Inteligența artificială a ajutat foarte mult în rezolvarea unor probleme</a:t>
            </a:r>
          </a:p>
          <a:p>
            <a:r>
              <a:rPr lang="ro-RO" dirty="0"/>
              <a:t>... sau în crearea de tehnologii care să ușureze munca oamenilor</a:t>
            </a:r>
          </a:p>
          <a:p>
            <a:r>
              <a:rPr lang="ro-RO" dirty="0"/>
              <a:t>Aplicația propusă are la bază inteligența artificială</a:t>
            </a:r>
          </a:p>
          <a:p>
            <a:r>
              <a:rPr lang="ro-RO" dirty="0"/>
              <a:t>Posibilitatea de corectare a greșelilor gramaticale sau de scriere</a:t>
            </a:r>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a:t>02.07.2020 10:00</a:t>
            </a:r>
            <a:endParaRPr lang="ro-RO" dirty="0"/>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4</a:t>
            </a:fld>
            <a:endParaRPr lang="ro-RO" dirty="0"/>
          </a:p>
        </p:txBody>
      </p:sp>
    </p:spTree>
    <p:extLst>
      <p:ext uri="{BB962C8B-B14F-4D97-AF65-F5344CB8AC3E}">
        <p14:creationId xmlns:p14="http://schemas.microsoft.com/office/powerpoint/2010/main" val="125832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ro-RO" dirty="0"/>
              <a:t>Obiectivele</a:t>
            </a:r>
          </a:p>
        </p:txBody>
      </p:sp>
      <p:sp>
        <p:nvSpPr>
          <p:cNvPr id="6" name="Substituent conținut 5">
            <a:extLst>
              <a:ext uri="{FF2B5EF4-FFF2-40B4-BE49-F238E27FC236}">
                <a16:creationId xmlns:a16="http://schemas.microsoft.com/office/drawing/2014/main" id="{3F2B97DB-FF91-4BF5-B580-9AF75A3A8C6A}"/>
              </a:ext>
            </a:extLst>
          </p:cNvPr>
          <p:cNvSpPr>
            <a:spLocks noGrp="1"/>
          </p:cNvSpPr>
          <p:nvPr>
            <p:ph idx="1"/>
          </p:nvPr>
        </p:nvSpPr>
        <p:spPr/>
        <p:txBody>
          <a:bodyPr/>
          <a:lstStyle/>
          <a:p>
            <a:r>
              <a:rPr lang="ro-RO" dirty="0"/>
              <a:t>Îmbunătățirea limbajului românilor</a:t>
            </a:r>
          </a:p>
          <a:p>
            <a:r>
              <a:rPr lang="ro-RO" dirty="0"/>
              <a:t>Ajutarea cetățenilor a căror limbă maternă nu este româna</a:t>
            </a:r>
          </a:p>
          <a:p>
            <a:r>
              <a:rPr lang="ro-RO" dirty="0"/>
              <a:t>Folosirea unui mod modern (aplicație desktop și mobile)</a:t>
            </a:r>
          </a:p>
          <a:p>
            <a:r>
              <a:rPr lang="ro-RO" dirty="0"/>
              <a:t>Utilă atât în scop didactic, cât și în scop profesional</a:t>
            </a:r>
          </a:p>
          <a:p>
            <a:r>
              <a:rPr lang="ro-RO" dirty="0"/>
              <a:t>Perfecționarea limbajului din documente</a:t>
            </a:r>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a:t>02.07.2020 10:00</a:t>
            </a:r>
            <a:endParaRPr lang="ro-RO" dirty="0"/>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5</a:t>
            </a:fld>
            <a:endParaRPr lang="ro-RO" dirty="0"/>
          </a:p>
        </p:txBody>
      </p:sp>
    </p:spTree>
    <p:extLst>
      <p:ext uri="{BB962C8B-B14F-4D97-AF65-F5344CB8AC3E}">
        <p14:creationId xmlns:p14="http://schemas.microsoft.com/office/powerpoint/2010/main" val="389440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F2A0831-8359-4230-8C65-D3D5E52FC48D}"/>
              </a:ext>
            </a:extLst>
          </p:cNvPr>
          <p:cNvSpPr>
            <a:spLocks noGrp="1"/>
          </p:cNvSpPr>
          <p:nvPr>
            <p:ph type="title"/>
          </p:nvPr>
        </p:nvSpPr>
        <p:spPr/>
        <p:txBody>
          <a:bodyPr/>
          <a:lstStyle/>
          <a:p>
            <a:r>
              <a:rPr lang="ro-RO" dirty="0"/>
              <a:t>Tehnologii Utilizate</a:t>
            </a:r>
          </a:p>
        </p:txBody>
      </p:sp>
      <p:sp>
        <p:nvSpPr>
          <p:cNvPr id="3" name="Substituent text 2">
            <a:extLst>
              <a:ext uri="{FF2B5EF4-FFF2-40B4-BE49-F238E27FC236}">
                <a16:creationId xmlns:a16="http://schemas.microsoft.com/office/drawing/2014/main" id="{C6624011-D662-4A73-A112-811F49122B42}"/>
              </a:ext>
            </a:extLst>
          </p:cNvPr>
          <p:cNvSpPr>
            <a:spLocks noGrp="1"/>
          </p:cNvSpPr>
          <p:nvPr>
            <p:ph type="body" idx="1"/>
          </p:nvPr>
        </p:nvSpPr>
        <p:spPr/>
        <p:txBody>
          <a:bodyPr/>
          <a:lstStyle/>
          <a:p>
            <a:r>
              <a:rPr lang="ro-RO" dirty="0"/>
              <a:t>Atenția. Transformatorul</a:t>
            </a:r>
          </a:p>
        </p:txBody>
      </p:sp>
      <p:sp>
        <p:nvSpPr>
          <p:cNvPr id="4" name="Substituent dată 3">
            <a:extLst>
              <a:ext uri="{FF2B5EF4-FFF2-40B4-BE49-F238E27FC236}">
                <a16:creationId xmlns:a16="http://schemas.microsoft.com/office/drawing/2014/main" id="{13CB592E-AE15-421A-B253-16A9CF6210EC}"/>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E3A07BE8-E007-485B-B9C2-809F8E7FBFA5}"/>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8BDC5E64-159C-4E4F-9409-991B87F0FE46}"/>
              </a:ext>
            </a:extLst>
          </p:cNvPr>
          <p:cNvSpPr>
            <a:spLocks noGrp="1"/>
          </p:cNvSpPr>
          <p:nvPr>
            <p:ph type="sldNum" sz="quarter" idx="12"/>
          </p:nvPr>
        </p:nvSpPr>
        <p:spPr/>
        <p:txBody>
          <a:bodyPr/>
          <a:lstStyle/>
          <a:p>
            <a:fld id="{83044DA2-6856-430C-8841-3BB42E88DEF9}" type="slidenum">
              <a:rPr lang="ro-RO" smtClean="0"/>
              <a:t>6</a:t>
            </a:fld>
            <a:endParaRPr lang="ro-RO" dirty="0"/>
          </a:p>
        </p:txBody>
      </p:sp>
    </p:spTree>
    <p:extLst>
      <p:ext uri="{BB962C8B-B14F-4D97-AF65-F5344CB8AC3E}">
        <p14:creationId xmlns:p14="http://schemas.microsoft.com/office/powerpoint/2010/main" val="293288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695C247-4008-4136-9E06-940DC73C774D}"/>
              </a:ext>
            </a:extLst>
          </p:cNvPr>
          <p:cNvSpPr>
            <a:spLocks noGrp="1"/>
          </p:cNvSpPr>
          <p:nvPr>
            <p:ph type="title"/>
          </p:nvPr>
        </p:nvSpPr>
        <p:spPr/>
        <p:txBody>
          <a:bodyPr/>
          <a:lstStyle/>
          <a:p>
            <a:r>
              <a:rPr lang="ro-RO" dirty="0"/>
              <a:t>Atenția</a:t>
            </a:r>
          </a:p>
        </p:txBody>
      </p:sp>
      <p:sp>
        <p:nvSpPr>
          <p:cNvPr id="3" name="Substituent text 2">
            <a:extLst>
              <a:ext uri="{FF2B5EF4-FFF2-40B4-BE49-F238E27FC236}">
                <a16:creationId xmlns:a16="http://schemas.microsoft.com/office/drawing/2014/main" id="{8B2F2F0D-DD75-4018-BA91-5BA36629DBE1}"/>
              </a:ext>
            </a:extLst>
          </p:cNvPr>
          <p:cNvSpPr>
            <a:spLocks noGrp="1"/>
          </p:cNvSpPr>
          <p:nvPr>
            <p:ph type="body" idx="1"/>
          </p:nvPr>
        </p:nvSpPr>
        <p:spPr/>
        <p:txBody>
          <a:bodyPr/>
          <a:lstStyle/>
          <a:p>
            <a:r>
              <a:rPr lang="ro-RO" dirty="0"/>
              <a:t>Atenția Produsului Scalar Scalat [3]</a:t>
            </a:r>
          </a:p>
        </p:txBody>
      </p:sp>
      <p:pic>
        <p:nvPicPr>
          <p:cNvPr id="11" name="Substituent conținut 10">
            <a:extLst>
              <a:ext uri="{FF2B5EF4-FFF2-40B4-BE49-F238E27FC236}">
                <a16:creationId xmlns:a16="http://schemas.microsoft.com/office/drawing/2014/main" id="{E58E6D60-A362-4D85-B9CB-6343EA3B1DC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40500" y="3000150"/>
            <a:ext cx="1356363" cy="2694437"/>
          </a:xfrm>
        </p:spPr>
      </p:pic>
      <p:sp>
        <p:nvSpPr>
          <p:cNvPr id="5" name="Substituent text 4">
            <a:extLst>
              <a:ext uri="{FF2B5EF4-FFF2-40B4-BE49-F238E27FC236}">
                <a16:creationId xmlns:a16="http://schemas.microsoft.com/office/drawing/2014/main" id="{81917676-0635-422E-BF2E-E0A3D4A9121E}"/>
              </a:ext>
            </a:extLst>
          </p:cNvPr>
          <p:cNvSpPr>
            <a:spLocks noGrp="1"/>
          </p:cNvSpPr>
          <p:nvPr>
            <p:ph type="body" sz="quarter" idx="3"/>
          </p:nvPr>
        </p:nvSpPr>
        <p:spPr/>
        <p:txBody>
          <a:bodyPr/>
          <a:lstStyle/>
          <a:p>
            <a:r>
              <a:rPr lang="it-IT" dirty="0"/>
              <a:t>Atenți</a:t>
            </a:r>
            <a:r>
              <a:rPr lang="ro-RO" dirty="0"/>
              <a:t>a</a:t>
            </a:r>
            <a:r>
              <a:rPr lang="it-IT" dirty="0"/>
              <a:t> cu mai Multe Capete</a:t>
            </a:r>
            <a:r>
              <a:rPr lang="ro-RO" dirty="0"/>
              <a:t> [3]</a:t>
            </a:r>
          </a:p>
        </p:txBody>
      </p:sp>
      <p:pic>
        <p:nvPicPr>
          <p:cNvPr id="13" name="Substituent conținut 12">
            <a:extLst>
              <a:ext uri="{FF2B5EF4-FFF2-40B4-BE49-F238E27FC236}">
                <a16:creationId xmlns:a16="http://schemas.microsoft.com/office/drawing/2014/main" id="{1A10A331-3E00-47B0-BF4E-17FBCDBC42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491251" y="2631341"/>
            <a:ext cx="2545085" cy="3432055"/>
          </a:xfrm>
        </p:spPr>
      </p:pic>
      <p:sp>
        <p:nvSpPr>
          <p:cNvPr id="7" name="Substituent dată 6">
            <a:extLst>
              <a:ext uri="{FF2B5EF4-FFF2-40B4-BE49-F238E27FC236}">
                <a16:creationId xmlns:a16="http://schemas.microsoft.com/office/drawing/2014/main" id="{3E0B33B2-C44E-40E2-BF04-BD76B47FBFDA}"/>
              </a:ext>
            </a:extLst>
          </p:cNvPr>
          <p:cNvSpPr>
            <a:spLocks noGrp="1"/>
          </p:cNvSpPr>
          <p:nvPr>
            <p:ph type="dt" sz="half" idx="10"/>
          </p:nvPr>
        </p:nvSpPr>
        <p:spPr/>
        <p:txBody>
          <a:bodyPr/>
          <a:lstStyle/>
          <a:p>
            <a:r>
              <a:rPr lang="ro-RO"/>
              <a:t>02.07.2020 10:00</a:t>
            </a:r>
            <a:endParaRPr lang="ro-RO" dirty="0"/>
          </a:p>
        </p:txBody>
      </p:sp>
      <p:sp>
        <p:nvSpPr>
          <p:cNvPr id="8" name="Substituent subsol 7">
            <a:extLst>
              <a:ext uri="{FF2B5EF4-FFF2-40B4-BE49-F238E27FC236}">
                <a16:creationId xmlns:a16="http://schemas.microsoft.com/office/drawing/2014/main" id="{E7D68EC7-E4AA-4CEE-9802-AC1538B54856}"/>
              </a:ext>
            </a:extLst>
          </p:cNvPr>
          <p:cNvSpPr>
            <a:spLocks noGrp="1"/>
          </p:cNvSpPr>
          <p:nvPr>
            <p:ph type="ftr" sz="quarter" idx="11"/>
          </p:nvPr>
        </p:nvSpPr>
        <p:spPr/>
        <p:txBody>
          <a:bodyPr/>
          <a:lstStyle/>
          <a:p>
            <a:r>
              <a:rPr lang="ro-RO" dirty="0"/>
              <a:t>BUCUREȘTI</a:t>
            </a:r>
          </a:p>
        </p:txBody>
      </p:sp>
      <p:sp>
        <p:nvSpPr>
          <p:cNvPr id="9" name="Substituent număr diapozitiv 8">
            <a:extLst>
              <a:ext uri="{FF2B5EF4-FFF2-40B4-BE49-F238E27FC236}">
                <a16:creationId xmlns:a16="http://schemas.microsoft.com/office/drawing/2014/main" id="{F84AAB2C-A41E-4CC2-86CA-21E61997EDFF}"/>
              </a:ext>
            </a:extLst>
          </p:cNvPr>
          <p:cNvSpPr>
            <a:spLocks noGrp="1"/>
          </p:cNvSpPr>
          <p:nvPr>
            <p:ph type="sldNum" sz="quarter" idx="12"/>
          </p:nvPr>
        </p:nvSpPr>
        <p:spPr/>
        <p:txBody>
          <a:bodyPr/>
          <a:lstStyle/>
          <a:p>
            <a:fld id="{83044DA2-6856-430C-8841-3BB42E88DEF9}" type="slidenum">
              <a:rPr lang="ro-RO" smtClean="0"/>
              <a:t>7</a:t>
            </a:fld>
            <a:endParaRPr lang="ro-RO" dirty="0"/>
          </a:p>
        </p:txBody>
      </p:sp>
      <mc:AlternateContent xmlns:mc="http://schemas.openxmlformats.org/markup-compatibility/2006" xmlns:a14="http://schemas.microsoft.com/office/drawing/2010/main">
        <mc:Choice Requires="a14">
          <p:sp>
            <p:nvSpPr>
              <p:cNvPr id="19" name="CasetăText 18">
                <a:extLst>
                  <a:ext uri="{FF2B5EF4-FFF2-40B4-BE49-F238E27FC236}">
                    <a16:creationId xmlns:a16="http://schemas.microsoft.com/office/drawing/2014/main" id="{D4E83C0E-A8AD-4319-B863-A05A23A6862B}"/>
                  </a:ext>
                </a:extLst>
              </p:cNvPr>
              <p:cNvSpPr txBox="1"/>
              <p:nvPr/>
            </p:nvSpPr>
            <p:spPr>
              <a:xfrm>
                <a:off x="5528097" y="1443229"/>
                <a:ext cx="5250605" cy="583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𝑀𝑢𝑙𝑡𝑖𝐻𝑒𝑎𝑑</m:t>
                      </m:r>
                      <m:d>
                        <m:dPr>
                          <m:ctrlPr>
                            <a:rPr lang="ro-RO" i="1">
                              <a:latin typeface="Cambria Math" panose="02040503050406030204" pitchFamily="18" charset="0"/>
                            </a:rPr>
                          </m:ctrlPr>
                        </m:dPr>
                        <m:e>
                          <m:r>
                            <a:rPr lang="ro-RO" i="1">
                              <a:latin typeface="Cambria Math" panose="02040503050406030204" pitchFamily="18" charset="0"/>
                            </a:rPr>
                            <m:t>𝑄</m:t>
                          </m:r>
                          <m:r>
                            <a:rPr lang="ro-RO" i="1">
                              <a:latin typeface="Cambria Math" panose="02040503050406030204" pitchFamily="18" charset="0"/>
                            </a:rPr>
                            <m:t>, </m:t>
                          </m:r>
                          <m:r>
                            <a:rPr lang="ro-RO" i="1">
                              <a:latin typeface="Cambria Math" panose="02040503050406030204" pitchFamily="18" charset="0"/>
                            </a:rPr>
                            <m:t>𝐾</m:t>
                          </m:r>
                          <m:r>
                            <a:rPr lang="ro-RO" i="1">
                              <a:latin typeface="Cambria Math" panose="02040503050406030204" pitchFamily="18" charset="0"/>
                            </a:rPr>
                            <m:t>, </m:t>
                          </m:r>
                          <m:r>
                            <a:rPr lang="ro-RO" i="1">
                              <a:latin typeface="Cambria Math" panose="02040503050406030204" pitchFamily="18" charset="0"/>
                            </a:rPr>
                            <m:t>𝑉</m:t>
                          </m:r>
                        </m:e>
                      </m:d>
                      <m:r>
                        <a:rPr lang="ro-RO" i="1">
                          <a:latin typeface="Cambria Math" panose="02040503050406030204" pitchFamily="18" charset="0"/>
                        </a:rPr>
                        <m:t>=</m:t>
                      </m:r>
                      <m:r>
                        <a:rPr lang="ro-RO" i="1">
                          <a:latin typeface="Cambria Math" panose="02040503050406030204" pitchFamily="18" charset="0"/>
                        </a:rPr>
                        <m:t>𝐶𝑜𝑛𝑐𝑎𝑡</m:t>
                      </m:r>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1</m:t>
                              </m:r>
                            </m:sub>
                          </m:sSub>
                          <m:r>
                            <a:rPr lang="ro-RO" i="1">
                              <a:latin typeface="Cambria Math" panose="02040503050406030204" pitchFamily="18" charset="0"/>
                            </a:rPr>
                            <m:t>, …,</m:t>
                          </m:r>
                          <m:r>
                            <m:rPr>
                              <m:nor/>
                            </m:rPr>
                            <a:rPr lang="ro-RO"/>
                            <m:t> </m:t>
                          </m:r>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h</m:t>
                              </m:r>
                            </m:sub>
                          </m:sSub>
                        </m:e>
                      </m:d>
                      <m:sSup>
                        <m:sSupPr>
                          <m:ctrlPr>
                            <a:rPr lang="ro-RO" i="1">
                              <a:latin typeface="Cambria Math" panose="02040503050406030204" pitchFamily="18" charset="0"/>
                            </a:rPr>
                          </m:ctrlPr>
                        </m:sSupPr>
                        <m:e>
                          <m:r>
                            <a:rPr lang="ro-RO" i="1">
                              <a:latin typeface="Cambria Math" panose="02040503050406030204" pitchFamily="18" charset="0"/>
                            </a:rPr>
                            <m:t>𝑊</m:t>
                          </m:r>
                        </m:e>
                        <m:sup>
                          <m:r>
                            <a:rPr lang="ro-RO" i="1">
                              <a:latin typeface="Cambria Math" panose="02040503050406030204" pitchFamily="18" charset="0"/>
                            </a:rPr>
                            <m:t>𝑂</m:t>
                          </m:r>
                        </m:sup>
                      </m:sSup>
                    </m:oMath>
                  </m:oMathPara>
                </a14:m>
                <a:endParaRPr lang="ro-RO" dirty="0"/>
              </a:p>
              <a:p>
                <a:pPr/>
                <a14:m>
                  <m:oMathPara xmlns:m="http://schemas.openxmlformats.org/officeDocument/2006/math">
                    <m:oMathParaPr>
                      <m:jc m:val="centerGroup"/>
                    </m:oMathParaPr>
                    <m:oMath xmlns:m="http://schemas.openxmlformats.org/officeDocument/2006/math">
                      <m:r>
                        <a:rPr lang="ro-RO" i="1">
                          <a:latin typeface="Cambria Math" panose="02040503050406030204" pitchFamily="18" charset="0"/>
                        </a:rPr>
                        <m:t>𝑢𝑛𝑑𝑒</m:t>
                      </m:r>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𝑖</m:t>
                          </m:r>
                        </m:sub>
                      </m:sSub>
                      <m:r>
                        <a:rPr lang="ro-RO" i="1">
                          <a:latin typeface="Cambria Math" panose="02040503050406030204" pitchFamily="18" charset="0"/>
                        </a:rPr>
                        <m:t>=</m:t>
                      </m:r>
                      <m:r>
                        <a:rPr lang="ro-RO" i="1">
                          <a:latin typeface="Cambria Math" panose="02040503050406030204" pitchFamily="18" charset="0"/>
                        </a:rPr>
                        <m:t>𝐴𝑡𝑡𝑒𝑛𝑡𝑖𝑜𝑛</m:t>
                      </m:r>
                      <m:r>
                        <a:rPr lang="ro-RO" i="1">
                          <a:latin typeface="Cambria Math" panose="02040503050406030204" pitchFamily="18" charset="0"/>
                        </a:rPr>
                        <m:t>(</m:t>
                      </m:r>
                      <m:r>
                        <a:rPr lang="ro-RO" i="1">
                          <a:latin typeface="Cambria Math" panose="02040503050406030204" pitchFamily="18" charset="0"/>
                        </a:rPr>
                        <m:t>𝑄</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𝑄</m:t>
                          </m:r>
                        </m:sup>
                      </m:sSup>
                      <m:r>
                        <a:rPr lang="ro-RO" i="1">
                          <a:latin typeface="Cambria Math" panose="02040503050406030204" pitchFamily="18" charset="0"/>
                        </a:rPr>
                        <m:t>, </m:t>
                      </m:r>
                      <m:r>
                        <a:rPr lang="ro-RO" i="1">
                          <a:latin typeface="Cambria Math" panose="02040503050406030204" pitchFamily="18" charset="0"/>
                        </a:rPr>
                        <m:t>𝐾</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𝐾</m:t>
                          </m:r>
                        </m:sup>
                      </m:sSup>
                      <m:r>
                        <a:rPr lang="ro-RO" i="1">
                          <a:latin typeface="Cambria Math" panose="02040503050406030204" pitchFamily="18" charset="0"/>
                        </a:rPr>
                        <m:t>, </m:t>
                      </m:r>
                      <m:r>
                        <a:rPr lang="ro-RO" i="1">
                          <a:latin typeface="Cambria Math" panose="02040503050406030204" pitchFamily="18" charset="0"/>
                        </a:rPr>
                        <m:t>𝑉</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𝑉</m:t>
                          </m:r>
                        </m:sup>
                      </m:sSup>
                      <m:r>
                        <a:rPr lang="ro-RO" i="1">
                          <a:latin typeface="Cambria Math" panose="02040503050406030204" pitchFamily="18" charset="0"/>
                        </a:rPr>
                        <m:t>)</m:t>
                      </m:r>
                    </m:oMath>
                  </m:oMathPara>
                </a14:m>
                <a:endParaRPr lang="ro-RO" dirty="0"/>
              </a:p>
            </p:txBody>
          </p:sp>
        </mc:Choice>
        <mc:Fallback xmlns="">
          <p:sp>
            <p:nvSpPr>
              <p:cNvPr id="19" name="CasetăText 18">
                <a:extLst>
                  <a:ext uri="{FF2B5EF4-FFF2-40B4-BE49-F238E27FC236}">
                    <a16:creationId xmlns:a16="http://schemas.microsoft.com/office/drawing/2014/main" id="{D4E83C0E-A8AD-4319-B863-A05A23A6862B}"/>
                  </a:ext>
                </a:extLst>
              </p:cNvPr>
              <p:cNvSpPr txBox="1">
                <a:spLocks noRot="1" noChangeAspect="1" noMove="1" noResize="1" noEditPoints="1" noAdjustHandles="1" noChangeArrowheads="1" noChangeShapeType="1" noTextEdit="1"/>
              </p:cNvSpPr>
              <p:nvPr/>
            </p:nvSpPr>
            <p:spPr>
              <a:xfrm>
                <a:off x="5528097" y="1443229"/>
                <a:ext cx="5250605" cy="583878"/>
              </a:xfrm>
              <a:prstGeom prst="rect">
                <a:avLst/>
              </a:prstGeom>
              <a:blipFill>
                <a:blip r:embed="rId5"/>
                <a:stretch>
                  <a:fillRect l="-697" t="-2083" r="-116" b="-156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0" name="CasetăText 19">
                <a:extLst>
                  <a:ext uri="{FF2B5EF4-FFF2-40B4-BE49-F238E27FC236}">
                    <a16:creationId xmlns:a16="http://schemas.microsoft.com/office/drawing/2014/main" id="{BA30836E-1726-4A83-817C-D56C869ADFD1}"/>
                  </a:ext>
                </a:extLst>
              </p:cNvPr>
              <p:cNvSpPr txBox="1"/>
              <p:nvPr/>
            </p:nvSpPr>
            <p:spPr>
              <a:xfrm>
                <a:off x="1149027" y="1377217"/>
                <a:ext cx="406983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𝐴𝑡𝑡𝑒𝑛𝑡𝑖𝑜𝑛</m:t>
                      </m:r>
                      <m:r>
                        <a:rPr lang="ro-RO" b="0" i="1" smtClean="0">
                          <a:latin typeface="Cambria Math" panose="02040503050406030204" pitchFamily="18" charset="0"/>
                        </a:rPr>
                        <m:t>(</m:t>
                      </m:r>
                      <m:r>
                        <a:rPr lang="ro-RO" b="0" i="1" smtClean="0">
                          <a:latin typeface="Cambria Math" panose="02040503050406030204" pitchFamily="18" charset="0"/>
                        </a:rPr>
                        <m:t>𝑄</m:t>
                      </m:r>
                      <m:r>
                        <a:rPr lang="ro-RO" b="0" i="1" smtClean="0">
                          <a:latin typeface="Cambria Math" panose="02040503050406030204" pitchFamily="18" charset="0"/>
                        </a:rPr>
                        <m:t>, </m:t>
                      </m:r>
                      <m:r>
                        <a:rPr lang="ro-RO" b="0" i="1" smtClean="0">
                          <a:latin typeface="Cambria Math" panose="02040503050406030204" pitchFamily="18" charset="0"/>
                        </a:rPr>
                        <m:t>𝐾</m:t>
                      </m:r>
                      <m:r>
                        <a:rPr lang="ro-RO" b="0" i="1" smtClean="0">
                          <a:latin typeface="Cambria Math" panose="02040503050406030204" pitchFamily="18" charset="0"/>
                        </a:rPr>
                        <m:t>, </m:t>
                      </m:r>
                      <m:r>
                        <a:rPr lang="ro-RO" b="0" i="1" smtClean="0">
                          <a:latin typeface="Cambria Math" panose="02040503050406030204" pitchFamily="18" charset="0"/>
                        </a:rPr>
                        <m:t>𝑉</m:t>
                      </m:r>
                      <m:r>
                        <a:rPr lang="ro-RO" b="0" i="1" smtClean="0">
                          <a:latin typeface="Cambria Math" panose="02040503050406030204" pitchFamily="18" charset="0"/>
                        </a:rPr>
                        <m:t>)=</m:t>
                      </m:r>
                      <m:r>
                        <a:rPr lang="ro-RO" i="1">
                          <a:latin typeface="Cambria Math" panose="02040503050406030204" pitchFamily="18" charset="0"/>
                        </a:rPr>
                        <m:t>𝑠𝑜𝑓𝑡𝑚𝑎𝑥</m:t>
                      </m:r>
                      <m:d>
                        <m:dPr>
                          <m:ctrlPr>
                            <a:rPr lang="ro-RO" i="1">
                              <a:latin typeface="Cambria Math" panose="02040503050406030204" pitchFamily="18" charset="0"/>
                            </a:rPr>
                          </m:ctrlPr>
                        </m:dPr>
                        <m:e>
                          <m:f>
                            <m:fPr>
                              <m:ctrlPr>
                                <a:rPr lang="ro-RO" i="1">
                                  <a:latin typeface="Cambria Math" panose="02040503050406030204" pitchFamily="18" charset="0"/>
                                </a:rPr>
                              </m:ctrlPr>
                            </m:fPr>
                            <m:num>
                              <m:r>
                                <a:rPr lang="ro-RO" i="1">
                                  <a:latin typeface="Cambria Math" panose="02040503050406030204" pitchFamily="18" charset="0"/>
                                </a:rPr>
                                <m:t>𝑄</m:t>
                              </m:r>
                              <m:sSup>
                                <m:sSupPr>
                                  <m:ctrlPr>
                                    <a:rPr lang="ro-RO" i="1">
                                      <a:latin typeface="Cambria Math" panose="02040503050406030204" pitchFamily="18" charset="0"/>
                                    </a:rPr>
                                  </m:ctrlPr>
                                </m:sSupPr>
                                <m:e>
                                  <m:r>
                                    <a:rPr lang="ro-RO" i="1">
                                      <a:latin typeface="Cambria Math" panose="02040503050406030204" pitchFamily="18" charset="0"/>
                                    </a:rPr>
                                    <m:t>𝐾</m:t>
                                  </m:r>
                                </m:e>
                                <m:sup>
                                  <m:r>
                                    <a:rPr lang="ro-RO" i="1">
                                      <a:latin typeface="Cambria Math" panose="02040503050406030204" pitchFamily="18" charset="0"/>
                                    </a:rPr>
                                    <m:t>𝑇</m:t>
                                  </m:r>
                                </m:sup>
                              </m:sSup>
                            </m:num>
                            <m:den>
                              <m:rad>
                                <m:radPr>
                                  <m:degHide m:val="on"/>
                                  <m:ctrlPr>
                                    <a:rPr lang="ro-RO" i="1">
                                      <a:latin typeface="Cambria Math" panose="02040503050406030204" pitchFamily="18" charset="0"/>
                                    </a:rPr>
                                  </m:ctrlPr>
                                </m:radPr>
                                <m:deg/>
                                <m:e>
                                  <m:sSub>
                                    <m:sSubPr>
                                      <m:ctrlPr>
                                        <a:rPr lang="ro-RO" i="1">
                                          <a:latin typeface="Cambria Math" panose="02040503050406030204" pitchFamily="18" charset="0"/>
                                        </a:rPr>
                                      </m:ctrlPr>
                                    </m:sSubPr>
                                    <m:e>
                                      <m:r>
                                        <a:rPr lang="ro-RO" i="1">
                                          <a:latin typeface="Cambria Math" panose="02040503050406030204" pitchFamily="18" charset="0"/>
                                        </a:rPr>
                                        <m:t>𝑑</m:t>
                                      </m:r>
                                    </m:e>
                                    <m:sub>
                                      <m:r>
                                        <a:rPr lang="ro-RO" i="1">
                                          <a:latin typeface="Cambria Math" panose="02040503050406030204" pitchFamily="18" charset="0"/>
                                        </a:rPr>
                                        <m:t>𝑘</m:t>
                                      </m:r>
                                    </m:sub>
                                  </m:sSub>
                                </m:e>
                              </m:rad>
                            </m:den>
                          </m:f>
                        </m:e>
                      </m:d>
                      <m:r>
                        <a:rPr lang="ro-RO" b="0" i="1" smtClean="0">
                          <a:latin typeface="Cambria Math" panose="02040503050406030204" pitchFamily="18" charset="0"/>
                        </a:rPr>
                        <m:t>𝑉</m:t>
                      </m:r>
                    </m:oMath>
                  </m:oMathPara>
                </a14:m>
                <a:endParaRPr lang="ro-RO" dirty="0"/>
              </a:p>
            </p:txBody>
          </p:sp>
        </mc:Choice>
        <mc:Fallback xmlns="">
          <p:sp>
            <p:nvSpPr>
              <p:cNvPr id="20" name="CasetăText 19">
                <a:extLst>
                  <a:ext uri="{FF2B5EF4-FFF2-40B4-BE49-F238E27FC236}">
                    <a16:creationId xmlns:a16="http://schemas.microsoft.com/office/drawing/2014/main" id="{BA30836E-1726-4A83-817C-D56C869ADFD1}"/>
                  </a:ext>
                </a:extLst>
              </p:cNvPr>
              <p:cNvSpPr txBox="1">
                <a:spLocks noRot="1" noChangeAspect="1" noMove="1" noResize="1" noEditPoints="1" noAdjustHandles="1" noChangeArrowheads="1" noChangeShapeType="1" noTextEdit="1"/>
              </p:cNvSpPr>
              <p:nvPr/>
            </p:nvSpPr>
            <p:spPr>
              <a:xfrm>
                <a:off x="1149027" y="1377217"/>
                <a:ext cx="4069832" cy="715902"/>
              </a:xfrm>
              <a:prstGeom prst="rect">
                <a:avLst/>
              </a:prstGeom>
              <a:blipFill>
                <a:blip r:embed="rId6"/>
                <a:stretch>
                  <a:fillRect b="-855"/>
                </a:stretch>
              </a:blipFill>
            </p:spPr>
            <p:txBody>
              <a:bodyPr/>
              <a:lstStyle/>
              <a:p>
                <a:r>
                  <a:rPr lang="ro-RO">
                    <a:noFill/>
                  </a:rPr>
                  <a:t> </a:t>
                </a:r>
              </a:p>
            </p:txBody>
          </p:sp>
        </mc:Fallback>
      </mc:AlternateContent>
    </p:spTree>
    <p:extLst>
      <p:ext uri="{BB962C8B-B14F-4D97-AF65-F5344CB8AC3E}">
        <p14:creationId xmlns:p14="http://schemas.microsoft.com/office/powerpoint/2010/main" val="396174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E6B1AF1-EE8B-4413-9707-F23753779C73}"/>
              </a:ext>
            </a:extLst>
          </p:cNvPr>
          <p:cNvSpPr>
            <a:spLocks noGrp="1"/>
          </p:cNvSpPr>
          <p:nvPr>
            <p:ph type="title"/>
          </p:nvPr>
        </p:nvSpPr>
        <p:spPr/>
        <p:txBody>
          <a:bodyPr/>
          <a:lstStyle/>
          <a:p>
            <a:r>
              <a:rPr lang="ro-RO" dirty="0"/>
              <a:t>Transformatorul</a:t>
            </a:r>
          </a:p>
        </p:txBody>
      </p:sp>
      <p:sp>
        <p:nvSpPr>
          <p:cNvPr id="4" name="Substituent text 3">
            <a:extLst>
              <a:ext uri="{FF2B5EF4-FFF2-40B4-BE49-F238E27FC236}">
                <a16:creationId xmlns:a16="http://schemas.microsoft.com/office/drawing/2014/main" id="{A305176A-F732-4C37-886A-330C43BBA25B}"/>
              </a:ext>
            </a:extLst>
          </p:cNvPr>
          <p:cNvSpPr>
            <a:spLocks noGrp="1"/>
          </p:cNvSpPr>
          <p:nvPr>
            <p:ph type="body" sz="half" idx="2"/>
          </p:nvPr>
        </p:nvSpPr>
        <p:spPr/>
        <p:txBody>
          <a:bodyPr>
            <a:normAutofit fontScale="77500" lnSpcReduction="20000"/>
          </a:bodyPr>
          <a:lstStyle/>
          <a:p>
            <a:pPr algn="just"/>
            <a:r>
              <a:rPr lang="ro-RO" dirty="0"/>
              <a:t>Propus de</a:t>
            </a:r>
            <a:r>
              <a:rPr lang="en-US" dirty="0"/>
              <a:t> Vaswani et. al.</a:t>
            </a:r>
            <a:r>
              <a:rPr lang="ro-RO" dirty="0"/>
              <a:t> în</a:t>
            </a:r>
            <a:r>
              <a:rPr lang="en-US" dirty="0"/>
              <a:t> „Attention Is All You Need”</a:t>
            </a:r>
            <a:r>
              <a:rPr lang="ro-RO" dirty="0"/>
              <a:t> [3]</a:t>
            </a:r>
          </a:p>
          <a:p>
            <a:pPr algn="just"/>
            <a:r>
              <a:rPr lang="ro-RO" dirty="0"/>
              <a:t>Codificator</a:t>
            </a:r>
          </a:p>
          <a:p>
            <a:pPr marL="285750" indent="-285750" algn="just">
              <a:buFont typeface="Arial" panose="020B0604020202020204" pitchFamily="34" charset="0"/>
              <a:buChar char="•"/>
            </a:pPr>
            <a:r>
              <a:rPr lang="it-IT" dirty="0"/>
              <a:t>Încorporare de intrare</a:t>
            </a:r>
            <a:endParaRPr lang="ro-RO" dirty="0"/>
          </a:p>
          <a:p>
            <a:pPr marL="285750" indent="-285750" algn="just">
              <a:buFont typeface="Arial" panose="020B0604020202020204" pitchFamily="34" charset="0"/>
              <a:buChar char="•"/>
            </a:pPr>
            <a:r>
              <a:rPr lang="it-IT" dirty="0"/>
              <a:t>Codificare pozițională</a:t>
            </a:r>
            <a:endParaRPr lang="ro-RO" dirty="0"/>
          </a:p>
          <a:p>
            <a:pPr marL="285750" indent="-285750" algn="just">
              <a:buFont typeface="Arial" panose="020B0604020202020204" pitchFamily="34" charset="0"/>
              <a:buChar char="•"/>
            </a:pPr>
            <a:r>
              <a:rPr lang="it-IT" dirty="0"/>
              <a:t>Straturi de codificare</a:t>
            </a:r>
            <a:endParaRPr lang="ro-RO" dirty="0"/>
          </a:p>
          <a:p>
            <a:pPr marL="742950" lvl="1" indent="-285750" algn="just">
              <a:buFont typeface="Arial" panose="020B0604020202020204" pitchFamily="34" charset="0"/>
              <a:buChar char="•"/>
            </a:pPr>
            <a:r>
              <a:rPr lang="ro-RO" dirty="0"/>
              <a:t>Sub-strat de atenție cu mai multe capete</a:t>
            </a:r>
          </a:p>
          <a:p>
            <a:pPr marL="742950" lvl="1" indent="-285750" algn="just">
              <a:buFont typeface="Arial" panose="020B0604020202020204" pitchFamily="34" charset="0"/>
              <a:buChar char="•"/>
            </a:pPr>
            <a:r>
              <a:rPr lang="ro-RO" dirty="0"/>
              <a:t>Rețea de Transmitere Înainte</a:t>
            </a:r>
          </a:p>
          <a:p>
            <a:pPr algn="just"/>
            <a:r>
              <a:rPr lang="ro-RO" dirty="0"/>
              <a:t>Decodificator</a:t>
            </a:r>
          </a:p>
          <a:p>
            <a:pPr marL="285750" indent="-285750" algn="just">
              <a:buFont typeface="Arial" panose="020B0604020202020204" pitchFamily="34" charset="0"/>
              <a:buChar char="•"/>
            </a:pPr>
            <a:r>
              <a:rPr lang="it-IT" dirty="0"/>
              <a:t>Încorporare de ieșire</a:t>
            </a:r>
            <a:endParaRPr lang="ro-RO" dirty="0"/>
          </a:p>
          <a:p>
            <a:pPr marL="285750" indent="-285750" algn="just">
              <a:buFont typeface="Arial" panose="020B0604020202020204" pitchFamily="34" charset="0"/>
              <a:buChar char="•"/>
            </a:pPr>
            <a:r>
              <a:rPr lang="it-IT" dirty="0"/>
              <a:t>Codificare pozițională</a:t>
            </a:r>
            <a:endParaRPr lang="ro-RO" dirty="0"/>
          </a:p>
          <a:p>
            <a:pPr marL="285750" indent="-285750" algn="just">
              <a:buFont typeface="Arial" panose="020B0604020202020204" pitchFamily="34" charset="0"/>
              <a:buChar char="•"/>
            </a:pPr>
            <a:r>
              <a:rPr lang="it-IT" dirty="0"/>
              <a:t>Straturi de decodificare</a:t>
            </a:r>
            <a:endParaRPr lang="ro-RO" dirty="0"/>
          </a:p>
          <a:p>
            <a:pPr marL="742950" lvl="1" indent="-285750" algn="just">
              <a:buFont typeface="Arial" panose="020B0604020202020204" pitchFamily="34" charset="0"/>
              <a:buChar char="•"/>
            </a:pPr>
            <a:r>
              <a:rPr lang="ro-RO" dirty="0"/>
              <a:t>Sub-straturi de atenție cu mai multe capete</a:t>
            </a:r>
          </a:p>
          <a:p>
            <a:pPr marL="742950" lvl="1" indent="-285750" algn="just">
              <a:buFont typeface="Arial" panose="020B0604020202020204" pitchFamily="34" charset="0"/>
              <a:buChar char="•"/>
            </a:pPr>
            <a:r>
              <a:rPr lang="ro-RO" dirty="0"/>
              <a:t>Rețea de Transmitere Înainte</a:t>
            </a:r>
          </a:p>
          <a:p>
            <a:pPr algn="just"/>
            <a:r>
              <a:rPr lang="it-IT" dirty="0"/>
              <a:t>Ieșirea decodificatorului trece printr-un strat final liniar cu rol de clasificator</a:t>
            </a:r>
            <a:r>
              <a:rPr lang="ro-RO" dirty="0"/>
              <a:t> </a:t>
            </a:r>
            <a:r>
              <a:rPr lang="it-IT" dirty="0"/>
              <a:t>(numărul de clase este egal cu dimensiunea vocabularului)</a:t>
            </a:r>
            <a:r>
              <a:rPr lang="ro-RO" dirty="0"/>
              <a:t>.</a:t>
            </a:r>
            <a:endParaRPr lang="it-IT" dirty="0"/>
          </a:p>
        </p:txBody>
      </p:sp>
      <p:sp>
        <p:nvSpPr>
          <p:cNvPr id="5" name="Substituent dată 4">
            <a:extLst>
              <a:ext uri="{FF2B5EF4-FFF2-40B4-BE49-F238E27FC236}">
                <a16:creationId xmlns:a16="http://schemas.microsoft.com/office/drawing/2014/main" id="{6E24F1AB-837A-46EC-9794-7AC2603AA6B4}"/>
              </a:ext>
            </a:extLst>
          </p:cNvPr>
          <p:cNvSpPr>
            <a:spLocks noGrp="1"/>
          </p:cNvSpPr>
          <p:nvPr>
            <p:ph type="dt" sz="half" idx="10"/>
          </p:nvPr>
        </p:nvSpPr>
        <p:spPr/>
        <p:txBody>
          <a:bodyPr/>
          <a:lstStyle/>
          <a:p>
            <a:r>
              <a:rPr lang="ro-RO"/>
              <a:t>02.07.2020 10:00</a:t>
            </a:r>
            <a:endParaRPr lang="ro-RO" dirty="0"/>
          </a:p>
        </p:txBody>
      </p:sp>
      <p:sp>
        <p:nvSpPr>
          <p:cNvPr id="6" name="Substituent subsol 5">
            <a:extLst>
              <a:ext uri="{FF2B5EF4-FFF2-40B4-BE49-F238E27FC236}">
                <a16:creationId xmlns:a16="http://schemas.microsoft.com/office/drawing/2014/main" id="{9B26E7AD-079E-4F50-9A83-4040FCC10FF4}"/>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129F58F9-9424-4CCA-9DB9-7333AD834A39}"/>
              </a:ext>
            </a:extLst>
          </p:cNvPr>
          <p:cNvSpPr>
            <a:spLocks noGrp="1"/>
          </p:cNvSpPr>
          <p:nvPr>
            <p:ph type="sldNum" sz="quarter" idx="12"/>
          </p:nvPr>
        </p:nvSpPr>
        <p:spPr/>
        <p:txBody>
          <a:bodyPr/>
          <a:lstStyle/>
          <a:p>
            <a:fld id="{83044DA2-6856-430C-8841-3BB42E88DEF9}" type="slidenum">
              <a:rPr lang="ro-RO" smtClean="0"/>
              <a:t>8</a:t>
            </a:fld>
            <a:endParaRPr lang="ro-RO" dirty="0"/>
          </a:p>
        </p:txBody>
      </p:sp>
      <p:pic>
        <p:nvPicPr>
          <p:cNvPr id="13" name="Substituent imagine 12">
            <a:extLst>
              <a:ext uri="{FF2B5EF4-FFF2-40B4-BE49-F238E27FC236}">
                <a16:creationId xmlns:a16="http://schemas.microsoft.com/office/drawing/2014/main" id="{834C6884-5E1E-405E-85A4-BC2A77E6D94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43275" r="-43275"/>
          <a:stretch/>
        </p:blipFill>
        <p:spPr/>
      </p:pic>
      <p:pic>
        <p:nvPicPr>
          <p:cNvPr id="15" name="Imagine 14" title="Point Wise Feed Forward Network">
            <a:extLst>
              <a:ext uri="{FF2B5EF4-FFF2-40B4-BE49-F238E27FC236}">
                <a16:creationId xmlns:a16="http://schemas.microsoft.com/office/drawing/2014/main" id="{C4614E3B-7F8C-4E82-AE2B-8AA6A7840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687" y="996950"/>
            <a:ext cx="798547" cy="965182"/>
          </a:xfrm>
          <a:prstGeom prst="rect">
            <a:avLst/>
          </a:prstGeom>
        </p:spPr>
      </p:pic>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BBB1BB7B-DCDE-4B10-9D7B-DAD1EBB0BB8E}"/>
                  </a:ext>
                </a:extLst>
              </p:cNvPr>
              <p:cNvSpPr txBox="1"/>
              <p:nvPr/>
            </p:nvSpPr>
            <p:spPr>
              <a:xfrm>
                <a:off x="8856617" y="4922832"/>
                <a:ext cx="3335383" cy="9461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o-RO" sz="1200" i="1">
                          <a:latin typeface="Cambria Math" panose="02040503050406030204" pitchFamily="18" charset="0"/>
                          <a:ea typeface="Cambria Math" panose="02040503050406030204" pitchFamily="18" charset="0"/>
                        </a:rPr>
                        <m:t>𝑃𝐸</m:t>
                      </m:r>
                      <m:d>
                        <m:dPr>
                          <m:ctrlPr>
                            <a:rPr lang="ro-RO" sz="1200" i="1">
                              <a:latin typeface="Cambria Math" panose="02040503050406030204" pitchFamily="18" charset="0"/>
                              <a:ea typeface="Cambria Math" panose="02040503050406030204" pitchFamily="18" charset="0"/>
                            </a:rPr>
                          </m:ctrlPr>
                        </m:dPr>
                        <m:e>
                          <m:r>
                            <a:rPr lang="ro-RO" sz="1200" i="1">
                              <a:latin typeface="Cambria Math" panose="02040503050406030204" pitchFamily="18" charset="0"/>
                              <a:ea typeface="Cambria Math" panose="02040503050406030204" pitchFamily="18" charset="0"/>
                            </a:rPr>
                            <m:t>𝑝𝑜𝑠</m:t>
                          </m:r>
                          <m:r>
                            <a:rPr lang="ro-RO" sz="1200" i="1">
                              <a:latin typeface="Cambria Math" panose="02040503050406030204" pitchFamily="18" charset="0"/>
                              <a:ea typeface="Cambria Math" panose="02040503050406030204" pitchFamily="18" charset="0"/>
                            </a:rPr>
                            <m:t>, 2</m:t>
                          </m:r>
                          <m:r>
                            <a:rPr lang="ro-RO" sz="1200" i="1">
                              <a:latin typeface="Cambria Math" panose="02040503050406030204" pitchFamily="18" charset="0"/>
                              <a:ea typeface="Cambria Math" panose="02040503050406030204" pitchFamily="18" charset="0"/>
                            </a:rPr>
                            <m:t>𝑖</m:t>
                          </m:r>
                          <m:r>
                            <a:rPr lang="ro-RO" sz="1200" i="1">
                              <a:latin typeface="Cambria Math" panose="02040503050406030204" pitchFamily="18" charset="0"/>
                              <a:ea typeface="Cambria Math" panose="02040503050406030204" pitchFamily="18" charset="0"/>
                            </a:rPr>
                            <m:t>+</m:t>
                          </m:r>
                          <m:r>
                            <a:rPr lang="ro-RO" sz="1200" i="1">
                              <a:latin typeface="Cambria Math" panose="02040503050406030204" pitchFamily="18" charset="0"/>
                              <a:ea typeface="Cambria Math" panose="02040503050406030204" pitchFamily="18" charset="0"/>
                            </a:rPr>
                            <m:t>𝑗</m:t>
                          </m:r>
                        </m:e>
                      </m:d>
                      <m:r>
                        <a:rPr lang="ro-RO" sz="1200" i="1">
                          <a:latin typeface="Cambria Math" panose="02040503050406030204" pitchFamily="18" charset="0"/>
                          <a:ea typeface="Cambria Math" panose="02040503050406030204" pitchFamily="18" charset="0"/>
                        </a:rPr>
                        <m:t>=</m:t>
                      </m:r>
                      <m:d>
                        <m:dPr>
                          <m:begChr m:val="{"/>
                          <m:endChr m:val=""/>
                          <m:ctrlPr>
                            <a:rPr lang="ro-RO" sz="1200" i="1">
                              <a:latin typeface="Cambria Math" panose="02040503050406030204" pitchFamily="18" charset="0"/>
                              <a:ea typeface="Cambria Math" panose="02040503050406030204" pitchFamily="18" charset="0"/>
                            </a:rPr>
                          </m:ctrlPr>
                        </m:dPr>
                        <m:e>
                          <m:eqArr>
                            <m:eqArrPr>
                              <m:ctrlPr>
                                <a:rPr lang="ro-RO" sz="1200" i="1">
                                  <a:latin typeface="Cambria Math" panose="02040503050406030204" pitchFamily="18" charset="0"/>
                                  <a:ea typeface="Cambria Math" panose="02040503050406030204" pitchFamily="18" charset="0"/>
                                </a:rPr>
                              </m:ctrlPr>
                            </m:eqArrPr>
                            <m:e>
                              <m:func>
                                <m:funcPr>
                                  <m:ctrlPr>
                                    <a:rPr lang="ro-RO" sz="1200" i="1">
                                      <a:latin typeface="Cambria Math" panose="02040503050406030204" pitchFamily="18" charset="0"/>
                                      <a:ea typeface="Cambria Math" panose="02040503050406030204" pitchFamily="18" charset="0"/>
                                    </a:rPr>
                                  </m:ctrlPr>
                                </m:funcPr>
                                <m:fName>
                                  <m:r>
                                    <m:rPr>
                                      <m:sty m:val="p"/>
                                    </m:rPr>
                                    <a:rPr lang="ro-RO" sz="1200">
                                      <a:latin typeface="Cambria Math" panose="02040503050406030204" pitchFamily="18" charset="0"/>
                                      <a:ea typeface="Cambria Math" panose="02040503050406030204" pitchFamily="18" charset="0"/>
                                    </a:rPr>
                                    <m:t>sin</m:t>
                                  </m:r>
                                </m:fName>
                                <m:e>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𝑝𝑜𝑠</m:t>
                                      </m:r>
                                    </m:num>
                                    <m:den>
                                      <m:sSup>
                                        <m:sSupPr>
                                          <m:ctrlPr>
                                            <a:rPr lang="ro-RO" sz="1200" i="1">
                                              <a:latin typeface="Cambria Math" panose="02040503050406030204" pitchFamily="18" charset="0"/>
                                              <a:ea typeface="Cambria Math" panose="02040503050406030204" pitchFamily="18" charset="0"/>
                                            </a:rPr>
                                          </m:ctrlPr>
                                        </m:sSupPr>
                                        <m:e>
                                          <m:r>
                                            <a:rPr lang="ro-RO" sz="1200" i="1">
                                              <a:latin typeface="Cambria Math" panose="02040503050406030204" pitchFamily="18" charset="0"/>
                                              <a:ea typeface="Cambria Math" panose="02040503050406030204" pitchFamily="18" charset="0"/>
                                            </a:rPr>
                                            <m:t>1000</m:t>
                                          </m:r>
                                        </m:e>
                                        <m:sup>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2</m:t>
                                              </m:r>
                                              <m:r>
                                                <a:rPr lang="ro-RO" sz="1200" i="1">
                                                  <a:latin typeface="Cambria Math" panose="02040503050406030204" pitchFamily="18" charset="0"/>
                                                  <a:ea typeface="Cambria Math" panose="02040503050406030204" pitchFamily="18" charset="0"/>
                                                </a:rPr>
                                                <m:t>𝑖</m:t>
                                              </m:r>
                                            </m:num>
                                            <m:den>
                                              <m:sSub>
                                                <m:sSubPr>
                                                  <m:ctrlPr>
                                                    <a:rPr lang="ro-RO" sz="1200" i="1">
                                                      <a:latin typeface="Cambria Math" panose="02040503050406030204" pitchFamily="18" charset="0"/>
                                                      <a:ea typeface="Cambria Math" panose="02040503050406030204" pitchFamily="18" charset="0"/>
                                                    </a:rPr>
                                                  </m:ctrlPr>
                                                </m:sSubPr>
                                                <m:e>
                                                  <m:r>
                                                    <a:rPr lang="ro-RO" sz="1200" i="1">
                                                      <a:latin typeface="Cambria Math" panose="02040503050406030204" pitchFamily="18" charset="0"/>
                                                      <a:ea typeface="Cambria Math" panose="02040503050406030204" pitchFamily="18" charset="0"/>
                                                    </a:rPr>
                                                    <m:t>𝑑</m:t>
                                                  </m:r>
                                                </m:e>
                                                <m:sub>
                                                  <m:r>
                                                    <a:rPr lang="ro-RO" sz="1200" i="1">
                                                      <a:latin typeface="Cambria Math" panose="02040503050406030204" pitchFamily="18" charset="0"/>
                                                      <a:ea typeface="Cambria Math" panose="02040503050406030204" pitchFamily="18" charset="0"/>
                                                    </a:rPr>
                                                    <m:t>𝑚𝑜𝑑𝑒𝑙</m:t>
                                                  </m:r>
                                                </m:sub>
                                              </m:sSub>
                                            </m:den>
                                          </m:f>
                                        </m:sup>
                                      </m:sSup>
                                    </m:den>
                                  </m:f>
                                </m:e>
                              </m:func>
                              <m:r>
                                <a:rPr lang="ro-RO" sz="1200" i="1">
                                  <a:latin typeface="Cambria Math" panose="02040503050406030204" pitchFamily="18" charset="0"/>
                                  <a:ea typeface="Cambria Math" panose="02040503050406030204" pitchFamily="18" charset="0"/>
                                </a:rPr>
                                <m:t>,  </m:t>
                              </m:r>
                              <m:r>
                                <a:rPr lang="ro-RO" sz="1200" i="1">
                                  <a:latin typeface="Cambria Math" panose="02040503050406030204" pitchFamily="18" charset="0"/>
                                  <a:ea typeface="Cambria Math" panose="02040503050406030204" pitchFamily="18" charset="0"/>
                                </a:rPr>
                                <m:t>𝑗</m:t>
                              </m:r>
                              <m:r>
                                <a:rPr lang="ro-RO" sz="1200" i="1">
                                  <a:latin typeface="Cambria Math" panose="02040503050406030204" pitchFamily="18" charset="0"/>
                                  <a:ea typeface="Cambria Math" panose="02040503050406030204" pitchFamily="18" charset="0"/>
                                </a:rPr>
                                <m:t>=0</m:t>
                              </m:r>
                            </m:e>
                            <m:e>
                              <m:func>
                                <m:funcPr>
                                  <m:ctrlPr>
                                    <a:rPr lang="ro-RO" sz="1200" i="1">
                                      <a:latin typeface="Cambria Math" panose="02040503050406030204" pitchFamily="18" charset="0"/>
                                      <a:ea typeface="Cambria Math" panose="02040503050406030204" pitchFamily="18" charset="0"/>
                                    </a:rPr>
                                  </m:ctrlPr>
                                </m:funcPr>
                                <m:fName>
                                  <m:r>
                                    <m:rPr>
                                      <m:sty m:val="p"/>
                                    </m:rPr>
                                    <a:rPr lang="ro-RO" sz="1200">
                                      <a:latin typeface="Cambria Math" panose="02040503050406030204" pitchFamily="18" charset="0"/>
                                      <a:ea typeface="Cambria Math" panose="02040503050406030204" pitchFamily="18" charset="0"/>
                                    </a:rPr>
                                    <m:t>cos</m:t>
                                  </m:r>
                                </m:fName>
                                <m:e>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𝑝𝑜𝑠</m:t>
                                      </m:r>
                                    </m:num>
                                    <m:den>
                                      <m:sSup>
                                        <m:sSupPr>
                                          <m:ctrlPr>
                                            <a:rPr lang="ro-RO" sz="1200" i="1">
                                              <a:latin typeface="Cambria Math" panose="02040503050406030204" pitchFamily="18" charset="0"/>
                                              <a:ea typeface="Cambria Math" panose="02040503050406030204" pitchFamily="18" charset="0"/>
                                            </a:rPr>
                                          </m:ctrlPr>
                                        </m:sSupPr>
                                        <m:e>
                                          <m:r>
                                            <a:rPr lang="ro-RO" sz="1200" i="1">
                                              <a:latin typeface="Cambria Math" panose="02040503050406030204" pitchFamily="18" charset="0"/>
                                              <a:ea typeface="Cambria Math" panose="02040503050406030204" pitchFamily="18" charset="0"/>
                                            </a:rPr>
                                            <m:t>1000</m:t>
                                          </m:r>
                                        </m:e>
                                        <m:sup>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2</m:t>
                                              </m:r>
                                              <m:r>
                                                <a:rPr lang="ro-RO" sz="1200" i="1">
                                                  <a:latin typeface="Cambria Math" panose="02040503050406030204" pitchFamily="18" charset="0"/>
                                                  <a:ea typeface="Cambria Math" panose="02040503050406030204" pitchFamily="18" charset="0"/>
                                                </a:rPr>
                                                <m:t>𝑖</m:t>
                                              </m:r>
                                            </m:num>
                                            <m:den>
                                              <m:sSub>
                                                <m:sSubPr>
                                                  <m:ctrlPr>
                                                    <a:rPr lang="ro-RO" sz="1200" i="1">
                                                      <a:latin typeface="Cambria Math" panose="02040503050406030204" pitchFamily="18" charset="0"/>
                                                      <a:ea typeface="Cambria Math" panose="02040503050406030204" pitchFamily="18" charset="0"/>
                                                    </a:rPr>
                                                  </m:ctrlPr>
                                                </m:sSubPr>
                                                <m:e>
                                                  <m:r>
                                                    <a:rPr lang="ro-RO" sz="1200" i="1">
                                                      <a:latin typeface="Cambria Math" panose="02040503050406030204" pitchFamily="18" charset="0"/>
                                                      <a:ea typeface="Cambria Math" panose="02040503050406030204" pitchFamily="18" charset="0"/>
                                                    </a:rPr>
                                                    <m:t>𝑑</m:t>
                                                  </m:r>
                                                </m:e>
                                                <m:sub>
                                                  <m:r>
                                                    <a:rPr lang="ro-RO" sz="1200" i="1">
                                                      <a:latin typeface="Cambria Math" panose="02040503050406030204" pitchFamily="18" charset="0"/>
                                                      <a:ea typeface="Cambria Math" panose="02040503050406030204" pitchFamily="18" charset="0"/>
                                                    </a:rPr>
                                                    <m:t>𝑚𝑜𝑑𝑒𝑙</m:t>
                                                  </m:r>
                                                </m:sub>
                                              </m:sSub>
                                            </m:den>
                                          </m:f>
                                        </m:sup>
                                      </m:sSup>
                                    </m:den>
                                  </m:f>
                                </m:e>
                              </m:func>
                              <m:r>
                                <a:rPr lang="ro-RO" sz="1200" i="1">
                                  <a:latin typeface="Cambria Math" panose="02040503050406030204" pitchFamily="18" charset="0"/>
                                  <a:ea typeface="Cambria Math" panose="02040503050406030204" pitchFamily="18" charset="0"/>
                                </a:rPr>
                                <m:t>,  </m:t>
                              </m:r>
                              <m:r>
                                <a:rPr lang="ro-RO" sz="1200" i="1">
                                  <a:latin typeface="Cambria Math" panose="02040503050406030204" pitchFamily="18" charset="0"/>
                                  <a:ea typeface="Cambria Math" panose="02040503050406030204" pitchFamily="18" charset="0"/>
                                </a:rPr>
                                <m:t>𝑗</m:t>
                              </m:r>
                              <m:r>
                                <a:rPr lang="ro-RO" sz="1200" i="1">
                                  <a:latin typeface="Cambria Math" panose="02040503050406030204" pitchFamily="18" charset="0"/>
                                  <a:ea typeface="Cambria Math" panose="02040503050406030204" pitchFamily="18" charset="0"/>
                                </a:rPr>
                                <m:t>=1</m:t>
                              </m:r>
                            </m:e>
                          </m:eqArr>
                        </m:e>
                      </m:d>
                    </m:oMath>
                  </m:oMathPara>
                </a14:m>
                <a:endParaRPr lang="ro-RO" sz="1200" dirty="0">
                  <a:latin typeface="Cambria Math" panose="02040503050406030204" pitchFamily="18" charset="0"/>
                  <a:ea typeface="Cambria Math" panose="02040503050406030204" pitchFamily="18" charset="0"/>
                </a:endParaRPr>
              </a:p>
            </p:txBody>
          </p:sp>
        </mc:Choice>
        <mc:Fallback xmlns="">
          <p:sp>
            <p:nvSpPr>
              <p:cNvPr id="16" name="CasetăText 15">
                <a:extLst>
                  <a:ext uri="{FF2B5EF4-FFF2-40B4-BE49-F238E27FC236}">
                    <a16:creationId xmlns:a16="http://schemas.microsoft.com/office/drawing/2014/main" id="{BBB1BB7B-DCDE-4B10-9D7B-DAD1EBB0BB8E}"/>
                  </a:ext>
                </a:extLst>
              </p:cNvPr>
              <p:cNvSpPr txBox="1">
                <a:spLocks noRot="1" noChangeAspect="1" noMove="1" noResize="1" noEditPoints="1" noAdjustHandles="1" noChangeArrowheads="1" noChangeShapeType="1" noTextEdit="1"/>
              </p:cNvSpPr>
              <p:nvPr/>
            </p:nvSpPr>
            <p:spPr>
              <a:xfrm>
                <a:off x="8856617" y="4922832"/>
                <a:ext cx="3335383" cy="946156"/>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38600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0DE539-8B6E-407A-96F5-07230CF71D69}"/>
              </a:ext>
            </a:extLst>
          </p:cNvPr>
          <p:cNvSpPr>
            <a:spLocks noGrp="1"/>
          </p:cNvSpPr>
          <p:nvPr>
            <p:ph type="title"/>
          </p:nvPr>
        </p:nvSpPr>
        <p:spPr/>
        <p:txBody>
          <a:bodyPr/>
          <a:lstStyle/>
          <a:p>
            <a:r>
              <a:rPr lang="ro-RO" dirty="0"/>
              <a:t>Metoda Propusă</a:t>
            </a:r>
          </a:p>
        </p:txBody>
      </p:sp>
      <p:sp>
        <p:nvSpPr>
          <p:cNvPr id="3" name="Substituent text 2">
            <a:extLst>
              <a:ext uri="{FF2B5EF4-FFF2-40B4-BE49-F238E27FC236}">
                <a16:creationId xmlns:a16="http://schemas.microsoft.com/office/drawing/2014/main" id="{5727D694-7377-40F5-9780-2A88192C47E2}"/>
              </a:ext>
            </a:extLst>
          </p:cNvPr>
          <p:cNvSpPr>
            <a:spLocks noGrp="1"/>
          </p:cNvSpPr>
          <p:nvPr>
            <p:ph type="body" idx="1"/>
          </p:nvPr>
        </p:nvSpPr>
        <p:spPr/>
        <p:txBody>
          <a:bodyPr/>
          <a:lstStyle/>
          <a:p>
            <a:r>
              <a:rPr lang="ro-RO" dirty="0"/>
              <a:t>Descrierea Metodei. RONACC</a:t>
            </a:r>
          </a:p>
        </p:txBody>
      </p:sp>
      <p:sp>
        <p:nvSpPr>
          <p:cNvPr id="4" name="Substituent dată 3">
            <a:extLst>
              <a:ext uri="{FF2B5EF4-FFF2-40B4-BE49-F238E27FC236}">
                <a16:creationId xmlns:a16="http://schemas.microsoft.com/office/drawing/2014/main" id="{7A538E9B-970C-49BD-BC22-CE634DF28D89}"/>
              </a:ext>
            </a:extLst>
          </p:cNvPr>
          <p:cNvSpPr>
            <a:spLocks noGrp="1"/>
          </p:cNvSpPr>
          <p:nvPr>
            <p:ph type="dt" sz="half" idx="10"/>
          </p:nvPr>
        </p:nvSpPr>
        <p:spPr/>
        <p:txBody>
          <a:bodyPr/>
          <a:lstStyle/>
          <a:p>
            <a:r>
              <a:rPr lang="ro-RO"/>
              <a:t>02.07.2020 10:00</a:t>
            </a:r>
            <a:endParaRPr lang="ro-RO" dirty="0"/>
          </a:p>
        </p:txBody>
      </p:sp>
      <p:sp>
        <p:nvSpPr>
          <p:cNvPr id="5" name="Substituent subsol 4">
            <a:extLst>
              <a:ext uri="{FF2B5EF4-FFF2-40B4-BE49-F238E27FC236}">
                <a16:creationId xmlns:a16="http://schemas.microsoft.com/office/drawing/2014/main" id="{6371DEC9-4F5C-4593-B395-9713F3AA5EB1}"/>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B3D6E2F7-15D2-41FE-903F-B291ECA2FEEA}"/>
              </a:ext>
            </a:extLst>
          </p:cNvPr>
          <p:cNvSpPr>
            <a:spLocks noGrp="1"/>
          </p:cNvSpPr>
          <p:nvPr>
            <p:ph type="sldNum" sz="quarter" idx="12"/>
          </p:nvPr>
        </p:nvSpPr>
        <p:spPr/>
        <p:txBody>
          <a:bodyPr/>
          <a:lstStyle/>
          <a:p>
            <a:fld id="{83044DA2-6856-430C-8841-3BB42E88DEF9}" type="slidenum">
              <a:rPr lang="ro-RO" smtClean="0"/>
              <a:t>9</a:t>
            </a:fld>
            <a:endParaRPr lang="ro-RO" dirty="0"/>
          </a:p>
        </p:txBody>
      </p:sp>
    </p:spTree>
    <p:extLst>
      <p:ext uri="{BB962C8B-B14F-4D97-AF65-F5344CB8AC3E}">
        <p14:creationId xmlns:p14="http://schemas.microsoft.com/office/powerpoint/2010/main" val="4181462059"/>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1837</Words>
  <Application>Microsoft Office PowerPoint</Application>
  <PresentationFormat>Ecran lat</PresentationFormat>
  <Paragraphs>237</Paragraphs>
  <Slides>20</Slides>
  <Notes>20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20</vt:i4>
      </vt:variant>
    </vt:vector>
  </HeadingPairs>
  <TitlesOfParts>
    <vt:vector size="26" baseType="lpstr">
      <vt:lpstr>Arial</vt:lpstr>
      <vt:lpstr>Calibri</vt:lpstr>
      <vt:lpstr>Calibri Light</vt:lpstr>
      <vt:lpstr>Cambria Math</vt:lpstr>
      <vt:lpstr>Courier New</vt:lpstr>
      <vt:lpstr>Temă Office</vt:lpstr>
      <vt:lpstr>Sistem Lingvistic Inteligent pentru Gramatica Limbii Române</vt:lpstr>
      <vt:lpstr>Viziunea</vt:lpstr>
      <vt:lpstr>Motivația</vt:lpstr>
      <vt:lpstr>Nevoia</vt:lpstr>
      <vt:lpstr>Obiectivele</vt:lpstr>
      <vt:lpstr>Tehnologii Utilizate</vt:lpstr>
      <vt:lpstr>Atenția</vt:lpstr>
      <vt:lpstr>Transformatorul</vt:lpstr>
      <vt:lpstr>Metoda Propusă</vt:lpstr>
      <vt:lpstr>Descrierea Metodei</vt:lpstr>
      <vt:lpstr>RONACC</vt:lpstr>
      <vt:lpstr>Rezultate</vt:lpstr>
      <vt:lpstr>Metrici: Acuratețea. Pierderea</vt:lpstr>
      <vt:lpstr>Evaluarea</vt:lpstr>
      <vt:lpstr>Exemplu Atenție (1)</vt:lpstr>
      <vt:lpstr>Exemplu Atenție (2)</vt:lpstr>
      <vt:lpstr>Concluzii</vt:lpstr>
      <vt:lpstr>Concluzii. Dezvoltări Ulterioare</vt:lpstr>
      <vt:lpstr>Bibliografie</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Lingvistic Inteligent pentru Gramatica Limbii Române</dc:title>
  <dc:subject>Gramatica Limbii Române</dc:subject>
  <dc:creator>Nitu Ioan-Florin-Catalin</dc:creator>
  <cp:keywords>Proiect de Diplomă</cp:keywords>
  <dc:description>Domeniul prelucrării limbajului natural nu este la fel de puternic dezvoltat pentru limba română așa cum este pentru altele, cum este limba engleză. Faptul de a scrie corect texte a fost mereu o necesitate, iar dezvoltarea unor instrumente care să fie de folos în această nevoie este critică. Sistemul de corectare propus primește o propoziție cu greșeli gramaticale și o corectează, folosind tehnologii de ultimă oră pentru a realiza această operație cum sunt modelele neurale bazate pe atenție ca Transformatoarele cu Codificator-Decodificator. Acestea sunt o piatră de temelie în dezvoltarea de instrumente inteligente pentru prelucrări – traducerea, rezumarea sau corectarea – de texte și sunt fundația pentru proiectul de față. Lucrarea folosește RONACC, primul corpus pentru corecții gramaticale în română pentru modelarea, antrenarea, testarea și validarea proiectului. Folosind un set de date foarte mare cu peste un milion de exemple de învățare a fost obținut un scor BLEU mediu de 45.29 de puncte, într-un timp de antrenare destul de scurt (numai două ore pentru cinci epoci) executat pe mai multe GPU-uri. Totuși, chiar și un set de date redus, de numai cincizeci de mii de exemple cu un număr de o sută de epoci obține un scor BLEU mediu de 33.29 de puncte în trei ore.</dc:description>
  <cp:lastModifiedBy>Nitu Ioan-Florin-Catalin</cp:lastModifiedBy>
  <cp:revision>58</cp:revision>
  <dcterms:created xsi:type="dcterms:W3CDTF">2020-06-26T17:10:48Z</dcterms:created>
  <dcterms:modified xsi:type="dcterms:W3CDTF">2020-07-01T11:04:20Z</dcterms:modified>
  <cp:category>AI, ML, NLP</cp:category>
</cp:coreProperties>
</file>