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1" r:id="rId4"/>
    <p:sldId id="272" r:id="rId5"/>
    <p:sldId id="273" r:id="rId6"/>
    <p:sldId id="258" r:id="rId7"/>
    <p:sldId id="259" r:id="rId8"/>
    <p:sldId id="260" r:id="rId9"/>
    <p:sldId id="261" r:id="rId10"/>
    <p:sldId id="266" r:id="rId11"/>
    <p:sldId id="262" r:id="rId12"/>
    <p:sldId id="267" r:id="rId13"/>
    <p:sldId id="275" r:id="rId14"/>
    <p:sldId id="268" r:id="rId15"/>
    <p:sldId id="270" r:id="rId16"/>
    <p:sldId id="277" r:id="rId17"/>
    <p:sldId id="269" r:id="rId18"/>
    <p:sldId id="280" r:id="rId19"/>
    <p:sldId id="276" r:id="rId20"/>
    <p:sldId id="278" r:id="rId2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ploma Project" id="{0059B496-0380-483A-BD41-28BC9F55E7F1}">
          <p14:sldIdLst>
            <p14:sldId id="256"/>
          </p14:sldIdLst>
        </p14:section>
        <p14:section name="Vision" id="{F9064904-AE10-418E-8F7B-7E9A468F544C}">
          <p14:sldIdLst>
            <p14:sldId id="257"/>
            <p14:sldId id="271"/>
            <p14:sldId id="272"/>
            <p14:sldId id="273"/>
          </p14:sldIdLst>
        </p14:section>
        <p14:section name="Technologies Used" id="{9CCBE096-E16B-470A-8E59-F420B6761C1B}">
          <p14:sldIdLst>
            <p14:sldId id="258"/>
            <p14:sldId id="259"/>
            <p14:sldId id="260"/>
          </p14:sldIdLst>
        </p14:section>
        <p14:section name="Proposed Method" id="{D725807E-531B-4D5B-818E-F47E434A8E1D}">
          <p14:sldIdLst>
            <p14:sldId id="261"/>
            <p14:sldId id="266"/>
            <p14:sldId id="262"/>
          </p14:sldIdLst>
        </p14:section>
        <p14:section name="Results" id="{CF5A4D7B-7AFF-43CA-9926-6478D3770FD2}">
          <p14:sldIdLst>
            <p14:sldId id="267"/>
            <p14:sldId id="275"/>
            <p14:sldId id="268"/>
            <p14:sldId id="270"/>
            <p14:sldId id="277"/>
          </p14:sldIdLst>
        </p14:section>
        <p14:section name="Conclusions" id="{906E594B-4F20-43AB-8018-B11574DFD59E}">
          <p14:sldIdLst>
            <p14:sldId id="269"/>
            <p14:sldId id="280"/>
          </p14:sldIdLst>
        </p14:section>
        <p14:section name="Bibliography" id="{86C88823-8B80-4D2F-A63E-CE387E4A8CFE}">
          <p14:sldIdLst>
            <p14:sldId id="276"/>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 medi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94373" autoAdjust="0"/>
  </p:normalViewPr>
  <p:slideViewPr>
    <p:cSldViewPr snapToGrid="0">
      <p:cViewPr varScale="1">
        <p:scale>
          <a:sx n="60" d="100"/>
          <a:sy n="60" d="100"/>
        </p:scale>
        <p:origin x="72" y="11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notesViewPr>
    <p:cSldViewPr snapToGrid="0">
      <p:cViewPr>
        <p:scale>
          <a:sx n="100" d="100"/>
          <a:sy n="100" d="100"/>
        </p:scale>
        <p:origin x="666" y="-3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dirty="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57D4-6DD1-45F6-8AD7-4546F5022AC2}" type="datetimeFigureOut">
              <a:rPr lang="ro-RO" smtClean="0"/>
              <a:t>16.02.2021</a:t>
            </a:fld>
            <a:endParaRPr lang="ro-RO" dirty="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dirty="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dirty="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7202C-1D8A-4F17-B03B-43556A136168}" type="slidenum">
              <a:rPr lang="ro-RO" smtClean="0"/>
              <a:t>‹#›</a:t>
            </a:fld>
            <a:endParaRPr lang="ro-RO" dirty="0"/>
          </a:p>
        </p:txBody>
      </p:sp>
    </p:spTree>
    <p:extLst>
      <p:ext uri="{BB962C8B-B14F-4D97-AF65-F5344CB8AC3E}">
        <p14:creationId xmlns:p14="http://schemas.microsoft.com/office/powerpoint/2010/main" val="92946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b="1" dirty="0"/>
              <a:t>Commission 8</a:t>
            </a:r>
          </a:p>
          <a:p>
            <a:r>
              <a:rPr lang="en-US" dirty="0"/>
              <a:t>Day 2</a:t>
            </a:r>
          </a:p>
          <a:p>
            <a:pPr>
              <a:buFont typeface="+mj-lt"/>
              <a:buAutoNum type="arabicPeriod"/>
            </a:pPr>
            <a:r>
              <a:rPr lang="ro-RO" dirty="0"/>
              <a:t> Prof.dr.ing. Ștefan Trăușan-Matu (</a:t>
            </a:r>
            <a:r>
              <a:rPr lang="en-US" dirty="0"/>
              <a:t>chairman</a:t>
            </a:r>
            <a:r>
              <a:rPr lang="ro-RO" dirty="0"/>
              <a:t>)</a:t>
            </a:r>
          </a:p>
          <a:p>
            <a:pPr>
              <a:buFont typeface="+mj-lt"/>
              <a:buAutoNum type="arabicPeriod"/>
            </a:pPr>
            <a:r>
              <a:rPr lang="ro-RO" dirty="0"/>
              <a:t> Prof.dr.ing. Mihai Dascălu</a:t>
            </a:r>
          </a:p>
          <a:p>
            <a:pPr>
              <a:buFont typeface="+mj-lt"/>
              <a:buAutoNum type="arabicPeriod"/>
            </a:pPr>
            <a:r>
              <a:rPr lang="ro-RO" dirty="0"/>
              <a:t> Conf.dr.ing. Traian Rebedea</a:t>
            </a:r>
          </a:p>
          <a:p>
            <a:pPr>
              <a:buFont typeface="+mj-lt"/>
              <a:buAutoNum type="arabicPeriod"/>
            </a:pPr>
            <a:r>
              <a:rPr lang="ro-RO" dirty="0"/>
              <a:t> Conf.dr.ing. Costin Chiru</a:t>
            </a:r>
          </a:p>
          <a:p>
            <a:pPr>
              <a:buFont typeface="+mj-lt"/>
              <a:buAutoNum type="arabicPeriod"/>
            </a:pPr>
            <a:r>
              <a:rPr lang="ro-RO" dirty="0"/>
              <a:t> As.drd.ing. Dragoș Corlătescu (</a:t>
            </a:r>
            <a:r>
              <a:rPr lang="en-US" dirty="0"/>
              <a:t>secretary</a:t>
            </a:r>
            <a:r>
              <a:rPr lang="ro-RO" dirty="0"/>
              <a:t>)</a:t>
            </a:r>
          </a:p>
          <a:p>
            <a:pPr>
              <a:buFont typeface="+mj-lt"/>
              <a:buNone/>
            </a:pP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a:t>
            </a:fld>
            <a:endParaRPr lang="ro-RO" dirty="0"/>
          </a:p>
        </p:txBody>
      </p:sp>
    </p:spTree>
    <p:extLst>
      <p:ext uri="{BB962C8B-B14F-4D97-AF65-F5344CB8AC3E}">
        <p14:creationId xmlns:p14="http://schemas.microsoft.com/office/powerpoint/2010/main" val="2685529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It can be seen either as a noise elimination system, or as a translation system from the wrong Romanian language to the correct Romanian language.</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10</a:t>
            </a:fld>
            <a:endParaRPr lang="ro-RO" dirty="0"/>
          </a:p>
        </p:txBody>
      </p:sp>
    </p:spTree>
    <p:extLst>
      <p:ext uri="{BB962C8B-B14F-4D97-AF65-F5344CB8AC3E}">
        <p14:creationId xmlns:p14="http://schemas.microsoft.com/office/powerpoint/2010/main" val="4228929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11</a:t>
            </a:fld>
            <a:endParaRPr lang="ro-RO" dirty="0"/>
          </a:p>
        </p:txBody>
      </p:sp>
    </p:spTree>
    <p:extLst>
      <p:ext uri="{BB962C8B-B14F-4D97-AF65-F5344CB8AC3E}">
        <p14:creationId xmlns:p14="http://schemas.microsoft.com/office/powerpoint/2010/main" val="3230844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12</a:t>
            </a:fld>
            <a:endParaRPr lang="ro-RO" dirty="0"/>
          </a:p>
        </p:txBody>
      </p:sp>
    </p:spTree>
    <p:extLst>
      <p:ext uri="{BB962C8B-B14F-4D97-AF65-F5344CB8AC3E}">
        <p14:creationId xmlns:p14="http://schemas.microsoft.com/office/powerpoint/2010/main" val="235306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13</a:t>
            </a:fld>
            <a:endParaRPr lang="ro-RO" dirty="0"/>
          </a:p>
        </p:txBody>
      </p:sp>
    </p:spTree>
    <p:extLst>
      <p:ext uri="{BB962C8B-B14F-4D97-AF65-F5344CB8AC3E}">
        <p14:creationId xmlns:p14="http://schemas.microsoft.com/office/powerpoint/2010/main" val="1017981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Improve the BLE</a:t>
            </a:r>
            <a:r>
              <a:rPr lang="ro-RO" dirty="0"/>
              <a:t>U</a:t>
            </a:r>
            <a:r>
              <a:rPr lang="en-US" dirty="0"/>
              <a:t> score using a larger data set.</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14</a:t>
            </a:fld>
            <a:endParaRPr lang="ro-RO" dirty="0"/>
          </a:p>
        </p:txBody>
      </p:sp>
    </p:spTree>
    <p:extLst>
      <p:ext uri="{BB962C8B-B14F-4D97-AF65-F5344CB8AC3E}">
        <p14:creationId xmlns:p14="http://schemas.microsoft.com/office/powerpoint/2010/main" val="133686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Horizontal – the wrong sentence;</a:t>
            </a:r>
          </a:p>
          <a:p>
            <a:r>
              <a:rPr lang="en-US" dirty="0"/>
              <a:t>Vertical – the correct sentence.</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15</a:t>
            </a:fld>
            <a:endParaRPr lang="ro-RO" dirty="0"/>
          </a:p>
        </p:txBody>
      </p:sp>
    </p:spTree>
    <p:extLst>
      <p:ext uri="{BB962C8B-B14F-4D97-AF65-F5344CB8AC3E}">
        <p14:creationId xmlns:p14="http://schemas.microsoft.com/office/powerpoint/2010/main" val="1712270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Horizontal – the wrong sentence;</a:t>
            </a:r>
          </a:p>
          <a:p>
            <a:r>
              <a:rPr lang="en-US" dirty="0"/>
              <a:t>Vertical – the correct sentence.</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16</a:t>
            </a:fld>
            <a:endParaRPr lang="ro-RO" dirty="0"/>
          </a:p>
        </p:txBody>
      </p:sp>
    </p:spTree>
    <p:extLst>
      <p:ext uri="{BB962C8B-B14F-4D97-AF65-F5344CB8AC3E}">
        <p14:creationId xmlns:p14="http://schemas.microsoft.com/office/powerpoint/2010/main" val="31464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17</a:t>
            </a:fld>
            <a:endParaRPr lang="ro-RO" dirty="0"/>
          </a:p>
        </p:txBody>
      </p:sp>
    </p:spTree>
    <p:extLst>
      <p:ext uri="{BB962C8B-B14F-4D97-AF65-F5344CB8AC3E}">
        <p14:creationId xmlns:p14="http://schemas.microsoft.com/office/powerpoint/2010/main" val="3873893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The field needs to be developed, and applications and tools of this kind need to be extended beyond mathematical models. User interfaces are required.</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18</a:t>
            </a:fld>
            <a:endParaRPr lang="ro-RO" dirty="0"/>
          </a:p>
        </p:txBody>
      </p:sp>
    </p:spTree>
    <p:extLst>
      <p:ext uri="{BB962C8B-B14F-4D97-AF65-F5344CB8AC3E}">
        <p14:creationId xmlns:p14="http://schemas.microsoft.com/office/powerpoint/2010/main" val="1346489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19</a:t>
            </a:fld>
            <a:endParaRPr lang="ro-RO" dirty="0"/>
          </a:p>
        </p:txBody>
      </p:sp>
    </p:spTree>
    <p:extLst>
      <p:ext uri="{BB962C8B-B14F-4D97-AF65-F5344CB8AC3E}">
        <p14:creationId xmlns:p14="http://schemas.microsoft.com/office/powerpoint/2010/main" val="400571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How many of us didn't make typos?</a:t>
            </a:r>
          </a:p>
          <a:p>
            <a:r>
              <a:rPr lang="en-US" dirty="0"/>
              <a:t>Personal story.</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2</a:t>
            </a:fld>
            <a:endParaRPr lang="ro-RO" dirty="0"/>
          </a:p>
        </p:txBody>
      </p:sp>
    </p:spTree>
    <p:extLst>
      <p:ext uri="{BB962C8B-B14F-4D97-AF65-F5344CB8AC3E}">
        <p14:creationId xmlns:p14="http://schemas.microsoft.com/office/powerpoint/2010/main" val="2704988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20</a:t>
            </a:fld>
            <a:endParaRPr lang="ro-RO" dirty="0"/>
          </a:p>
        </p:txBody>
      </p:sp>
    </p:spTree>
    <p:extLst>
      <p:ext uri="{BB962C8B-B14F-4D97-AF65-F5344CB8AC3E}">
        <p14:creationId xmlns:p14="http://schemas.microsoft.com/office/powerpoint/2010/main" val="1344584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However, the serious thing is that there are many people who make mistakes, most of those who make mistakes doing this frequently, without realizing it. Statistics show that in schools, but not only, people have trouble writing correctly.</a:t>
            </a:r>
          </a:p>
          <a:p>
            <a:r>
              <a:rPr lang="en-US" dirty="0"/>
              <a:t>Grammarly – powerful tool, with free but also paid version; Application issue: Available in English only.</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3</a:t>
            </a:fld>
            <a:endParaRPr lang="ro-RO" dirty="0"/>
          </a:p>
        </p:txBody>
      </p:sp>
    </p:spTree>
    <p:extLst>
      <p:ext uri="{BB962C8B-B14F-4D97-AF65-F5344CB8AC3E}">
        <p14:creationId xmlns:p14="http://schemas.microsoft.com/office/powerpoint/2010/main" val="166575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However, how can we address this issue? Solution: Artificial Intelligence, Machine Learning and Natural Language Processing. The aim is to correct grammatical errors in written texts.</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4</a:t>
            </a:fld>
            <a:endParaRPr lang="ro-RO" dirty="0"/>
          </a:p>
        </p:txBody>
      </p:sp>
    </p:spTree>
    <p:extLst>
      <p:ext uri="{BB962C8B-B14F-4D97-AF65-F5344CB8AC3E}">
        <p14:creationId xmlns:p14="http://schemas.microsoft.com/office/powerpoint/2010/main" val="101740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Using the current context, I wanted to find a solution to society's problems.</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5</a:t>
            </a:fld>
            <a:endParaRPr lang="ro-RO" dirty="0"/>
          </a:p>
        </p:txBody>
      </p:sp>
    </p:spTree>
    <p:extLst>
      <p:ext uri="{BB962C8B-B14F-4D97-AF65-F5344CB8AC3E}">
        <p14:creationId xmlns:p14="http://schemas.microsoft.com/office/powerpoint/2010/main" val="270222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Many alternatives, the latest ones are based on Attention and Transformers.</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6</a:t>
            </a:fld>
            <a:endParaRPr lang="ro-RO" dirty="0"/>
          </a:p>
        </p:txBody>
      </p:sp>
    </p:spTree>
    <p:extLst>
      <p:ext uri="{BB962C8B-B14F-4D97-AF65-F5344CB8AC3E}">
        <p14:creationId xmlns:p14="http://schemas.microsoft.com/office/powerpoint/2010/main" val="160659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sz="1200" kern="1200" dirty="0">
                <a:solidFill>
                  <a:schemeClr val="tx1"/>
                </a:solidFill>
                <a:effectLst/>
                <a:latin typeface="+mn-lt"/>
                <a:ea typeface="+mn-ea"/>
                <a:cs typeface="+mn-cs"/>
              </a:rPr>
              <a:t>Attention is a mechanism by which transformers can have an infinite theoretical memory and thus can focus on words generated long before.</a:t>
            </a:r>
          </a:p>
          <a:p>
            <a:r>
              <a:rPr lang="en-US" sz="1200" kern="1200" dirty="0">
                <a:solidFill>
                  <a:schemeClr val="tx1"/>
                </a:solidFill>
                <a:effectLst/>
                <a:latin typeface="+mn-lt"/>
                <a:ea typeface="+mn-ea"/>
                <a:cs typeface="+mn-cs"/>
              </a:rPr>
              <a:t>To get attention, the entry is distinguished into three layers to create the query, key, and value vectors.</a:t>
            </a:r>
            <a:endParaRPr lang="ro-RO"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The key/value/query concepts come from retrieval systems. For example, when you type a query to search for some video on YouTube, the search engine will map your </a:t>
            </a:r>
            <a:r>
              <a:rPr lang="en-US" sz="1200" b="1" kern="1200" dirty="0">
                <a:solidFill>
                  <a:schemeClr val="tx1"/>
                </a:solidFill>
                <a:effectLst/>
                <a:latin typeface="+mn-lt"/>
                <a:ea typeface="+mn-ea"/>
                <a:cs typeface="+mn-cs"/>
              </a:rPr>
              <a:t>query</a:t>
            </a:r>
            <a:r>
              <a:rPr lang="en-US" sz="1200" kern="1200" dirty="0">
                <a:solidFill>
                  <a:schemeClr val="tx1"/>
                </a:solidFill>
                <a:effectLst/>
                <a:latin typeface="+mn-lt"/>
                <a:ea typeface="+mn-ea"/>
                <a:cs typeface="+mn-cs"/>
              </a:rPr>
              <a:t> against a set of </a:t>
            </a:r>
            <a:r>
              <a:rPr lang="en-US" sz="1200" b="1" kern="1200" dirty="0">
                <a:solidFill>
                  <a:schemeClr val="tx1"/>
                </a:solidFill>
                <a:effectLst/>
                <a:latin typeface="+mn-lt"/>
                <a:ea typeface="+mn-ea"/>
                <a:cs typeface="+mn-cs"/>
              </a:rPr>
              <a:t>keys</a:t>
            </a:r>
            <a:r>
              <a:rPr lang="en-US" sz="1200" kern="1200" dirty="0">
                <a:solidFill>
                  <a:schemeClr val="tx1"/>
                </a:solidFill>
                <a:effectLst/>
                <a:latin typeface="+mn-lt"/>
                <a:ea typeface="+mn-ea"/>
                <a:cs typeface="+mn-cs"/>
              </a:rPr>
              <a:t> (video title, description etc.) associated with candidate videos in the database, then present you the best matched videos (</a:t>
            </a:r>
            <a:r>
              <a:rPr lang="en-US" sz="1200" b="1" kern="1200" dirty="0">
                <a:solidFill>
                  <a:schemeClr val="tx1"/>
                </a:solidFill>
                <a:effectLst/>
                <a:latin typeface="+mn-lt"/>
                <a:ea typeface="+mn-ea"/>
                <a:cs typeface="+mn-cs"/>
              </a:rPr>
              <a:t>values</a:t>
            </a:r>
            <a:r>
              <a:rPr lang="en-US" sz="1200" kern="1200" dirty="0">
                <a:solidFill>
                  <a:schemeClr val="tx1"/>
                </a:solidFill>
                <a:effectLst/>
                <a:latin typeface="+mn-lt"/>
                <a:ea typeface="+mn-ea"/>
                <a:cs typeface="+mn-cs"/>
              </a:rPr>
              <a:t>).</a:t>
            </a:r>
            <a:r>
              <a:rPr lang="ro-RO" sz="1200" kern="1200" dirty="0">
                <a:solidFill>
                  <a:schemeClr val="tx1"/>
                </a:solidFill>
                <a:effectLst/>
                <a:latin typeface="+mn-lt"/>
                <a:ea typeface="+mn-ea"/>
                <a:cs typeface="+mn-cs"/>
              </a:rPr>
              <a:t>” – dontloo, „What exactly are keys, queries, and values in attention mechanisms?,” </a:t>
            </a:r>
            <a:r>
              <a:rPr lang="en-US" sz="1200" kern="1200" dirty="0">
                <a:solidFill>
                  <a:schemeClr val="tx1"/>
                </a:solidFill>
                <a:effectLst/>
                <a:latin typeface="+mn-lt"/>
                <a:ea typeface="+mn-ea"/>
                <a:cs typeface="+mn-cs"/>
              </a:rPr>
              <a:t>[Answer] Stats StackExchange, 29 August 2019. [Online]. Available: https://stats.stackexchange.com/a/424127. [Accessed 19 June 2020].</a:t>
            </a:r>
          </a:p>
        </p:txBody>
      </p:sp>
      <p:sp>
        <p:nvSpPr>
          <p:cNvPr id="4" name="Substituent număr diapozitiv 3"/>
          <p:cNvSpPr>
            <a:spLocks noGrp="1"/>
          </p:cNvSpPr>
          <p:nvPr>
            <p:ph type="sldNum" sz="quarter" idx="5"/>
          </p:nvPr>
        </p:nvSpPr>
        <p:spPr/>
        <p:txBody>
          <a:bodyPr/>
          <a:lstStyle/>
          <a:p>
            <a:fld id="{F8A7202C-1D8A-4F17-B03B-43556A136168}" type="slidenum">
              <a:rPr lang="ro-RO" smtClean="0"/>
              <a:t>7</a:t>
            </a:fld>
            <a:endParaRPr lang="ro-RO" dirty="0"/>
          </a:p>
        </p:txBody>
      </p:sp>
    </p:spTree>
    <p:extLst>
      <p:ext uri="{BB962C8B-B14F-4D97-AF65-F5344CB8AC3E}">
        <p14:creationId xmlns:p14="http://schemas.microsoft.com/office/powerpoint/2010/main" val="3853218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ubstituent note 2"/>
              <p:cNvSpPr>
                <a:spLocks noGrp="1"/>
              </p:cNvSpPr>
              <p:nvPr>
                <p:ph type="body" idx="1"/>
              </p:nvPr>
            </p:nvSpPr>
            <p:spPr/>
            <p:txBody>
              <a:bodyPr/>
              <a:lstStyle/>
              <a:p>
                <a:r>
                  <a:rPr lang="en-US" sz="1200" kern="1200" dirty="0">
                    <a:solidFill>
                      <a:schemeClr val="tx1"/>
                    </a:solidFill>
                    <a:effectLst/>
                    <a:latin typeface="+mn-lt"/>
                    <a:ea typeface="+mn-ea"/>
                    <a:cs typeface="+mn-cs"/>
                  </a:rPr>
                  <a:t>Learned embedding</a:t>
                </a:r>
              </a:p>
              <a:p>
                <a:r>
                  <a:rPr lang="en-US" sz="1200" kern="1200" dirty="0">
                    <a:solidFill>
                      <a:schemeClr val="tx1"/>
                    </a:solidFill>
                    <a:effectLst/>
                    <a:latin typeface="+mn-lt"/>
                    <a:ea typeface="+mn-ea"/>
                    <a:cs typeface="+mn-cs"/>
                  </a:rPr>
                  <a:t>The transformer does not use recurrences and needs information about the positions in the built-in input. For this we use positional coding that has the same size to be able to be added with the incorporation.</a:t>
                </a:r>
              </a:p>
              <a:p>
                <a:r>
                  <a:rPr lang="en-US" sz="1200" kern="1200" dirty="0">
                    <a:solidFill>
                      <a:schemeClr val="tx1"/>
                    </a:solidFill>
                    <a:effectLst/>
                    <a:latin typeface="+mn-lt"/>
                    <a:ea typeface="+mn-ea"/>
                    <a:cs typeface="+mn-cs"/>
                  </a:rPr>
                  <a:t>Each sub-layer of the coding layers has a residual connection (the output is added to the input) which is then normalized. Residual connections help the model to drive, with gradients being able to pass directly through the network, while normalization is used to stabilize the network, which implies a significant reduction in training time.</a:t>
                </a:r>
              </a:p>
              <a:p>
                <a:r>
                  <a:rPr lang="en-US" sz="1200" kern="1200" dirty="0">
                    <a:solidFill>
                      <a:schemeClr val="tx1"/>
                    </a:solidFill>
                    <a:effectLst/>
                    <a:latin typeface="+mn-lt"/>
                    <a:ea typeface="+mn-ea"/>
                    <a:cs typeface="+mn-cs"/>
                  </a:rPr>
                  <a:t>The point wise forward transmission network is used to project the attention of the output, which can give it a richer representation.</a:t>
                </a:r>
              </a:p>
              <a:p>
                <a:r>
                  <a:rPr lang="en-US" sz="1200" kern="1200" dirty="0">
                    <a:solidFill>
                      <a:schemeClr val="tx1"/>
                    </a:solidFill>
                    <a:effectLst/>
                    <a:latin typeface="+mn-lt"/>
                    <a:ea typeface="+mn-ea"/>
                    <a:cs typeface="+mn-cs"/>
                  </a:rPr>
                  <a:t>The attention layers allow each position to participate in all positions in the decoder up to this position. To preserve the self-regression property [8], the positions beyond the current one must be masked (set to </a:t>
                </a:r>
                <a14:m>
                  <m:oMath xmlns:m="http://schemas.openxmlformats.org/officeDocument/2006/math">
                    <m:r>
                      <a:rPr lang="ro-RO" sz="1200" i="1" kern="1200" smtClean="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In the attention layer that connects the encoder to the decoder (the second layer - the middle layer) the queries come from the previous decoder layer, while the keys and values ​​come from the output of the encoder. This allows each position in the decoder to participate in each position in the input, similar to other attention mechanisms in sequence-to-sequence models.</a:t>
                </a:r>
                <a:endParaRPr lang="ro-RO" sz="1200" kern="1200" dirty="0">
                  <a:solidFill>
                    <a:schemeClr val="tx1"/>
                  </a:solidFill>
                  <a:effectLst/>
                  <a:latin typeface="+mn-lt"/>
                  <a:ea typeface="+mn-ea"/>
                  <a:cs typeface="+mn-cs"/>
                </a:endParaRPr>
              </a:p>
            </p:txBody>
          </p:sp>
        </mc:Choice>
        <mc:Fallback xmlns="">
          <p:sp>
            <p:nvSpPr>
              <p:cNvPr id="3" name="Substituent note 2"/>
              <p:cNvSpPr>
                <a:spLocks noGrp="1"/>
              </p:cNvSpPr>
              <p:nvPr>
                <p:ph type="body" idx="1"/>
              </p:nvPr>
            </p:nvSpPr>
            <p:spPr/>
            <p:txBody>
              <a:bodyPr/>
              <a:lstStyle/>
              <a:p>
                <a:r>
                  <a:rPr lang="ro-RO" sz="1200" kern="1200" dirty="0">
                    <a:solidFill>
                      <a:schemeClr val="tx1"/>
                    </a:solidFill>
                    <a:effectLst/>
                    <a:latin typeface="+mn-lt"/>
                    <a:ea typeface="+mn-ea"/>
                    <a:cs typeface="+mn-cs"/>
                  </a:rPr>
                  <a:t>Încorporare învățată</a:t>
                </a:r>
              </a:p>
              <a:p>
                <a:r>
                  <a:rPr lang="ro-RO" sz="1200" kern="1200" dirty="0">
                    <a:solidFill>
                      <a:schemeClr val="tx1"/>
                    </a:solidFill>
                    <a:effectLst/>
                    <a:latin typeface="+mn-lt"/>
                    <a:ea typeface="+mn-ea"/>
                    <a:cs typeface="+mn-cs"/>
                  </a:rPr>
                  <a:t>Transformatorul nu folosește recurențe și are nevoie de informații despre pozițiile din intrarea încorporată. Pentru acest lucru se folosește codificarea pozițională ce are aceeași dimensiune pentru a putea fi adunată cu încorporarea.</a:t>
                </a:r>
              </a:p>
              <a:p>
                <a:r>
                  <a:rPr lang="ro-RO" sz="1200" kern="1200" dirty="0">
                    <a:solidFill>
                      <a:schemeClr val="tx1"/>
                    </a:solidFill>
                    <a:effectLst/>
                    <a:latin typeface="+mn-lt"/>
                    <a:ea typeface="+mn-ea"/>
                    <a:cs typeface="+mn-cs"/>
                  </a:rPr>
                  <a:t>Fiecare sub-strat din straturile de codare are o conexiune reziduală (ieșirea este adunată cu intrarea) care este apoi normalizată. Conexiunile reziduale ajută modelul la antrenare, gradienții putând trece direct prin rețea, în timp ce normalizarea este utilizată pentru a stabiliza rețeaua, ceea ce implică o reducere semnificativă a timpului de antrenare.</a:t>
                </a:r>
              </a:p>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a:solidFill>
                      <a:schemeClr val="tx1"/>
                    </a:solidFill>
                    <a:effectLst/>
                    <a:latin typeface="+mn-lt"/>
                    <a:ea typeface="+mn-ea"/>
                    <a:cs typeface="+mn-cs"/>
                  </a:rPr>
                  <a:t>Rețeaua de transmitere înainte </a:t>
                </a:r>
                <a:r>
                  <a:rPr lang="ro-RO" sz="1200" kern="1200" dirty="0" err="1">
                    <a:solidFill>
                      <a:schemeClr val="tx1"/>
                    </a:solidFill>
                    <a:effectLst/>
                    <a:latin typeface="+mn-lt"/>
                    <a:ea typeface="+mn-ea"/>
                    <a:cs typeface="+mn-cs"/>
                  </a:rPr>
                  <a:t>point</a:t>
                </a:r>
                <a:r>
                  <a:rPr lang="ro-RO" sz="1200" kern="1200" dirty="0">
                    <a:solidFill>
                      <a:schemeClr val="tx1"/>
                    </a:solidFill>
                    <a:effectLst/>
                    <a:latin typeface="+mn-lt"/>
                    <a:ea typeface="+mn-ea"/>
                    <a:cs typeface="+mn-cs"/>
                  </a:rPr>
                  <a:t> </a:t>
                </a:r>
                <a:r>
                  <a:rPr lang="ro-RO" sz="1200" kern="1200" dirty="0" err="1">
                    <a:solidFill>
                      <a:schemeClr val="tx1"/>
                    </a:solidFill>
                    <a:effectLst/>
                    <a:latin typeface="+mn-lt"/>
                    <a:ea typeface="+mn-ea"/>
                    <a:cs typeface="+mn-cs"/>
                  </a:rPr>
                  <a:t>wise</a:t>
                </a:r>
                <a:r>
                  <a:rPr lang="ro-RO" sz="1200" kern="1200" dirty="0">
                    <a:solidFill>
                      <a:schemeClr val="tx1"/>
                    </a:solidFill>
                    <a:effectLst/>
                    <a:latin typeface="+mn-lt"/>
                    <a:ea typeface="+mn-ea"/>
                    <a:cs typeface="+mn-cs"/>
                  </a:rPr>
                  <a:t> este folosită pentru a proiecta atenția ieșirii, ceea ce îi poate da o reprezentare mai bogată.</a:t>
                </a:r>
              </a:p>
              <a:p>
                <a:r>
                  <a:rPr lang="ro-RO" sz="1200" kern="1200" dirty="0">
                    <a:solidFill>
                      <a:schemeClr val="tx1"/>
                    </a:solidFill>
                    <a:effectLst/>
                    <a:latin typeface="+mn-lt"/>
                    <a:ea typeface="+mn-ea"/>
                    <a:cs typeface="+mn-cs"/>
                  </a:rPr>
                  <a:t>Straturile de atenție permit fiecărei poziții să participe la toate pozițiile din decoder până la poziția aceasta. Pentru a păstra proprietatea de auto-regresie [8], pozițiile dincolo de cea curentă trebuie mascate (setate la </a:t>
                </a:r>
                <a:r>
                  <a:rPr lang="ro-RO" sz="1200" i="0" kern="1200">
                    <a:solidFill>
                      <a:schemeClr val="tx1"/>
                    </a:solidFill>
                    <a:effectLst/>
                    <a:latin typeface="+mn-lt"/>
                    <a:ea typeface="+mn-ea"/>
                    <a:cs typeface="+mn-cs"/>
                  </a:rPr>
                  <a:t>−∞</a:t>
                </a:r>
                <a:r>
                  <a:rPr lang="ro-RO" sz="1200" kern="1200" dirty="0">
                    <a:solidFill>
                      <a:schemeClr val="tx1"/>
                    </a:solidFill>
                    <a:effectLst/>
                    <a:latin typeface="+mn-lt"/>
                    <a:ea typeface="+mn-ea"/>
                    <a:cs typeface="+mn-cs"/>
                  </a:rPr>
                  <a:t>).</a:t>
                </a:r>
              </a:p>
              <a:p>
                <a:r>
                  <a:rPr lang="ro-RO" sz="1200" kern="1200" dirty="0">
                    <a:solidFill>
                      <a:schemeClr val="tx1"/>
                    </a:solidFill>
                    <a:effectLst/>
                    <a:latin typeface="+mn-lt"/>
                    <a:ea typeface="+mn-ea"/>
                    <a:cs typeface="+mn-cs"/>
                  </a:rPr>
                  <a:t>În stratul de atenție care leagă codificatorul de decodificator (al doilea strat – cel din mijloc) interogările provin din stratul decodificator anterior, în timp ce cheile și valorile provin de le ieșirea codificatorului. Acest lucru permite fiecărei poziții din decodificator să participe la fiecare poziție din intrare, asemănător cu alte mecanisme de atenție în modele secvență-la-secvență.</a:t>
                </a:r>
              </a:p>
            </p:txBody>
          </p:sp>
        </mc:Fallback>
      </mc:AlternateContent>
      <p:sp>
        <p:nvSpPr>
          <p:cNvPr id="4" name="Substituent număr diapozitiv 3"/>
          <p:cNvSpPr>
            <a:spLocks noGrp="1"/>
          </p:cNvSpPr>
          <p:nvPr>
            <p:ph type="sldNum" sz="quarter" idx="5"/>
          </p:nvPr>
        </p:nvSpPr>
        <p:spPr/>
        <p:txBody>
          <a:bodyPr/>
          <a:lstStyle/>
          <a:p>
            <a:fld id="{F8A7202C-1D8A-4F17-B03B-43556A136168}" type="slidenum">
              <a:rPr lang="ro-RO" smtClean="0"/>
              <a:t>8</a:t>
            </a:fld>
            <a:endParaRPr lang="ro-RO" dirty="0"/>
          </a:p>
        </p:txBody>
      </p:sp>
    </p:spTree>
    <p:extLst>
      <p:ext uri="{BB962C8B-B14F-4D97-AF65-F5344CB8AC3E}">
        <p14:creationId xmlns:p14="http://schemas.microsoft.com/office/powerpoint/2010/main" val="266122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The model used is based on Attention and Transformer.</a:t>
            </a:r>
            <a:endParaRPr lang="ro-RO" dirty="0"/>
          </a:p>
        </p:txBody>
      </p:sp>
      <p:sp>
        <p:nvSpPr>
          <p:cNvPr id="4" name="Substituent număr diapozitiv 3"/>
          <p:cNvSpPr>
            <a:spLocks noGrp="1"/>
          </p:cNvSpPr>
          <p:nvPr>
            <p:ph type="sldNum" sz="quarter" idx="5"/>
          </p:nvPr>
        </p:nvSpPr>
        <p:spPr/>
        <p:txBody>
          <a:bodyPr/>
          <a:lstStyle/>
          <a:p>
            <a:fld id="{F8A7202C-1D8A-4F17-B03B-43556A136168}" type="slidenum">
              <a:rPr lang="ro-RO" smtClean="0"/>
              <a:t>9</a:t>
            </a:fld>
            <a:endParaRPr lang="ro-RO" dirty="0"/>
          </a:p>
        </p:txBody>
      </p:sp>
    </p:spTree>
    <p:extLst>
      <p:ext uri="{BB962C8B-B14F-4D97-AF65-F5344CB8AC3E}">
        <p14:creationId xmlns:p14="http://schemas.microsoft.com/office/powerpoint/2010/main" val="244902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3CD439F-2D88-4508-9297-D2D56E3ABBFB}"/>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p>
        </p:txBody>
      </p:sp>
      <p:sp>
        <p:nvSpPr>
          <p:cNvPr id="3" name="Subtitlu 2">
            <a:extLst>
              <a:ext uri="{FF2B5EF4-FFF2-40B4-BE49-F238E27FC236}">
                <a16:creationId xmlns:a16="http://schemas.microsoft.com/office/drawing/2014/main" id="{F172AC4A-1479-4AD3-BF9C-77FF6048D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p>
        </p:txBody>
      </p:sp>
      <p:sp>
        <p:nvSpPr>
          <p:cNvPr id="4" name="Substituent dată 3">
            <a:extLst>
              <a:ext uri="{FF2B5EF4-FFF2-40B4-BE49-F238E27FC236}">
                <a16:creationId xmlns:a16="http://schemas.microsoft.com/office/drawing/2014/main" id="{5B4469F0-D6D4-47CD-9FFE-36D58A2A0E92}"/>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92530825-1E99-4817-91EF-82AA7F45B723}"/>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182A8AAE-CB36-4008-AA55-9BFE4223F93E}"/>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99679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70679B-0B3E-4230-B2DA-A34D232224F8}"/>
              </a:ext>
            </a:extLst>
          </p:cNvPr>
          <p:cNvSpPr>
            <a:spLocks noGrp="1"/>
          </p:cNvSpPr>
          <p:nvPr>
            <p:ph type="title"/>
          </p:nvPr>
        </p:nvSpPr>
        <p:spPr/>
        <p:txBody>
          <a:bodyPr/>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320424A5-542C-453F-A695-3A34F36DF19A}"/>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89A1FD6E-EF01-480F-9FAC-AFE79D492B9A}"/>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EB68B0C5-737F-4B61-9031-B44642940256}"/>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35A11531-49CB-436F-8B8C-3644EF07EF04}"/>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2251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50E6B209-F0AB-4C3A-AE63-61B7BE44A2CE}"/>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CFE5031A-BBDE-4F40-87D5-11559775304F}"/>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919B5CA5-3FF2-4BFA-880D-E0045D2B2415}"/>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18AC4FCC-8276-4F7C-945B-B899B25A074B}"/>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5DF624F6-9278-4EA3-8544-BF3BC6E67DF0}"/>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87397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6A42847-CA65-461B-BB11-A7573528A400}"/>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1EC72BA5-4E88-432E-AA5B-872C6FD2425A}"/>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467CEC8A-24F7-44AD-84B2-EB51DFE0A3E6}"/>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8F22AB3A-992A-4F68-AAEE-4F541BE3685D}"/>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D4E5DBEF-28D4-4E85-94C8-5CB54284776D}"/>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61584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CB464A-4CB2-4D5E-9DC7-FD4A5DE89906}"/>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p>
        </p:txBody>
      </p:sp>
      <p:sp>
        <p:nvSpPr>
          <p:cNvPr id="3" name="Substituent text 2">
            <a:extLst>
              <a:ext uri="{FF2B5EF4-FFF2-40B4-BE49-F238E27FC236}">
                <a16:creationId xmlns:a16="http://schemas.microsoft.com/office/drawing/2014/main" id="{A98C8738-3881-4C39-846E-6B243487FF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5925B229-F994-446F-8F42-691D9184ADAB}"/>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92F7B4BB-400B-4150-BC3C-F1025E17E42E}"/>
              </a:ext>
            </a:extLst>
          </p:cNvPr>
          <p:cNvSpPr>
            <a:spLocks noGrp="1"/>
          </p:cNvSpPr>
          <p:nvPr>
            <p:ph type="ftr" sz="quarter" idx="11"/>
          </p:nvPr>
        </p:nvSpPr>
        <p:spPr/>
        <p:txBody>
          <a:bodyPr/>
          <a:lstStyle/>
          <a:p>
            <a:r>
              <a:rPr lang="ro-RO" dirty="0"/>
              <a:t>BUCUREȘTI</a:t>
            </a:r>
          </a:p>
        </p:txBody>
      </p:sp>
      <p:sp>
        <p:nvSpPr>
          <p:cNvPr id="6" name="Substituent număr diapozitiv 5">
            <a:extLst>
              <a:ext uri="{FF2B5EF4-FFF2-40B4-BE49-F238E27FC236}">
                <a16:creationId xmlns:a16="http://schemas.microsoft.com/office/drawing/2014/main" id="{40F92C1A-F1FE-4EF0-BBA3-27F6B7024AE3}"/>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34680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FCA494F-7152-421B-91A4-212740021981}"/>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00E84A3F-D701-4974-AF01-C4D92D92874B}"/>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a:extLst>
              <a:ext uri="{FF2B5EF4-FFF2-40B4-BE49-F238E27FC236}">
                <a16:creationId xmlns:a16="http://schemas.microsoft.com/office/drawing/2014/main" id="{8D86B1F9-B060-444F-8EA2-4FFF54C5FBD4}"/>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a:extLst>
              <a:ext uri="{FF2B5EF4-FFF2-40B4-BE49-F238E27FC236}">
                <a16:creationId xmlns:a16="http://schemas.microsoft.com/office/drawing/2014/main" id="{FB55FD57-C984-4213-975E-0AD51DB5A32E}"/>
              </a:ext>
            </a:extLst>
          </p:cNvPr>
          <p:cNvSpPr>
            <a:spLocks noGrp="1"/>
          </p:cNvSpPr>
          <p:nvPr>
            <p:ph type="dt" sz="half" idx="10"/>
          </p:nvPr>
        </p:nvSpPr>
        <p:spPr/>
        <p:txBody>
          <a:bodyPr/>
          <a:lstStyle/>
          <a:p>
            <a:r>
              <a:rPr lang="ro-RO" dirty="0"/>
              <a:t>02.07.2020 10:00</a:t>
            </a:r>
          </a:p>
        </p:txBody>
      </p:sp>
      <p:sp>
        <p:nvSpPr>
          <p:cNvPr id="6" name="Substituent subsol 5">
            <a:extLst>
              <a:ext uri="{FF2B5EF4-FFF2-40B4-BE49-F238E27FC236}">
                <a16:creationId xmlns:a16="http://schemas.microsoft.com/office/drawing/2014/main" id="{25613581-1D9E-4640-99F3-6F6F4D15A7E2}"/>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928EBC0C-B476-4224-856C-A8935AB46EF6}"/>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47683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6F1070E-F470-45D7-BAEF-5A8F520EE4AB}"/>
              </a:ext>
            </a:extLst>
          </p:cNvPr>
          <p:cNvSpPr>
            <a:spLocks noGrp="1"/>
          </p:cNvSpPr>
          <p:nvPr>
            <p:ph type="title"/>
          </p:nvPr>
        </p:nvSpPr>
        <p:spPr>
          <a:xfrm>
            <a:off x="839788" y="365125"/>
            <a:ext cx="10515600" cy="1325563"/>
          </a:xfrm>
        </p:spPr>
        <p:txBody>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4F4C5ED2-4A90-409A-9968-A3E5CCAF6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3B3B4477-FDA7-4BC0-8D48-5EDFD26C2E17}"/>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a:extLst>
              <a:ext uri="{FF2B5EF4-FFF2-40B4-BE49-F238E27FC236}">
                <a16:creationId xmlns:a16="http://schemas.microsoft.com/office/drawing/2014/main" id="{C07ACA1F-3C22-4E5D-845A-434453D91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E8C56B35-DFE2-4EE3-9985-7206DFE6798C}"/>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a:extLst>
              <a:ext uri="{FF2B5EF4-FFF2-40B4-BE49-F238E27FC236}">
                <a16:creationId xmlns:a16="http://schemas.microsoft.com/office/drawing/2014/main" id="{9F3CB140-9F61-48A2-84E2-8BC53D0747D9}"/>
              </a:ext>
            </a:extLst>
          </p:cNvPr>
          <p:cNvSpPr>
            <a:spLocks noGrp="1"/>
          </p:cNvSpPr>
          <p:nvPr>
            <p:ph type="dt" sz="half" idx="10"/>
          </p:nvPr>
        </p:nvSpPr>
        <p:spPr/>
        <p:txBody>
          <a:bodyPr/>
          <a:lstStyle/>
          <a:p>
            <a:r>
              <a:rPr lang="ro-RO" dirty="0"/>
              <a:t>02.07.2020 10:00</a:t>
            </a:r>
          </a:p>
        </p:txBody>
      </p:sp>
      <p:sp>
        <p:nvSpPr>
          <p:cNvPr id="8" name="Substituent subsol 7">
            <a:extLst>
              <a:ext uri="{FF2B5EF4-FFF2-40B4-BE49-F238E27FC236}">
                <a16:creationId xmlns:a16="http://schemas.microsoft.com/office/drawing/2014/main" id="{62A4F952-44FC-4F7F-B90E-BF7D7FFB4972}"/>
              </a:ext>
            </a:extLst>
          </p:cNvPr>
          <p:cNvSpPr>
            <a:spLocks noGrp="1"/>
          </p:cNvSpPr>
          <p:nvPr>
            <p:ph type="ftr" sz="quarter" idx="11"/>
          </p:nvPr>
        </p:nvSpPr>
        <p:spPr/>
        <p:txBody>
          <a:bodyPr/>
          <a:lstStyle/>
          <a:p>
            <a:r>
              <a:rPr lang="ro-RO" dirty="0"/>
              <a:t>BUCUREȘTI</a:t>
            </a:r>
          </a:p>
        </p:txBody>
      </p:sp>
      <p:sp>
        <p:nvSpPr>
          <p:cNvPr id="9" name="Substituent număr diapozitiv 8">
            <a:extLst>
              <a:ext uri="{FF2B5EF4-FFF2-40B4-BE49-F238E27FC236}">
                <a16:creationId xmlns:a16="http://schemas.microsoft.com/office/drawing/2014/main" id="{C7DDAFFE-C489-40B4-8319-76FA7FFA727A}"/>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21564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89D6AD-C6D6-4E16-BEDB-D4AE6C46E3B0}"/>
              </a:ext>
            </a:extLst>
          </p:cNvPr>
          <p:cNvSpPr>
            <a:spLocks noGrp="1"/>
          </p:cNvSpPr>
          <p:nvPr>
            <p:ph type="title"/>
          </p:nvPr>
        </p:nvSpPr>
        <p:spPr/>
        <p:txBody>
          <a:bodyPr/>
          <a:lstStyle/>
          <a:p>
            <a:r>
              <a:rPr lang="ro-RO"/>
              <a:t>Faceți clic pentru a edita stilul de titlu coordonator</a:t>
            </a:r>
          </a:p>
        </p:txBody>
      </p:sp>
      <p:sp>
        <p:nvSpPr>
          <p:cNvPr id="3" name="Substituent dată 2">
            <a:extLst>
              <a:ext uri="{FF2B5EF4-FFF2-40B4-BE49-F238E27FC236}">
                <a16:creationId xmlns:a16="http://schemas.microsoft.com/office/drawing/2014/main" id="{2D1F913D-3707-443B-984A-66DD1AB2A46E}"/>
              </a:ext>
            </a:extLst>
          </p:cNvPr>
          <p:cNvSpPr>
            <a:spLocks noGrp="1"/>
          </p:cNvSpPr>
          <p:nvPr>
            <p:ph type="dt" sz="half" idx="10"/>
          </p:nvPr>
        </p:nvSpPr>
        <p:spPr/>
        <p:txBody>
          <a:bodyPr/>
          <a:lstStyle/>
          <a:p>
            <a:r>
              <a:rPr lang="ro-RO" dirty="0"/>
              <a:t>02.07.2020 10:00</a:t>
            </a:r>
          </a:p>
        </p:txBody>
      </p:sp>
      <p:sp>
        <p:nvSpPr>
          <p:cNvPr id="4" name="Substituent subsol 3">
            <a:extLst>
              <a:ext uri="{FF2B5EF4-FFF2-40B4-BE49-F238E27FC236}">
                <a16:creationId xmlns:a16="http://schemas.microsoft.com/office/drawing/2014/main" id="{08341DB7-085B-42AB-A874-31B6B035D8E7}"/>
              </a:ext>
            </a:extLst>
          </p:cNvPr>
          <p:cNvSpPr>
            <a:spLocks noGrp="1"/>
          </p:cNvSpPr>
          <p:nvPr>
            <p:ph type="ftr" sz="quarter" idx="11"/>
          </p:nvPr>
        </p:nvSpPr>
        <p:spPr/>
        <p:txBody>
          <a:bodyPr/>
          <a:lstStyle/>
          <a:p>
            <a:r>
              <a:rPr lang="ro-RO" dirty="0"/>
              <a:t>BUCUREȘTI</a:t>
            </a:r>
          </a:p>
        </p:txBody>
      </p:sp>
      <p:sp>
        <p:nvSpPr>
          <p:cNvPr id="5" name="Substituent număr diapozitiv 4">
            <a:extLst>
              <a:ext uri="{FF2B5EF4-FFF2-40B4-BE49-F238E27FC236}">
                <a16:creationId xmlns:a16="http://schemas.microsoft.com/office/drawing/2014/main" id="{A43C4882-3D14-4AC1-A731-04C767BA000D}"/>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114683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3FDA2C2B-FC02-4740-A6B0-6D699FBDD538}"/>
              </a:ext>
            </a:extLst>
          </p:cNvPr>
          <p:cNvSpPr>
            <a:spLocks noGrp="1"/>
          </p:cNvSpPr>
          <p:nvPr>
            <p:ph type="dt" sz="half" idx="10"/>
          </p:nvPr>
        </p:nvSpPr>
        <p:spPr/>
        <p:txBody>
          <a:bodyPr/>
          <a:lstStyle/>
          <a:p>
            <a:r>
              <a:rPr lang="ro-RO" dirty="0"/>
              <a:t>02.07.2020 10:00</a:t>
            </a:r>
          </a:p>
        </p:txBody>
      </p:sp>
      <p:sp>
        <p:nvSpPr>
          <p:cNvPr id="3" name="Substituent subsol 2">
            <a:extLst>
              <a:ext uri="{FF2B5EF4-FFF2-40B4-BE49-F238E27FC236}">
                <a16:creationId xmlns:a16="http://schemas.microsoft.com/office/drawing/2014/main" id="{A49060BB-45B9-4C5E-821A-EBC0EB84B3C1}"/>
              </a:ext>
            </a:extLst>
          </p:cNvPr>
          <p:cNvSpPr>
            <a:spLocks noGrp="1"/>
          </p:cNvSpPr>
          <p:nvPr>
            <p:ph type="ftr" sz="quarter" idx="11"/>
          </p:nvPr>
        </p:nvSpPr>
        <p:spPr/>
        <p:txBody>
          <a:bodyPr/>
          <a:lstStyle/>
          <a:p>
            <a:r>
              <a:rPr lang="ro-RO" dirty="0"/>
              <a:t>BUCUREȘTI</a:t>
            </a:r>
          </a:p>
        </p:txBody>
      </p:sp>
      <p:sp>
        <p:nvSpPr>
          <p:cNvPr id="4" name="Substituent număr diapozitiv 3">
            <a:extLst>
              <a:ext uri="{FF2B5EF4-FFF2-40B4-BE49-F238E27FC236}">
                <a16:creationId xmlns:a16="http://schemas.microsoft.com/office/drawing/2014/main" id="{E6914028-00E2-468A-B36A-3DF64588A35E}"/>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287697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C1FCE64-6909-4197-BA3D-49A60CFB7AAC}"/>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7D4FCB9B-449C-41E9-A593-92950C4441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a:extLst>
              <a:ext uri="{FF2B5EF4-FFF2-40B4-BE49-F238E27FC236}">
                <a16:creationId xmlns:a16="http://schemas.microsoft.com/office/drawing/2014/main" id="{2DBE5544-D6F3-4296-A373-DF5871386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098E9544-6CFA-4CB5-B779-C28BFF100DAF}"/>
              </a:ext>
            </a:extLst>
          </p:cNvPr>
          <p:cNvSpPr>
            <a:spLocks noGrp="1"/>
          </p:cNvSpPr>
          <p:nvPr>
            <p:ph type="dt" sz="half" idx="10"/>
          </p:nvPr>
        </p:nvSpPr>
        <p:spPr/>
        <p:txBody>
          <a:bodyPr/>
          <a:lstStyle/>
          <a:p>
            <a:r>
              <a:rPr lang="ro-RO" dirty="0"/>
              <a:t>02.07.2020 10:00</a:t>
            </a:r>
          </a:p>
        </p:txBody>
      </p:sp>
      <p:sp>
        <p:nvSpPr>
          <p:cNvPr id="6" name="Substituent subsol 5">
            <a:extLst>
              <a:ext uri="{FF2B5EF4-FFF2-40B4-BE49-F238E27FC236}">
                <a16:creationId xmlns:a16="http://schemas.microsoft.com/office/drawing/2014/main" id="{AA8F106C-FE6E-44B3-B060-9DCDE1F66CA1}"/>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EFEF1673-BF05-41F8-A5E0-22F2D5F116D4}"/>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225467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06716E4-B788-4F98-9D85-739EEBAAAA16}"/>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imagine 2">
            <a:extLst>
              <a:ext uri="{FF2B5EF4-FFF2-40B4-BE49-F238E27FC236}">
                <a16:creationId xmlns:a16="http://schemas.microsoft.com/office/drawing/2014/main" id="{3FE250FF-394C-41A8-A805-C5969469F8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dirty="0"/>
          </a:p>
        </p:txBody>
      </p:sp>
      <p:sp>
        <p:nvSpPr>
          <p:cNvPr id="4" name="Substituent text 3">
            <a:extLst>
              <a:ext uri="{FF2B5EF4-FFF2-40B4-BE49-F238E27FC236}">
                <a16:creationId xmlns:a16="http://schemas.microsoft.com/office/drawing/2014/main" id="{46A4B42D-5148-4AD0-B52D-60B308BD1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9F30E9B3-0FCC-45A9-BFFF-29D980FFB380}"/>
              </a:ext>
            </a:extLst>
          </p:cNvPr>
          <p:cNvSpPr>
            <a:spLocks noGrp="1"/>
          </p:cNvSpPr>
          <p:nvPr>
            <p:ph type="dt" sz="half" idx="10"/>
          </p:nvPr>
        </p:nvSpPr>
        <p:spPr/>
        <p:txBody>
          <a:bodyPr/>
          <a:lstStyle/>
          <a:p>
            <a:r>
              <a:rPr lang="ro-RO" dirty="0"/>
              <a:t>02.07.2020 10:00</a:t>
            </a:r>
          </a:p>
        </p:txBody>
      </p:sp>
      <p:sp>
        <p:nvSpPr>
          <p:cNvPr id="6" name="Substituent subsol 5">
            <a:extLst>
              <a:ext uri="{FF2B5EF4-FFF2-40B4-BE49-F238E27FC236}">
                <a16:creationId xmlns:a16="http://schemas.microsoft.com/office/drawing/2014/main" id="{77FEEAC3-B843-47B4-B65A-64B4B9087D72}"/>
              </a:ext>
            </a:extLst>
          </p:cNvPr>
          <p:cNvSpPr>
            <a:spLocks noGrp="1"/>
          </p:cNvSpPr>
          <p:nvPr>
            <p:ph type="ftr" sz="quarter" idx="11"/>
          </p:nvPr>
        </p:nvSpPr>
        <p:spPr/>
        <p:txBody>
          <a:bodyPr/>
          <a:lstStyle/>
          <a:p>
            <a:r>
              <a:rPr lang="ro-RO" dirty="0"/>
              <a:t>BUCUREȘTI</a:t>
            </a:r>
          </a:p>
        </p:txBody>
      </p:sp>
      <p:sp>
        <p:nvSpPr>
          <p:cNvPr id="7" name="Substituent număr diapozitiv 6">
            <a:extLst>
              <a:ext uri="{FF2B5EF4-FFF2-40B4-BE49-F238E27FC236}">
                <a16:creationId xmlns:a16="http://schemas.microsoft.com/office/drawing/2014/main" id="{11D2B587-F8AA-4FFC-B0B8-9AB6E9A14EBD}"/>
              </a:ext>
            </a:extLst>
          </p:cNvPr>
          <p:cNvSpPr>
            <a:spLocks noGrp="1"/>
          </p:cNvSpPr>
          <p:nvPr>
            <p:ph type="sldNum" sz="quarter" idx="12"/>
          </p:nvPr>
        </p:nvSpPr>
        <p:spPr/>
        <p:txBody>
          <a:bodyPr/>
          <a:lstStyle/>
          <a:p>
            <a:fld id="{83044DA2-6856-430C-8841-3BB42E88DEF9}" type="slidenum">
              <a:rPr lang="ro-RO" smtClean="0"/>
              <a:t>‹#›</a:t>
            </a:fld>
            <a:endParaRPr lang="ro-RO" dirty="0"/>
          </a:p>
        </p:txBody>
      </p:sp>
    </p:spTree>
    <p:extLst>
      <p:ext uri="{BB962C8B-B14F-4D97-AF65-F5344CB8AC3E}">
        <p14:creationId xmlns:p14="http://schemas.microsoft.com/office/powerpoint/2010/main" val="343916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BC7BB19A-7F9F-4E7D-ADAC-344162379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E8620F99-AA32-4A83-91C4-CDFF7B925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3F8B4A00-D804-456D-BB4C-AF0E2BCBB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o-RO" dirty="0"/>
              <a:t>02.07.2020 10:00</a:t>
            </a:r>
          </a:p>
        </p:txBody>
      </p:sp>
      <p:sp>
        <p:nvSpPr>
          <p:cNvPr id="5" name="Substituent subsol 4">
            <a:extLst>
              <a:ext uri="{FF2B5EF4-FFF2-40B4-BE49-F238E27FC236}">
                <a16:creationId xmlns:a16="http://schemas.microsoft.com/office/drawing/2014/main" id="{9FEC3086-A2F6-4A34-94C3-61EAFED9B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o-RO" dirty="0"/>
              <a:t>BUCUREȘTI</a:t>
            </a:r>
          </a:p>
        </p:txBody>
      </p:sp>
      <p:sp>
        <p:nvSpPr>
          <p:cNvPr id="6" name="Substituent număr diapozitiv 5">
            <a:extLst>
              <a:ext uri="{FF2B5EF4-FFF2-40B4-BE49-F238E27FC236}">
                <a16:creationId xmlns:a16="http://schemas.microsoft.com/office/drawing/2014/main" id="{E07E0FDA-52A3-4B59-AEA1-D2DAF22FD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44DA2-6856-430C-8841-3BB42E88DEF9}" type="slidenum">
              <a:rPr lang="ro-RO" smtClean="0"/>
              <a:t>‹#›</a:t>
            </a:fld>
            <a:endParaRPr lang="ro-RO" dirty="0"/>
          </a:p>
        </p:txBody>
      </p:sp>
    </p:spTree>
    <p:extLst>
      <p:ext uri="{BB962C8B-B14F-4D97-AF65-F5344CB8AC3E}">
        <p14:creationId xmlns:p14="http://schemas.microsoft.com/office/powerpoint/2010/main" val="248198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F67EEFF-11BD-4164-A329-1D976621D3F2}"/>
              </a:ext>
            </a:extLst>
          </p:cNvPr>
          <p:cNvSpPr>
            <a:spLocks noGrp="1"/>
          </p:cNvSpPr>
          <p:nvPr>
            <p:ph type="ctrTitle"/>
          </p:nvPr>
        </p:nvSpPr>
        <p:spPr/>
        <p:txBody>
          <a:bodyPr>
            <a:normAutofit fontScale="90000"/>
          </a:bodyPr>
          <a:lstStyle/>
          <a:p>
            <a:r>
              <a:rPr lang="en-US" dirty="0"/>
              <a:t>Intelligent Linguistic System for the Grammar of the Romanian Language</a:t>
            </a:r>
            <a:endParaRPr lang="ro-RO" dirty="0"/>
          </a:p>
        </p:txBody>
      </p:sp>
      <p:sp>
        <p:nvSpPr>
          <p:cNvPr id="3" name="Subtitlu 2">
            <a:extLst>
              <a:ext uri="{FF2B5EF4-FFF2-40B4-BE49-F238E27FC236}">
                <a16:creationId xmlns:a16="http://schemas.microsoft.com/office/drawing/2014/main" id="{0D1C3585-729C-4B91-9461-23CBC16A2B6F}"/>
              </a:ext>
            </a:extLst>
          </p:cNvPr>
          <p:cNvSpPr>
            <a:spLocks noGrp="1"/>
          </p:cNvSpPr>
          <p:nvPr>
            <p:ph type="subTitle" idx="1"/>
          </p:nvPr>
        </p:nvSpPr>
        <p:spPr/>
        <p:txBody>
          <a:bodyPr>
            <a:normAutofit lnSpcReduction="10000"/>
          </a:bodyPr>
          <a:lstStyle/>
          <a:p>
            <a:pPr algn="l"/>
            <a:r>
              <a:rPr lang="ro-RO" dirty="0"/>
              <a:t>Ioan-Florin-Cătălin NIȚU</a:t>
            </a:r>
          </a:p>
          <a:p>
            <a:pPr algn="l"/>
            <a:endParaRPr lang="ro-RO" dirty="0"/>
          </a:p>
          <a:p>
            <a:pPr algn="r"/>
            <a:r>
              <a:rPr lang="en-US" b="1" dirty="0"/>
              <a:t>Thesis advisor:</a:t>
            </a:r>
          </a:p>
          <a:p>
            <a:pPr algn="r"/>
            <a:r>
              <a:rPr lang="ro-RO" dirty="0"/>
              <a:t>Conf. Dr. Ing. Traian-Eugen REBEDEA</a:t>
            </a:r>
          </a:p>
        </p:txBody>
      </p:sp>
      <p:sp>
        <p:nvSpPr>
          <p:cNvPr id="4" name="Substituent dată 3">
            <a:extLst>
              <a:ext uri="{FF2B5EF4-FFF2-40B4-BE49-F238E27FC236}">
                <a16:creationId xmlns:a16="http://schemas.microsoft.com/office/drawing/2014/main" id="{E17F8F7C-5A2B-455E-92B7-5782E42CCA46}"/>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A76507F0-CFDC-4FF4-B414-A4C29879F86F}"/>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BF1F19BF-7F49-4F20-9A13-6832FCF97A30}"/>
              </a:ext>
            </a:extLst>
          </p:cNvPr>
          <p:cNvSpPr>
            <a:spLocks noGrp="1"/>
          </p:cNvSpPr>
          <p:nvPr>
            <p:ph type="sldNum" sz="quarter" idx="12"/>
          </p:nvPr>
        </p:nvSpPr>
        <p:spPr/>
        <p:txBody>
          <a:bodyPr/>
          <a:lstStyle/>
          <a:p>
            <a:fld id="{83044DA2-6856-430C-8841-3BB42E88DEF9}" type="slidenum">
              <a:rPr lang="ro-RO" smtClean="0"/>
              <a:t>1</a:t>
            </a:fld>
            <a:endParaRPr lang="ro-RO" dirty="0"/>
          </a:p>
        </p:txBody>
      </p:sp>
      <p:pic>
        <p:nvPicPr>
          <p:cNvPr id="7" name="Imagine 6">
            <a:extLst>
              <a:ext uri="{FF2B5EF4-FFF2-40B4-BE49-F238E27FC236}">
                <a16:creationId xmlns:a16="http://schemas.microsoft.com/office/drawing/2014/main" id="{6D805F04-C144-49D9-876D-B52ACCE929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064" y="136525"/>
            <a:ext cx="1080272" cy="1080000"/>
          </a:xfrm>
          <a:prstGeom prst="rect">
            <a:avLst/>
          </a:prstGeom>
          <a:noFill/>
          <a:ln>
            <a:noFill/>
          </a:ln>
        </p:spPr>
      </p:pic>
      <p:pic>
        <p:nvPicPr>
          <p:cNvPr id="8" name="Imagine 7">
            <a:extLst>
              <a:ext uri="{FF2B5EF4-FFF2-40B4-BE49-F238E27FC236}">
                <a16:creationId xmlns:a16="http://schemas.microsoft.com/office/drawing/2014/main" id="{95459D7D-DE9A-4725-AEC6-4DB93E5907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5556000" y="136525"/>
            <a:ext cx="1080272" cy="1080000"/>
          </a:xfrm>
          <a:prstGeom prst="rect">
            <a:avLst/>
          </a:prstGeom>
          <a:noFill/>
          <a:ln>
            <a:noFill/>
          </a:ln>
        </p:spPr>
      </p:pic>
      <p:pic>
        <p:nvPicPr>
          <p:cNvPr id="9" name="Imagine 8">
            <a:extLst>
              <a:ext uri="{FF2B5EF4-FFF2-40B4-BE49-F238E27FC236}">
                <a16:creationId xmlns:a16="http://schemas.microsoft.com/office/drawing/2014/main" id="{19325F9F-B599-4D44-8941-4FD6B5528A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0813936" y="136525"/>
            <a:ext cx="1080000" cy="1080000"/>
          </a:xfrm>
          <a:prstGeom prst="rect">
            <a:avLst/>
          </a:prstGeom>
          <a:noFill/>
          <a:ln>
            <a:noFill/>
          </a:ln>
        </p:spPr>
      </p:pic>
    </p:spTree>
    <p:extLst>
      <p:ext uri="{BB962C8B-B14F-4D97-AF65-F5344CB8AC3E}">
        <p14:creationId xmlns:p14="http://schemas.microsoft.com/office/powerpoint/2010/main" val="405417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C27028B-D710-4CB0-B4E5-A0F719F72B86}"/>
              </a:ext>
            </a:extLst>
          </p:cNvPr>
          <p:cNvSpPr>
            <a:spLocks noGrp="1"/>
          </p:cNvSpPr>
          <p:nvPr>
            <p:ph type="title"/>
          </p:nvPr>
        </p:nvSpPr>
        <p:spPr/>
        <p:txBody>
          <a:bodyPr/>
          <a:lstStyle/>
          <a:p>
            <a:r>
              <a:rPr lang="en-US"/>
              <a:t>Description of the Method</a:t>
            </a:r>
          </a:p>
        </p:txBody>
      </p:sp>
      <p:sp>
        <p:nvSpPr>
          <p:cNvPr id="3" name="Substituent conținut 2">
            <a:extLst>
              <a:ext uri="{FF2B5EF4-FFF2-40B4-BE49-F238E27FC236}">
                <a16:creationId xmlns:a16="http://schemas.microsoft.com/office/drawing/2014/main" id="{F06B5C50-26FA-4586-8AAC-A1E3AAFE8F8A}"/>
              </a:ext>
            </a:extLst>
          </p:cNvPr>
          <p:cNvSpPr>
            <a:spLocks noGrp="1"/>
          </p:cNvSpPr>
          <p:nvPr>
            <p:ph idx="1"/>
          </p:nvPr>
        </p:nvSpPr>
        <p:spPr/>
        <p:txBody>
          <a:bodyPr/>
          <a:lstStyle/>
          <a:p>
            <a:pPr algn="just"/>
            <a:r>
              <a:rPr lang="en-US" dirty="0"/>
              <a:t>Transformer based model [3]</a:t>
            </a:r>
          </a:p>
          <a:p>
            <a:pPr algn="just"/>
            <a:r>
              <a:rPr lang="en-US" dirty="0"/>
              <a:t>Encoder: wrong sentences</a:t>
            </a:r>
          </a:p>
          <a:p>
            <a:pPr algn="just"/>
            <a:r>
              <a:rPr lang="en-US" dirty="0"/>
              <a:t>Decoder: correct sentences</a:t>
            </a:r>
          </a:p>
          <a:p>
            <a:pPr algn="just"/>
            <a:r>
              <a:rPr lang="en-US" dirty="0"/>
              <a:t>The model is not pre-trained</a:t>
            </a:r>
          </a:p>
          <a:p>
            <a:pPr algn="just"/>
            <a:r>
              <a:rPr lang="en-US" dirty="0"/>
              <a:t>Training</a:t>
            </a:r>
          </a:p>
          <a:p>
            <a:pPr lvl="1" algn="just"/>
            <a:r>
              <a:rPr lang="en-US" dirty="0"/>
              <a:t>auto-regressive</a:t>
            </a:r>
            <a:r>
              <a:rPr lang="ro-RO" dirty="0"/>
              <a:t> [4]</a:t>
            </a:r>
          </a:p>
          <a:p>
            <a:pPr lvl="1" algn="just"/>
            <a:r>
              <a:rPr lang="en-US" dirty="0"/>
              <a:t>teacher forcing</a:t>
            </a:r>
            <a:r>
              <a:rPr lang="ro-RO" dirty="0"/>
              <a:t> [5]</a:t>
            </a:r>
          </a:p>
          <a:p>
            <a:pPr algn="just"/>
            <a:r>
              <a:rPr lang="ro-RO" dirty="0"/>
              <a:t>RONACC – </a:t>
            </a:r>
            <a:r>
              <a:rPr lang="en-US" dirty="0"/>
              <a:t>corpus for grammatical corrections in Romanian</a:t>
            </a:r>
            <a:r>
              <a:rPr lang="ro-RO" dirty="0"/>
              <a:t> [6]</a:t>
            </a:r>
          </a:p>
          <a:p>
            <a:pPr algn="just"/>
            <a:r>
              <a:rPr lang="en-US" b="1" dirty="0"/>
              <a:t>Ro</a:t>
            </a:r>
            <a:r>
              <a:rPr lang="en-US" dirty="0"/>
              <a:t>manian </a:t>
            </a:r>
            <a:r>
              <a:rPr lang="en-US" b="1" dirty="0"/>
              <a:t>N</a:t>
            </a:r>
            <a:r>
              <a:rPr lang="en-US" dirty="0"/>
              <a:t>ational </a:t>
            </a:r>
            <a:r>
              <a:rPr lang="en-US" b="1" dirty="0"/>
              <a:t>A</a:t>
            </a:r>
            <a:r>
              <a:rPr lang="en-US" dirty="0"/>
              <a:t>udiovisual </a:t>
            </a:r>
            <a:r>
              <a:rPr lang="en-US" b="1" dirty="0"/>
              <a:t>C</a:t>
            </a:r>
            <a:r>
              <a:rPr lang="en-US" dirty="0"/>
              <a:t>ouncil </a:t>
            </a:r>
            <a:r>
              <a:rPr lang="en-US" b="1" dirty="0"/>
              <a:t>C</a:t>
            </a:r>
            <a:r>
              <a:rPr lang="en-US" dirty="0"/>
              <a:t>orpus</a:t>
            </a:r>
            <a:endParaRPr lang="ro-RO" dirty="0">
              <a:solidFill>
                <a:srgbClr val="FF0000"/>
              </a:solidFill>
            </a:endParaRPr>
          </a:p>
        </p:txBody>
      </p:sp>
      <p:sp>
        <p:nvSpPr>
          <p:cNvPr id="4" name="Substituent dată 3">
            <a:extLst>
              <a:ext uri="{FF2B5EF4-FFF2-40B4-BE49-F238E27FC236}">
                <a16:creationId xmlns:a16="http://schemas.microsoft.com/office/drawing/2014/main" id="{F06C7A6B-0133-4D4A-9C61-86F31F9A07B5}"/>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A5E7CB77-08B0-49B7-A9F2-5CEA77624F46}"/>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FE35B1FA-CF52-4AC2-B4C9-E8A24E213697}"/>
              </a:ext>
            </a:extLst>
          </p:cNvPr>
          <p:cNvSpPr>
            <a:spLocks noGrp="1"/>
          </p:cNvSpPr>
          <p:nvPr>
            <p:ph type="sldNum" sz="quarter" idx="12"/>
          </p:nvPr>
        </p:nvSpPr>
        <p:spPr/>
        <p:txBody>
          <a:bodyPr/>
          <a:lstStyle/>
          <a:p>
            <a:fld id="{83044DA2-6856-430C-8841-3BB42E88DEF9}" type="slidenum">
              <a:rPr lang="ro-RO" smtClean="0"/>
              <a:t>10</a:t>
            </a:fld>
            <a:endParaRPr lang="ro-RO" dirty="0"/>
          </a:p>
        </p:txBody>
      </p:sp>
    </p:spTree>
    <p:extLst>
      <p:ext uri="{BB962C8B-B14F-4D97-AF65-F5344CB8AC3E}">
        <p14:creationId xmlns:p14="http://schemas.microsoft.com/office/powerpoint/2010/main" val="394272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70A3F22-8E59-49DA-9A4C-483FF043C67B}"/>
              </a:ext>
            </a:extLst>
          </p:cNvPr>
          <p:cNvSpPr>
            <a:spLocks noGrp="1"/>
          </p:cNvSpPr>
          <p:nvPr>
            <p:ph type="title"/>
          </p:nvPr>
        </p:nvSpPr>
        <p:spPr/>
        <p:txBody>
          <a:bodyPr/>
          <a:lstStyle/>
          <a:p>
            <a:r>
              <a:rPr lang="ro-RO" dirty="0"/>
              <a:t>RONACC</a:t>
            </a:r>
          </a:p>
        </p:txBody>
      </p:sp>
      <p:graphicFrame>
        <p:nvGraphicFramePr>
          <p:cNvPr id="7" name="Tabel 7">
            <a:extLst>
              <a:ext uri="{FF2B5EF4-FFF2-40B4-BE49-F238E27FC236}">
                <a16:creationId xmlns:a16="http://schemas.microsoft.com/office/drawing/2014/main" id="{611C53BB-590E-4DFC-9EDE-FC527604AB97}"/>
              </a:ext>
            </a:extLst>
          </p:cNvPr>
          <p:cNvGraphicFramePr>
            <a:graphicFrameLocks noGrp="1"/>
          </p:cNvGraphicFramePr>
          <p:nvPr>
            <p:ph idx="1"/>
            <p:extLst>
              <p:ext uri="{D42A27DB-BD31-4B8C-83A1-F6EECF244321}">
                <p14:modId xmlns:p14="http://schemas.microsoft.com/office/powerpoint/2010/main" val="3158638792"/>
              </p:ext>
            </p:extLst>
          </p:nvPr>
        </p:nvGraphicFramePr>
        <p:xfrm>
          <a:off x="838200" y="1825625"/>
          <a:ext cx="10515600" cy="3313684"/>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1509288412"/>
                    </a:ext>
                  </a:extLst>
                </a:gridCol>
                <a:gridCol w="5257800">
                  <a:extLst>
                    <a:ext uri="{9D8B030D-6E8A-4147-A177-3AD203B41FA5}">
                      <a16:colId xmlns:a16="http://schemas.microsoft.com/office/drawing/2014/main" val="2140684244"/>
                    </a:ext>
                  </a:extLst>
                </a:gridCol>
              </a:tblGrid>
              <a:tr h="370840">
                <a:tc>
                  <a:txBody>
                    <a:bodyPr/>
                    <a:lstStyle/>
                    <a:p>
                      <a:pPr algn="ctr">
                        <a:lnSpc>
                          <a:spcPct val="115000"/>
                        </a:lnSpc>
                        <a:spcAft>
                          <a:spcPts val="0"/>
                        </a:spcAft>
                      </a:pPr>
                      <a:r>
                        <a:rPr lang="en-US" sz="1800" noProof="0">
                          <a:effectLst/>
                        </a:rPr>
                        <a:t>Correct  Sentence</a:t>
                      </a:r>
                      <a:endParaRPr lang="en-US" sz="2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en-US" sz="1800" noProof="0" dirty="0">
                          <a:effectLst/>
                        </a:rPr>
                        <a:t>Wrong Sentence</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642193677"/>
                  </a:ext>
                </a:extLst>
              </a:tr>
              <a:tr h="370840">
                <a:tc>
                  <a:txBody>
                    <a:bodyPr/>
                    <a:lstStyle/>
                    <a:p>
                      <a:pPr algn="just">
                        <a:lnSpc>
                          <a:spcPct val="115000"/>
                        </a:lnSpc>
                        <a:spcAft>
                          <a:spcPts val="0"/>
                        </a:spcAft>
                      </a:pPr>
                      <a:r>
                        <a:rPr lang="ro-RO" sz="1800" dirty="0">
                          <a:effectLst/>
                        </a:rPr>
                        <a:t>Acoperișul din șindrilă nu se mai păstrează, fiind înlocuită cu țiglă în 1936, fapt ce a necesitat sprijinirea acoperișului cu structuri </a:t>
                      </a:r>
                      <a:r>
                        <a:rPr lang="ro-RO" sz="1800" b="1" dirty="0">
                          <a:effectLst/>
                        </a:rPr>
                        <a:t>improvizate</a:t>
                      </a:r>
                      <a:r>
                        <a:rPr lang="ro-RO" sz="1800" dirty="0">
                          <a:effectLst/>
                        </a:rPr>
                        <a:t>.</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just">
                        <a:lnSpc>
                          <a:spcPct val="115000"/>
                        </a:lnSpc>
                        <a:spcAft>
                          <a:spcPts val="0"/>
                        </a:spcAft>
                      </a:pPr>
                      <a:r>
                        <a:rPr lang="ro-RO" sz="1800" dirty="0">
                          <a:effectLst/>
                        </a:rPr>
                        <a:t>Acoperișul din șindrilă nu se mai păstrează, fiind înlocuită cu țiglă în 1936, fapt ce a necesitat sprijinirea acoperișului cu structuri </a:t>
                      </a:r>
                      <a:r>
                        <a:rPr lang="ro-RO" sz="1800" b="1" dirty="0">
                          <a:effectLst/>
                        </a:rPr>
                        <a:t>inprovizate</a:t>
                      </a:r>
                      <a:r>
                        <a:rPr lang="ro-RO" sz="1800" dirty="0">
                          <a:effectLst/>
                        </a:rPr>
                        <a:t>.</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2757470115"/>
                  </a:ext>
                </a:extLst>
              </a:tr>
              <a:tr h="370840">
                <a:tc>
                  <a:txBody>
                    <a:bodyPr/>
                    <a:lstStyle/>
                    <a:p>
                      <a:pPr algn="just">
                        <a:lnSpc>
                          <a:spcPct val="115000"/>
                        </a:lnSpc>
                        <a:spcAft>
                          <a:spcPts val="0"/>
                        </a:spcAft>
                      </a:pPr>
                      <a:r>
                        <a:rPr lang="ro-RO" sz="1800" dirty="0">
                          <a:effectLst/>
                        </a:rPr>
                        <a:t>Alte mărci comerciale utilizate vreme îndelungată sunt Löwenbräu, </a:t>
                      </a:r>
                      <a:r>
                        <a:rPr lang="ro-RO" sz="1800" b="1" dirty="0">
                          <a:effectLst/>
                        </a:rPr>
                        <a:t>deținătorii</a:t>
                      </a:r>
                      <a:r>
                        <a:rPr lang="ro-RO" sz="1800" dirty="0">
                          <a:effectLst/>
                        </a:rPr>
                        <a:t> căreia spun că este folosită din 1383, și Stella Artois  din 1366</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just">
                        <a:lnSpc>
                          <a:spcPct val="115000"/>
                        </a:lnSpc>
                        <a:spcAft>
                          <a:spcPts val="0"/>
                        </a:spcAft>
                      </a:pPr>
                      <a:r>
                        <a:rPr lang="ro-RO" sz="1800" dirty="0">
                          <a:effectLst/>
                        </a:rPr>
                        <a:t>Alte mărci comerciale utilizate vreme îndelungată sunt Löwenbräu, </a:t>
                      </a:r>
                      <a:r>
                        <a:rPr lang="ro-RO" sz="1800" b="1" dirty="0">
                          <a:effectLst/>
                        </a:rPr>
                        <a:t>deținători</a:t>
                      </a:r>
                      <a:r>
                        <a:rPr lang="ro-RO" sz="1800" dirty="0">
                          <a:effectLst/>
                        </a:rPr>
                        <a:t> căreia spun că este folosită din 1383, și Stella Artois  din 1366.</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1938765433"/>
                  </a:ext>
                </a:extLst>
              </a:tr>
              <a:tr h="370840">
                <a:tc>
                  <a:txBody>
                    <a:bodyPr/>
                    <a:lstStyle/>
                    <a:p>
                      <a:pPr algn="just">
                        <a:lnSpc>
                          <a:spcPct val="115000"/>
                        </a:lnSpc>
                        <a:spcAft>
                          <a:spcPts val="0"/>
                        </a:spcAft>
                      </a:pPr>
                      <a:r>
                        <a:rPr lang="ro-RO" sz="1800" dirty="0">
                          <a:effectLst/>
                        </a:rPr>
                        <a:t>Cea mai importantă este </a:t>
                      </a:r>
                      <a:r>
                        <a:rPr lang="ro-RO" sz="1800" b="1" dirty="0">
                          <a:effectLst/>
                        </a:rPr>
                        <a:t>cea</a:t>
                      </a:r>
                      <a:r>
                        <a:rPr lang="ro-RO" sz="1800" dirty="0">
                          <a:effectLst/>
                        </a:rPr>
                        <a:t> surprinsă asupra </a:t>
                      </a:r>
                      <a:r>
                        <a:rPr lang="ro-RO" sz="1800" b="1" dirty="0">
                          <a:effectLst/>
                        </a:rPr>
                        <a:t>lunii</a:t>
                      </a:r>
                      <a:r>
                        <a:rPr lang="ro-RO" sz="1800" dirty="0">
                          <a:effectLst/>
                        </a:rPr>
                        <a:t> Noiembrie.</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just">
                        <a:lnSpc>
                          <a:spcPct val="115000"/>
                        </a:lnSpc>
                        <a:spcAft>
                          <a:spcPts val="0"/>
                        </a:spcAft>
                      </a:pPr>
                      <a:r>
                        <a:rPr lang="ro-RO" sz="1800" dirty="0">
                          <a:effectLst/>
                        </a:rPr>
                        <a:t>Cea mai importantă este </a:t>
                      </a:r>
                      <a:r>
                        <a:rPr lang="ro-RO" sz="1800" b="1" dirty="0">
                          <a:effectLst/>
                        </a:rPr>
                        <a:t>ceea</a:t>
                      </a:r>
                      <a:r>
                        <a:rPr lang="ro-RO" sz="1800" dirty="0">
                          <a:effectLst/>
                        </a:rPr>
                        <a:t> surprinsă asupra </a:t>
                      </a:r>
                      <a:r>
                        <a:rPr lang="ro-RO" sz="1800" b="1" dirty="0">
                          <a:effectLst/>
                        </a:rPr>
                        <a:t>luni</a:t>
                      </a:r>
                      <a:r>
                        <a:rPr lang="ro-RO" sz="1800" dirty="0">
                          <a:effectLst/>
                        </a:rPr>
                        <a:t> Noiembrie.</a:t>
                      </a:r>
                      <a:endParaRPr lang="ro-RO"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4081551464"/>
                  </a:ext>
                </a:extLst>
              </a:tr>
            </a:tbl>
          </a:graphicData>
        </a:graphic>
      </p:graphicFrame>
      <p:sp>
        <p:nvSpPr>
          <p:cNvPr id="4" name="Substituent dată 3">
            <a:extLst>
              <a:ext uri="{FF2B5EF4-FFF2-40B4-BE49-F238E27FC236}">
                <a16:creationId xmlns:a16="http://schemas.microsoft.com/office/drawing/2014/main" id="{29718B98-452F-47E0-B69C-268F8870D1B0}"/>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88CEA342-3284-48D2-A979-162720DA1856}"/>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33B87B51-08DE-4646-808C-BD4D641B13BC}"/>
              </a:ext>
            </a:extLst>
          </p:cNvPr>
          <p:cNvSpPr>
            <a:spLocks noGrp="1"/>
          </p:cNvSpPr>
          <p:nvPr>
            <p:ph type="sldNum" sz="quarter" idx="12"/>
          </p:nvPr>
        </p:nvSpPr>
        <p:spPr/>
        <p:txBody>
          <a:bodyPr/>
          <a:lstStyle/>
          <a:p>
            <a:fld id="{83044DA2-6856-430C-8841-3BB42E88DEF9}" type="slidenum">
              <a:rPr lang="ro-RO" smtClean="0"/>
              <a:t>11</a:t>
            </a:fld>
            <a:endParaRPr lang="ro-RO" dirty="0"/>
          </a:p>
        </p:txBody>
      </p:sp>
    </p:spTree>
    <p:extLst>
      <p:ext uri="{BB962C8B-B14F-4D97-AF65-F5344CB8AC3E}">
        <p14:creationId xmlns:p14="http://schemas.microsoft.com/office/powerpoint/2010/main" val="371849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A3B7EC9-ED0E-4A02-A424-391104461740}"/>
              </a:ext>
            </a:extLst>
          </p:cNvPr>
          <p:cNvSpPr>
            <a:spLocks noGrp="1"/>
          </p:cNvSpPr>
          <p:nvPr>
            <p:ph type="title"/>
          </p:nvPr>
        </p:nvSpPr>
        <p:spPr/>
        <p:txBody>
          <a:bodyPr/>
          <a:lstStyle/>
          <a:p>
            <a:r>
              <a:rPr lang="en-US" dirty="0"/>
              <a:t>Results</a:t>
            </a:r>
          </a:p>
        </p:txBody>
      </p:sp>
      <p:sp>
        <p:nvSpPr>
          <p:cNvPr id="3" name="Substituent text 2">
            <a:extLst>
              <a:ext uri="{FF2B5EF4-FFF2-40B4-BE49-F238E27FC236}">
                <a16:creationId xmlns:a16="http://schemas.microsoft.com/office/drawing/2014/main" id="{3ECFF591-7313-4C48-A100-462B99996F35}"/>
              </a:ext>
            </a:extLst>
          </p:cNvPr>
          <p:cNvSpPr>
            <a:spLocks noGrp="1"/>
          </p:cNvSpPr>
          <p:nvPr>
            <p:ph type="body" idx="1"/>
          </p:nvPr>
        </p:nvSpPr>
        <p:spPr/>
        <p:txBody>
          <a:bodyPr/>
          <a:lstStyle/>
          <a:p>
            <a:r>
              <a:rPr lang="en-US" dirty="0"/>
              <a:t>Metrics. Evaluation. Examples</a:t>
            </a:r>
          </a:p>
        </p:txBody>
      </p:sp>
      <p:sp>
        <p:nvSpPr>
          <p:cNvPr id="4" name="Substituent dată 3">
            <a:extLst>
              <a:ext uri="{FF2B5EF4-FFF2-40B4-BE49-F238E27FC236}">
                <a16:creationId xmlns:a16="http://schemas.microsoft.com/office/drawing/2014/main" id="{EFC558BE-FBAC-4719-8E34-E7E09B21EF7C}"/>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8B537632-4A6B-47D3-85FA-7DC33E410A49}"/>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4E2B3085-8B8D-4052-85D6-E066BC30A29A}"/>
              </a:ext>
            </a:extLst>
          </p:cNvPr>
          <p:cNvSpPr>
            <a:spLocks noGrp="1"/>
          </p:cNvSpPr>
          <p:nvPr>
            <p:ph type="sldNum" sz="quarter" idx="12"/>
          </p:nvPr>
        </p:nvSpPr>
        <p:spPr/>
        <p:txBody>
          <a:bodyPr/>
          <a:lstStyle/>
          <a:p>
            <a:fld id="{83044DA2-6856-430C-8841-3BB42E88DEF9}" type="slidenum">
              <a:rPr lang="ro-RO" smtClean="0"/>
              <a:t>12</a:t>
            </a:fld>
            <a:endParaRPr lang="ro-RO" dirty="0"/>
          </a:p>
        </p:txBody>
      </p:sp>
    </p:spTree>
    <p:extLst>
      <p:ext uri="{BB962C8B-B14F-4D97-AF65-F5344CB8AC3E}">
        <p14:creationId xmlns:p14="http://schemas.microsoft.com/office/powerpoint/2010/main" val="288195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11EFBC3-D832-4C26-90DD-78A7DBF61CAE}"/>
              </a:ext>
            </a:extLst>
          </p:cNvPr>
          <p:cNvSpPr>
            <a:spLocks noGrp="1"/>
          </p:cNvSpPr>
          <p:nvPr>
            <p:ph type="title"/>
          </p:nvPr>
        </p:nvSpPr>
        <p:spPr/>
        <p:txBody>
          <a:bodyPr/>
          <a:lstStyle/>
          <a:p>
            <a:r>
              <a:rPr lang="en-US"/>
              <a:t>Metrics: Accuracy. Loss</a:t>
            </a:r>
          </a:p>
        </p:txBody>
      </p:sp>
      <p:pic>
        <p:nvPicPr>
          <p:cNvPr id="9" name="Substituent conținut 8">
            <a:extLst>
              <a:ext uri="{FF2B5EF4-FFF2-40B4-BE49-F238E27FC236}">
                <a16:creationId xmlns:a16="http://schemas.microsoft.com/office/drawing/2014/main" id="{E315D5F6-13CB-4B85-99BA-FC0ECB63D92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580421"/>
            <a:ext cx="5181600" cy="2841745"/>
          </a:xfrm>
        </p:spPr>
      </p:pic>
      <p:pic>
        <p:nvPicPr>
          <p:cNvPr id="11" name="Substituent conținut 10">
            <a:extLst>
              <a:ext uri="{FF2B5EF4-FFF2-40B4-BE49-F238E27FC236}">
                <a16:creationId xmlns:a16="http://schemas.microsoft.com/office/drawing/2014/main" id="{EDBB4FA6-4628-4752-A236-EDA475CB83B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2580421"/>
            <a:ext cx="5181600" cy="2841745"/>
          </a:xfrm>
        </p:spPr>
      </p:pic>
      <p:sp>
        <p:nvSpPr>
          <p:cNvPr id="5" name="Substituent dată 4">
            <a:extLst>
              <a:ext uri="{FF2B5EF4-FFF2-40B4-BE49-F238E27FC236}">
                <a16:creationId xmlns:a16="http://schemas.microsoft.com/office/drawing/2014/main" id="{E97D8F35-CF79-4551-B671-7530B75E059F}"/>
              </a:ext>
            </a:extLst>
          </p:cNvPr>
          <p:cNvSpPr>
            <a:spLocks noGrp="1"/>
          </p:cNvSpPr>
          <p:nvPr>
            <p:ph type="dt" sz="half" idx="10"/>
          </p:nvPr>
        </p:nvSpPr>
        <p:spPr/>
        <p:txBody>
          <a:bodyPr/>
          <a:lstStyle/>
          <a:p>
            <a:r>
              <a:rPr lang="ro-RO" dirty="0"/>
              <a:t>02.07.2020 10:00</a:t>
            </a:r>
          </a:p>
        </p:txBody>
      </p:sp>
      <p:sp>
        <p:nvSpPr>
          <p:cNvPr id="6" name="Substituent subsol 5">
            <a:extLst>
              <a:ext uri="{FF2B5EF4-FFF2-40B4-BE49-F238E27FC236}">
                <a16:creationId xmlns:a16="http://schemas.microsoft.com/office/drawing/2014/main" id="{2E93EB32-1CC5-49BD-B67A-CE38CC6433D0}"/>
              </a:ext>
            </a:extLst>
          </p:cNvPr>
          <p:cNvSpPr>
            <a:spLocks noGrp="1"/>
          </p:cNvSpPr>
          <p:nvPr>
            <p:ph type="ftr" sz="quarter" idx="11"/>
          </p:nvPr>
        </p:nvSpPr>
        <p:spPr/>
        <p:txBody>
          <a:bodyPr/>
          <a:lstStyle/>
          <a:p>
            <a:r>
              <a:rPr lang="ro-RO" dirty="0"/>
              <a:t>BUCHAREST</a:t>
            </a:r>
          </a:p>
        </p:txBody>
      </p:sp>
      <p:sp>
        <p:nvSpPr>
          <p:cNvPr id="7" name="Substituent număr diapozitiv 6">
            <a:extLst>
              <a:ext uri="{FF2B5EF4-FFF2-40B4-BE49-F238E27FC236}">
                <a16:creationId xmlns:a16="http://schemas.microsoft.com/office/drawing/2014/main" id="{5611F162-A5B0-45D9-B61A-534A9093C0F7}"/>
              </a:ext>
            </a:extLst>
          </p:cNvPr>
          <p:cNvSpPr>
            <a:spLocks noGrp="1"/>
          </p:cNvSpPr>
          <p:nvPr>
            <p:ph type="sldNum" sz="quarter" idx="12"/>
          </p:nvPr>
        </p:nvSpPr>
        <p:spPr/>
        <p:txBody>
          <a:bodyPr/>
          <a:lstStyle/>
          <a:p>
            <a:fld id="{83044DA2-6856-430C-8841-3BB42E88DEF9}" type="slidenum">
              <a:rPr lang="ro-RO" smtClean="0"/>
              <a:t>13</a:t>
            </a:fld>
            <a:endParaRPr lang="ro-RO" dirty="0"/>
          </a:p>
        </p:txBody>
      </p:sp>
    </p:spTree>
    <p:extLst>
      <p:ext uri="{BB962C8B-B14F-4D97-AF65-F5344CB8AC3E}">
        <p14:creationId xmlns:p14="http://schemas.microsoft.com/office/powerpoint/2010/main" val="341462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E40C0EA-A783-458A-B760-ED0A9FADD3B4}"/>
              </a:ext>
            </a:extLst>
          </p:cNvPr>
          <p:cNvSpPr>
            <a:spLocks noGrp="1"/>
          </p:cNvSpPr>
          <p:nvPr>
            <p:ph type="title"/>
          </p:nvPr>
        </p:nvSpPr>
        <p:spPr/>
        <p:txBody>
          <a:bodyPr/>
          <a:lstStyle/>
          <a:p>
            <a:r>
              <a:rPr lang="en-US" dirty="0"/>
              <a:t>Evaluation</a:t>
            </a:r>
          </a:p>
        </p:txBody>
      </p:sp>
      <p:graphicFrame>
        <p:nvGraphicFramePr>
          <p:cNvPr id="8" name="Tabel 8">
            <a:extLst>
              <a:ext uri="{FF2B5EF4-FFF2-40B4-BE49-F238E27FC236}">
                <a16:creationId xmlns:a16="http://schemas.microsoft.com/office/drawing/2014/main" id="{D61062C9-E5ED-421C-A46D-B74FA3E0B6D6}"/>
              </a:ext>
            </a:extLst>
          </p:cNvPr>
          <p:cNvGraphicFramePr>
            <a:graphicFrameLocks noGrp="1"/>
          </p:cNvGraphicFramePr>
          <p:nvPr>
            <p:ph idx="1"/>
            <p:extLst>
              <p:ext uri="{D42A27DB-BD31-4B8C-83A1-F6EECF244321}">
                <p14:modId xmlns:p14="http://schemas.microsoft.com/office/powerpoint/2010/main" val="3059622493"/>
              </p:ext>
            </p:extLst>
          </p:nvPr>
        </p:nvGraphicFramePr>
        <p:xfrm>
          <a:off x="5180012" y="1929892"/>
          <a:ext cx="6172200" cy="2998216"/>
        </p:xfrm>
        <a:graphic>
          <a:graphicData uri="http://schemas.openxmlformats.org/drawingml/2006/table">
            <a:tbl>
              <a:tblPr firstRow="1" bandRow="1">
                <a:tableStyleId>{073A0DAA-6AF3-43AB-8588-CEC1D06C72B9}</a:tableStyleId>
              </a:tblPr>
              <a:tblGrid>
                <a:gridCol w="1543050">
                  <a:extLst>
                    <a:ext uri="{9D8B030D-6E8A-4147-A177-3AD203B41FA5}">
                      <a16:colId xmlns:a16="http://schemas.microsoft.com/office/drawing/2014/main" val="1989390665"/>
                    </a:ext>
                  </a:extLst>
                </a:gridCol>
                <a:gridCol w="1543050">
                  <a:extLst>
                    <a:ext uri="{9D8B030D-6E8A-4147-A177-3AD203B41FA5}">
                      <a16:colId xmlns:a16="http://schemas.microsoft.com/office/drawing/2014/main" val="3702403254"/>
                    </a:ext>
                  </a:extLst>
                </a:gridCol>
                <a:gridCol w="1543050">
                  <a:extLst>
                    <a:ext uri="{9D8B030D-6E8A-4147-A177-3AD203B41FA5}">
                      <a16:colId xmlns:a16="http://schemas.microsoft.com/office/drawing/2014/main" val="1707457952"/>
                    </a:ext>
                  </a:extLst>
                </a:gridCol>
                <a:gridCol w="1543050">
                  <a:extLst>
                    <a:ext uri="{9D8B030D-6E8A-4147-A177-3AD203B41FA5}">
                      <a16:colId xmlns:a16="http://schemas.microsoft.com/office/drawing/2014/main" val="1483338071"/>
                    </a:ext>
                  </a:extLst>
                </a:gridCol>
              </a:tblGrid>
              <a:tr h="370840">
                <a:tc>
                  <a:txBody>
                    <a:bodyPr/>
                    <a:lstStyle/>
                    <a:p>
                      <a:pPr algn="ctr">
                        <a:lnSpc>
                          <a:spcPct val="115000"/>
                        </a:lnSpc>
                        <a:spcAft>
                          <a:spcPts val="0"/>
                        </a:spcAft>
                      </a:pPr>
                      <a:r>
                        <a:rPr lang="en-US" sz="1800" b="1" noProof="0">
                          <a:effectLst/>
                          <a:latin typeface="Calibri" panose="020F0502020204030204" pitchFamily="34" charset="0"/>
                          <a:ea typeface="Calibri" panose="020F0502020204030204" pitchFamily="34" charset="0"/>
                          <a:cs typeface="Times New Roman" panose="02020603050405020304" pitchFamily="18" charset="0"/>
                        </a:rPr>
                        <a:t>Data set</a:t>
                      </a:r>
                      <a:endParaRPr lang="en-US" sz="1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en-US" sz="1800" b="1" noProof="0">
                          <a:effectLst/>
                          <a:latin typeface="Calibri" panose="020F0502020204030204" pitchFamily="34" charset="0"/>
                          <a:ea typeface="Calibri" panose="020F0502020204030204" pitchFamily="34" charset="0"/>
                          <a:cs typeface="Times New Roman" panose="02020603050405020304" pitchFamily="18" charset="0"/>
                        </a:rPr>
                        <a:t>Epochs</a:t>
                      </a:r>
                      <a:endParaRPr lang="en-US" sz="1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en-US" sz="1800" b="1" noProof="0">
                          <a:effectLst/>
                          <a:latin typeface="Calibri" panose="020F0502020204030204" pitchFamily="34" charset="0"/>
                          <a:ea typeface="Calibri" panose="020F0502020204030204" pitchFamily="34" charset="0"/>
                          <a:cs typeface="Times New Roman" panose="02020603050405020304" pitchFamily="18" charset="0"/>
                        </a:rPr>
                        <a:t>BLEU Score</a:t>
                      </a:r>
                      <a:endParaRPr lang="en-US" sz="1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en-US" sz="1800" b="1" noProof="0">
                          <a:effectLst/>
                          <a:latin typeface="Calibri" panose="020F0502020204030204" pitchFamily="34" charset="0"/>
                          <a:ea typeface="Calibri" panose="020F0502020204030204" pitchFamily="34" charset="0"/>
                          <a:cs typeface="Times New Roman" panose="02020603050405020304" pitchFamily="18" charset="0"/>
                        </a:rPr>
                        <a:t>Training time</a:t>
                      </a:r>
                    </a:p>
                    <a:p>
                      <a:pPr algn="ctr">
                        <a:lnSpc>
                          <a:spcPct val="115000"/>
                        </a:lnSpc>
                        <a:spcAft>
                          <a:spcPts val="0"/>
                        </a:spcAft>
                      </a:pPr>
                      <a:endParaRPr lang="en-US" sz="1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extLst>
                  <a:ext uri="{0D108BD9-81ED-4DB2-BD59-A6C34878D82A}">
                    <a16:rowId xmlns:a16="http://schemas.microsoft.com/office/drawing/2014/main" val="242165616"/>
                  </a:ext>
                </a:extLst>
              </a:tr>
              <a:tr h="370840">
                <a:tc>
                  <a:txBody>
                    <a:bodyPr/>
                    <a:lstStyle/>
                    <a:p>
                      <a:pPr algn="ctr">
                        <a:lnSpc>
                          <a:spcPct val="115000"/>
                        </a:lnSpc>
                        <a:spcAft>
                          <a:spcPts val="0"/>
                        </a:spcAft>
                      </a:pPr>
                      <a:r>
                        <a:rPr lang="en-US" sz="1800" i="1" noProof="0">
                          <a:effectLst/>
                          <a:latin typeface="Calibri" panose="020F0502020204030204" pitchFamily="34" charset="0"/>
                          <a:ea typeface="Calibri" panose="020F0502020204030204" pitchFamily="34" charset="0"/>
                          <a:cs typeface="Times New Roman" panose="02020603050405020304" pitchFamily="18" charset="0"/>
                        </a:rPr>
                        <a:t>Small</a:t>
                      </a:r>
                      <a:endParaRPr lang="en-US" sz="1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en-US" sz="1800" noProof="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68580" marB="68580" anchor="ctr"/>
                </a:tc>
                <a:tc>
                  <a:txBody>
                    <a:bodyPr/>
                    <a:lstStyle/>
                    <a:p>
                      <a:pPr algn="ctr">
                        <a:lnSpc>
                          <a:spcPct val="115000"/>
                        </a:lnSpc>
                        <a:spcAft>
                          <a:spcPts val="0"/>
                        </a:spcAft>
                      </a:pPr>
                      <a:r>
                        <a:rPr lang="en-US" sz="1800" noProof="0">
                          <a:effectLst/>
                          <a:latin typeface="Calibri" panose="020F0502020204030204" pitchFamily="34" charset="0"/>
                          <a:ea typeface="Calibri" panose="020F0502020204030204" pitchFamily="34" charset="0"/>
                          <a:cs typeface="Times New Roman" panose="02020603050405020304" pitchFamily="18" charset="0"/>
                        </a:rPr>
                        <a:t>20.56</a:t>
                      </a:r>
                    </a:p>
                  </a:txBody>
                  <a:tcPr marL="68580" marR="68580" marT="68580" marB="68580" anchor="ctr"/>
                </a:tc>
                <a:tc>
                  <a:txBody>
                    <a:bodyPr/>
                    <a:lstStyle/>
                    <a:p>
                      <a:pPr algn="ctr">
                        <a:lnSpc>
                          <a:spcPct val="115000"/>
                        </a:lnSpc>
                        <a:spcAft>
                          <a:spcPts val="0"/>
                        </a:spcAft>
                      </a:pPr>
                      <a:r>
                        <a:rPr lang="en-US" sz="1800" noProof="0">
                          <a:effectLst/>
                          <a:latin typeface="Calibri" panose="020F0502020204030204" pitchFamily="34" charset="0"/>
                          <a:ea typeface="Calibri" panose="020F0502020204030204" pitchFamily="34" charset="0"/>
                          <a:cs typeface="Times New Roman" panose="02020603050405020304" pitchFamily="18" charset="0"/>
                        </a:rPr>
                        <a:t>9.66 seconds / epoch</a:t>
                      </a:r>
                    </a:p>
                  </a:txBody>
                  <a:tcPr marL="68580" marR="68580" marT="68580" marB="68580" anchor="ctr"/>
                </a:tc>
                <a:extLst>
                  <a:ext uri="{0D108BD9-81ED-4DB2-BD59-A6C34878D82A}">
                    <a16:rowId xmlns:a16="http://schemas.microsoft.com/office/drawing/2014/main" val="1584440678"/>
                  </a:ext>
                </a:extLst>
              </a:tr>
              <a:tr h="370840">
                <a:tc>
                  <a:txBody>
                    <a:bodyPr/>
                    <a:lstStyle/>
                    <a:p>
                      <a:pPr algn="ctr">
                        <a:lnSpc>
                          <a:spcPct val="115000"/>
                        </a:lnSpc>
                        <a:spcAft>
                          <a:spcPts val="0"/>
                        </a:spcAft>
                      </a:pPr>
                      <a:r>
                        <a:rPr lang="en-US" sz="1800" i="1" noProof="0">
                          <a:effectLst/>
                          <a:latin typeface="Calibri" panose="020F0502020204030204" pitchFamily="34" charset="0"/>
                          <a:ea typeface="Calibri" panose="020F0502020204030204" pitchFamily="34" charset="0"/>
                          <a:cs typeface="Times New Roman" panose="02020603050405020304" pitchFamily="18" charset="0"/>
                        </a:rPr>
                        <a:t>Medium</a:t>
                      </a:r>
                      <a:endParaRPr lang="en-US" sz="1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en-US" sz="1800" noProof="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68580" marB="68580" anchor="ctr"/>
                </a:tc>
                <a:tc>
                  <a:txBody>
                    <a:bodyPr/>
                    <a:lstStyle/>
                    <a:p>
                      <a:pPr algn="ctr">
                        <a:lnSpc>
                          <a:spcPct val="115000"/>
                        </a:lnSpc>
                        <a:spcAft>
                          <a:spcPts val="0"/>
                        </a:spcAft>
                      </a:pPr>
                      <a:r>
                        <a:rPr lang="en-US" sz="1800" noProof="0">
                          <a:effectLst/>
                          <a:latin typeface="Calibri" panose="020F0502020204030204" pitchFamily="34" charset="0"/>
                          <a:ea typeface="Calibri" panose="020F0502020204030204" pitchFamily="34" charset="0"/>
                          <a:cs typeface="Times New Roman" panose="02020603050405020304" pitchFamily="18" charset="0"/>
                        </a:rPr>
                        <a:t>33.29</a:t>
                      </a:r>
                    </a:p>
                  </a:txBody>
                  <a:tcPr marL="68580" marR="68580" marT="68580" marB="68580" anchor="ctr"/>
                </a:tc>
                <a:tc>
                  <a:txBody>
                    <a:bodyPr/>
                    <a:lstStyle/>
                    <a:p>
                      <a:pPr algn="ctr">
                        <a:lnSpc>
                          <a:spcPct val="115000"/>
                        </a:lnSpc>
                        <a:spcAft>
                          <a:spcPts val="0"/>
                        </a:spcAft>
                      </a:pPr>
                      <a:r>
                        <a:rPr lang="en-US" sz="1800" noProof="0">
                          <a:effectLst/>
                          <a:latin typeface="Calibri" panose="020F0502020204030204" pitchFamily="34" charset="0"/>
                          <a:ea typeface="Calibri" panose="020F0502020204030204" pitchFamily="34" charset="0"/>
                          <a:cs typeface="Times New Roman" panose="02020603050405020304" pitchFamily="18" charset="0"/>
                        </a:rPr>
                        <a:t>99 seconds / epoch</a:t>
                      </a:r>
                    </a:p>
                  </a:txBody>
                  <a:tcPr marL="68580" marR="68580" marT="68580" marB="68580" anchor="ctr"/>
                </a:tc>
                <a:extLst>
                  <a:ext uri="{0D108BD9-81ED-4DB2-BD59-A6C34878D82A}">
                    <a16:rowId xmlns:a16="http://schemas.microsoft.com/office/drawing/2014/main" val="2980751087"/>
                  </a:ext>
                </a:extLst>
              </a:tr>
              <a:tr h="370840">
                <a:tc>
                  <a:txBody>
                    <a:bodyPr/>
                    <a:lstStyle/>
                    <a:p>
                      <a:pPr algn="ctr">
                        <a:lnSpc>
                          <a:spcPct val="115000"/>
                        </a:lnSpc>
                        <a:spcAft>
                          <a:spcPts val="0"/>
                        </a:spcAft>
                      </a:pPr>
                      <a:r>
                        <a:rPr lang="en-US" sz="1800" i="1" noProof="0">
                          <a:effectLst/>
                          <a:latin typeface="Calibri" panose="020F0502020204030204" pitchFamily="34" charset="0"/>
                          <a:ea typeface="Calibri" panose="020F0502020204030204" pitchFamily="34" charset="0"/>
                          <a:cs typeface="Times New Roman" panose="02020603050405020304" pitchFamily="18" charset="0"/>
                        </a:rPr>
                        <a:t>Large</a:t>
                      </a:r>
                      <a:endParaRPr lang="en-US" sz="1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en-US" sz="1800" noProof="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68580" marB="68580" anchor="ctr"/>
                </a:tc>
                <a:tc>
                  <a:txBody>
                    <a:bodyPr/>
                    <a:lstStyle/>
                    <a:p>
                      <a:pPr algn="ctr">
                        <a:lnSpc>
                          <a:spcPct val="115000"/>
                        </a:lnSpc>
                        <a:spcAft>
                          <a:spcPts val="0"/>
                        </a:spcAft>
                      </a:pPr>
                      <a:r>
                        <a:rPr lang="en-US" sz="1800" b="1" noProof="0">
                          <a:effectLst/>
                          <a:latin typeface="Calibri" panose="020F0502020204030204" pitchFamily="34" charset="0"/>
                          <a:ea typeface="Calibri" panose="020F0502020204030204" pitchFamily="34" charset="0"/>
                          <a:cs typeface="Times New Roman" panose="02020603050405020304" pitchFamily="18" charset="0"/>
                        </a:rPr>
                        <a:t>45.29</a:t>
                      </a:r>
                      <a:endParaRPr lang="en-US" sz="1800" noProof="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68580" marB="68580" anchor="ctr"/>
                </a:tc>
                <a:tc>
                  <a:txBody>
                    <a:bodyPr/>
                    <a:lstStyle/>
                    <a:p>
                      <a:pPr algn="ctr">
                        <a:lnSpc>
                          <a:spcPct val="115000"/>
                        </a:lnSpc>
                        <a:spcAft>
                          <a:spcPts val="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1032 seconds / epoch</a:t>
                      </a:r>
                    </a:p>
                  </a:txBody>
                  <a:tcPr marL="68580" marR="68580" marT="68580" marB="68580" anchor="ctr"/>
                </a:tc>
                <a:extLst>
                  <a:ext uri="{0D108BD9-81ED-4DB2-BD59-A6C34878D82A}">
                    <a16:rowId xmlns:a16="http://schemas.microsoft.com/office/drawing/2014/main" val="4214014622"/>
                  </a:ext>
                </a:extLst>
              </a:tr>
            </a:tbl>
          </a:graphicData>
        </a:graphic>
      </p:graphicFrame>
      <p:sp>
        <p:nvSpPr>
          <p:cNvPr id="4" name="Substituent text 3">
            <a:extLst>
              <a:ext uri="{FF2B5EF4-FFF2-40B4-BE49-F238E27FC236}">
                <a16:creationId xmlns:a16="http://schemas.microsoft.com/office/drawing/2014/main" id="{F456318F-BEF3-42A3-9C78-BAA744A543E5}"/>
              </a:ext>
            </a:extLst>
          </p:cNvPr>
          <p:cNvSpPr>
            <a:spLocks noGrp="1"/>
          </p:cNvSpPr>
          <p:nvPr>
            <p:ph type="body" sz="half" idx="2"/>
          </p:nvPr>
        </p:nvSpPr>
        <p:spPr/>
        <p:txBody>
          <a:bodyPr>
            <a:normAutofit lnSpcReduction="10000"/>
          </a:bodyPr>
          <a:lstStyle/>
          <a:p>
            <a:pPr algn="just"/>
            <a:r>
              <a:rPr lang="en-US" dirty="0"/>
              <a:t>Data sets for</a:t>
            </a:r>
          </a:p>
          <a:p>
            <a:pPr marL="285750" indent="-285750" algn="just">
              <a:buFont typeface="Arial" panose="020B0604020202020204" pitchFamily="34" charset="0"/>
              <a:buChar char="•"/>
            </a:pPr>
            <a:r>
              <a:rPr lang="en-US" dirty="0"/>
              <a:t>training</a:t>
            </a:r>
          </a:p>
          <a:p>
            <a:pPr marL="742950" lvl="1" indent="-285750" algn="just">
              <a:buFont typeface="Arial" panose="020B0604020202020204" pitchFamily="34" charset="0"/>
              <a:buChar char="•"/>
            </a:pPr>
            <a:r>
              <a:rPr lang="en-US" dirty="0"/>
              <a:t>small: 7082 pai</a:t>
            </a:r>
            <a:r>
              <a:rPr lang="ro-RO" dirty="0"/>
              <a:t>r</a:t>
            </a:r>
            <a:r>
              <a:rPr lang="en-US" dirty="0"/>
              <a:t>s of sentences</a:t>
            </a:r>
          </a:p>
          <a:p>
            <a:pPr marL="742950" lvl="1" indent="-285750" algn="just">
              <a:buFont typeface="Arial" panose="020B0604020202020204" pitchFamily="34" charset="0"/>
              <a:buChar char="•"/>
            </a:pPr>
            <a:r>
              <a:rPr lang="en-US" dirty="0"/>
              <a:t>medium: 7082 + 50000 pairs of sentences</a:t>
            </a:r>
          </a:p>
          <a:p>
            <a:pPr marL="742950" lvl="1" indent="-285750" algn="just">
              <a:buFont typeface="Arial" panose="020B0604020202020204" pitchFamily="34" charset="0"/>
              <a:buChar char="•"/>
            </a:pPr>
            <a:r>
              <a:rPr lang="en-US" dirty="0"/>
              <a:t>large: 7082 + 1000000 pa</a:t>
            </a:r>
            <a:r>
              <a:rPr lang="ro-RO" dirty="0"/>
              <a:t>ir</a:t>
            </a:r>
            <a:r>
              <a:rPr lang="en-US" dirty="0"/>
              <a:t>s of sentences</a:t>
            </a:r>
          </a:p>
          <a:p>
            <a:pPr marL="285750" indent="-285750" algn="just">
              <a:buFont typeface="Arial" panose="020B0604020202020204" pitchFamily="34" charset="0"/>
              <a:buChar char="•"/>
            </a:pPr>
            <a:r>
              <a:rPr lang="en-US" dirty="0"/>
              <a:t>testing: 1519 pa</a:t>
            </a:r>
            <a:r>
              <a:rPr lang="ro-RO" dirty="0"/>
              <a:t>ir</a:t>
            </a:r>
            <a:r>
              <a:rPr lang="en-US" dirty="0"/>
              <a:t>s of sentences</a:t>
            </a:r>
          </a:p>
          <a:p>
            <a:pPr marL="285750" indent="-285750" algn="just">
              <a:buFont typeface="Arial" panose="020B0604020202020204" pitchFamily="34" charset="0"/>
              <a:buChar char="•"/>
            </a:pPr>
            <a:r>
              <a:rPr lang="en-US" dirty="0"/>
              <a:t>validation: 1518 pai</a:t>
            </a:r>
            <a:r>
              <a:rPr lang="ro-RO" dirty="0"/>
              <a:t>r</a:t>
            </a:r>
            <a:r>
              <a:rPr lang="en-US" dirty="0"/>
              <a:t>s of sentences</a:t>
            </a:r>
          </a:p>
          <a:p>
            <a:pPr algn="just"/>
            <a:r>
              <a:rPr lang="en-US" dirty="0"/>
              <a:t>The data loading time was not taken into account (for the large data set it is about one hour).</a:t>
            </a:r>
            <a:endParaRPr lang="ro-RO" dirty="0"/>
          </a:p>
          <a:p>
            <a:pPr algn="just"/>
            <a:r>
              <a:rPr lang="en-US" dirty="0"/>
              <a:t>BLE</a:t>
            </a:r>
            <a:r>
              <a:rPr lang="ro-RO" dirty="0"/>
              <a:t>U</a:t>
            </a:r>
            <a:r>
              <a:rPr lang="en-US" dirty="0"/>
              <a:t> (bilingual evaluation understudy)</a:t>
            </a:r>
            <a:r>
              <a:rPr lang="ro-RO" dirty="0"/>
              <a:t> </a:t>
            </a:r>
            <a:r>
              <a:rPr lang="en-US" dirty="0"/>
              <a:t>–</a:t>
            </a:r>
            <a:r>
              <a:rPr lang="ro-RO" dirty="0"/>
              <a:t> </a:t>
            </a:r>
            <a:r>
              <a:rPr lang="en-US" dirty="0"/>
              <a:t>method of evaluating machine translations</a:t>
            </a:r>
            <a:r>
              <a:rPr lang="ro-RO" dirty="0"/>
              <a:t> [7].</a:t>
            </a:r>
          </a:p>
        </p:txBody>
      </p:sp>
      <p:sp>
        <p:nvSpPr>
          <p:cNvPr id="5" name="Substituent dată 4">
            <a:extLst>
              <a:ext uri="{FF2B5EF4-FFF2-40B4-BE49-F238E27FC236}">
                <a16:creationId xmlns:a16="http://schemas.microsoft.com/office/drawing/2014/main" id="{89E49905-E42E-4629-B398-87891C948C69}"/>
              </a:ext>
            </a:extLst>
          </p:cNvPr>
          <p:cNvSpPr>
            <a:spLocks noGrp="1"/>
          </p:cNvSpPr>
          <p:nvPr>
            <p:ph type="dt" sz="half" idx="10"/>
          </p:nvPr>
        </p:nvSpPr>
        <p:spPr/>
        <p:txBody>
          <a:bodyPr/>
          <a:lstStyle/>
          <a:p>
            <a:r>
              <a:rPr lang="ro-RO" dirty="0"/>
              <a:t>02.07.2020 10:00</a:t>
            </a:r>
          </a:p>
        </p:txBody>
      </p:sp>
      <p:sp>
        <p:nvSpPr>
          <p:cNvPr id="6" name="Substituent subsol 5">
            <a:extLst>
              <a:ext uri="{FF2B5EF4-FFF2-40B4-BE49-F238E27FC236}">
                <a16:creationId xmlns:a16="http://schemas.microsoft.com/office/drawing/2014/main" id="{53C43EF0-EBAD-4076-A712-614C7D10DCF5}"/>
              </a:ext>
            </a:extLst>
          </p:cNvPr>
          <p:cNvSpPr>
            <a:spLocks noGrp="1"/>
          </p:cNvSpPr>
          <p:nvPr>
            <p:ph type="ftr" sz="quarter" idx="11"/>
          </p:nvPr>
        </p:nvSpPr>
        <p:spPr/>
        <p:txBody>
          <a:bodyPr/>
          <a:lstStyle/>
          <a:p>
            <a:r>
              <a:rPr lang="ro-RO" dirty="0"/>
              <a:t>BUCHAREST</a:t>
            </a:r>
          </a:p>
        </p:txBody>
      </p:sp>
      <p:sp>
        <p:nvSpPr>
          <p:cNvPr id="7" name="Substituent număr diapozitiv 6">
            <a:extLst>
              <a:ext uri="{FF2B5EF4-FFF2-40B4-BE49-F238E27FC236}">
                <a16:creationId xmlns:a16="http://schemas.microsoft.com/office/drawing/2014/main" id="{45266376-65FB-469B-A141-EA3AA42E904D}"/>
              </a:ext>
            </a:extLst>
          </p:cNvPr>
          <p:cNvSpPr>
            <a:spLocks noGrp="1"/>
          </p:cNvSpPr>
          <p:nvPr>
            <p:ph type="sldNum" sz="quarter" idx="12"/>
          </p:nvPr>
        </p:nvSpPr>
        <p:spPr/>
        <p:txBody>
          <a:bodyPr/>
          <a:lstStyle/>
          <a:p>
            <a:fld id="{83044DA2-6856-430C-8841-3BB42E88DEF9}" type="slidenum">
              <a:rPr lang="ro-RO" smtClean="0"/>
              <a:t>14</a:t>
            </a:fld>
            <a:endParaRPr lang="ro-RO" dirty="0"/>
          </a:p>
        </p:txBody>
      </p:sp>
    </p:spTree>
    <p:extLst>
      <p:ext uri="{BB962C8B-B14F-4D97-AF65-F5344CB8AC3E}">
        <p14:creationId xmlns:p14="http://schemas.microsoft.com/office/powerpoint/2010/main" val="108831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FCD131E-145E-47FA-8384-2D369D951C7D}"/>
              </a:ext>
            </a:extLst>
          </p:cNvPr>
          <p:cNvSpPr>
            <a:spLocks noGrp="1"/>
          </p:cNvSpPr>
          <p:nvPr>
            <p:ph type="title"/>
          </p:nvPr>
        </p:nvSpPr>
        <p:spPr/>
        <p:txBody>
          <a:bodyPr/>
          <a:lstStyle/>
          <a:p>
            <a:r>
              <a:rPr lang="en-US" dirty="0"/>
              <a:t>Example Attention (1)</a:t>
            </a:r>
          </a:p>
        </p:txBody>
      </p:sp>
      <p:sp>
        <p:nvSpPr>
          <p:cNvPr id="3" name="Substituent conținut 2">
            <a:extLst>
              <a:ext uri="{FF2B5EF4-FFF2-40B4-BE49-F238E27FC236}">
                <a16:creationId xmlns:a16="http://schemas.microsoft.com/office/drawing/2014/main" id="{D143F9FE-B53F-40DF-A4AB-5B9BE0548C45}"/>
              </a:ext>
            </a:extLst>
          </p:cNvPr>
          <p:cNvSpPr>
            <a:spLocks noGrp="1"/>
          </p:cNvSpPr>
          <p:nvPr>
            <p:ph sz="half" idx="1"/>
          </p:nvPr>
        </p:nvSpPr>
        <p:spPr/>
        <p:txBody>
          <a:bodyPr anchor="ctr">
            <a:normAutofit/>
          </a:bodyPr>
          <a:lstStyle/>
          <a:p>
            <a:pPr marL="0" indent="0">
              <a:lnSpc>
                <a:spcPct val="115000"/>
              </a:lnSpc>
              <a:spcBef>
                <a:spcPts val="0"/>
              </a:spcBef>
              <a:buNone/>
            </a:pPr>
            <a:r>
              <a:rPr lang="ro-RO" sz="1600" i="1"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correct</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"Cea mai importantă este ceea surprinsă asupra luni Noiembrie."</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real_sentence</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"Cea mai importantă este cea surprinsă asupra lunii Noiembrie."</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plot</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"decoder_layer2_block2"</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Times New Roman" panose="02020603050405020304" pitchFamily="18" charset="0"/>
              </a:rPr>
              <a:t>Input:</a:t>
            </a:r>
            <a:r>
              <a:rPr lang="ro-RO" sz="1600" noProof="1">
                <a:latin typeface="Courier New" panose="02070309020205020404" pitchFamily="49" charset="0"/>
                <a:ea typeface="Times New Roman" panose="02020603050405020304" pitchFamily="18" charset="0"/>
                <a:cs typeface="Times New Roman" panose="02020603050405020304" pitchFamily="18" charset="0"/>
              </a:rPr>
              <a:t> Cea mai importantă este ceea surprinsă asupra luni Noiembrie</a:t>
            </a:r>
            <a:r>
              <a:rPr lang="ro-RO" sz="1600" b="1" noProof="1">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Times New Roman" panose="02020603050405020304" pitchFamily="18" charset="0"/>
              </a:rPr>
              <a:t>Predicted correction:</a:t>
            </a:r>
            <a:r>
              <a:rPr lang="ro-RO" sz="1600" noProof="1">
                <a:latin typeface="Courier New" panose="02070309020205020404" pitchFamily="49" charset="0"/>
                <a:ea typeface="Times New Roman" panose="02020603050405020304" pitchFamily="18" charset="0"/>
                <a:cs typeface="Times New Roman" panose="02020603050405020304" pitchFamily="18" charset="0"/>
              </a:rPr>
              <a:t> Cea mai importantă este cea surprinsă asupra lunii Noiembrie</a:t>
            </a:r>
            <a:r>
              <a:rPr lang="ro-RO" sz="1600" b="1" noProof="1">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Times New Roman" panose="02020603050405020304" pitchFamily="18" charset="0"/>
              </a:rPr>
              <a:t>Real correction:</a:t>
            </a:r>
            <a:r>
              <a:rPr lang="ro-RO" sz="1600" noProof="1">
                <a:latin typeface="Courier New" panose="02070309020205020404" pitchFamily="49" charset="0"/>
                <a:ea typeface="Times New Roman" panose="02020603050405020304" pitchFamily="18" charset="0"/>
                <a:cs typeface="Times New Roman" panose="02020603050405020304" pitchFamily="18" charset="0"/>
              </a:rPr>
              <a:t> Cea mai importantă este cea surprinsă asupra lunii Noiembrie</a:t>
            </a:r>
            <a:r>
              <a:rPr lang="ro-RO" sz="1600" b="1" noProof="1">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Times New Roman" panose="02020603050405020304" pitchFamily="18" charset="0"/>
              </a:rPr>
              <a:t>BLEU score:</a:t>
            </a:r>
            <a:r>
              <a:rPr lang="ro-RO" sz="1600" noProof="1">
                <a:latin typeface="Courier New" panose="02070309020205020404" pitchFamily="49" charset="0"/>
                <a:ea typeface="Times New Roman" panose="02020603050405020304" pitchFamily="18" charset="0"/>
                <a:cs typeface="Times New Roman" panose="02020603050405020304" pitchFamily="18" charset="0"/>
              </a:rPr>
              <a:t> 1.0000</a:t>
            </a:r>
            <a:endParaRPr lang="ro-RO" sz="2400" noProof="1">
              <a:latin typeface="Calibri" panose="020F0502020204030204" pitchFamily="34" charset="0"/>
              <a:ea typeface="Calibri" panose="020F0502020204030204" pitchFamily="34" charset="0"/>
              <a:cs typeface="Times New Roman" panose="02020603050405020304" pitchFamily="18" charset="0"/>
            </a:endParaRPr>
          </a:p>
        </p:txBody>
      </p:sp>
      <p:sp>
        <p:nvSpPr>
          <p:cNvPr id="5" name="Substituent dată 4">
            <a:extLst>
              <a:ext uri="{FF2B5EF4-FFF2-40B4-BE49-F238E27FC236}">
                <a16:creationId xmlns:a16="http://schemas.microsoft.com/office/drawing/2014/main" id="{A07F0D1F-99D0-4FE8-A866-98BAC04D19FF}"/>
              </a:ext>
            </a:extLst>
          </p:cNvPr>
          <p:cNvSpPr>
            <a:spLocks noGrp="1"/>
          </p:cNvSpPr>
          <p:nvPr>
            <p:ph type="dt" sz="half" idx="10"/>
          </p:nvPr>
        </p:nvSpPr>
        <p:spPr/>
        <p:txBody>
          <a:bodyPr/>
          <a:lstStyle/>
          <a:p>
            <a:r>
              <a:rPr lang="ro-RO" dirty="0"/>
              <a:t>02.07.2020 10:00</a:t>
            </a:r>
          </a:p>
        </p:txBody>
      </p:sp>
      <p:sp>
        <p:nvSpPr>
          <p:cNvPr id="6" name="Substituent subsol 5">
            <a:extLst>
              <a:ext uri="{FF2B5EF4-FFF2-40B4-BE49-F238E27FC236}">
                <a16:creationId xmlns:a16="http://schemas.microsoft.com/office/drawing/2014/main" id="{E1B1EF0D-6446-4463-88F2-270325F66153}"/>
              </a:ext>
            </a:extLst>
          </p:cNvPr>
          <p:cNvSpPr>
            <a:spLocks noGrp="1"/>
          </p:cNvSpPr>
          <p:nvPr>
            <p:ph type="ftr" sz="quarter" idx="11"/>
          </p:nvPr>
        </p:nvSpPr>
        <p:spPr/>
        <p:txBody>
          <a:bodyPr/>
          <a:lstStyle/>
          <a:p>
            <a:r>
              <a:rPr lang="ro-RO" dirty="0"/>
              <a:t>BUCHAREST</a:t>
            </a:r>
          </a:p>
        </p:txBody>
      </p:sp>
      <p:sp>
        <p:nvSpPr>
          <p:cNvPr id="7" name="Substituent număr diapozitiv 6">
            <a:extLst>
              <a:ext uri="{FF2B5EF4-FFF2-40B4-BE49-F238E27FC236}">
                <a16:creationId xmlns:a16="http://schemas.microsoft.com/office/drawing/2014/main" id="{9A7CDF07-A7CE-481F-AE79-370754283AF8}"/>
              </a:ext>
            </a:extLst>
          </p:cNvPr>
          <p:cNvSpPr>
            <a:spLocks noGrp="1"/>
          </p:cNvSpPr>
          <p:nvPr>
            <p:ph type="sldNum" sz="quarter" idx="12"/>
          </p:nvPr>
        </p:nvSpPr>
        <p:spPr/>
        <p:txBody>
          <a:bodyPr/>
          <a:lstStyle/>
          <a:p>
            <a:fld id="{83044DA2-6856-430C-8841-3BB42E88DEF9}" type="slidenum">
              <a:rPr lang="ro-RO" smtClean="0"/>
              <a:t>15</a:t>
            </a:fld>
            <a:endParaRPr lang="ro-RO" dirty="0"/>
          </a:p>
        </p:txBody>
      </p:sp>
      <p:pic>
        <p:nvPicPr>
          <p:cNvPr id="9" name="Substituent conținut 8">
            <a:extLst>
              <a:ext uri="{FF2B5EF4-FFF2-40B4-BE49-F238E27FC236}">
                <a16:creationId xmlns:a16="http://schemas.microsoft.com/office/drawing/2014/main" id="{E9136801-9AB4-43B8-9CBA-7B79106D014B}"/>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82625"/>
            <a:ext cx="5181600" cy="2437337"/>
          </a:xfrm>
          <a:prstGeom prst="rect">
            <a:avLst/>
          </a:prstGeom>
          <a:noFill/>
          <a:ln>
            <a:noFill/>
          </a:ln>
        </p:spPr>
      </p:pic>
    </p:spTree>
    <p:extLst>
      <p:ext uri="{BB962C8B-B14F-4D97-AF65-F5344CB8AC3E}">
        <p14:creationId xmlns:p14="http://schemas.microsoft.com/office/powerpoint/2010/main" val="325130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FCD131E-145E-47FA-8384-2D369D951C7D}"/>
              </a:ext>
            </a:extLst>
          </p:cNvPr>
          <p:cNvSpPr>
            <a:spLocks noGrp="1"/>
          </p:cNvSpPr>
          <p:nvPr>
            <p:ph type="title"/>
          </p:nvPr>
        </p:nvSpPr>
        <p:spPr/>
        <p:txBody>
          <a:bodyPr/>
          <a:lstStyle/>
          <a:p>
            <a:r>
              <a:rPr lang="en-US" dirty="0"/>
              <a:t>Example Attention (</a:t>
            </a:r>
            <a:r>
              <a:rPr lang="ro-RO" dirty="0"/>
              <a:t>2</a:t>
            </a:r>
            <a:r>
              <a:rPr lang="en-US" dirty="0"/>
              <a:t>)</a:t>
            </a:r>
            <a:endParaRPr lang="ro-RO" dirty="0"/>
          </a:p>
        </p:txBody>
      </p:sp>
      <p:sp>
        <p:nvSpPr>
          <p:cNvPr id="3" name="Substituent conținut 2">
            <a:extLst>
              <a:ext uri="{FF2B5EF4-FFF2-40B4-BE49-F238E27FC236}">
                <a16:creationId xmlns:a16="http://schemas.microsoft.com/office/drawing/2014/main" id="{D143F9FE-B53F-40DF-A4AB-5B9BE0548C45}"/>
              </a:ext>
            </a:extLst>
          </p:cNvPr>
          <p:cNvSpPr>
            <a:spLocks noGrp="1"/>
          </p:cNvSpPr>
          <p:nvPr>
            <p:ph sz="half" idx="1"/>
          </p:nvPr>
        </p:nvSpPr>
        <p:spPr/>
        <p:txBody>
          <a:bodyPr anchor="ctr">
            <a:normAutofit/>
          </a:bodyPr>
          <a:lstStyle/>
          <a:p>
            <a:pPr marL="0" indent="0">
              <a:lnSpc>
                <a:spcPct val="115000"/>
              </a:lnSpc>
              <a:spcBef>
                <a:spcPts val="0"/>
              </a:spcBef>
              <a:buNone/>
            </a:pPr>
            <a:r>
              <a:rPr lang="ro-RO" sz="1600" i="1"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correct</a:t>
            </a:r>
            <a:r>
              <a:rPr lang="ro-RO" sz="1600" b="1" noProof="1">
                <a:solidFill>
                  <a:srgbClr val="000080"/>
                </a:solidFill>
                <a:latin typeface="Courier New" panose="02070309020205020404" pitchFamily="49" charset="0"/>
                <a:ea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rPr>
              <a:t>"„Nici odată nam văzut cartea așa” a mărturisit el."</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real_sentence</a:t>
            </a:r>
            <a:r>
              <a:rPr lang="ro-RO" sz="1600" b="1" noProof="1">
                <a:solidFill>
                  <a:srgbClr val="000080"/>
                </a:solidFill>
                <a:latin typeface="Courier New" panose="02070309020205020404" pitchFamily="49" charset="0"/>
                <a:ea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rPr>
              <a:t>"„Niciodată n-am văzut cartea așa”, a mărturisit el."</a:t>
            </a:r>
            <a:r>
              <a:rPr lang="ro-RO" sz="1600" b="1" noProof="1">
                <a:solidFill>
                  <a:srgbClr val="000080"/>
                </a:solidFill>
                <a:latin typeface="Courier New" panose="02070309020205020404" pitchFamily="49" charset="0"/>
                <a:ea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noProof="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ro-RO" sz="1600" noProof="1">
                <a:solidFill>
                  <a:srgbClr val="000000"/>
                </a:solidFill>
                <a:latin typeface="Courier New" panose="02070309020205020404" pitchFamily="49" charset="0"/>
                <a:ea typeface="Times New Roman" panose="02020603050405020304" pitchFamily="18" charset="0"/>
              </a:rPr>
              <a:t>plot</a:t>
            </a:r>
            <a:r>
              <a:rPr lang="ro-RO" sz="1600" b="1" noProof="1">
                <a:solidFill>
                  <a:srgbClr val="000080"/>
                </a:solidFill>
                <a:latin typeface="Courier New" panose="02070309020205020404" pitchFamily="49" charset="0"/>
                <a:ea typeface="Times New Roman" panose="02020603050405020304" pitchFamily="18" charset="0"/>
              </a:rPr>
              <a:t>=</a:t>
            </a:r>
            <a:r>
              <a:rPr lang="ro-RO" sz="1600" noProof="1">
                <a:solidFill>
                  <a:srgbClr val="808080"/>
                </a:solidFill>
                <a:latin typeface="Courier New" panose="02070309020205020404" pitchFamily="49" charset="0"/>
                <a:ea typeface="Times New Roman" panose="02020603050405020304" pitchFamily="18" charset="0"/>
              </a:rPr>
              <a:t>"decoder_layer2_block2"</a:t>
            </a:r>
            <a:r>
              <a:rPr lang="ro-RO" sz="1600" b="1" noProof="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ro-RO" sz="2400" noProof="1">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Courier New" panose="02070309020205020404" pitchFamily="49" charset="0"/>
              </a:rPr>
              <a:t>Input:</a:t>
            </a:r>
            <a:r>
              <a:rPr lang="ro-RO" sz="1600" noProof="1">
                <a:latin typeface="Courier New" panose="02070309020205020404" pitchFamily="49" charset="0"/>
                <a:ea typeface="Times New Roman" panose="02020603050405020304" pitchFamily="18" charset="0"/>
                <a:cs typeface="Courier New" panose="02070309020205020404" pitchFamily="49" charset="0"/>
              </a:rPr>
              <a:t> „Nici odată nam văzut cartea așa” a mărturisit el.</a:t>
            </a:r>
            <a:endParaRPr lang="ro-RO" sz="2400" noProof="1">
              <a:latin typeface="Courier New" panose="02070309020205020404" pitchFamily="49" charset="0"/>
              <a:ea typeface="Calibri" panose="020F0502020204030204" pitchFamily="34" charset="0"/>
              <a:cs typeface="Courier New" panose="02070309020205020404" pitchFamily="49"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Courier New" panose="02070309020205020404" pitchFamily="49" charset="0"/>
              </a:rPr>
              <a:t>Predicted correction:</a:t>
            </a:r>
            <a:r>
              <a:rPr lang="ro-RO" sz="1600" noProof="1">
                <a:latin typeface="Courier New" panose="02070309020205020404" pitchFamily="49" charset="0"/>
                <a:ea typeface="Times New Roman" panose="02020603050405020304" pitchFamily="18" charset="0"/>
                <a:cs typeface="Courier New" panose="02070309020205020404" pitchFamily="49" charset="0"/>
              </a:rPr>
              <a:t> „Nici odată nam văzut cartea așa” a mărturisit el</a:t>
            </a:r>
            <a:r>
              <a:rPr lang="ro-RO" sz="1600" b="1" noProof="1">
                <a:latin typeface="Courier New" panose="02070309020205020404" pitchFamily="49" charset="0"/>
                <a:ea typeface="Times New Roman" panose="02020603050405020304" pitchFamily="18" charset="0"/>
                <a:cs typeface="Courier New" panose="02070309020205020404" pitchFamily="49" charset="0"/>
              </a:rPr>
              <a:t>.</a:t>
            </a:r>
            <a:endParaRPr lang="ro-RO" sz="2400" noProof="1">
              <a:latin typeface="Courier New" panose="02070309020205020404" pitchFamily="49" charset="0"/>
              <a:ea typeface="Calibri" panose="020F0502020204030204" pitchFamily="34" charset="0"/>
              <a:cs typeface="Courier New" panose="02070309020205020404" pitchFamily="49"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Courier New" panose="02070309020205020404" pitchFamily="49" charset="0"/>
              </a:rPr>
              <a:t>Real correction:</a:t>
            </a:r>
            <a:r>
              <a:rPr lang="ro-RO" sz="1600" noProof="1">
                <a:latin typeface="Courier New" panose="02070309020205020404" pitchFamily="49" charset="0"/>
                <a:ea typeface="Times New Roman" panose="02020603050405020304" pitchFamily="18" charset="0"/>
                <a:cs typeface="Courier New" panose="02070309020205020404" pitchFamily="49" charset="0"/>
              </a:rPr>
              <a:t> „Niciodată n-am văzut cartea așa”, a mărturisit el.</a:t>
            </a:r>
            <a:endParaRPr lang="ro-RO" sz="2400" noProof="1">
              <a:latin typeface="Courier New" panose="02070309020205020404" pitchFamily="49" charset="0"/>
              <a:ea typeface="Calibri" panose="020F0502020204030204" pitchFamily="34" charset="0"/>
              <a:cs typeface="Courier New" panose="02070309020205020404" pitchFamily="49" charset="0"/>
            </a:endParaRPr>
          </a:p>
          <a:p>
            <a:pPr marL="0" indent="0">
              <a:lnSpc>
                <a:spcPct val="115000"/>
              </a:lnSpc>
              <a:spcBef>
                <a:spcPts val="0"/>
              </a:spcBef>
              <a:buNone/>
            </a:pPr>
            <a:r>
              <a:rPr lang="ro-RO" sz="1600" b="1" noProof="1">
                <a:latin typeface="Courier New" panose="02070309020205020404" pitchFamily="49" charset="0"/>
                <a:ea typeface="Times New Roman" panose="02020603050405020304" pitchFamily="18" charset="0"/>
                <a:cs typeface="Courier New" panose="02070309020205020404" pitchFamily="49" charset="0"/>
              </a:rPr>
              <a:t>BLEU score:</a:t>
            </a:r>
            <a:r>
              <a:rPr lang="ro-RO" sz="1600" noProof="1">
                <a:latin typeface="Courier New" panose="02070309020205020404" pitchFamily="49" charset="0"/>
                <a:ea typeface="Times New Roman" panose="02020603050405020304" pitchFamily="18" charset="0"/>
                <a:cs typeface="Courier New" panose="02070309020205020404" pitchFamily="49" charset="0"/>
              </a:rPr>
              <a:t> 0.2741</a:t>
            </a:r>
          </a:p>
        </p:txBody>
      </p:sp>
      <p:sp>
        <p:nvSpPr>
          <p:cNvPr id="5" name="Substituent dată 4">
            <a:extLst>
              <a:ext uri="{FF2B5EF4-FFF2-40B4-BE49-F238E27FC236}">
                <a16:creationId xmlns:a16="http://schemas.microsoft.com/office/drawing/2014/main" id="{A07F0D1F-99D0-4FE8-A866-98BAC04D19FF}"/>
              </a:ext>
            </a:extLst>
          </p:cNvPr>
          <p:cNvSpPr>
            <a:spLocks noGrp="1"/>
          </p:cNvSpPr>
          <p:nvPr>
            <p:ph type="dt" sz="half" idx="10"/>
          </p:nvPr>
        </p:nvSpPr>
        <p:spPr/>
        <p:txBody>
          <a:bodyPr/>
          <a:lstStyle/>
          <a:p>
            <a:r>
              <a:rPr lang="ro-RO" dirty="0"/>
              <a:t>02.07.2020 10:00</a:t>
            </a:r>
          </a:p>
        </p:txBody>
      </p:sp>
      <p:sp>
        <p:nvSpPr>
          <p:cNvPr id="6" name="Substituent subsol 5">
            <a:extLst>
              <a:ext uri="{FF2B5EF4-FFF2-40B4-BE49-F238E27FC236}">
                <a16:creationId xmlns:a16="http://schemas.microsoft.com/office/drawing/2014/main" id="{E1B1EF0D-6446-4463-88F2-270325F66153}"/>
              </a:ext>
            </a:extLst>
          </p:cNvPr>
          <p:cNvSpPr>
            <a:spLocks noGrp="1"/>
          </p:cNvSpPr>
          <p:nvPr>
            <p:ph type="ftr" sz="quarter" idx="11"/>
          </p:nvPr>
        </p:nvSpPr>
        <p:spPr/>
        <p:txBody>
          <a:bodyPr/>
          <a:lstStyle/>
          <a:p>
            <a:r>
              <a:rPr lang="ro-RO" dirty="0"/>
              <a:t>BUCHAREST</a:t>
            </a:r>
          </a:p>
        </p:txBody>
      </p:sp>
      <p:sp>
        <p:nvSpPr>
          <p:cNvPr id="7" name="Substituent număr diapozitiv 6">
            <a:extLst>
              <a:ext uri="{FF2B5EF4-FFF2-40B4-BE49-F238E27FC236}">
                <a16:creationId xmlns:a16="http://schemas.microsoft.com/office/drawing/2014/main" id="{9A7CDF07-A7CE-481F-AE79-370754283AF8}"/>
              </a:ext>
            </a:extLst>
          </p:cNvPr>
          <p:cNvSpPr>
            <a:spLocks noGrp="1"/>
          </p:cNvSpPr>
          <p:nvPr>
            <p:ph type="sldNum" sz="quarter" idx="12"/>
          </p:nvPr>
        </p:nvSpPr>
        <p:spPr/>
        <p:txBody>
          <a:bodyPr/>
          <a:lstStyle/>
          <a:p>
            <a:fld id="{83044DA2-6856-430C-8841-3BB42E88DEF9}" type="slidenum">
              <a:rPr lang="ro-RO" smtClean="0"/>
              <a:t>16</a:t>
            </a:fld>
            <a:endParaRPr lang="ro-RO" dirty="0"/>
          </a:p>
        </p:txBody>
      </p:sp>
      <p:pic>
        <p:nvPicPr>
          <p:cNvPr id="10" name="Substituent conținut 9">
            <a:extLst>
              <a:ext uri="{FF2B5EF4-FFF2-40B4-BE49-F238E27FC236}">
                <a16:creationId xmlns:a16="http://schemas.microsoft.com/office/drawing/2014/main" id="{65D5A3C1-CCEE-46A5-A303-665C95050908}"/>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12676"/>
            <a:ext cx="5181600" cy="2577235"/>
          </a:xfrm>
          <a:prstGeom prst="rect">
            <a:avLst/>
          </a:prstGeom>
          <a:noFill/>
          <a:ln>
            <a:noFill/>
          </a:ln>
        </p:spPr>
      </p:pic>
    </p:spTree>
    <p:extLst>
      <p:ext uri="{BB962C8B-B14F-4D97-AF65-F5344CB8AC3E}">
        <p14:creationId xmlns:p14="http://schemas.microsoft.com/office/powerpoint/2010/main" val="284065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6E8FD7-57B4-44E3-9008-DAA153D8DE2E}"/>
              </a:ext>
            </a:extLst>
          </p:cNvPr>
          <p:cNvSpPr>
            <a:spLocks noGrp="1"/>
          </p:cNvSpPr>
          <p:nvPr>
            <p:ph type="title"/>
          </p:nvPr>
        </p:nvSpPr>
        <p:spPr/>
        <p:txBody>
          <a:bodyPr/>
          <a:lstStyle/>
          <a:p>
            <a:r>
              <a:rPr lang="en-US"/>
              <a:t>Conclusions</a:t>
            </a:r>
          </a:p>
        </p:txBody>
      </p:sp>
      <p:sp>
        <p:nvSpPr>
          <p:cNvPr id="3" name="Substituent text 2">
            <a:extLst>
              <a:ext uri="{FF2B5EF4-FFF2-40B4-BE49-F238E27FC236}">
                <a16:creationId xmlns:a16="http://schemas.microsoft.com/office/drawing/2014/main" id="{B423BEF2-0BD4-4ABF-B277-5A17D49CD5C6}"/>
              </a:ext>
            </a:extLst>
          </p:cNvPr>
          <p:cNvSpPr>
            <a:spLocks noGrp="1"/>
          </p:cNvSpPr>
          <p:nvPr>
            <p:ph type="body" idx="1"/>
          </p:nvPr>
        </p:nvSpPr>
        <p:spPr/>
        <p:txBody>
          <a:bodyPr/>
          <a:lstStyle/>
          <a:p>
            <a:r>
              <a:rPr lang="en-US" dirty="0"/>
              <a:t>Further developments</a:t>
            </a:r>
          </a:p>
        </p:txBody>
      </p:sp>
      <p:sp>
        <p:nvSpPr>
          <p:cNvPr id="4" name="Substituent dată 3">
            <a:extLst>
              <a:ext uri="{FF2B5EF4-FFF2-40B4-BE49-F238E27FC236}">
                <a16:creationId xmlns:a16="http://schemas.microsoft.com/office/drawing/2014/main" id="{F3B19963-220C-4BAB-B0BD-1DA9B01D7E04}"/>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05E429FA-778B-4175-BCC9-DD4A17B08067}"/>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780DBDDA-F3C5-4E41-AF58-0BCA7DF9825D}"/>
              </a:ext>
            </a:extLst>
          </p:cNvPr>
          <p:cNvSpPr>
            <a:spLocks noGrp="1"/>
          </p:cNvSpPr>
          <p:nvPr>
            <p:ph type="sldNum" sz="quarter" idx="12"/>
          </p:nvPr>
        </p:nvSpPr>
        <p:spPr/>
        <p:txBody>
          <a:bodyPr/>
          <a:lstStyle/>
          <a:p>
            <a:fld id="{83044DA2-6856-430C-8841-3BB42E88DEF9}" type="slidenum">
              <a:rPr lang="ro-RO" smtClean="0"/>
              <a:t>17</a:t>
            </a:fld>
            <a:endParaRPr lang="ro-RO" dirty="0"/>
          </a:p>
        </p:txBody>
      </p:sp>
    </p:spTree>
    <p:extLst>
      <p:ext uri="{BB962C8B-B14F-4D97-AF65-F5344CB8AC3E}">
        <p14:creationId xmlns:p14="http://schemas.microsoft.com/office/powerpoint/2010/main" val="4237285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5BB1D26-F234-4E5A-9984-4D97E517305E}"/>
              </a:ext>
            </a:extLst>
          </p:cNvPr>
          <p:cNvSpPr>
            <a:spLocks noGrp="1"/>
          </p:cNvSpPr>
          <p:nvPr>
            <p:ph type="title"/>
          </p:nvPr>
        </p:nvSpPr>
        <p:spPr/>
        <p:txBody>
          <a:bodyPr/>
          <a:lstStyle/>
          <a:p>
            <a:r>
              <a:rPr lang="en-US"/>
              <a:t>Conclusions. Further developments</a:t>
            </a:r>
          </a:p>
        </p:txBody>
      </p:sp>
      <p:sp>
        <p:nvSpPr>
          <p:cNvPr id="3" name="Substituent conținut 2">
            <a:extLst>
              <a:ext uri="{FF2B5EF4-FFF2-40B4-BE49-F238E27FC236}">
                <a16:creationId xmlns:a16="http://schemas.microsoft.com/office/drawing/2014/main" id="{1EBB745B-AEAF-4E36-9667-F7F86836D9B9}"/>
              </a:ext>
            </a:extLst>
          </p:cNvPr>
          <p:cNvSpPr>
            <a:spLocks noGrp="1"/>
          </p:cNvSpPr>
          <p:nvPr>
            <p:ph idx="1"/>
          </p:nvPr>
        </p:nvSpPr>
        <p:spPr/>
        <p:txBody>
          <a:bodyPr/>
          <a:lstStyle/>
          <a:p>
            <a:pPr algn="just"/>
            <a:r>
              <a:rPr lang="ro-RO" dirty="0"/>
              <a:t>Semi-</a:t>
            </a:r>
            <a:r>
              <a:rPr lang="en-US" dirty="0"/>
              <a:t>functional proofreader</a:t>
            </a:r>
          </a:p>
          <a:p>
            <a:pPr algn="just"/>
            <a:r>
              <a:rPr lang="en-US" dirty="0"/>
              <a:t>Starting point in the development of other projects</a:t>
            </a:r>
            <a:endParaRPr lang="ro-RO" dirty="0"/>
          </a:p>
          <a:p>
            <a:pPr algn="just"/>
            <a:r>
              <a:rPr lang="en-US" dirty="0"/>
              <a:t>Improving the model</a:t>
            </a:r>
          </a:p>
          <a:p>
            <a:pPr lvl="1" algn="just"/>
            <a:r>
              <a:rPr lang="en-US" dirty="0"/>
              <a:t>larger data sets</a:t>
            </a:r>
          </a:p>
          <a:p>
            <a:pPr lvl="1" algn="just"/>
            <a:r>
              <a:rPr lang="en-US" dirty="0"/>
              <a:t>greater number of epochs</a:t>
            </a:r>
          </a:p>
          <a:p>
            <a:pPr lvl="1" algn="just"/>
            <a:r>
              <a:rPr lang="en-US" dirty="0"/>
              <a:t>new technologies</a:t>
            </a:r>
          </a:p>
          <a:p>
            <a:pPr algn="just"/>
            <a:r>
              <a:rPr lang="en-US" dirty="0"/>
              <a:t>Creating user interfaces</a:t>
            </a:r>
          </a:p>
        </p:txBody>
      </p:sp>
      <p:sp>
        <p:nvSpPr>
          <p:cNvPr id="4" name="Substituent dată 3">
            <a:extLst>
              <a:ext uri="{FF2B5EF4-FFF2-40B4-BE49-F238E27FC236}">
                <a16:creationId xmlns:a16="http://schemas.microsoft.com/office/drawing/2014/main" id="{E5362DB7-769E-4120-97D7-86EA69F555C1}"/>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8DDBBF91-29C4-4BB1-BF6D-B98F42969CA0}"/>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9947F4F0-92C7-48B4-BCE1-F1E3864FB947}"/>
              </a:ext>
            </a:extLst>
          </p:cNvPr>
          <p:cNvSpPr>
            <a:spLocks noGrp="1"/>
          </p:cNvSpPr>
          <p:nvPr>
            <p:ph type="sldNum" sz="quarter" idx="12"/>
          </p:nvPr>
        </p:nvSpPr>
        <p:spPr/>
        <p:txBody>
          <a:bodyPr/>
          <a:lstStyle/>
          <a:p>
            <a:fld id="{83044DA2-6856-430C-8841-3BB42E88DEF9}" type="slidenum">
              <a:rPr lang="ro-RO" smtClean="0"/>
              <a:t>18</a:t>
            </a:fld>
            <a:endParaRPr lang="ro-RO" dirty="0"/>
          </a:p>
        </p:txBody>
      </p:sp>
    </p:spTree>
    <p:extLst>
      <p:ext uri="{BB962C8B-B14F-4D97-AF65-F5344CB8AC3E}">
        <p14:creationId xmlns:p14="http://schemas.microsoft.com/office/powerpoint/2010/main" val="347355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a:extLst>
              <a:ext uri="{FF2B5EF4-FFF2-40B4-BE49-F238E27FC236}">
                <a16:creationId xmlns:a16="http://schemas.microsoft.com/office/drawing/2014/main" id="{61404067-19E8-4B7E-8F8E-0C5BEF251C65}"/>
              </a:ext>
            </a:extLst>
          </p:cNvPr>
          <p:cNvSpPr>
            <a:spLocks noGrp="1"/>
          </p:cNvSpPr>
          <p:nvPr>
            <p:ph type="title"/>
          </p:nvPr>
        </p:nvSpPr>
        <p:spPr/>
        <p:txBody>
          <a:bodyPr/>
          <a:lstStyle/>
          <a:p>
            <a:r>
              <a:rPr lang="en-US" dirty="0"/>
              <a:t>Bibliography</a:t>
            </a:r>
          </a:p>
        </p:txBody>
      </p:sp>
      <p:sp>
        <p:nvSpPr>
          <p:cNvPr id="2" name="Substituent dată 1">
            <a:extLst>
              <a:ext uri="{FF2B5EF4-FFF2-40B4-BE49-F238E27FC236}">
                <a16:creationId xmlns:a16="http://schemas.microsoft.com/office/drawing/2014/main" id="{B006A3BC-C66D-4819-8C85-CBE801E9E01C}"/>
              </a:ext>
            </a:extLst>
          </p:cNvPr>
          <p:cNvSpPr>
            <a:spLocks noGrp="1"/>
          </p:cNvSpPr>
          <p:nvPr>
            <p:ph type="dt" sz="half" idx="10"/>
          </p:nvPr>
        </p:nvSpPr>
        <p:spPr/>
        <p:txBody>
          <a:bodyPr/>
          <a:lstStyle/>
          <a:p>
            <a:r>
              <a:rPr lang="ro-RO" dirty="0"/>
              <a:t>02.07.2020 10:00</a:t>
            </a:r>
          </a:p>
        </p:txBody>
      </p:sp>
      <p:sp>
        <p:nvSpPr>
          <p:cNvPr id="3" name="Substituent subsol 2">
            <a:extLst>
              <a:ext uri="{FF2B5EF4-FFF2-40B4-BE49-F238E27FC236}">
                <a16:creationId xmlns:a16="http://schemas.microsoft.com/office/drawing/2014/main" id="{E856A97B-78F7-4E13-9CEC-45818CB1F740}"/>
              </a:ext>
            </a:extLst>
          </p:cNvPr>
          <p:cNvSpPr>
            <a:spLocks noGrp="1"/>
          </p:cNvSpPr>
          <p:nvPr>
            <p:ph type="ftr" sz="quarter" idx="11"/>
          </p:nvPr>
        </p:nvSpPr>
        <p:spPr/>
        <p:txBody>
          <a:bodyPr/>
          <a:lstStyle/>
          <a:p>
            <a:r>
              <a:rPr lang="ro-RO" dirty="0"/>
              <a:t>BUCHAREST</a:t>
            </a:r>
          </a:p>
        </p:txBody>
      </p:sp>
      <p:sp>
        <p:nvSpPr>
          <p:cNvPr id="4" name="Substituent număr diapozitiv 3">
            <a:extLst>
              <a:ext uri="{FF2B5EF4-FFF2-40B4-BE49-F238E27FC236}">
                <a16:creationId xmlns:a16="http://schemas.microsoft.com/office/drawing/2014/main" id="{BCDBB5EF-1AC7-43A6-A721-ECC201FAE4A8}"/>
              </a:ext>
            </a:extLst>
          </p:cNvPr>
          <p:cNvSpPr>
            <a:spLocks noGrp="1"/>
          </p:cNvSpPr>
          <p:nvPr>
            <p:ph type="sldNum" sz="quarter" idx="12"/>
          </p:nvPr>
        </p:nvSpPr>
        <p:spPr/>
        <p:txBody>
          <a:bodyPr/>
          <a:lstStyle/>
          <a:p>
            <a:fld id="{83044DA2-6856-430C-8841-3BB42E88DEF9}" type="slidenum">
              <a:rPr lang="ro-RO" smtClean="0"/>
              <a:t>19</a:t>
            </a:fld>
            <a:endParaRPr lang="ro-RO" dirty="0"/>
          </a:p>
        </p:txBody>
      </p:sp>
      <p:sp>
        <p:nvSpPr>
          <p:cNvPr id="14" name="CasetăText 13">
            <a:extLst>
              <a:ext uri="{FF2B5EF4-FFF2-40B4-BE49-F238E27FC236}">
                <a16:creationId xmlns:a16="http://schemas.microsoft.com/office/drawing/2014/main" id="{778A4DD8-2379-4ABA-9644-8516847778F2}"/>
              </a:ext>
            </a:extLst>
          </p:cNvPr>
          <p:cNvSpPr txBox="1"/>
          <p:nvPr/>
        </p:nvSpPr>
        <p:spPr>
          <a:xfrm>
            <a:off x="838200" y="1690688"/>
            <a:ext cx="10515599" cy="4031873"/>
          </a:xfrm>
          <a:prstGeom prst="rect">
            <a:avLst/>
          </a:prstGeom>
          <a:noFill/>
        </p:spPr>
        <p:txBody>
          <a:bodyPr wrap="square" rtlCol="0">
            <a:spAutoFit/>
          </a:bodyPr>
          <a:lstStyle/>
          <a:p>
            <a:pPr marL="342900" indent="-342900" algn="just">
              <a:buFont typeface="+mj-lt"/>
              <a:buAutoNum type="arabicPeriod"/>
            </a:pPr>
            <a:r>
              <a:rPr lang="en-US" sz="1600" noProof="1"/>
              <a:t>Digi24, „39% dintre elevii români sunt analfabeți funcțional. Cum îi va afecta pe viitor,” 24 January 2019. [Online]. Available: https://www.digi24.ro/stiri/actualitate/educatie/39-dintre-elevii-romani-sunt-analfabeti-functional-cum-ii-va-afecta-pe-viitor-1070140. [Accessed: 9 October 2019].</a:t>
            </a:r>
          </a:p>
          <a:p>
            <a:pPr marL="342900" indent="-342900" algn="just">
              <a:buFont typeface="+mj-lt"/>
              <a:buAutoNum type="arabicPeriod"/>
            </a:pPr>
            <a:r>
              <a:rPr lang="en-US" sz="1600" noProof="1"/>
              <a:t>R. Paraschivescu, Interviewee </a:t>
            </a:r>
            <a:r>
              <a:rPr lang="en-US" sz="1600" i="1" noProof="1"/>
              <a:t>Cei care vorbesc corect vor forma un soi de trib, de sectă, care se va refugia undeva în păduri</a:t>
            </a:r>
            <a:r>
              <a:rPr lang="en-US" sz="1600" noProof="1"/>
              <a:t>, [Interview]. 26 July 2018. Available: http://www.contributors.ro/cultura/interviu-radu-paraschivescu-”cei-care-vorbesc-corect-vor-forma-un-soi-de-trib-de-secta-care-se-va-refugia-undeva-in-paduri”.</a:t>
            </a:r>
          </a:p>
          <a:p>
            <a:pPr marL="342900" indent="-342900" algn="just">
              <a:buFont typeface="+mj-lt"/>
              <a:buAutoNum type="arabicPeriod"/>
            </a:pPr>
            <a:r>
              <a:rPr lang="en-US" sz="1600" noProof="1"/>
              <a:t>A. Vaswani, N. Shazeer, N. Parmar, J. Uszkoreit, L. Jones, A. N. Gomez, Ł. Kaiser și I. Polosukhin, „Attention Is All You Need,” 12 June 2017. [Online]. Available: https://arxiv.org/abs/1706.03762. [Accessed: 10 June 2020].</a:t>
            </a:r>
          </a:p>
          <a:p>
            <a:pPr marL="342900" indent="-342900" algn="just">
              <a:buFont typeface="+mj-lt"/>
              <a:buAutoNum type="arabicPeriod"/>
            </a:pPr>
            <a:r>
              <a:rPr lang="en-US" sz="1600" noProof="1"/>
              <a:t>A. Graves, „Generating Sequences With Recurrent Neural Networks,” 4 August 2013. [Online]. Available: https://arxiv.org/abs/1308.0850. [Accessed 20 June 2020].</a:t>
            </a:r>
          </a:p>
          <a:p>
            <a:pPr marL="342900" indent="-342900" algn="just">
              <a:buFont typeface="+mj-lt"/>
              <a:buAutoNum type="arabicPeriod"/>
            </a:pPr>
            <a:r>
              <a:rPr lang="en-US" sz="1600" noProof="1"/>
              <a:t>TensorFlow, „Transformer model for language understanding,” 22 August 2019. [Online]. Available: https://www.tensorflow.org/tutorials/text/transformer. [Accessed 10 June 2020].</a:t>
            </a:r>
          </a:p>
          <a:p>
            <a:pPr marL="342900" indent="-342900" algn="just">
              <a:buFont typeface="+mj-lt"/>
              <a:buAutoNum type="arabicPeriod"/>
            </a:pPr>
            <a:r>
              <a:rPr lang="en-US" sz="1600" noProof="1"/>
              <a:t>Romanian National Audiovisual Council Corpus. Available: https://nextcloud.readerbench.com/index.php/s/9pwymesT5sycxoM. [Accessed: 10 June 2020].</a:t>
            </a:r>
          </a:p>
          <a:p>
            <a:pPr marL="342900" indent="-342900" algn="just">
              <a:buFont typeface="+mj-lt"/>
              <a:buAutoNum type="arabicPeriod"/>
            </a:pPr>
            <a:r>
              <a:rPr lang="en-US" sz="1600" noProof="1"/>
              <a:t>K. Papineni, S. Roukos, T. Ward și W.-J. Zhu, „Bleu: a Method for Automatic Evaluation of Machine Translation,” in </a:t>
            </a:r>
            <a:r>
              <a:rPr lang="en-US" sz="1600" i="1" noProof="1"/>
              <a:t>Annual Meeting of the Association for Computational Linguistics</a:t>
            </a:r>
            <a:r>
              <a:rPr lang="en-US" sz="1600" noProof="1"/>
              <a:t>, Philadelphia, Pennsylvania, USA, 2002.</a:t>
            </a:r>
          </a:p>
        </p:txBody>
      </p:sp>
    </p:spTree>
    <p:extLst>
      <p:ext uri="{BB962C8B-B14F-4D97-AF65-F5344CB8AC3E}">
        <p14:creationId xmlns:p14="http://schemas.microsoft.com/office/powerpoint/2010/main" val="199373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F5572DF-4C61-4B17-9CFF-D86B32253C5E}"/>
              </a:ext>
            </a:extLst>
          </p:cNvPr>
          <p:cNvSpPr>
            <a:spLocks noGrp="1"/>
          </p:cNvSpPr>
          <p:nvPr>
            <p:ph type="title"/>
          </p:nvPr>
        </p:nvSpPr>
        <p:spPr/>
        <p:txBody>
          <a:bodyPr/>
          <a:lstStyle/>
          <a:p>
            <a:r>
              <a:rPr lang="en-US" dirty="0"/>
              <a:t>Vision</a:t>
            </a:r>
          </a:p>
        </p:txBody>
      </p:sp>
      <p:sp>
        <p:nvSpPr>
          <p:cNvPr id="3" name="Substituent text 2">
            <a:extLst>
              <a:ext uri="{FF2B5EF4-FFF2-40B4-BE49-F238E27FC236}">
                <a16:creationId xmlns:a16="http://schemas.microsoft.com/office/drawing/2014/main" id="{0382378E-A62D-4838-AE0A-DFED6FC00537}"/>
              </a:ext>
            </a:extLst>
          </p:cNvPr>
          <p:cNvSpPr>
            <a:spLocks noGrp="1"/>
          </p:cNvSpPr>
          <p:nvPr>
            <p:ph type="body" idx="1"/>
          </p:nvPr>
        </p:nvSpPr>
        <p:spPr/>
        <p:txBody>
          <a:bodyPr/>
          <a:lstStyle/>
          <a:p>
            <a:r>
              <a:rPr lang="en-US" dirty="0"/>
              <a:t>Motivation. Need. Objectives</a:t>
            </a:r>
          </a:p>
        </p:txBody>
      </p:sp>
      <p:sp>
        <p:nvSpPr>
          <p:cNvPr id="4" name="Substituent dată 3">
            <a:extLst>
              <a:ext uri="{FF2B5EF4-FFF2-40B4-BE49-F238E27FC236}">
                <a16:creationId xmlns:a16="http://schemas.microsoft.com/office/drawing/2014/main" id="{FD0E98D1-4391-417B-A940-C8EE32D0B425}"/>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7F5FB46B-BDE7-45B8-9C98-5A49F0499B1E}"/>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2100A040-1792-44EE-BC67-BDE415500770}"/>
              </a:ext>
            </a:extLst>
          </p:cNvPr>
          <p:cNvSpPr>
            <a:spLocks noGrp="1"/>
          </p:cNvSpPr>
          <p:nvPr>
            <p:ph type="sldNum" sz="quarter" idx="12"/>
          </p:nvPr>
        </p:nvSpPr>
        <p:spPr/>
        <p:txBody>
          <a:bodyPr/>
          <a:lstStyle/>
          <a:p>
            <a:fld id="{83044DA2-6856-430C-8841-3BB42E88DEF9}" type="slidenum">
              <a:rPr lang="ro-RO" smtClean="0"/>
              <a:t>2</a:t>
            </a:fld>
            <a:endParaRPr lang="ro-RO" dirty="0"/>
          </a:p>
        </p:txBody>
      </p:sp>
    </p:spTree>
    <p:extLst>
      <p:ext uri="{BB962C8B-B14F-4D97-AF65-F5344CB8AC3E}">
        <p14:creationId xmlns:p14="http://schemas.microsoft.com/office/powerpoint/2010/main" val="1374194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dată 2">
            <a:extLst>
              <a:ext uri="{FF2B5EF4-FFF2-40B4-BE49-F238E27FC236}">
                <a16:creationId xmlns:a16="http://schemas.microsoft.com/office/drawing/2014/main" id="{9E189628-E8B7-414F-BC7A-08D5F4830FAF}"/>
              </a:ext>
            </a:extLst>
          </p:cNvPr>
          <p:cNvSpPr>
            <a:spLocks noGrp="1"/>
          </p:cNvSpPr>
          <p:nvPr>
            <p:ph type="dt" sz="half" idx="10"/>
          </p:nvPr>
        </p:nvSpPr>
        <p:spPr/>
        <p:txBody>
          <a:bodyPr/>
          <a:lstStyle/>
          <a:p>
            <a:r>
              <a:rPr lang="ro-RO" dirty="0"/>
              <a:t>02.07.2020 10:00</a:t>
            </a:r>
          </a:p>
        </p:txBody>
      </p:sp>
      <p:sp>
        <p:nvSpPr>
          <p:cNvPr id="4" name="Substituent subsol 3">
            <a:extLst>
              <a:ext uri="{FF2B5EF4-FFF2-40B4-BE49-F238E27FC236}">
                <a16:creationId xmlns:a16="http://schemas.microsoft.com/office/drawing/2014/main" id="{83D16BF8-4826-4C2A-BDC7-C678FE958580}"/>
              </a:ext>
            </a:extLst>
          </p:cNvPr>
          <p:cNvSpPr>
            <a:spLocks noGrp="1"/>
          </p:cNvSpPr>
          <p:nvPr>
            <p:ph type="ftr" sz="quarter" idx="11"/>
          </p:nvPr>
        </p:nvSpPr>
        <p:spPr/>
        <p:txBody>
          <a:bodyPr/>
          <a:lstStyle/>
          <a:p>
            <a:r>
              <a:rPr lang="ro-RO" dirty="0"/>
              <a:t>BUCHAREST</a:t>
            </a:r>
          </a:p>
        </p:txBody>
      </p:sp>
      <p:sp>
        <p:nvSpPr>
          <p:cNvPr id="5" name="Substituent număr diapozitiv 4">
            <a:extLst>
              <a:ext uri="{FF2B5EF4-FFF2-40B4-BE49-F238E27FC236}">
                <a16:creationId xmlns:a16="http://schemas.microsoft.com/office/drawing/2014/main" id="{BE308AAF-05BB-4C50-835F-6660927F7E90}"/>
              </a:ext>
            </a:extLst>
          </p:cNvPr>
          <p:cNvSpPr>
            <a:spLocks noGrp="1"/>
          </p:cNvSpPr>
          <p:nvPr>
            <p:ph type="sldNum" sz="quarter" idx="12"/>
          </p:nvPr>
        </p:nvSpPr>
        <p:spPr/>
        <p:txBody>
          <a:bodyPr/>
          <a:lstStyle/>
          <a:p>
            <a:fld id="{83044DA2-6856-430C-8841-3BB42E88DEF9}" type="slidenum">
              <a:rPr lang="ro-RO" smtClean="0"/>
              <a:t>20</a:t>
            </a:fld>
            <a:endParaRPr lang="ro-RO" dirty="0"/>
          </a:p>
        </p:txBody>
      </p:sp>
      <p:sp>
        <p:nvSpPr>
          <p:cNvPr id="2" name="Titlu 1">
            <a:extLst>
              <a:ext uri="{FF2B5EF4-FFF2-40B4-BE49-F238E27FC236}">
                <a16:creationId xmlns:a16="http://schemas.microsoft.com/office/drawing/2014/main" id="{F8D9FB85-50A2-41F2-A4A3-C16A25D0025C}"/>
              </a:ext>
            </a:extLst>
          </p:cNvPr>
          <p:cNvSpPr>
            <a:spLocks noGrp="1"/>
          </p:cNvSpPr>
          <p:nvPr>
            <p:ph type="title" idx="4294967295"/>
          </p:nvPr>
        </p:nvSpPr>
        <p:spPr>
          <a:xfrm>
            <a:off x="838200" y="501650"/>
            <a:ext cx="10515600" cy="1325563"/>
          </a:xfrm>
        </p:spPr>
        <p:txBody>
          <a:bodyPr/>
          <a:lstStyle/>
          <a:p>
            <a:r>
              <a:rPr lang="en-US" dirty="0"/>
              <a:t>Thank you for your attention!</a:t>
            </a:r>
          </a:p>
        </p:txBody>
      </p:sp>
      <p:sp>
        <p:nvSpPr>
          <p:cNvPr id="6" name="CasetăText 5">
            <a:extLst>
              <a:ext uri="{FF2B5EF4-FFF2-40B4-BE49-F238E27FC236}">
                <a16:creationId xmlns:a16="http://schemas.microsoft.com/office/drawing/2014/main" id="{F7C0A061-ECAB-4801-8502-51745293016A}"/>
              </a:ext>
            </a:extLst>
          </p:cNvPr>
          <p:cNvSpPr txBox="1"/>
          <p:nvPr/>
        </p:nvSpPr>
        <p:spPr>
          <a:xfrm>
            <a:off x="4449491" y="3244334"/>
            <a:ext cx="3288208" cy="369332"/>
          </a:xfrm>
          <a:prstGeom prst="rect">
            <a:avLst/>
          </a:prstGeom>
          <a:noFill/>
        </p:spPr>
        <p:txBody>
          <a:bodyPr wrap="none" rtlCol="0">
            <a:spAutoFit/>
          </a:bodyPr>
          <a:lstStyle/>
          <a:p>
            <a:r>
              <a:rPr lang="ro-RO" dirty="0"/>
              <a:t>ioan_florin.nitu@stud.acs.upb.ro</a:t>
            </a:r>
          </a:p>
        </p:txBody>
      </p:sp>
    </p:spTree>
    <p:extLst>
      <p:ext uri="{BB962C8B-B14F-4D97-AF65-F5344CB8AC3E}">
        <p14:creationId xmlns:p14="http://schemas.microsoft.com/office/powerpoint/2010/main" val="56462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900BBB-BED6-4C4B-8976-937D3B7D6735}"/>
              </a:ext>
            </a:extLst>
          </p:cNvPr>
          <p:cNvSpPr>
            <a:spLocks noGrp="1"/>
          </p:cNvSpPr>
          <p:nvPr>
            <p:ph type="title"/>
          </p:nvPr>
        </p:nvSpPr>
        <p:spPr/>
        <p:txBody>
          <a:bodyPr/>
          <a:lstStyle/>
          <a:p>
            <a:r>
              <a:rPr lang="en-US"/>
              <a:t>Motivation</a:t>
            </a:r>
          </a:p>
        </p:txBody>
      </p:sp>
      <p:sp>
        <p:nvSpPr>
          <p:cNvPr id="6" name="Substituent conținut 5">
            <a:extLst>
              <a:ext uri="{FF2B5EF4-FFF2-40B4-BE49-F238E27FC236}">
                <a16:creationId xmlns:a16="http://schemas.microsoft.com/office/drawing/2014/main" id="{74CAE8A6-5311-4FD5-AD11-FF417FA470B3}"/>
              </a:ext>
            </a:extLst>
          </p:cNvPr>
          <p:cNvSpPr>
            <a:spLocks noGrp="1"/>
          </p:cNvSpPr>
          <p:nvPr>
            <p:ph idx="1"/>
          </p:nvPr>
        </p:nvSpPr>
        <p:spPr/>
        <p:txBody>
          <a:bodyPr/>
          <a:lstStyle/>
          <a:p>
            <a:r>
              <a:rPr lang="en-US" dirty="0"/>
              <a:t>In Romania, the functional illiteracy rate is 39%</a:t>
            </a:r>
            <a:r>
              <a:rPr lang="ro-RO" dirty="0"/>
              <a:t> [1]</a:t>
            </a:r>
          </a:p>
          <a:p>
            <a:r>
              <a:rPr lang="en-US" dirty="0"/>
              <a:t>Common grammatical errors in all categories of the population</a:t>
            </a:r>
            <a:r>
              <a:rPr lang="ro-RO" dirty="0"/>
              <a:t> [2]</a:t>
            </a:r>
          </a:p>
          <a:p>
            <a:r>
              <a:rPr lang="en-US" dirty="0"/>
              <a:t>For English language there are applications for text correcting</a:t>
            </a:r>
          </a:p>
          <a:p>
            <a:r>
              <a:rPr lang="en-US" dirty="0"/>
              <a:t>The Romanian language needs competitive projects</a:t>
            </a:r>
            <a:endParaRPr lang="ro-RO" dirty="0"/>
          </a:p>
          <a:p>
            <a:endParaRPr lang="ro-RO" dirty="0"/>
          </a:p>
        </p:txBody>
      </p:sp>
      <p:sp>
        <p:nvSpPr>
          <p:cNvPr id="3" name="Substituent dată 2">
            <a:extLst>
              <a:ext uri="{FF2B5EF4-FFF2-40B4-BE49-F238E27FC236}">
                <a16:creationId xmlns:a16="http://schemas.microsoft.com/office/drawing/2014/main" id="{5CABE953-8691-42EF-A66F-D110838C7BE1}"/>
              </a:ext>
            </a:extLst>
          </p:cNvPr>
          <p:cNvSpPr>
            <a:spLocks noGrp="1"/>
          </p:cNvSpPr>
          <p:nvPr>
            <p:ph type="dt" sz="half" idx="10"/>
          </p:nvPr>
        </p:nvSpPr>
        <p:spPr/>
        <p:txBody>
          <a:bodyPr/>
          <a:lstStyle/>
          <a:p>
            <a:r>
              <a:rPr lang="ro-RO" dirty="0"/>
              <a:t>02.07.2020 10:00</a:t>
            </a:r>
          </a:p>
        </p:txBody>
      </p:sp>
      <p:sp>
        <p:nvSpPr>
          <p:cNvPr id="4" name="Substituent subsol 3">
            <a:extLst>
              <a:ext uri="{FF2B5EF4-FFF2-40B4-BE49-F238E27FC236}">
                <a16:creationId xmlns:a16="http://schemas.microsoft.com/office/drawing/2014/main" id="{C02109D7-29AD-40AC-83F4-C06C51EF129E}"/>
              </a:ext>
            </a:extLst>
          </p:cNvPr>
          <p:cNvSpPr>
            <a:spLocks noGrp="1"/>
          </p:cNvSpPr>
          <p:nvPr>
            <p:ph type="ftr" sz="quarter" idx="11"/>
          </p:nvPr>
        </p:nvSpPr>
        <p:spPr/>
        <p:txBody>
          <a:bodyPr/>
          <a:lstStyle/>
          <a:p>
            <a:r>
              <a:rPr lang="ro-RO" dirty="0"/>
              <a:t>BUCHAREST</a:t>
            </a:r>
          </a:p>
        </p:txBody>
      </p:sp>
      <p:sp>
        <p:nvSpPr>
          <p:cNvPr id="5" name="Substituent număr diapozitiv 4">
            <a:extLst>
              <a:ext uri="{FF2B5EF4-FFF2-40B4-BE49-F238E27FC236}">
                <a16:creationId xmlns:a16="http://schemas.microsoft.com/office/drawing/2014/main" id="{F5203EFD-9A12-4F29-B19B-71C8D4873824}"/>
              </a:ext>
            </a:extLst>
          </p:cNvPr>
          <p:cNvSpPr>
            <a:spLocks noGrp="1"/>
          </p:cNvSpPr>
          <p:nvPr>
            <p:ph type="sldNum" sz="quarter" idx="12"/>
          </p:nvPr>
        </p:nvSpPr>
        <p:spPr/>
        <p:txBody>
          <a:bodyPr/>
          <a:lstStyle/>
          <a:p>
            <a:fld id="{83044DA2-6856-430C-8841-3BB42E88DEF9}" type="slidenum">
              <a:rPr lang="ro-RO" smtClean="0"/>
              <a:t>3</a:t>
            </a:fld>
            <a:endParaRPr lang="ro-RO" dirty="0"/>
          </a:p>
        </p:txBody>
      </p:sp>
    </p:spTree>
    <p:extLst>
      <p:ext uri="{BB962C8B-B14F-4D97-AF65-F5344CB8AC3E}">
        <p14:creationId xmlns:p14="http://schemas.microsoft.com/office/powerpoint/2010/main" val="12496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900BBB-BED6-4C4B-8976-937D3B7D6735}"/>
              </a:ext>
            </a:extLst>
          </p:cNvPr>
          <p:cNvSpPr>
            <a:spLocks noGrp="1"/>
          </p:cNvSpPr>
          <p:nvPr>
            <p:ph type="title"/>
          </p:nvPr>
        </p:nvSpPr>
        <p:spPr/>
        <p:txBody>
          <a:bodyPr/>
          <a:lstStyle/>
          <a:p>
            <a:r>
              <a:rPr lang="en-US"/>
              <a:t>Need</a:t>
            </a:r>
          </a:p>
        </p:txBody>
      </p:sp>
      <p:sp>
        <p:nvSpPr>
          <p:cNvPr id="6" name="Substituent conținut 5">
            <a:extLst>
              <a:ext uri="{FF2B5EF4-FFF2-40B4-BE49-F238E27FC236}">
                <a16:creationId xmlns:a16="http://schemas.microsoft.com/office/drawing/2014/main" id="{10F51828-87D4-40C3-A6CE-BA6AFF11B46A}"/>
              </a:ext>
            </a:extLst>
          </p:cNvPr>
          <p:cNvSpPr>
            <a:spLocks noGrp="1"/>
          </p:cNvSpPr>
          <p:nvPr>
            <p:ph idx="1"/>
          </p:nvPr>
        </p:nvSpPr>
        <p:spPr/>
        <p:txBody>
          <a:bodyPr/>
          <a:lstStyle/>
          <a:p>
            <a:r>
              <a:rPr lang="en-US" dirty="0"/>
              <a:t>Artificial intelligence has helped a lot in solving some problems</a:t>
            </a:r>
            <a:endParaRPr lang="ro-RO" dirty="0"/>
          </a:p>
          <a:p>
            <a:r>
              <a:rPr lang="ro-RO" dirty="0"/>
              <a:t>... </a:t>
            </a:r>
            <a:r>
              <a:rPr lang="en-US" dirty="0"/>
              <a:t>or in creating technologies that make people's work easier</a:t>
            </a:r>
            <a:endParaRPr lang="ro-RO" dirty="0"/>
          </a:p>
          <a:p>
            <a:r>
              <a:rPr lang="en-US" dirty="0"/>
              <a:t>The proposed application is based on artificial intelligence</a:t>
            </a:r>
            <a:endParaRPr lang="ro-RO" dirty="0"/>
          </a:p>
          <a:p>
            <a:r>
              <a:rPr lang="en-US" dirty="0"/>
              <a:t>Possibility of correcting grammar or writing mistakes</a:t>
            </a:r>
            <a:endParaRPr lang="ro-RO" dirty="0"/>
          </a:p>
        </p:txBody>
      </p:sp>
      <p:sp>
        <p:nvSpPr>
          <p:cNvPr id="3" name="Substituent dată 2">
            <a:extLst>
              <a:ext uri="{FF2B5EF4-FFF2-40B4-BE49-F238E27FC236}">
                <a16:creationId xmlns:a16="http://schemas.microsoft.com/office/drawing/2014/main" id="{5CABE953-8691-42EF-A66F-D110838C7BE1}"/>
              </a:ext>
            </a:extLst>
          </p:cNvPr>
          <p:cNvSpPr>
            <a:spLocks noGrp="1"/>
          </p:cNvSpPr>
          <p:nvPr>
            <p:ph type="dt" sz="half" idx="10"/>
          </p:nvPr>
        </p:nvSpPr>
        <p:spPr/>
        <p:txBody>
          <a:bodyPr/>
          <a:lstStyle/>
          <a:p>
            <a:r>
              <a:rPr lang="ro-RO" dirty="0"/>
              <a:t>02.07.2020 10:00</a:t>
            </a:r>
          </a:p>
        </p:txBody>
      </p:sp>
      <p:sp>
        <p:nvSpPr>
          <p:cNvPr id="4" name="Substituent subsol 3">
            <a:extLst>
              <a:ext uri="{FF2B5EF4-FFF2-40B4-BE49-F238E27FC236}">
                <a16:creationId xmlns:a16="http://schemas.microsoft.com/office/drawing/2014/main" id="{C02109D7-29AD-40AC-83F4-C06C51EF129E}"/>
              </a:ext>
            </a:extLst>
          </p:cNvPr>
          <p:cNvSpPr>
            <a:spLocks noGrp="1"/>
          </p:cNvSpPr>
          <p:nvPr>
            <p:ph type="ftr" sz="quarter" idx="11"/>
          </p:nvPr>
        </p:nvSpPr>
        <p:spPr/>
        <p:txBody>
          <a:bodyPr/>
          <a:lstStyle/>
          <a:p>
            <a:r>
              <a:rPr lang="ro-RO" dirty="0"/>
              <a:t>BUCHAREST</a:t>
            </a:r>
          </a:p>
        </p:txBody>
      </p:sp>
      <p:sp>
        <p:nvSpPr>
          <p:cNvPr id="5" name="Substituent număr diapozitiv 4">
            <a:extLst>
              <a:ext uri="{FF2B5EF4-FFF2-40B4-BE49-F238E27FC236}">
                <a16:creationId xmlns:a16="http://schemas.microsoft.com/office/drawing/2014/main" id="{F5203EFD-9A12-4F29-B19B-71C8D4873824}"/>
              </a:ext>
            </a:extLst>
          </p:cNvPr>
          <p:cNvSpPr>
            <a:spLocks noGrp="1"/>
          </p:cNvSpPr>
          <p:nvPr>
            <p:ph type="sldNum" sz="quarter" idx="12"/>
          </p:nvPr>
        </p:nvSpPr>
        <p:spPr/>
        <p:txBody>
          <a:bodyPr/>
          <a:lstStyle/>
          <a:p>
            <a:fld id="{83044DA2-6856-430C-8841-3BB42E88DEF9}" type="slidenum">
              <a:rPr lang="ro-RO" smtClean="0"/>
              <a:t>4</a:t>
            </a:fld>
            <a:endParaRPr lang="ro-RO" dirty="0"/>
          </a:p>
        </p:txBody>
      </p:sp>
    </p:spTree>
    <p:extLst>
      <p:ext uri="{BB962C8B-B14F-4D97-AF65-F5344CB8AC3E}">
        <p14:creationId xmlns:p14="http://schemas.microsoft.com/office/powerpoint/2010/main" val="125832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D900BBB-BED6-4C4B-8976-937D3B7D6735}"/>
              </a:ext>
            </a:extLst>
          </p:cNvPr>
          <p:cNvSpPr>
            <a:spLocks noGrp="1"/>
          </p:cNvSpPr>
          <p:nvPr>
            <p:ph type="title"/>
          </p:nvPr>
        </p:nvSpPr>
        <p:spPr/>
        <p:txBody>
          <a:bodyPr/>
          <a:lstStyle/>
          <a:p>
            <a:r>
              <a:rPr lang="en-US"/>
              <a:t>Objectives</a:t>
            </a:r>
          </a:p>
        </p:txBody>
      </p:sp>
      <p:sp>
        <p:nvSpPr>
          <p:cNvPr id="6" name="Substituent conținut 5">
            <a:extLst>
              <a:ext uri="{FF2B5EF4-FFF2-40B4-BE49-F238E27FC236}">
                <a16:creationId xmlns:a16="http://schemas.microsoft.com/office/drawing/2014/main" id="{3F2B97DB-FF91-4BF5-B580-9AF75A3A8C6A}"/>
              </a:ext>
            </a:extLst>
          </p:cNvPr>
          <p:cNvSpPr>
            <a:spLocks noGrp="1"/>
          </p:cNvSpPr>
          <p:nvPr>
            <p:ph idx="1"/>
          </p:nvPr>
        </p:nvSpPr>
        <p:spPr/>
        <p:txBody>
          <a:bodyPr/>
          <a:lstStyle/>
          <a:p>
            <a:r>
              <a:rPr lang="en-US" dirty="0"/>
              <a:t>Improving the language of Romanians</a:t>
            </a:r>
            <a:endParaRPr lang="ro-RO" dirty="0"/>
          </a:p>
          <a:p>
            <a:r>
              <a:rPr lang="en-US" dirty="0"/>
              <a:t>Helping citizens whose mother tongue is not Romanian</a:t>
            </a:r>
            <a:endParaRPr lang="ro-RO" dirty="0"/>
          </a:p>
          <a:p>
            <a:r>
              <a:rPr lang="en-US" dirty="0"/>
              <a:t>Using a modern mode (desktop and mobile application)</a:t>
            </a:r>
            <a:endParaRPr lang="ro-RO" dirty="0"/>
          </a:p>
          <a:p>
            <a:r>
              <a:rPr lang="en-US" dirty="0"/>
              <a:t>Useful for both teaching and professional purposes</a:t>
            </a:r>
            <a:endParaRPr lang="ro-RO" dirty="0"/>
          </a:p>
          <a:p>
            <a:r>
              <a:rPr lang="en-US" dirty="0"/>
              <a:t>Improving the language of documents</a:t>
            </a:r>
            <a:endParaRPr lang="ro-RO" dirty="0"/>
          </a:p>
        </p:txBody>
      </p:sp>
      <p:sp>
        <p:nvSpPr>
          <p:cNvPr id="3" name="Substituent dată 2">
            <a:extLst>
              <a:ext uri="{FF2B5EF4-FFF2-40B4-BE49-F238E27FC236}">
                <a16:creationId xmlns:a16="http://schemas.microsoft.com/office/drawing/2014/main" id="{5CABE953-8691-42EF-A66F-D110838C7BE1}"/>
              </a:ext>
            </a:extLst>
          </p:cNvPr>
          <p:cNvSpPr>
            <a:spLocks noGrp="1"/>
          </p:cNvSpPr>
          <p:nvPr>
            <p:ph type="dt" sz="half" idx="10"/>
          </p:nvPr>
        </p:nvSpPr>
        <p:spPr/>
        <p:txBody>
          <a:bodyPr/>
          <a:lstStyle/>
          <a:p>
            <a:r>
              <a:rPr lang="ro-RO" dirty="0"/>
              <a:t>02.07.2020 10:00</a:t>
            </a:r>
          </a:p>
        </p:txBody>
      </p:sp>
      <p:sp>
        <p:nvSpPr>
          <p:cNvPr id="4" name="Substituent subsol 3">
            <a:extLst>
              <a:ext uri="{FF2B5EF4-FFF2-40B4-BE49-F238E27FC236}">
                <a16:creationId xmlns:a16="http://schemas.microsoft.com/office/drawing/2014/main" id="{C02109D7-29AD-40AC-83F4-C06C51EF129E}"/>
              </a:ext>
            </a:extLst>
          </p:cNvPr>
          <p:cNvSpPr>
            <a:spLocks noGrp="1"/>
          </p:cNvSpPr>
          <p:nvPr>
            <p:ph type="ftr" sz="quarter" idx="11"/>
          </p:nvPr>
        </p:nvSpPr>
        <p:spPr/>
        <p:txBody>
          <a:bodyPr/>
          <a:lstStyle/>
          <a:p>
            <a:r>
              <a:rPr lang="ro-RO" dirty="0"/>
              <a:t>BUCHAREST</a:t>
            </a:r>
          </a:p>
        </p:txBody>
      </p:sp>
      <p:sp>
        <p:nvSpPr>
          <p:cNvPr id="5" name="Substituent număr diapozitiv 4">
            <a:extLst>
              <a:ext uri="{FF2B5EF4-FFF2-40B4-BE49-F238E27FC236}">
                <a16:creationId xmlns:a16="http://schemas.microsoft.com/office/drawing/2014/main" id="{F5203EFD-9A12-4F29-B19B-71C8D4873824}"/>
              </a:ext>
            </a:extLst>
          </p:cNvPr>
          <p:cNvSpPr>
            <a:spLocks noGrp="1"/>
          </p:cNvSpPr>
          <p:nvPr>
            <p:ph type="sldNum" sz="quarter" idx="12"/>
          </p:nvPr>
        </p:nvSpPr>
        <p:spPr/>
        <p:txBody>
          <a:bodyPr/>
          <a:lstStyle/>
          <a:p>
            <a:fld id="{83044DA2-6856-430C-8841-3BB42E88DEF9}" type="slidenum">
              <a:rPr lang="ro-RO" smtClean="0"/>
              <a:t>5</a:t>
            </a:fld>
            <a:endParaRPr lang="ro-RO" dirty="0"/>
          </a:p>
        </p:txBody>
      </p:sp>
    </p:spTree>
    <p:extLst>
      <p:ext uri="{BB962C8B-B14F-4D97-AF65-F5344CB8AC3E}">
        <p14:creationId xmlns:p14="http://schemas.microsoft.com/office/powerpoint/2010/main" val="389440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F2A0831-8359-4230-8C65-D3D5E52FC48D}"/>
              </a:ext>
            </a:extLst>
          </p:cNvPr>
          <p:cNvSpPr>
            <a:spLocks noGrp="1"/>
          </p:cNvSpPr>
          <p:nvPr>
            <p:ph type="title"/>
          </p:nvPr>
        </p:nvSpPr>
        <p:spPr/>
        <p:txBody>
          <a:bodyPr/>
          <a:lstStyle/>
          <a:p>
            <a:r>
              <a:rPr lang="en-US"/>
              <a:t>Technologies Used</a:t>
            </a:r>
          </a:p>
        </p:txBody>
      </p:sp>
      <p:sp>
        <p:nvSpPr>
          <p:cNvPr id="3" name="Substituent text 2">
            <a:extLst>
              <a:ext uri="{FF2B5EF4-FFF2-40B4-BE49-F238E27FC236}">
                <a16:creationId xmlns:a16="http://schemas.microsoft.com/office/drawing/2014/main" id="{C6624011-D662-4A73-A112-811F49122B42}"/>
              </a:ext>
            </a:extLst>
          </p:cNvPr>
          <p:cNvSpPr>
            <a:spLocks noGrp="1"/>
          </p:cNvSpPr>
          <p:nvPr>
            <p:ph type="body" idx="1"/>
          </p:nvPr>
        </p:nvSpPr>
        <p:spPr/>
        <p:txBody>
          <a:bodyPr/>
          <a:lstStyle/>
          <a:p>
            <a:r>
              <a:rPr lang="en-US"/>
              <a:t>Attention. Transformer</a:t>
            </a:r>
          </a:p>
        </p:txBody>
      </p:sp>
      <p:sp>
        <p:nvSpPr>
          <p:cNvPr id="4" name="Substituent dată 3">
            <a:extLst>
              <a:ext uri="{FF2B5EF4-FFF2-40B4-BE49-F238E27FC236}">
                <a16:creationId xmlns:a16="http://schemas.microsoft.com/office/drawing/2014/main" id="{13CB592E-AE15-421A-B253-16A9CF6210EC}"/>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E3A07BE8-E007-485B-B9C2-809F8E7FBFA5}"/>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8BDC5E64-159C-4E4F-9409-991B87F0FE46}"/>
              </a:ext>
            </a:extLst>
          </p:cNvPr>
          <p:cNvSpPr>
            <a:spLocks noGrp="1"/>
          </p:cNvSpPr>
          <p:nvPr>
            <p:ph type="sldNum" sz="quarter" idx="12"/>
          </p:nvPr>
        </p:nvSpPr>
        <p:spPr/>
        <p:txBody>
          <a:bodyPr/>
          <a:lstStyle/>
          <a:p>
            <a:fld id="{83044DA2-6856-430C-8841-3BB42E88DEF9}" type="slidenum">
              <a:rPr lang="ro-RO" smtClean="0"/>
              <a:t>6</a:t>
            </a:fld>
            <a:endParaRPr lang="ro-RO" dirty="0"/>
          </a:p>
        </p:txBody>
      </p:sp>
    </p:spTree>
    <p:extLst>
      <p:ext uri="{BB962C8B-B14F-4D97-AF65-F5344CB8AC3E}">
        <p14:creationId xmlns:p14="http://schemas.microsoft.com/office/powerpoint/2010/main" val="293288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695C247-4008-4136-9E06-940DC73C774D}"/>
              </a:ext>
            </a:extLst>
          </p:cNvPr>
          <p:cNvSpPr>
            <a:spLocks noGrp="1"/>
          </p:cNvSpPr>
          <p:nvPr>
            <p:ph type="title"/>
          </p:nvPr>
        </p:nvSpPr>
        <p:spPr/>
        <p:txBody>
          <a:bodyPr/>
          <a:lstStyle/>
          <a:p>
            <a:r>
              <a:rPr lang="en-US"/>
              <a:t>Attention</a:t>
            </a:r>
          </a:p>
        </p:txBody>
      </p:sp>
      <p:sp>
        <p:nvSpPr>
          <p:cNvPr id="3" name="Substituent text 2">
            <a:extLst>
              <a:ext uri="{FF2B5EF4-FFF2-40B4-BE49-F238E27FC236}">
                <a16:creationId xmlns:a16="http://schemas.microsoft.com/office/drawing/2014/main" id="{8B2F2F0D-DD75-4018-BA91-5BA36629DBE1}"/>
              </a:ext>
            </a:extLst>
          </p:cNvPr>
          <p:cNvSpPr>
            <a:spLocks noGrp="1"/>
          </p:cNvSpPr>
          <p:nvPr>
            <p:ph type="body" idx="1"/>
          </p:nvPr>
        </p:nvSpPr>
        <p:spPr/>
        <p:txBody>
          <a:bodyPr/>
          <a:lstStyle/>
          <a:p>
            <a:r>
              <a:rPr lang="en-US" dirty="0"/>
              <a:t>Scaled Dot-Product Attention [3]</a:t>
            </a:r>
          </a:p>
        </p:txBody>
      </p:sp>
      <p:pic>
        <p:nvPicPr>
          <p:cNvPr id="11" name="Substituent conținut 10">
            <a:extLst>
              <a:ext uri="{FF2B5EF4-FFF2-40B4-BE49-F238E27FC236}">
                <a16:creationId xmlns:a16="http://schemas.microsoft.com/office/drawing/2014/main" id="{E58E6D60-A362-4D85-B9CB-6343EA3B1DC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740500" y="3000150"/>
            <a:ext cx="1356363" cy="2694437"/>
          </a:xfrm>
        </p:spPr>
      </p:pic>
      <p:sp>
        <p:nvSpPr>
          <p:cNvPr id="5" name="Substituent text 4">
            <a:extLst>
              <a:ext uri="{FF2B5EF4-FFF2-40B4-BE49-F238E27FC236}">
                <a16:creationId xmlns:a16="http://schemas.microsoft.com/office/drawing/2014/main" id="{81917676-0635-422E-BF2E-E0A3D4A9121E}"/>
              </a:ext>
            </a:extLst>
          </p:cNvPr>
          <p:cNvSpPr>
            <a:spLocks noGrp="1"/>
          </p:cNvSpPr>
          <p:nvPr>
            <p:ph type="body" sz="quarter" idx="3"/>
          </p:nvPr>
        </p:nvSpPr>
        <p:spPr/>
        <p:txBody>
          <a:bodyPr/>
          <a:lstStyle/>
          <a:p>
            <a:r>
              <a:rPr lang="en-US" dirty="0"/>
              <a:t>Multi-Head</a:t>
            </a:r>
            <a:r>
              <a:rPr lang="it-IT" dirty="0"/>
              <a:t> </a:t>
            </a:r>
            <a:r>
              <a:rPr lang="en-US" dirty="0"/>
              <a:t>Attention</a:t>
            </a:r>
            <a:r>
              <a:rPr lang="ro-RO" dirty="0"/>
              <a:t> [3]</a:t>
            </a:r>
          </a:p>
        </p:txBody>
      </p:sp>
      <p:pic>
        <p:nvPicPr>
          <p:cNvPr id="13" name="Substituent conținut 12">
            <a:extLst>
              <a:ext uri="{FF2B5EF4-FFF2-40B4-BE49-F238E27FC236}">
                <a16:creationId xmlns:a16="http://schemas.microsoft.com/office/drawing/2014/main" id="{1A10A331-3E00-47B0-BF4E-17FBCDBC420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7491251" y="2631341"/>
            <a:ext cx="2545085" cy="3432055"/>
          </a:xfrm>
        </p:spPr>
      </p:pic>
      <p:sp>
        <p:nvSpPr>
          <p:cNvPr id="7" name="Substituent dată 6">
            <a:extLst>
              <a:ext uri="{FF2B5EF4-FFF2-40B4-BE49-F238E27FC236}">
                <a16:creationId xmlns:a16="http://schemas.microsoft.com/office/drawing/2014/main" id="{3E0B33B2-C44E-40E2-BF04-BD76B47FBFDA}"/>
              </a:ext>
            </a:extLst>
          </p:cNvPr>
          <p:cNvSpPr>
            <a:spLocks noGrp="1"/>
          </p:cNvSpPr>
          <p:nvPr>
            <p:ph type="dt" sz="half" idx="10"/>
          </p:nvPr>
        </p:nvSpPr>
        <p:spPr/>
        <p:txBody>
          <a:bodyPr/>
          <a:lstStyle/>
          <a:p>
            <a:r>
              <a:rPr lang="ro-RO" dirty="0"/>
              <a:t>02.07.2020 10:00</a:t>
            </a:r>
          </a:p>
        </p:txBody>
      </p:sp>
      <p:sp>
        <p:nvSpPr>
          <p:cNvPr id="8" name="Substituent subsol 7">
            <a:extLst>
              <a:ext uri="{FF2B5EF4-FFF2-40B4-BE49-F238E27FC236}">
                <a16:creationId xmlns:a16="http://schemas.microsoft.com/office/drawing/2014/main" id="{E7D68EC7-E4AA-4CEE-9802-AC1538B54856}"/>
              </a:ext>
            </a:extLst>
          </p:cNvPr>
          <p:cNvSpPr>
            <a:spLocks noGrp="1"/>
          </p:cNvSpPr>
          <p:nvPr>
            <p:ph type="ftr" sz="quarter" idx="11"/>
          </p:nvPr>
        </p:nvSpPr>
        <p:spPr/>
        <p:txBody>
          <a:bodyPr/>
          <a:lstStyle/>
          <a:p>
            <a:r>
              <a:rPr lang="ro-RO" dirty="0"/>
              <a:t>BUCHAREST</a:t>
            </a:r>
          </a:p>
        </p:txBody>
      </p:sp>
      <p:sp>
        <p:nvSpPr>
          <p:cNvPr id="9" name="Substituent număr diapozitiv 8">
            <a:extLst>
              <a:ext uri="{FF2B5EF4-FFF2-40B4-BE49-F238E27FC236}">
                <a16:creationId xmlns:a16="http://schemas.microsoft.com/office/drawing/2014/main" id="{F84AAB2C-A41E-4CC2-86CA-21E61997EDFF}"/>
              </a:ext>
            </a:extLst>
          </p:cNvPr>
          <p:cNvSpPr>
            <a:spLocks noGrp="1"/>
          </p:cNvSpPr>
          <p:nvPr>
            <p:ph type="sldNum" sz="quarter" idx="12"/>
          </p:nvPr>
        </p:nvSpPr>
        <p:spPr/>
        <p:txBody>
          <a:bodyPr/>
          <a:lstStyle/>
          <a:p>
            <a:fld id="{83044DA2-6856-430C-8841-3BB42E88DEF9}" type="slidenum">
              <a:rPr lang="ro-RO" smtClean="0"/>
              <a:t>7</a:t>
            </a:fld>
            <a:endParaRPr lang="ro-RO" dirty="0"/>
          </a:p>
        </p:txBody>
      </p:sp>
      <mc:AlternateContent xmlns:mc="http://schemas.openxmlformats.org/markup-compatibility/2006" xmlns:a14="http://schemas.microsoft.com/office/drawing/2010/main">
        <mc:Choice Requires="a14">
          <p:sp>
            <p:nvSpPr>
              <p:cNvPr id="19" name="CasetăText 18">
                <a:extLst>
                  <a:ext uri="{FF2B5EF4-FFF2-40B4-BE49-F238E27FC236}">
                    <a16:creationId xmlns:a16="http://schemas.microsoft.com/office/drawing/2014/main" id="{D4E83C0E-A8AD-4319-B863-A05A23A6862B}"/>
                  </a:ext>
                </a:extLst>
              </p:cNvPr>
              <p:cNvSpPr txBox="1"/>
              <p:nvPr/>
            </p:nvSpPr>
            <p:spPr>
              <a:xfrm>
                <a:off x="5528097" y="1443229"/>
                <a:ext cx="5250605" cy="583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o-RO" i="1" smtClean="0">
                          <a:latin typeface="Cambria Math" panose="02040503050406030204" pitchFamily="18" charset="0"/>
                        </a:rPr>
                        <m:t>𝑀𝑢𝑙𝑡𝑖𝐻𝑒𝑎𝑑</m:t>
                      </m:r>
                      <m:d>
                        <m:dPr>
                          <m:ctrlPr>
                            <a:rPr lang="ro-RO" i="1">
                              <a:latin typeface="Cambria Math" panose="02040503050406030204" pitchFamily="18" charset="0"/>
                            </a:rPr>
                          </m:ctrlPr>
                        </m:dPr>
                        <m:e>
                          <m:r>
                            <a:rPr lang="ro-RO" i="1">
                              <a:latin typeface="Cambria Math" panose="02040503050406030204" pitchFamily="18" charset="0"/>
                            </a:rPr>
                            <m:t>𝑄</m:t>
                          </m:r>
                          <m:r>
                            <a:rPr lang="ro-RO" i="1">
                              <a:latin typeface="Cambria Math" panose="02040503050406030204" pitchFamily="18" charset="0"/>
                            </a:rPr>
                            <m:t>, </m:t>
                          </m:r>
                          <m:r>
                            <a:rPr lang="ro-RO" i="1">
                              <a:latin typeface="Cambria Math" panose="02040503050406030204" pitchFamily="18" charset="0"/>
                            </a:rPr>
                            <m:t>𝐾</m:t>
                          </m:r>
                          <m:r>
                            <a:rPr lang="ro-RO" i="1">
                              <a:latin typeface="Cambria Math" panose="02040503050406030204" pitchFamily="18" charset="0"/>
                            </a:rPr>
                            <m:t>, </m:t>
                          </m:r>
                          <m:r>
                            <a:rPr lang="ro-RO" i="1">
                              <a:latin typeface="Cambria Math" panose="02040503050406030204" pitchFamily="18" charset="0"/>
                            </a:rPr>
                            <m:t>𝑉</m:t>
                          </m:r>
                        </m:e>
                      </m:d>
                      <m:r>
                        <a:rPr lang="ro-RO" i="1">
                          <a:latin typeface="Cambria Math" panose="02040503050406030204" pitchFamily="18" charset="0"/>
                        </a:rPr>
                        <m:t>=</m:t>
                      </m:r>
                      <m:r>
                        <a:rPr lang="ro-RO" i="1">
                          <a:latin typeface="Cambria Math" panose="02040503050406030204" pitchFamily="18" charset="0"/>
                        </a:rPr>
                        <m:t>𝐶𝑜𝑛𝑐𝑎𝑡</m:t>
                      </m:r>
                      <m:d>
                        <m:dPr>
                          <m:ctrlPr>
                            <a:rPr lang="ro-RO" i="1">
                              <a:latin typeface="Cambria Math" panose="02040503050406030204" pitchFamily="18" charset="0"/>
                            </a:rPr>
                          </m:ctrlPr>
                        </m:dPr>
                        <m:e>
                          <m:sSub>
                            <m:sSubPr>
                              <m:ctrlPr>
                                <a:rPr lang="ro-RO" i="1">
                                  <a:latin typeface="Cambria Math" panose="02040503050406030204" pitchFamily="18" charset="0"/>
                                </a:rPr>
                              </m:ctrlPr>
                            </m:sSubPr>
                            <m:e>
                              <m:r>
                                <a:rPr lang="ro-RO" i="1">
                                  <a:latin typeface="Cambria Math" panose="02040503050406030204" pitchFamily="18" charset="0"/>
                                </a:rPr>
                                <m:t>h𝑒𝑎𝑑</m:t>
                              </m:r>
                            </m:e>
                            <m:sub>
                              <m:r>
                                <a:rPr lang="ro-RO" i="1">
                                  <a:latin typeface="Cambria Math" panose="02040503050406030204" pitchFamily="18" charset="0"/>
                                </a:rPr>
                                <m:t>1</m:t>
                              </m:r>
                            </m:sub>
                          </m:sSub>
                          <m:r>
                            <a:rPr lang="ro-RO" i="1">
                              <a:latin typeface="Cambria Math" panose="02040503050406030204" pitchFamily="18" charset="0"/>
                            </a:rPr>
                            <m:t>, …,</m:t>
                          </m:r>
                          <m:r>
                            <m:rPr>
                              <m:nor/>
                            </m:rPr>
                            <a:rPr lang="ro-RO"/>
                            <m:t> </m:t>
                          </m:r>
                          <m:sSub>
                            <m:sSubPr>
                              <m:ctrlPr>
                                <a:rPr lang="ro-RO" i="1">
                                  <a:latin typeface="Cambria Math" panose="02040503050406030204" pitchFamily="18" charset="0"/>
                                </a:rPr>
                              </m:ctrlPr>
                            </m:sSubPr>
                            <m:e>
                              <m:r>
                                <a:rPr lang="ro-RO" i="1">
                                  <a:latin typeface="Cambria Math" panose="02040503050406030204" pitchFamily="18" charset="0"/>
                                </a:rPr>
                                <m:t>h𝑒𝑎𝑑</m:t>
                              </m:r>
                            </m:e>
                            <m:sub>
                              <m:r>
                                <a:rPr lang="ro-RO" i="1">
                                  <a:latin typeface="Cambria Math" panose="02040503050406030204" pitchFamily="18" charset="0"/>
                                </a:rPr>
                                <m:t>h</m:t>
                              </m:r>
                            </m:sub>
                          </m:sSub>
                        </m:e>
                      </m:d>
                      <m:sSup>
                        <m:sSupPr>
                          <m:ctrlPr>
                            <a:rPr lang="ro-RO" i="1">
                              <a:latin typeface="Cambria Math" panose="02040503050406030204" pitchFamily="18" charset="0"/>
                            </a:rPr>
                          </m:ctrlPr>
                        </m:sSupPr>
                        <m:e>
                          <m:r>
                            <a:rPr lang="ro-RO" i="1">
                              <a:latin typeface="Cambria Math" panose="02040503050406030204" pitchFamily="18" charset="0"/>
                            </a:rPr>
                            <m:t>𝑊</m:t>
                          </m:r>
                        </m:e>
                        <m:sup>
                          <m:r>
                            <a:rPr lang="ro-RO" i="1">
                              <a:latin typeface="Cambria Math" panose="02040503050406030204" pitchFamily="18" charset="0"/>
                            </a:rPr>
                            <m:t>𝑂</m:t>
                          </m:r>
                        </m:sup>
                      </m:sSup>
                    </m:oMath>
                  </m:oMathPara>
                </a14:m>
                <a:endParaRPr lang="ro-RO" dirty="0"/>
              </a:p>
              <a:p>
                <a:pPr/>
                <a14:m>
                  <m:oMathPara xmlns:m="http://schemas.openxmlformats.org/officeDocument/2006/math">
                    <m:oMathParaPr>
                      <m:jc m:val="centerGroup"/>
                    </m:oMathParaPr>
                    <m:oMath xmlns:m="http://schemas.openxmlformats.org/officeDocument/2006/math">
                      <m:r>
                        <a:rPr lang="ro-RO" b="0" i="1" smtClean="0">
                          <a:latin typeface="Cambria Math" panose="02040503050406030204" pitchFamily="18" charset="0"/>
                        </a:rPr>
                        <m:t>𝑤h𝑒𝑟𝑒</m:t>
                      </m:r>
                      <m:r>
                        <a:rPr lang="ro-RO" i="1">
                          <a:latin typeface="Cambria Math" panose="02040503050406030204" pitchFamily="18" charset="0"/>
                        </a:rPr>
                        <m:t> </m:t>
                      </m:r>
                      <m:sSub>
                        <m:sSubPr>
                          <m:ctrlPr>
                            <a:rPr lang="ro-RO" i="1">
                              <a:latin typeface="Cambria Math" panose="02040503050406030204" pitchFamily="18" charset="0"/>
                            </a:rPr>
                          </m:ctrlPr>
                        </m:sSubPr>
                        <m:e>
                          <m:r>
                            <a:rPr lang="ro-RO" i="1">
                              <a:latin typeface="Cambria Math" panose="02040503050406030204" pitchFamily="18" charset="0"/>
                            </a:rPr>
                            <m:t>h𝑒𝑎𝑑</m:t>
                          </m:r>
                        </m:e>
                        <m:sub>
                          <m:r>
                            <a:rPr lang="ro-RO" i="1">
                              <a:latin typeface="Cambria Math" panose="02040503050406030204" pitchFamily="18" charset="0"/>
                            </a:rPr>
                            <m:t>𝑖</m:t>
                          </m:r>
                        </m:sub>
                      </m:sSub>
                      <m:r>
                        <a:rPr lang="ro-RO" i="1">
                          <a:latin typeface="Cambria Math" panose="02040503050406030204" pitchFamily="18" charset="0"/>
                        </a:rPr>
                        <m:t>=</m:t>
                      </m:r>
                      <m:r>
                        <a:rPr lang="ro-RO" i="1">
                          <a:latin typeface="Cambria Math" panose="02040503050406030204" pitchFamily="18" charset="0"/>
                        </a:rPr>
                        <m:t>𝐴𝑡𝑡𝑒𝑛𝑡𝑖𝑜𝑛</m:t>
                      </m:r>
                      <m:r>
                        <a:rPr lang="ro-RO" i="1">
                          <a:latin typeface="Cambria Math" panose="02040503050406030204" pitchFamily="18" charset="0"/>
                        </a:rPr>
                        <m:t>(</m:t>
                      </m:r>
                      <m:r>
                        <a:rPr lang="ro-RO" i="1">
                          <a:latin typeface="Cambria Math" panose="02040503050406030204" pitchFamily="18" charset="0"/>
                        </a:rPr>
                        <m:t>𝑄</m:t>
                      </m:r>
                      <m:sSup>
                        <m:sSupPr>
                          <m:ctrlPr>
                            <a:rPr lang="ro-RO" i="1">
                              <a:latin typeface="Cambria Math" panose="02040503050406030204" pitchFamily="18" charset="0"/>
                            </a:rPr>
                          </m:ctrlPr>
                        </m:sSupPr>
                        <m:e>
                          <m:sSub>
                            <m:sSubPr>
                              <m:ctrlPr>
                                <a:rPr lang="ro-RO" i="1">
                                  <a:latin typeface="Cambria Math" panose="02040503050406030204" pitchFamily="18" charset="0"/>
                                </a:rPr>
                              </m:ctrlPr>
                            </m:sSubPr>
                            <m:e>
                              <m:r>
                                <a:rPr lang="ro-RO" i="1">
                                  <a:latin typeface="Cambria Math" panose="02040503050406030204" pitchFamily="18" charset="0"/>
                                </a:rPr>
                                <m:t>𝑊</m:t>
                              </m:r>
                            </m:e>
                            <m:sub>
                              <m:r>
                                <a:rPr lang="ro-RO" i="1">
                                  <a:latin typeface="Cambria Math" panose="02040503050406030204" pitchFamily="18" charset="0"/>
                                </a:rPr>
                                <m:t>𝑖</m:t>
                              </m:r>
                            </m:sub>
                          </m:sSub>
                        </m:e>
                        <m:sup>
                          <m:r>
                            <a:rPr lang="ro-RO" i="1">
                              <a:latin typeface="Cambria Math" panose="02040503050406030204" pitchFamily="18" charset="0"/>
                            </a:rPr>
                            <m:t>𝑄</m:t>
                          </m:r>
                        </m:sup>
                      </m:sSup>
                      <m:r>
                        <a:rPr lang="ro-RO" i="1">
                          <a:latin typeface="Cambria Math" panose="02040503050406030204" pitchFamily="18" charset="0"/>
                        </a:rPr>
                        <m:t>, </m:t>
                      </m:r>
                      <m:r>
                        <a:rPr lang="ro-RO" i="1">
                          <a:latin typeface="Cambria Math" panose="02040503050406030204" pitchFamily="18" charset="0"/>
                        </a:rPr>
                        <m:t>𝐾</m:t>
                      </m:r>
                      <m:sSup>
                        <m:sSupPr>
                          <m:ctrlPr>
                            <a:rPr lang="ro-RO" i="1">
                              <a:latin typeface="Cambria Math" panose="02040503050406030204" pitchFamily="18" charset="0"/>
                            </a:rPr>
                          </m:ctrlPr>
                        </m:sSupPr>
                        <m:e>
                          <m:sSub>
                            <m:sSubPr>
                              <m:ctrlPr>
                                <a:rPr lang="ro-RO" i="1">
                                  <a:latin typeface="Cambria Math" panose="02040503050406030204" pitchFamily="18" charset="0"/>
                                </a:rPr>
                              </m:ctrlPr>
                            </m:sSubPr>
                            <m:e>
                              <m:r>
                                <a:rPr lang="ro-RO" i="1">
                                  <a:latin typeface="Cambria Math" panose="02040503050406030204" pitchFamily="18" charset="0"/>
                                </a:rPr>
                                <m:t>𝑊</m:t>
                              </m:r>
                            </m:e>
                            <m:sub>
                              <m:r>
                                <a:rPr lang="ro-RO" i="1">
                                  <a:latin typeface="Cambria Math" panose="02040503050406030204" pitchFamily="18" charset="0"/>
                                </a:rPr>
                                <m:t>𝑖</m:t>
                              </m:r>
                            </m:sub>
                          </m:sSub>
                        </m:e>
                        <m:sup>
                          <m:r>
                            <a:rPr lang="ro-RO" i="1">
                              <a:latin typeface="Cambria Math" panose="02040503050406030204" pitchFamily="18" charset="0"/>
                            </a:rPr>
                            <m:t>𝐾</m:t>
                          </m:r>
                        </m:sup>
                      </m:sSup>
                      <m:r>
                        <a:rPr lang="ro-RO" i="1">
                          <a:latin typeface="Cambria Math" panose="02040503050406030204" pitchFamily="18" charset="0"/>
                        </a:rPr>
                        <m:t>, </m:t>
                      </m:r>
                      <m:r>
                        <a:rPr lang="ro-RO" i="1">
                          <a:latin typeface="Cambria Math" panose="02040503050406030204" pitchFamily="18" charset="0"/>
                        </a:rPr>
                        <m:t>𝑉</m:t>
                      </m:r>
                      <m:sSup>
                        <m:sSupPr>
                          <m:ctrlPr>
                            <a:rPr lang="ro-RO" i="1">
                              <a:latin typeface="Cambria Math" panose="02040503050406030204" pitchFamily="18" charset="0"/>
                            </a:rPr>
                          </m:ctrlPr>
                        </m:sSupPr>
                        <m:e>
                          <m:sSub>
                            <m:sSubPr>
                              <m:ctrlPr>
                                <a:rPr lang="ro-RO" i="1">
                                  <a:latin typeface="Cambria Math" panose="02040503050406030204" pitchFamily="18" charset="0"/>
                                </a:rPr>
                              </m:ctrlPr>
                            </m:sSubPr>
                            <m:e>
                              <m:r>
                                <a:rPr lang="ro-RO" i="1">
                                  <a:latin typeface="Cambria Math" panose="02040503050406030204" pitchFamily="18" charset="0"/>
                                </a:rPr>
                                <m:t>𝑊</m:t>
                              </m:r>
                            </m:e>
                            <m:sub>
                              <m:r>
                                <a:rPr lang="ro-RO" i="1">
                                  <a:latin typeface="Cambria Math" panose="02040503050406030204" pitchFamily="18" charset="0"/>
                                </a:rPr>
                                <m:t>𝑖</m:t>
                              </m:r>
                            </m:sub>
                          </m:sSub>
                        </m:e>
                        <m:sup>
                          <m:r>
                            <a:rPr lang="ro-RO" i="1">
                              <a:latin typeface="Cambria Math" panose="02040503050406030204" pitchFamily="18" charset="0"/>
                            </a:rPr>
                            <m:t>𝑉</m:t>
                          </m:r>
                        </m:sup>
                      </m:sSup>
                      <m:r>
                        <a:rPr lang="ro-RO" i="1">
                          <a:latin typeface="Cambria Math" panose="02040503050406030204" pitchFamily="18" charset="0"/>
                        </a:rPr>
                        <m:t>)</m:t>
                      </m:r>
                    </m:oMath>
                  </m:oMathPara>
                </a14:m>
                <a:endParaRPr lang="ro-RO" dirty="0"/>
              </a:p>
            </p:txBody>
          </p:sp>
        </mc:Choice>
        <mc:Fallback xmlns="">
          <p:sp>
            <p:nvSpPr>
              <p:cNvPr id="19" name="CasetăText 18">
                <a:extLst>
                  <a:ext uri="{FF2B5EF4-FFF2-40B4-BE49-F238E27FC236}">
                    <a16:creationId xmlns:a16="http://schemas.microsoft.com/office/drawing/2014/main" id="{D4E83C0E-A8AD-4319-B863-A05A23A6862B}"/>
                  </a:ext>
                </a:extLst>
              </p:cNvPr>
              <p:cNvSpPr txBox="1">
                <a:spLocks noRot="1" noChangeAspect="1" noMove="1" noResize="1" noEditPoints="1" noAdjustHandles="1" noChangeArrowheads="1" noChangeShapeType="1" noTextEdit="1"/>
              </p:cNvSpPr>
              <p:nvPr/>
            </p:nvSpPr>
            <p:spPr>
              <a:xfrm>
                <a:off x="5528097" y="1443229"/>
                <a:ext cx="5250605" cy="583878"/>
              </a:xfrm>
              <a:prstGeom prst="rect">
                <a:avLst/>
              </a:prstGeom>
              <a:blipFill>
                <a:blip r:embed="rId5"/>
                <a:stretch>
                  <a:fillRect l="-813" t="-1042" r="-116" b="-14583"/>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0" name="CasetăText 19">
                <a:extLst>
                  <a:ext uri="{FF2B5EF4-FFF2-40B4-BE49-F238E27FC236}">
                    <a16:creationId xmlns:a16="http://schemas.microsoft.com/office/drawing/2014/main" id="{BA30836E-1726-4A83-817C-D56C869ADFD1}"/>
                  </a:ext>
                </a:extLst>
              </p:cNvPr>
              <p:cNvSpPr txBox="1"/>
              <p:nvPr/>
            </p:nvSpPr>
            <p:spPr>
              <a:xfrm>
                <a:off x="1149027" y="1377217"/>
                <a:ext cx="4069832"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o-RO" b="0" i="1" smtClean="0">
                          <a:latin typeface="Cambria Math" panose="02040503050406030204" pitchFamily="18" charset="0"/>
                        </a:rPr>
                        <m:t>𝐴𝑡𝑡𝑒𝑛𝑡𝑖𝑜𝑛</m:t>
                      </m:r>
                      <m:r>
                        <a:rPr lang="ro-RO" b="0" i="1" smtClean="0">
                          <a:latin typeface="Cambria Math" panose="02040503050406030204" pitchFamily="18" charset="0"/>
                        </a:rPr>
                        <m:t>(</m:t>
                      </m:r>
                      <m:r>
                        <a:rPr lang="ro-RO" b="0" i="1" smtClean="0">
                          <a:latin typeface="Cambria Math" panose="02040503050406030204" pitchFamily="18" charset="0"/>
                        </a:rPr>
                        <m:t>𝑄</m:t>
                      </m:r>
                      <m:r>
                        <a:rPr lang="ro-RO" b="0" i="1" smtClean="0">
                          <a:latin typeface="Cambria Math" panose="02040503050406030204" pitchFamily="18" charset="0"/>
                        </a:rPr>
                        <m:t>, </m:t>
                      </m:r>
                      <m:r>
                        <a:rPr lang="ro-RO" b="0" i="1" smtClean="0">
                          <a:latin typeface="Cambria Math" panose="02040503050406030204" pitchFamily="18" charset="0"/>
                        </a:rPr>
                        <m:t>𝐾</m:t>
                      </m:r>
                      <m:r>
                        <a:rPr lang="ro-RO" b="0" i="1" smtClean="0">
                          <a:latin typeface="Cambria Math" panose="02040503050406030204" pitchFamily="18" charset="0"/>
                        </a:rPr>
                        <m:t>, </m:t>
                      </m:r>
                      <m:r>
                        <a:rPr lang="ro-RO" b="0" i="1" smtClean="0">
                          <a:latin typeface="Cambria Math" panose="02040503050406030204" pitchFamily="18" charset="0"/>
                        </a:rPr>
                        <m:t>𝑉</m:t>
                      </m:r>
                      <m:r>
                        <a:rPr lang="ro-RO" b="0" i="1" smtClean="0">
                          <a:latin typeface="Cambria Math" panose="02040503050406030204" pitchFamily="18" charset="0"/>
                        </a:rPr>
                        <m:t>)=</m:t>
                      </m:r>
                      <m:r>
                        <a:rPr lang="ro-RO" i="1">
                          <a:latin typeface="Cambria Math" panose="02040503050406030204" pitchFamily="18" charset="0"/>
                        </a:rPr>
                        <m:t>𝑠𝑜𝑓𝑡𝑚𝑎𝑥</m:t>
                      </m:r>
                      <m:d>
                        <m:dPr>
                          <m:ctrlPr>
                            <a:rPr lang="ro-RO" i="1">
                              <a:latin typeface="Cambria Math" panose="02040503050406030204" pitchFamily="18" charset="0"/>
                            </a:rPr>
                          </m:ctrlPr>
                        </m:dPr>
                        <m:e>
                          <m:f>
                            <m:fPr>
                              <m:ctrlPr>
                                <a:rPr lang="ro-RO" i="1">
                                  <a:latin typeface="Cambria Math" panose="02040503050406030204" pitchFamily="18" charset="0"/>
                                </a:rPr>
                              </m:ctrlPr>
                            </m:fPr>
                            <m:num>
                              <m:r>
                                <a:rPr lang="ro-RO" i="1">
                                  <a:latin typeface="Cambria Math" panose="02040503050406030204" pitchFamily="18" charset="0"/>
                                </a:rPr>
                                <m:t>𝑄</m:t>
                              </m:r>
                              <m:sSup>
                                <m:sSupPr>
                                  <m:ctrlPr>
                                    <a:rPr lang="ro-RO" i="1">
                                      <a:latin typeface="Cambria Math" panose="02040503050406030204" pitchFamily="18" charset="0"/>
                                    </a:rPr>
                                  </m:ctrlPr>
                                </m:sSupPr>
                                <m:e>
                                  <m:r>
                                    <a:rPr lang="ro-RO" i="1">
                                      <a:latin typeface="Cambria Math" panose="02040503050406030204" pitchFamily="18" charset="0"/>
                                    </a:rPr>
                                    <m:t>𝐾</m:t>
                                  </m:r>
                                </m:e>
                                <m:sup>
                                  <m:r>
                                    <a:rPr lang="ro-RO" i="1">
                                      <a:latin typeface="Cambria Math" panose="02040503050406030204" pitchFamily="18" charset="0"/>
                                    </a:rPr>
                                    <m:t>𝑇</m:t>
                                  </m:r>
                                </m:sup>
                              </m:sSup>
                            </m:num>
                            <m:den>
                              <m:rad>
                                <m:radPr>
                                  <m:degHide m:val="on"/>
                                  <m:ctrlPr>
                                    <a:rPr lang="ro-RO" i="1">
                                      <a:latin typeface="Cambria Math" panose="02040503050406030204" pitchFamily="18" charset="0"/>
                                    </a:rPr>
                                  </m:ctrlPr>
                                </m:radPr>
                                <m:deg/>
                                <m:e>
                                  <m:sSub>
                                    <m:sSubPr>
                                      <m:ctrlPr>
                                        <a:rPr lang="ro-RO" i="1">
                                          <a:latin typeface="Cambria Math" panose="02040503050406030204" pitchFamily="18" charset="0"/>
                                        </a:rPr>
                                      </m:ctrlPr>
                                    </m:sSubPr>
                                    <m:e>
                                      <m:r>
                                        <a:rPr lang="ro-RO" i="1">
                                          <a:latin typeface="Cambria Math" panose="02040503050406030204" pitchFamily="18" charset="0"/>
                                        </a:rPr>
                                        <m:t>𝑑</m:t>
                                      </m:r>
                                    </m:e>
                                    <m:sub>
                                      <m:r>
                                        <a:rPr lang="ro-RO" i="1">
                                          <a:latin typeface="Cambria Math" panose="02040503050406030204" pitchFamily="18" charset="0"/>
                                        </a:rPr>
                                        <m:t>𝑘</m:t>
                                      </m:r>
                                    </m:sub>
                                  </m:sSub>
                                </m:e>
                              </m:rad>
                            </m:den>
                          </m:f>
                        </m:e>
                      </m:d>
                      <m:r>
                        <a:rPr lang="ro-RO" b="0" i="1" smtClean="0">
                          <a:latin typeface="Cambria Math" panose="02040503050406030204" pitchFamily="18" charset="0"/>
                        </a:rPr>
                        <m:t>𝑉</m:t>
                      </m:r>
                    </m:oMath>
                  </m:oMathPara>
                </a14:m>
                <a:endParaRPr lang="ro-RO" dirty="0"/>
              </a:p>
            </p:txBody>
          </p:sp>
        </mc:Choice>
        <mc:Fallback xmlns="">
          <p:sp>
            <p:nvSpPr>
              <p:cNvPr id="20" name="CasetăText 19">
                <a:extLst>
                  <a:ext uri="{FF2B5EF4-FFF2-40B4-BE49-F238E27FC236}">
                    <a16:creationId xmlns:a16="http://schemas.microsoft.com/office/drawing/2014/main" id="{BA30836E-1726-4A83-817C-D56C869ADFD1}"/>
                  </a:ext>
                </a:extLst>
              </p:cNvPr>
              <p:cNvSpPr txBox="1">
                <a:spLocks noRot="1" noChangeAspect="1" noMove="1" noResize="1" noEditPoints="1" noAdjustHandles="1" noChangeArrowheads="1" noChangeShapeType="1" noTextEdit="1"/>
              </p:cNvSpPr>
              <p:nvPr/>
            </p:nvSpPr>
            <p:spPr>
              <a:xfrm>
                <a:off x="1149027" y="1377217"/>
                <a:ext cx="4069832" cy="715902"/>
              </a:xfrm>
              <a:prstGeom prst="rect">
                <a:avLst/>
              </a:prstGeom>
              <a:blipFill>
                <a:blip r:embed="rId6"/>
                <a:stretch>
                  <a:fillRect b="-855"/>
                </a:stretch>
              </a:blipFill>
            </p:spPr>
            <p:txBody>
              <a:bodyPr/>
              <a:lstStyle/>
              <a:p>
                <a:r>
                  <a:rPr lang="ro-RO">
                    <a:noFill/>
                  </a:rPr>
                  <a:t> </a:t>
                </a:r>
              </a:p>
            </p:txBody>
          </p:sp>
        </mc:Fallback>
      </mc:AlternateContent>
    </p:spTree>
    <p:extLst>
      <p:ext uri="{BB962C8B-B14F-4D97-AF65-F5344CB8AC3E}">
        <p14:creationId xmlns:p14="http://schemas.microsoft.com/office/powerpoint/2010/main" val="396174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E6B1AF1-EE8B-4413-9707-F23753779C73}"/>
              </a:ext>
            </a:extLst>
          </p:cNvPr>
          <p:cNvSpPr>
            <a:spLocks noGrp="1"/>
          </p:cNvSpPr>
          <p:nvPr>
            <p:ph type="title"/>
          </p:nvPr>
        </p:nvSpPr>
        <p:spPr/>
        <p:txBody>
          <a:bodyPr/>
          <a:lstStyle/>
          <a:p>
            <a:r>
              <a:rPr lang="en-US" dirty="0"/>
              <a:t>Transformer</a:t>
            </a:r>
          </a:p>
        </p:txBody>
      </p:sp>
      <p:sp>
        <p:nvSpPr>
          <p:cNvPr id="4" name="Substituent text 3">
            <a:extLst>
              <a:ext uri="{FF2B5EF4-FFF2-40B4-BE49-F238E27FC236}">
                <a16:creationId xmlns:a16="http://schemas.microsoft.com/office/drawing/2014/main" id="{A305176A-F732-4C37-886A-330C43BBA25B}"/>
              </a:ext>
            </a:extLst>
          </p:cNvPr>
          <p:cNvSpPr>
            <a:spLocks noGrp="1"/>
          </p:cNvSpPr>
          <p:nvPr>
            <p:ph type="body" sz="half" idx="2"/>
          </p:nvPr>
        </p:nvSpPr>
        <p:spPr/>
        <p:txBody>
          <a:bodyPr>
            <a:normAutofit fontScale="77500" lnSpcReduction="20000"/>
          </a:bodyPr>
          <a:lstStyle/>
          <a:p>
            <a:pPr algn="just"/>
            <a:r>
              <a:rPr lang="en-US" dirty="0"/>
              <a:t>Proposed by Vaswani et. al.</a:t>
            </a:r>
            <a:r>
              <a:rPr lang="ro-RO" dirty="0"/>
              <a:t> in</a:t>
            </a:r>
            <a:r>
              <a:rPr lang="en-US" dirty="0"/>
              <a:t> „Attention Is All You Need”</a:t>
            </a:r>
            <a:r>
              <a:rPr lang="ro-RO" dirty="0"/>
              <a:t> [3]</a:t>
            </a:r>
          </a:p>
          <a:p>
            <a:pPr algn="just"/>
            <a:r>
              <a:rPr lang="en-US" dirty="0"/>
              <a:t>Encoder</a:t>
            </a:r>
          </a:p>
          <a:p>
            <a:pPr marL="285750" indent="-285750" algn="just">
              <a:buFont typeface="Arial" panose="020B0604020202020204" pitchFamily="34" charset="0"/>
              <a:buChar char="•"/>
            </a:pPr>
            <a:r>
              <a:rPr lang="en-US" dirty="0"/>
              <a:t>Input embedding</a:t>
            </a:r>
          </a:p>
          <a:p>
            <a:pPr marL="285750" indent="-285750" algn="just">
              <a:buFont typeface="Arial" panose="020B0604020202020204" pitchFamily="34" charset="0"/>
              <a:buChar char="•"/>
            </a:pPr>
            <a:r>
              <a:rPr lang="en-US" dirty="0"/>
              <a:t>Positional encoding</a:t>
            </a:r>
          </a:p>
          <a:p>
            <a:pPr marL="285750" indent="-285750" algn="just">
              <a:buFont typeface="Arial" panose="020B0604020202020204" pitchFamily="34" charset="0"/>
              <a:buChar char="•"/>
            </a:pPr>
            <a:r>
              <a:rPr lang="en-US" dirty="0"/>
              <a:t>Encoding layers</a:t>
            </a:r>
          </a:p>
          <a:p>
            <a:pPr marL="742950" lvl="1" indent="-285750" algn="just">
              <a:buFont typeface="Arial" panose="020B0604020202020204" pitchFamily="34" charset="0"/>
              <a:buChar char="•"/>
            </a:pPr>
            <a:r>
              <a:rPr lang="en-US" dirty="0"/>
              <a:t>Multi-headed attention sub-layer</a:t>
            </a:r>
          </a:p>
          <a:p>
            <a:pPr marL="742950" lvl="1" indent="-285750" algn="just">
              <a:buFont typeface="Arial" panose="020B0604020202020204" pitchFamily="34" charset="0"/>
              <a:buChar char="•"/>
            </a:pPr>
            <a:r>
              <a:rPr lang="en-US" dirty="0"/>
              <a:t>Point wise feed forward network</a:t>
            </a:r>
          </a:p>
          <a:p>
            <a:pPr algn="just"/>
            <a:r>
              <a:rPr lang="en-US" dirty="0"/>
              <a:t>Decoder</a:t>
            </a:r>
          </a:p>
          <a:p>
            <a:pPr marL="285750" indent="-285750" algn="just">
              <a:buFont typeface="Arial" panose="020B0604020202020204" pitchFamily="34" charset="0"/>
              <a:buChar char="•"/>
            </a:pPr>
            <a:r>
              <a:rPr lang="en-US" dirty="0"/>
              <a:t>Output embedding</a:t>
            </a:r>
          </a:p>
          <a:p>
            <a:pPr marL="285750" indent="-285750" algn="just">
              <a:buFont typeface="Arial" panose="020B0604020202020204" pitchFamily="34" charset="0"/>
              <a:buChar char="•"/>
            </a:pPr>
            <a:r>
              <a:rPr lang="en-US" dirty="0"/>
              <a:t>Positional encoding</a:t>
            </a:r>
          </a:p>
          <a:p>
            <a:pPr marL="285750" indent="-285750" algn="just">
              <a:buFont typeface="Arial" panose="020B0604020202020204" pitchFamily="34" charset="0"/>
              <a:buChar char="•"/>
            </a:pPr>
            <a:r>
              <a:rPr lang="en-US" dirty="0"/>
              <a:t>Decoding layers</a:t>
            </a:r>
          </a:p>
          <a:p>
            <a:pPr marL="742950" lvl="1" indent="-285750" algn="just">
              <a:buFont typeface="Arial" panose="020B0604020202020204" pitchFamily="34" charset="0"/>
              <a:buChar char="•"/>
            </a:pPr>
            <a:r>
              <a:rPr lang="en-US" dirty="0"/>
              <a:t>Multi-headed attention sub-layer</a:t>
            </a:r>
          </a:p>
          <a:p>
            <a:pPr marL="742950" lvl="1" indent="-285750" algn="just">
              <a:buFont typeface="Arial" panose="020B0604020202020204" pitchFamily="34" charset="0"/>
              <a:buChar char="•"/>
            </a:pPr>
            <a:r>
              <a:rPr lang="en-US" dirty="0"/>
              <a:t>Point wise feed forward network</a:t>
            </a:r>
          </a:p>
          <a:p>
            <a:pPr algn="just"/>
            <a:r>
              <a:rPr lang="en-US" dirty="0"/>
              <a:t>The output of the decoder passes through a linear final layer acting as a classifier (the number of classes is equal to the size of the vocabulary)</a:t>
            </a:r>
            <a:r>
              <a:rPr lang="ro-RO" dirty="0"/>
              <a:t>.</a:t>
            </a:r>
            <a:endParaRPr lang="it-IT" dirty="0"/>
          </a:p>
        </p:txBody>
      </p:sp>
      <p:sp>
        <p:nvSpPr>
          <p:cNvPr id="5" name="Substituent dată 4">
            <a:extLst>
              <a:ext uri="{FF2B5EF4-FFF2-40B4-BE49-F238E27FC236}">
                <a16:creationId xmlns:a16="http://schemas.microsoft.com/office/drawing/2014/main" id="{6E24F1AB-837A-46EC-9794-7AC2603AA6B4}"/>
              </a:ext>
            </a:extLst>
          </p:cNvPr>
          <p:cNvSpPr>
            <a:spLocks noGrp="1"/>
          </p:cNvSpPr>
          <p:nvPr>
            <p:ph type="dt" sz="half" idx="10"/>
          </p:nvPr>
        </p:nvSpPr>
        <p:spPr/>
        <p:txBody>
          <a:bodyPr/>
          <a:lstStyle/>
          <a:p>
            <a:r>
              <a:rPr lang="ro-RO" dirty="0"/>
              <a:t>02.07.2020 10:00</a:t>
            </a:r>
          </a:p>
        </p:txBody>
      </p:sp>
      <p:sp>
        <p:nvSpPr>
          <p:cNvPr id="6" name="Substituent subsol 5">
            <a:extLst>
              <a:ext uri="{FF2B5EF4-FFF2-40B4-BE49-F238E27FC236}">
                <a16:creationId xmlns:a16="http://schemas.microsoft.com/office/drawing/2014/main" id="{9B26E7AD-079E-4F50-9A83-4040FCC10FF4}"/>
              </a:ext>
            </a:extLst>
          </p:cNvPr>
          <p:cNvSpPr>
            <a:spLocks noGrp="1"/>
          </p:cNvSpPr>
          <p:nvPr>
            <p:ph type="ftr" sz="quarter" idx="11"/>
          </p:nvPr>
        </p:nvSpPr>
        <p:spPr/>
        <p:txBody>
          <a:bodyPr/>
          <a:lstStyle/>
          <a:p>
            <a:r>
              <a:rPr lang="ro-RO" dirty="0"/>
              <a:t>BUCHAREST</a:t>
            </a:r>
          </a:p>
        </p:txBody>
      </p:sp>
      <p:sp>
        <p:nvSpPr>
          <p:cNvPr id="7" name="Substituent număr diapozitiv 6">
            <a:extLst>
              <a:ext uri="{FF2B5EF4-FFF2-40B4-BE49-F238E27FC236}">
                <a16:creationId xmlns:a16="http://schemas.microsoft.com/office/drawing/2014/main" id="{129F58F9-9424-4CCA-9DB9-7333AD834A39}"/>
              </a:ext>
            </a:extLst>
          </p:cNvPr>
          <p:cNvSpPr>
            <a:spLocks noGrp="1"/>
          </p:cNvSpPr>
          <p:nvPr>
            <p:ph type="sldNum" sz="quarter" idx="12"/>
          </p:nvPr>
        </p:nvSpPr>
        <p:spPr/>
        <p:txBody>
          <a:bodyPr/>
          <a:lstStyle/>
          <a:p>
            <a:fld id="{83044DA2-6856-430C-8841-3BB42E88DEF9}" type="slidenum">
              <a:rPr lang="ro-RO" smtClean="0"/>
              <a:t>8</a:t>
            </a:fld>
            <a:endParaRPr lang="ro-RO" dirty="0"/>
          </a:p>
        </p:txBody>
      </p:sp>
      <p:pic>
        <p:nvPicPr>
          <p:cNvPr id="13" name="Substituent imagine 12">
            <a:extLst>
              <a:ext uri="{FF2B5EF4-FFF2-40B4-BE49-F238E27FC236}">
                <a16:creationId xmlns:a16="http://schemas.microsoft.com/office/drawing/2014/main" id="{834C6884-5E1E-405E-85A4-BC2A77E6D940}"/>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43275" r="-43275"/>
          <a:stretch/>
        </p:blipFill>
        <p:spPr/>
      </p:pic>
      <p:pic>
        <p:nvPicPr>
          <p:cNvPr id="15" name="Imagine 14" title="Point Wise Feed Forward Network">
            <a:extLst>
              <a:ext uri="{FF2B5EF4-FFF2-40B4-BE49-F238E27FC236}">
                <a16:creationId xmlns:a16="http://schemas.microsoft.com/office/drawing/2014/main" id="{C4614E3B-7F8C-4E82-AE2B-8AA6A7840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687" y="996950"/>
            <a:ext cx="798547" cy="965182"/>
          </a:xfrm>
          <a:prstGeom prst="rect">
            <a:avLst/>
          </a:prstGeom>
        </p:spPr>
      </p:pic>
      <mc:AlternateContent xmlns:mc="http://schemas.openxmlformats.org/markup-compatibility/2006" xmlns:a14="http://schemas.microsoft.com/office/drawing/2010/main">
        <mc:Choice Requires="a14">
          <p:sp>
            <p:nvSpPr>
              <p:cNvPr id="16" name="CasetăText 15">
                <a:extLst>
                  <a:ext uri="{FF2B5EF4-FFF2-40B4-BE49-F238E27FC236}">
                    <a16:creationId xmlns:a16="http://schemas.microsoft.com/office/drawing/2014/main" id="{BBB1BB7B-DCDE-4B10-9D7B-DAD1EBB0BB8E}"/>
                  </a:ext>
                </a:extLst>
              </p:cNvPr>
              <p:cNvSpPr txBox="1"/>
              <p:nvPr/>
            </p:nvSpPr>
            <p:spPr>
              <a:xfrm>
                <a:off x="8856617" y="4922832"/>
                <a:ext cx="3335383" cy="9461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o-RO" sz="1200" i="1">
                          <a:latin typeface="Cambria Math" panose="02040503050406030204" pitchFamily="18" charset="0"/>
                          <a:ea typeface="Cambria Math" panose="02040503050406030204" pitchFamily="18" charset="0"/>
                        </a:rPr>
                        <m:t>𝑃𝐸</m:t>
                      </m:r>
                      <m:d>
                        <m:dPr>
                          <m:ctrlPr>
                            <a:rPr lang="ro-RO" sz="1200" i="1">
                              <a:latin typeface="Cambria Math" panose="02040503050406030204" pitchFamily="18" charset="0"/>
                              <a:ea typeface="Cambria Math" panose="02040503050406030204" pitchFamily="18" charset="0"/>
                            </a:rPr>
                          </m:ctrlPr>
                        </m:dPr>
                        <m:e>
                          <m:r>
                            <a:rPr lang="ro-RO" sz="1200" i="1">
                              <a:latin typeface="Cambria Math" panose="02040503050406030204" pitchFamily="18" charset="0"/>
                              <a:ea typeface="Cambria Math" panose="02040503050406030204" pitchFamily="18" charset="0"/>
                            </a:rPr>
                            <m:t>𝑝𝑜𝑠</m:t>
                          </m:r>
                          <m:r>
                            <a:rPr lang="ro-RO" sz="1200" i="1">
                              <a:latin typeface="Cambria Math" panose="02040503050406030204" pitchFamily="18" charset="0"/>
                              <a:ea typeface="Cambria Math" panose="02040503050406030204" pitchFamily="18" charset="0"/>
                            </a:rPr>
                            <m:t>, 2</m:t>
                          </m:r>
                          <m:r>
                            <a:rPr lang="ro-RO" sz="1200" i="1">
                              <a:latin typeface="Cambria Math" panose="02040503050406030204" pitchFamily="18" charset="0"/>
                              <a:ea typeface="Cambria Math" panose="02040503050406030204" pitchFamily="18" charset="0"/>
                            </a:rPr>
                            <m:t>𝑖</m:t>
                          </m:r>
                          <m:r>
                            <a:rPr lang="ro-RO" sz="1200" i="1">
                              <a:latin typeface="Cambria Math" panose="02040503050406030204" pitchFamily="18" charset="0"/>
                              <a:ea typeface="Cambria Math" panose="02040503050406030204" pitchFamily="18" charset="0"/>
                            </a:rPr>
                            <m:t>+</m:t>
                          </m:r>
                          <m:r>
                            <a:rPr lang="ro-RO" sz="1200" i="1">
                              <a:latin typeface="Cambria Math" panose="02040503050406030204" pitchFamily="18" charset="0"/>
                              <a:ea typeface="Cambria Math" panose="02040503050406030204" pitchFamily="18" charset="0"/>
                            </a:rPr>
                            <m:t>𝑗</m:t>
                          </m:r>
                        </m:e>
                      </m:d>
                      <m:r>
                        <a:rPr lang="ro-RO" sz="1200" i="1">
                          <a:latin typeface="Cambria Math" panose="02040503050406030204" pitchFamily="18" charset="0"/>
                          <a:ea typeface="Cambria Math" panose="02040503050406030204" pitchFamily="18" charset="0"/>
                        </a:rPr>
                        <m:t>=</m:t>
                      </m:r>
                      <m:d>
                        <m:dPr>
                          <m:begChr m:val="{"/>
                          <m:endChr m:val=""/>
                          <m:ctrlPr>
                            <a:rPr lang="ro-RO" sz="1200" i="1">
                              <a:latin typeface="Cambria Math" panose="02040503050406030204" pitchFamily="18" charset="0"/>
                              <a:ea typeface="Cambria Math" panose="02040503050406030204" pitchFamily="18" charset="0"/>
                            </a:rPr>
                          </m:ctrlPr>
                        </m:dPr>
                        <m:e>
                          <m:eqArr>
                            <m:eqArrPr>
                              <m:ctrlPr>
                                <a:rPr lang="ro-RO" sz="1200" i="1">
                                  <a:latin typeface="Cambria Math" panose="02040503050406030204" pitchFamily="18" charset="0"/>
                                  <a:ea typeface="Cambria Math" panose="02040503050406030204" pitchFamily="18" charset="0"/>
                                </a:rPr>
                              </m:ctrlPr>
                            </m:eqArrPr>
                            <m:e>
                              <m:func>
                                <m:funcPr>
                                  <m:ctrlPr>
                                    <a:rPr lang="ro-RO" sz="1200" i="1">
                                      <a:latin typeface="Cambria Math" panose="02040503050406030204" pitchFamily="18" charset="0"/>
                                      <a:ea typeface="Cambria Math" panose="02040503050406030204" pitchFamily="18" charset="0"/>
                                    </a:rPr>
                                  </m:ctrlPr>
                                </m:funcPr>
                                <m:fName>
                                  <m:r>
                                    <m:rPr>
                                      <m:sty m:val="p"/>
                                    </m:rPr>
                                    <a:rPr lang="ro-RO" sz="1200">
                                      <a:latin typeface="Cambria Math" panose="02040503050406030204" pitchFamily="18" charset="0"/>
                                      <a:ea typeface="Cambria Math" panose="02040503050406030204" pitchFamily="18" charset="0"/>
                                    </a:rPr>
                                    <m:t>sin</m:t>
                                  </m:r>
                                </m:fName>
                                <m:e>
                                  <m:f>
                                    <m:fPr>
                                      <m:ctrlPr>
                                        <a:rPr lang="ro-RO" sz="1200" i="1">
                                          <a:latin typeface="Cambria Math" panose="02040503050406030204" pitchFamily="18" charset="0"/>
                                          <a:ea typeface="Cambria Math" panose="02040503050406030204" pitchFamily="18" charset="0"/>
                                        </a:rPr>
                                      </m:ctrlPr>
                                    </m:fPr>
                                    <m:num>
                                      <m:r>
                                        <a:rPr lang="ro-RO" sz="1200" i="1">
                                          <a:latin typeface="Cambria Math" panose="02040503050406030204" pitchFamily="18" charset="0"/>
                                          <a:ea typeface="Cambria Math" panose="02040503050406030204" pitchFamily="18" charset="0"/>
                                        </a:rPr>
                                        <m:t>𝑝𝑜𝑠</m:t>
                                      </m:r>
                                    </m:num>
                                    <m:den>
                                      <m:sSup>
                                        <m:sSupPr>
                                          <m:ctrlPr>
                                            <a:rPr lang="ro-RO" sz="1200" i="1">
                                              <a:latin typeface="Cambria Math" panose="02040503050406030204" pitchFamily="18" charset="0"/>
                                              <a:ea typeface="Cambria Math" panose="02040503050406030204" pitchFamily="18" charset="0"/>
                                            </a:rPr>
                                          </m:ctrlPr>
                                        </m:sSupPr>
                                        <m:e>
                                          <m:r>
                                            <a:rPr lang="ro-RO" sz="1200" i="1">
                                              <a:latin typeface="Cambria Math" panose="02040503050406030204" pitchFamily="18" charset="0"/>
                                              <a:ea typeface="Cambria Math" panose="02040503050406030204" pitchFamily="18" charset="0"/>
                                            </a:rPr>
                                            <m:t>1000</m:t>
                                          </m:r>
                                        </m:e>
                                        <m:sup>
                                          <m:f>
                                            <m:fPr>
                                              <m:ctrlPr>
                                                <a:rPr lang="ro-RO" sz="1200" i="1">
                                                  <a:latin typeface="Cambria Math" panose="02040503050406030204" pitchFamily="18" charset="0"/>
                                                  <a:ea typeface="Cambria Math" panose="02040503050406030204" pitchFamily="18" charset="0"/>
                                                </a:rPr>
                                              </m:ctrlPr>
                                            </m:fPr>
                                            <m:num>
                                              <m:r>
                                                <a:rPr lang="ro-RO" sz="1200" i="1">
                                                  <a:latin typeface="Cambria Math" panose="02040503050406030204" pitchFamily="18" charset="0"/>
                                                  <a:ea typeface="Cambria Math" panose="02040503050406030204" pitchFamily="18" charset="0"/>
                                                </a:rPr>
                                                <m:t>2</m:t>
                                              </m:r>
                                              <m:r>
                                                <a:rPr lang="ro-RO" sz="1200" i="1">
                                                  <a:latin typeface="Cambria Math" panose="02040503050406030204" pitchFamily="18" charset="0"/>
                                                  <a:ea typeface="Cambria Math" panose="02040503050406030204" pitchFamily="18" charset="0"/>
                                                </a:rPr>
                                                <m:t>𝑖</m:t>
                                              </m:r>
                                            </m:num>
                                            <m:den>
                                              <m:sSub>
                                                <m:sSubPr>
                                                  <m:ctrlPr>
                                                    <a:rPr lang="ro-RO" sz="1200" i="1">
                                                      <a:latin typeface="Cambria Math" panose="02040503050406030204" pitchFamily="18" charset="0"/>
                                                      <a:ea typeface="Cambria Math" panose="02040503050406030204" pitchFamily="18" charset="0"/>
                                                    </a:rPr>
                                                  </m:ctrlPr>
                                                </m:sSubPr>
                                                <m:e>
                                                  <m:r>
                                                    <a:rPr lang="ro-RO" sz="1200" i="1">
                                                      <a:latin typeface="Cambria Math" panose="02040503050406030204" pitchFamily="18" charset="0"/>
                                                      <a:ea typeface="Cambria Math" panose="02040503050406030204" pitchFamily="18" charset="0"/>
                                                    </a:rPr>
                                                    <m:t>𝑑</m:t>
                                                  </m:r>
                                                </m:e>
                                                <m:sub>
                                                  <m:r>
                                                    <a:rPr lang="ro-RO" sz="1200" i="1">
                                                      <a:latin typeface="Cambria Math" panose="02040503050406030204" pitchFamily="18" charset="0"/>
                                                      <a:ea typeface="Cambria Math" panose="02040503050406030204" pitchFamily="18" charset="0"/>
                                                    </a:rPr>
                                                    <m:t>𝑚𝑜𝑑𝑒𝑙</m:t>
                                                  </m:r>
                                                </m:sub>
                                              </m:sSub>
                                            </m:den>
                                          </m:f>
                                        </m:sup>
                                      </m:sSup>
                                    </m:den>
                                  </m:f>
                                </m:e>
                              </m:func>
                              <m:r>
                                <a:rPr lang="ro-RO" sz="1200" i="1">
                                  <a:latin typeface="Cambria Math" panose="02040503050406030204" pitchFamily="18" charset="0"/>
                                  <a:ea typeface="Cambria Math" panose="02040503050406030204" pitchFamily="18" charset="0"/>
                                </a:rPr>
                                <m:t>,  </m:t>
                              </m:r>
                              <m:r>
                                <a:rPr lang="ro-RO" sz="1200" i="1">
                                  <a:latin typeface="Cambria Math" panose="02040503050406030204" pitchFamily="18" charset="0"/>
                                  <a:ea typeface="Cambria Math" panose="02040503050406030204" pitchFamily="18" charset="0"/>
                                </a:rPr>
                                <m:t>𝑗</m:t>
                              </m:r>
                              <m:r>
                                <a:rPr lang="ro-RO" sz="1200" i="1">
                                  <a:latin typeface="Cambria Math" panose="02040503050406030204" pitchFamily="18" charset="0"/>
                                  <a:ea typeface="Cambria Math" panose="02040503050406030204" pitchFamily="18" charset="0"/>
                                </a:rPr>
                                <m:t>=0</m:t>
                              </m:r>
                            </m:e>
                            <m:e>
                              <m:func>
                                <m:funcPr>
                                  <m:ctrlPr>
                                    <a:rPr lang="ro-RO" sz="1200" i="1">
                                      <a:latin typeface="Cambria Math" panose="02040503050406030204" pitchFamily="18" charset="0"/>
                                      <a:ea typeface="Cambria Math" panose="02040503050406030204" pitchFamily="18" charset="0"/>
                                    </a:rPr>
                                  </m:ctrlPr>
                                </m:funcPr>
                                <m:fName>
                                  <m:r>
                                    <m:rPr>
                                      <m:sty m:val="p"/>
                                    </m:rPr>
                                    <a:rPr lang="ro-RO" sz="1200">
                                      <a:latin typeface="Cambria Math" panose="02040503050406030204" pitchFamily="18" charset="0"/>
                                      <a:ea typeface="Cambria Math" panose="02040503050406030204" pitchFamily="18" charset="0"/>
                                    </a:rPr>
                                    <m:t>cos</m:t>
                                  </m:r>
                                </m:fName>
                                <m:e>
                                  <m:f>
                                    <m:fPr>
                                      <m:ctrlPr>
                                        <a:rPr lang="ro-RO" sz="1200" i="1">
                                          <a:latin typeface="Cambria Math" panose="02040503050406030204" pitchFamily="18" charset="0"/>
                                          <a:ea typeface="Cambria Math" panose="02040503050406030204" pitchFamily="18" charset="0"/>
                                        </a:rPr>
                                      </m:ctrlPr>
                                    </m:fPr>
                                    <m:num>
                                      <m:r>
                                        <a:rPr lang="ro-RO" sz="1200" i="1">
                                          <a:latin typeface="Cambria Math" panose="02040503050406030204" pitchFamily="18" charset="0"/>
                                          <a:ea typeface="Cambria Math" panose="02040503050406030204" pitchFamily="18" charset="0"/>
                                        </a:rPr>
                                        <m:t>𝑝𝑜𝑠</m:t>
                                      </m:r>
                                    </m:num>
                                    <m:den>
                                      <m:sSup>
                                        <m:sSupPr>
                                          <m:ctrlPr>
                                            <a:rPr lang="ro-RO" sz="1200" i="1">
                                              <a:latin typeface="Cambria Math" panose="02040503050406030204" pitchFamily="18" charset="0"/>
                                              <a:ea typeface="Cambria Math" panose="02040503050406030204" pitchFamily="18" charset="0"/>
                                            </a:rPr>
                                          </m:ctrlPr>
                                        </m:sSupPr>
                                        <m:e>
                                          <m:r>
                                            <a:rPr lang="ro-RO" sz="1200" i="1">
                                              <a:latin typeface="Cambria Math" panose="02040503050406030204" pitchFamily="18" charset="0"/>
                                              <a:ea typeface="Cambria Math" panose="02040503050406030204" pitchFamily="18" charset="0"/>
                                            </a:rPr>
                                            <m:t>1000</m:t>
                                          </m:r>
                                        </m:e>
                                        <m:sup>
                                          <m:f>
                                            <m:fPr>
                                              <m:ctrlPr>
                                                <a:rPr lang="ro-RO" sz="1200" i="1">
                                                  <a:latin typeface="Cambria Math" panose="02040503050406030204" pitchFamily="18" charset="0"/>
                                                  <a:ea typeface="Cambria Math" panose="02040503050406030204" pitchFamily="18" charset="0"/>
                                                </a:rPr>
                                              </m:ctrlPr>
                                            </m:fPr>
                                            <m:num>
                                              <m:r>
                                                <a:rPr lang="ro-RO" sz="1200" i="1">
                                                  <a:latin typeface="Cambria Math" panose="02040503050406030204" pitchFamily="18" charset="0"/>
                                                  <a:ea typeface="Cambria Math" panose="02040503050406030204" pitchFamily="18" charset="0"/>
                                                </a:rPr>
                                                <m:t>2</m:t>
                                              </m:r>
                                              <m:r>
                                                <a:rPr lang="ro-RO" sz="1200" i="1">
                                                  <a:latin typeface="Cambria Math" panose="02040503050406030204" pitchFamily="18" charset="0"/>
                                                  <a:ea typeface="Cambria Math" panose="02040503050406030204" pitchFamily="18" charset="0"/>
                                                </a:rPr>
                                                <m:t>𝑖</m:t>
                                              </m:r>
                                            </m:num>
                                            <m:den>
                                              <m:sSub>
                                                <m:sSubPr>
                                                  <m:ctrlPr>
                                                    <a:rPr lang="ro-RO" sz="1200" i="1">
                                                      <a:latin typeface="Cambria Math" panose="02040503050406030204" pitchFamily="18" charset="0"/>
                                                      <a:ea typeface="Cambria Math" panose="02040503050406030204" pitchFamily="18" charset="0"/>
                                                    </a:rPr>
                                                  </m:ctrlPr>
                                                </m:sSubPr>
                                                <m:e>
                                                  <m:r>
                                                    <a:rPr lang="ro-RO" sz="1200" i="1">
                                                      <a:latin typeface="Cambria Math" panose="02040503050406030204" pitchFamily="18" charset="0"/>
                                                      <a:ea typeface="Cambria Math" panose="02040503050406030204" pitchFamily="18" charset="0"/>
                                                    </a:rPr>
                                                    <m:t>𝑑</m:t>
                                                  </m:r>
                                                </m:e>
                                                <m:sub>
                                                  <m:r>
                                                    <a:rPr lang="ro-RO" sz="1200" i="1">
                                                      <a:latin typeface="Cambria Math" panose="02040503050406030204" pitchFamily="18" charset="0"/>
                                                      <a:ea typeface="Cambria Math" panose="02040503050406030204" pitchFamily="18" charset="0"/>
                                                    </a:rPr>
                                                    <m:t>𝑚𝑜𝑑𝑒𝑙</m:t>
                                                  </m:r>
                                                </m:sub>
                                              </m:sSub>
                                            </m:den>
                                          </m:f>
                                        </m:sup>
                                      </m:sSup>
                                    </m:den>
                                  </m:f>
                                </m:e>
                              </m:func>
                              <m:r>
                                <a:rPr lang="ro-RO" sz="1200" i="1">
                                  <a:latin typeface="Cambria Math" panose="02040503050406030204" pitchFamily="18" charset="0"/>
                                  <a:ea typeface="Cambria Math" panose="02040503050406030204" pitchFamily="18" charset="0"/>
                                </a:rPr>
                                <m:t>,  </m:t>
                              </m:r>
                              <m:r>
                                <a:rPr lang="ro-RO" sz="1200" i="1">
                                  <a:latin typeface="Cambria Math" panose="02040503050406030204" pitchFamily="18" charset="0"/>
                                  <a:ea typeface="Cambria Math" panose="02040503050406030204" pitchFamily="18" charset="0"/>
                                </a:rPr>
                                <m:t>𝑗</m:t>
                              </m:r>
                              <m:r>
                                <a:rPr lang="ro-RO" sz="1200" i="1">
                                  <a:latin typeface="Cambria Math" panose="02040503050406030204" pitchFamily="18" charset="0"/>
                                  <a:ea typeface="Cambria Math" panose="02040503050406030204" pitchFamily="18" charset="0"/>
                                </a:rPr>
                                <m:t>=1</m:t>
                              </m:r>
                            </m:e>
                          </m:eqArr>
                        </m:e>
                      </m:d>
                    </m:oMath>
                  </m:oMathPara>
                </a14:m>
                <a:endParaRPr lang="ro-RO" sz="1200" dirty="0">
                  <a:latin typeface="Cambria Math" panose="02040503050406030204" pitchFamily="18" charset="0"/>
                  <a:ea typeface="Cambria Math" panose="02040503050406030204" pitchFamily="18" charset="0"/>
                </a:endParaRPr>
              </a:p>
            </p:txBody>
          </p:sp>
        </mc:Choice>
        <mc:Fallback xmlns="">
          <p:sp>
            <p:nvSpPr>
              <p:cNvPr id="16" name="CasetăText 15">
                <a:extLst>
                  <a:ext uri="{FF2B5EF4-FFF2-40B4-BE49-F238E27FC236}">
                    <a16:creationId xmlns:a16="http://schemas.microsoft.com/office/drawing/2014/main" id="{BBB1BB7B-DCDE-4B10-9D7B-DAD1EBB0BB8E}"/>
                  </a:ext>
                </a:extLst>
              </p:cNvPr>
              <p:cNvSpPr txBox="1">
                <a:spLocks noRot="1" noChangeAspect="1" noMove="1" noResize="1" noEditPoints="1" noAdjustHandles="1" noChangeArrowheads="1" noChangeShapeType="1" noTextEdit="1"/>
              </p:cNvSpPr>
              <p:nvPr/>
            </p:nvSpPr>
            <p:spPr>
              <a:xfrm>
                <a:off x="8856617" y="4922832"/>
                <a:ext cx="3335383" cy="946156"/>
              </a:xfrm>
              <a:prstGeom prst="rect">
                <a:avLst/>
              </a:prstGeom>
              <a:blipFill>
                <a:blip r:embed="rId5"/>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238600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0DE539-8B6E-407A-96F5-07230CF71D69}"/>
              </a:ext>
            </a:extLst>
          </p:cNvPr>
          <p:cNvSpPr>
            <a:spLocks noGrp="1"/>
          </p:cNvSpPr>
          <p:nvPr>
            <p:ph type="title"/>
          </p:nvPr>
        </p:nvSpPr>
        <p:spPr/>
        <p:txBody>
          <a:bodyPr/>
          <a:lstStyle/>
          <a:p>
            <a:r>
              <a:rPr lang="en-US" dirty="0"/>
              <a:t>Proposed Method</a:t>
            </a:r>
          </a:p>
        </p:txBody>
      </p:sp>
      <p:sp>
        <p:nvSpPr>
          <p:cNvPr id="3" name="Substituent text 2">
            <a:extLst>
              <a:ext uri="{FF2B5EF4-FFF2-40B4-BE49-F238E27FC236}">
                <a16:creationId xmlns:a16="http://schemas.microsoft.com/office/drawing/2014/main" id="{5727D694-7377-40F5-9780-2A88192C47E2}"/>
              </a:ext>
            </a:extLst>
          </p:cNvPr>
          <p:cNvSpPr>
            <a:spLocks noGrp="1"/>
          </p:cNvSpPr>
          <p:nvPr>
            <p:ph type="body" idx="1"/>
          </p:nvPr>
        </p:nvSpPr>
        <p:spPr/>
        <p:txBody>
          <a:bodyPr/>
          <a:lstStyle/>
          <a:p>
            <a:r>
              <a:rPr lang="en-US"/>
              <a:t>Description of the Method. RONACC</a:t>
            </a:r>
          </a:p>
        </p:txBody>
      </p:sp>
      <p:sp>
        <p:nvSpPr>
          <p:cNvPr id="4" name="Substituent dată 3">
            <a:extLst>
              <a:ext uri="{FF2B5EF4-FFF2-40B4-BE49-F238E27FC236}">
                <a16:creationId xmlns:a16="http://schemas.microsoft.com/office/drawing/2014/main" id="{7A538E9B-970C-49BD-BC22-CE634DF28D89}"/>
              </a:ext>
            </a:extLst>
          </p:cNvPr>
          <p:cNvSpPr>
            <a:spLocks noGrp="1"/>
          </p:cNvSpPr>
          <p:nvPr>
            <p:ph type="dt" sz="half" idx="10"/>
          </p:nvPr>
        </p:nvSpPr>
        <p:spPr/>
        <p:txBody>
          <a:bodyPr/>
          <a:lstStyle/>
          <a:p>
            <a:r>
              <a:rPr lang="ro-RO" dirty="0"/>
              <a:t>02.07.2020 10:00</a:t>
            </a:r>
          </a:p>
        </p:txBody>
      </p:sp>
      <p:sp>
        <p:nvSpPr>
          <p:cNvPr id="5" name="Substituent subsol 4">
            <a:extLst>
              <a:ext uri="{FF2B5EF4-FFF2-40B4-BE49-F238E27FC236}">
                <a16:creationId xmlns:a16="http://schemas.microsoft.com/office/drawing/2014/main" id="{6371DEC9-4F5C-4593-B395-9713F3AA5EB1}"/>
              </a:ext>
            </a:extLst>
          </p:cNvPr>
          <p:cNvSpPr>
            <a:spLocks noGrp="1"/>
          </p:cNvSpPr>
          <p:nvPr>
            <p:ph type="ftr" sz="quarter" idx="11"/>
          </p:nvPr>
        </p:nvSpPr>
        <p:spPr/>
        <p:txBody>
          <a:bodyPr/>
          <a:lstStyle/>
          <a:p>
            <a:r>
              <a:rPr lang="ro-RO" dirty="0"/>
              <a:t>BUCHAREST</a:t>
            </a:r>
          </a:p>
        </p:txBody>
      </p:sp>
      <p:sp>
        <p:nvSpPr>
          <p:cNvPr id="6" name="Substituent număr diapozitiv 5">
            <a:extLst>
              <a:ext uri="{FF2B5EF4-FFF2-40B4-BE49-F238E27FC236}">
                <a16:creationId xmlns:a16="http://schemas.microsoft.com/office/drawing/2014/main" id="{B3D6E2F7-15D2-41FE-903F-B291ECA2FEEA}"/>
              </a:ext>
            </a:extLst>
          </p:cNvPr>
          <p:cNvSpPr>
            <a:spLocks noGrp="1"/>
          </p:cNvSpPr>
          <p:nvPr>
            <p:ph type="sldNum" sz="quarter" idx="12"/>
          </p:nvPr>
        </p:nvSpPr>
        <p:spPr/>
        <p:txBody>
          <a:bodyPr/>
          <a:lstStyle/>
          <a:p>
            <a:fld id="{83044DA2-6856-430C-8841-3BB42E88DEF9}" type="slidenum">
              <a:rPr lang="ro-RO" smtClean="0"/>
              <a:t>9</a:t>
            </a:fld>
            <a:endParaRPr lang="ro-RO" dirty="0"/>
          </a:p>
        </p:txBody>
      </p:sp>
    </p:spTree>
    <p:extLst>
      <p:ext uri="{BB962C8B-B14F-4D97-AF65-F5344CB8AC3E}">
        <p14:creationId xmlns:p14="http://schemas.microsoft.com/office/powerpoint/2010/main" val="4181462059"/>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1910</Words>
  <Application>Microsoft Office PowerPoint</Application>
  <PresentationFormat>Widescreen</PresentationFormat>
  <Paragraphs>244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Courier New</vt:lpstr>
      <vt:lpstr>Temă Office</vt:lpstr>
      <vt:lpstr>Intelligent Linguistic System for the Grammar of the Romanian Language</vt:lpstr>
      <vt:lpstr>Vision</vt:lpstr>
      <vt:lpstr>Motivation</vt:lpstr>
      <vt:lpstr>Need</vt:lpstr>
      <vt:lpstr>Objectives</vt:lpstr>
      <vt:lpstr>Technologies Used</vt:lpstr>
      <vt:lpstr>Attention</vt:lpstr>
      <vt:lpstr>Transformer</vt:lpstr>
      <vt:lpstr>Proposed Method</vt:lpstr>
      <vt:lpstr>Description of the Method</vt:lpstr>
      <vt:lpstr>RONACC</vt:lpstr>
      <vt:lpstr>Results</vt:lpstr>
      <vt:lpstr>Metrics: Accuracy. Loss</vt:lpstr>
      <vt:lpstr>Evaluation</vt:lpstr>
      <vt:lpstr>Example Attention (1)</vt:lpstr>
      <vt:lpstr>Example Attention (2)</vt:lpstr>
      <vt:lpstr>Conclusions</vt:lpstr>
      <vt:lpstr>Conclusions. Further developments</vt:lpstr>
      <vt:lpstr>Bibliography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Linguistic System for the Grammar of the Romanian Language</dc:title>
  <dc:subject>Grammar of the Romanian Language</dc:subject>
  <dc:creator>Nitu Ioan-Florin-Catalin</dc:creator>
  <cp:keywords>Diploma Project</cp:keywords>
  <dc:description>The field of natural language processing is not as strongly developed for the Romanian language as it is for others, as is the English language. Writing texts correctly has always been a necessity, and the development of tools that will be useful in this need is critical. The proposed correction system receives a sentence with grammatical errors and corrects it, using state-of-the-art technologies to perform this operation such as attention-based neural models like Encoder-Decoder Transformers. These are a cornerstone in the development of intelligent tools for processing – translating, summarizing, or proofreading – texts and are the foundation for this project. The paper uses RONACC, the first corpus for grammatical corrections in Romanian for modeling, training, testing, and validating the project. Using a very large data set with over a million learning examples, an average BLUE score of 45.29 points was obtained, in a rather short training time (only two hours for five epochs) executed on several GPUs. However, even a small data set of only fifty thousand examples with as many as one hundred epochs achieves an average BLUE score of 33.29 points in three hours.</dc:description>
  <cp:lastModifiedBy>Nitu Ioan-Florin-Catalin</cp:lastModifiedBy>
  <cp:revision>82</cp:revision>
  <dcterms:created xsi:type="dcterms:W3CDTF">2020-06-26T17:10:48Z</dcterms:created>
  <dcterms:modified xsi:type="dcterms:W3CDTF">2021-02-16T12:27:35Z</dcterms:modified>
  <cp:category>AI, ML, NLP</cp:category>
</cp:coreProperties>
</file>