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
      <p:font typeface="Spectral"/>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ectral-bold.fntdata"/><Relationship Id="rId11" Type="http://schemas.openxmlformats.org/officeDocument/2006/relationships/slide" Target="slides/slide6.xml"/><Relationship Id="rId22" Type="http://schemas.openxmlformats.org/officeDocument/2006/relationships/font" Target="fonts/Spectral-boldItalic.fntdata"/><Relationship Id="rId10" Type="http://schemas.openxmlformats.org/officeDocument/2006/relationships/slide" Target="slides/slide5.xml"/><Relationship Id="rId21" Type="http://schemas.openxmlformats.org/officeDocument/2006/relationships/font" Target="fonts/Spectral-italic.fntdata"/><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19" Type="http://schemas.openxmlformats.org/officeDocument/2006/relationships/font" Target="fonts/Spectral-regular.fntdata"/><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edaa27d1a_0_5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2edaa27d1a_0_5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edaa27d1a_0_5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2edaa27d1a_0_5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2edaa27d1a_0_5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2edaa27d1a_0_5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edaa27d1a_0_5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2edaa27d1a_0_5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edaa27d1a_0_5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2edaa27d1a_0_5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2edaa27d1a_0_5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2edaa27d1a_0_5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776300" y="932850"/>
            <a:ext cx="2479500" cy="59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i="1" lang="en" sz="3140" u="sng">
                <a:latin typeface="Spectral"/>
                <a:ea typeface="Spectral"/>
                <a:cs typeface="Spectral"/>
                <a:sym typeface="Spectral"/>
              </a:rPr>
              <a:t>Team no: 35</a:t>
            </a:r>
            <a:endParaRPr i="1" sz="3140" u="sng">
              <a:latin typeface="Spectral"/>
              <a:ea typeface="Spectral"/>
              <a:cs typeface="Spectral"/>
              <a:sym typeface="Spectral"/>
            </a:endParaRPr>
          </a:p>
        </p:txBody>
      </p:sp>
      <p:sp>
        <p:nvSpPr>
          <p:cNvPr id="278" name="Google Shape;278;p13"/>
          <p:cNvSpPr txBox="1"/>
          <p:nvPr>
            <p:ph idx="1" type="subTitle"/>
          </p:nvPr>
        </p:nvSpPr>
        <p:spPr>
          <a:xfrm>
            <a:off x="811150" y="1876350"/>
            <a:ext cx="4255500" cy="2605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t/>
            </a:r>
            <a:endParaRPr b="1"/>
          </a:p>
          <a:p>
            <a:pPr indent="0" lvl="0" marL="0" rtl="0" algn="ctr">
              <a:spcBef>
                <a:spcPts val="0"/>
              </a:spcBef>
              <a:spcAft>
                <a:spcPts val="0"/>
              </a:spcAft>
              <a:buNone/>
            </a:pPr>
            <a:r>
              <a:rPr b="1" lang="en"/>
              <a:t>Name: Farjana Alam</a:t>
            </a:r>
            <a:endParaRPr b="1"/>
          </a:p>
          <a:p>
            <a:pPr indent="0" lvl="0" marL="0" rtl="0" algn="ctr">
              <a:spcBef>
                <a:spcPts val="0"/>
              </a:spcBef>
              <a:spcAft>
                <a:spcPts val="0"/>
              </a:spcAft>
              <a:buNone/>
            </a:pPr>
            <a:r>
              <a:rPr b="1" lang="en"/>
              <a:t>ID: 20101022</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lnSpc>
                <a:spcPct val="120000"/>
              </a:lnSpc>
              <a:spcBef>
                <a:spcPts val="0"/>
              </a:spcBef>
              <a:spcAft>
                <a:spcPts val="0"/>
              </a:spcAft>
              <a:buNone/>
            </a:pPr>
            <a:r>
              <a:rPr b="1" lang="en" sz="1400">
                <a:latin typeface="Arial"/>
                <a:ea typeface="Arial"/>
                <a:cs typeface="Arial"/>
                <a:sym typeface="Arial"/>
              </a:rPr>
              <a:t>ST : Sadiul Arefin Rafi</a:t>
            </a:r>
            <a:endParaRPr b="1" sz="1400">
              <a:latin typeface="Arial"/>
              <a:ea typeface="Arial"/>
              <a:cs typeface="Arial"/>
              <a:sym typeface="Arial"/>
            </a:endParaRPr>
          </a:p>
          <a:p>
            <a:pPr indent="0" lvl="0" marL="0" rtl="0" algn="ctr">
              <a:lnSpc>
                <a:spcPct val="120000"/>
              </a:lnSpc>
              <a:spcBef>
                <a:spcPts val="0"/>
              </a:spcBef>
              <a:spcAft>
                <a:spcPts val="0"/>
              </a:spcAft>
              <a:buNone/>
            </a:pPr>
            <a:r>
              <a:rPr b="1" lang="en" sz="1400">
                <a:latin typeface="Arial"/>
                <a:ea typeface="Arial"/>
                <a:cs typeface="Arial"/>
                <a:sym typeface="Arial"/>
              </a:rPr>
              <a:t>RA: MD Sabbir Hossain</a:t>
            </a:r>
            <a:endParaRPr b="1" sz="1400">
              <a:latin typeface="Arial"/>
              <a:ea typeface="Arial"/>
              <a:cs typeface="Arial"/>
              <a:sym typeface="Arial"/>
            </a:endParaRPr>
          </a:p>
          <a:p>
            <a:pPr indent="0" lvl="0" marL="0" rtl="0" algn="l">
              <a:lnSpc>
                <a:spcPct val="120000"/>
              </a:lnSpc>
              <a:spcBef>
                <a:spcPts val="0"/>
              </a:spcBef>
              <a:spcAft>
                <a:spcPts val="0"/>
              </a:spcAft>
              <a:buNone/>
            </a:pPr>
            <a:r>
              <a:t/>
            </a:r>
            <a:endParaRPr sz="1400">
              <a:solidFill>
                <a:srgbClr val="30A59A"/>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9" name="Google Shape;279;p1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ctrTitle"/>
          </p:nvPr>
        </p:nvSpPr>
        <p:spPr>
          <a:xfrm>
            <a:off x="373950" y="561650"/>
            <a:ext cx="5158800" cy="1644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n" sz="2840">
                <a:latin typeface="Times New Roman"/>
                <a:ea typeface="Times New Roman"/>
                <a:cs typeface="Times New Roman"/>
                <a:sym typeface="Times New Roman"/>
              </a:rPr>
              <a:t>Znet: Deep Learning Approach for 2D MRI Brain Tumor Segmentation</a:t>
            </a:r>
            <a:endParaRPr sz="2840">
              <a:latin typeface="Times New Roman"/>
              <a:ea typeface="Times New Roman"/>
              <a:cs typeface="Times New Roman"/>
              <a:sym typeface="Times New Roman"/>
            </a:endParaRPr>
          </a:p>
        </p:txBody>
      </p:sp>
      <p:sp>
        <p:nvSpPr>
          <p:cNvPr id="285" name="Google Shape;285;p14"/>
          <p:cNvSpPr txBox="1"/>
          <p:nvPr>
            <p:ph idx="1" type="subTitle"/>
          </p:nvPr>
        </p:nvSpPr>
        <p:spPr>
          <a:xfrm>
            <a:off x="373950" y="3021800"/>
            <a:ext cx="4255500" cy="92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Publisher:</a:t>
            </a:r>
            <a:r>
              <a:rPr lang="en" sz="1700"/>
              <a:t> IEEE</a:t>
            </a:r>
            <a:endParaRPr sz="1700"/>
          </a:p>
          <a:p>
            <a:pPr indent="0" lvl="0" marL="0" rtl="0" algn="l">
              <a:spcBef>
                <a:spcPts val="0"/>
              </a:spcBef>
              <a:spcAft>
                <a:spcPts val="0"/>
              </a:spcAft>
              <a:buNone/>
            </a:pPr>
            <a:r>
              <a:rPr b="1" lang="en" sz="1700"/>
              <a:t>Date of Publication: </a:t>
            </a:r>
            <a:r>
              <a:rPr lang="en" sz="1700"/>
              <a:t>23 May 2022</a:t>
            </a:r>
            <a:endParaRPr sz="1700"/>
          </a:p>
        </p:txBody>
      </p:sp>
      <p:sp>
        <p:nvSpPr>
          <p:cNvPr id="286" name="Google Shape;286;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ctrTitle"/>
          </p:nvPr>
        </p:nvSpPr>
        <p:spPr>
          <a:xfrm>
            <a:off x="373950" y="559950"/>
            <a:ext cx="4255500" cy="630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p:txBody>
      </p:sp>
      <p:sp>
        <p:nvSpPr>
          <p:cNvPr id="292" name="Google Shape;292;p15"/>
          <p:cNvSpPr txBox="1"/>
          <p:nvPr>
            <p:ph idx="1" type="subTitle"/>
          </p:nvPr>
        </p:nvSpPr>
        <p:spPr>
          <a:xfrm>
            <a:off x="373950" y="1331450"/>
            <a:ext cx="4863000" cy="29859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Font typeface="Times New Roman"/>
              <a:buChar char="●"/>
            </a:pPr>
            <a:r>
              <a:rPr lang="en">
                <a:latin typeface="Times New Roman"/>
                <a:ea typeface="Times New Roman"/>
                <a:cs typeface="Times New Roman"/>
                <a:sym typeface="Times New Roman"/>
              </a:rPr>
              <a:t>P</a:t>
            </a:r>
            <a:r>
              <a:rPr lang="en">
                <a:latin typeface="Times New Roman"/>
                <a:ea typeface="Times New Roman"/>
                <a:cs typeface="Times New Roman"/>
                <a:sym typeface="Times New Roman"/>
              </a:rPr>
              <a:t>roposing a novel deep learning approach called Znet for segmenting 2D brain tumors in MR images</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a:latin typeface="Times New Roman"/>
                <a:ea typeface="Times New Roman"/>
                <a:cs typeface="Times New Roman"/>
                <a:sym typeface="Times New Roman"/>
              </a:rPr>
              <a:t>Evaluating the performance of the proposed approach on a public benchmark dataset based on The Cancer Genome Atlas Low-Grade Glioma (TCGA-LGG)</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a:latin typeface="Times New Roman"/>
                <a:ea typeface="Times New Roman"/>
                <a:cs typeface="Times New Roman"/>
                <a:sym typeface="Times New Roman"/>
              </a:rPr>
              <a:t>Demonstrating the potential of the proposed approach to assist in accurate diagnosis, prognosis, and medical treatment technologies for brain tumors.</a:t>
            </a:r>
            <a:endParaRPr>
              <a:latin typeface="Times New Roman"/>
              <a:ea typeface="Times New Roman"/>
              <a:cs typeface="Times New Roman"/>
              <a:sym typeface="Times New Roman"/>
            </a:endParaRPr>
          </a:p>
        </p:txBody>
      </p:sp>
      <p:sp>
        <p:nvSpPr>
          <p:cNvPr id="293" name="Google Shape;293;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ctrTitle"/>
          </p:nvPr>
        </p:nvSpPr>
        <p:spPr>
          <a:xfrm>
            <a:off x="399675" y="264200"/>
            <a:ext cx="1776900" cy="93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299" name="Google Shape;299;p16"/>
          <p:cNvSpPr txBox="1"/>
          <p:nvPr>
            <p:ph idx="1" type="subTitle"/>
          </p:nvPr>
        </p:nvSpPr>
        <p:spPr>
          <a:xfrm>
            <a:off x="824000" y="1138575"/>
            <a:ext cx="4451700" cy="15282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SzPct val="100000"/>
              <a:buFont typeface="Times New Roman"/>
              <a:buChar char="●"/>
            </a:pPr>
            <a:r>
              <a:rPr lang="en">
                <a:latin typeface="Times New Roman"/>
                <a:ea typeface="Times New Roman"/>
                <a:cs typeface="Times New Roman"/>
                <a:sym typeface="Times New Roman"/>
              </a:rPr>
              <a:t>The dataset used in the paper is based on The Cancer Genome Atlas Low-Grade Glioma (TCGA-LGG) dataset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4960" lvl="0" marL="457200" rtl="0" algn="l">
              <a:spcBef>
                <a:spcPts val="0"/>
              </a:spcBef>
              <a:spcAft>
                <a:spcPts val="0"/>
              </a:spcAft>
              <a:buSzPct val="100000"/>
              <a:buFont typeface="Times New Roman"/>
              <a:buChar char="●"/>
            </a:pPr>
            <a:r>
              <a:rPr lang="en">
                <a:latin typeface="Times New Roman"/>
                <a:ea typeface="Times New Roman"/>
                <a:cs typeface="Times New Roman"/>
                <a:sym typeface="Times New Roman"/>
              </a:rPr>
              <a:t>The dataset consists of 110 patients with low-grade glioma, including 75 patients for training and 35 patients for testing.</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300" name="Google Shape;300;p16"/>
          <p:cNvPicPr preferRelativeResize="0"/>
          <p:nvPr/>
        </p:nvPicPr>
        <p:blipFill>
          <a:blip r:embed="rId3">
            <a:alphaModFix/>
          </a:blip>
          <a:stretch>
            <a:fillRect/>
          </a:stretch>
        </p:blipFill>
        <p:spPr>
          <a:xfrm>
            <a:off x="823988" y="2499325"/>
            <a:ext cx="4848221" cy="1861425"/>
          </a:xfrm>
          <a:prstGeom prst="rect">
            <a:avLst/>
          </a:prstGeom>
          <a:noFill/>
          <a:ln>
            <a:noFill/>
          </a:ln>
        </p:spPr>
      </p:pic>
      <p:sp>
        <p:nvSpPr>
          <p:cNvPr id="301" name="Google Shape;301;p16"/>
          <p:cNvSpPr txBox="1"/>
          <p:nvPr/>
        </p:nvSpPr>
        <p:spPr>
          <a:xfrm>
            <a:off x="831600" y="4360750"/>
            <a:ext cx="4833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Times New Roman"/>
                <a:ea typeface="Times New Roman"/>
                <a:cs typeface="Times New Roman"/>
                <a:sym typeface="Times New Roman"/>
              </a:rPr>
              <a:t>(A) Samples of dataset images (B) the corresponding</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lt1"/>
                </a:solidFill>
                <a:latin typeface="Times New Roman"/>
                <a:ea typeface="Times New Roman"/>
                <a:cs typeface="Times New Roman"/>
                <a:sym typeface="Times New Roman"/>
              </a:rPr>
              <a:t>annotated ground truth (tumor mask)</a:t>
            </a:r>
            <a:endParaRPr sz="1300">
              <a:solidFill>
                <a:schemeClr val="lt1"/>
              </a:solidFill>
              <a:latin typeface="Times New Roman"/>
              <a:ea typeface="Times New Roman"/>
              <a:cs typeface="Times New Roman"/>
              <a:sym typeface="Times New Roman"/>
            </a:endParaRPr>
          </a:p>
        </p:txBody>
      </p:sp>
      <p:sp>
        <p:nvSpPr>
          <p:cNvPr id="302" name="Google Shape;302;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ctrTitle"/>
          </p:nvPr>
        </p:nvSpPr>
        <p:spPr>
          <a:xfrm>
            <a:off x="348225" y="251325"/>
            <a:ext cx="2985600" cy="88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308" name="Google Shape;308;p17"/>
          <p:cNvSpPr txBox="1"/>
          <p:nvPr>
            <p:ph idx="1" type="subTitle"/>
          </p:nvPr>
        </p:nvSpPr>
        <p:spPr>
          <a:xfrm>
            <a:off x="425375" y="997150"/>
            <a:ext cx="5274600" cy="24561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Font typeface="Times New Roman"/>
              <a:buChar char="●"/>
            </a:pPr>
            <a:r>
              <a:rPr lang="en">
                <a:latin typeface="Times New Roman"/>
                <a:ea typeface="Times New Roman"/>
                <a:cs typeface="Times New Roman"/>
                <a:sym typeface="Times New Roman"/>
              </a:rPr>
              <a:t>The authors propose a deep learning-based approach called Znet for brain tumor segmentation.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22580" lvl="0" marL="457200" rtl="0" algn="l">
              <a:spcBef>
                <a:spcPts val="0"/>
              </a:spcBef>
              <a:spcAft>
                <a:spcPts val="0"/>
              </a:spcAft>
              <a:buSzPct val="100000"/>
              <a:buFont typeface="Times New Roman"/>
              <a:buChar char="●"/>
            </a:pPr>
            <a:r>
              <a:rPr lang="en">
                <a:latin typeface="Times New Roman"/>
                <a:ea typeface="Times New Roman"/>
                <a:cs typeface="Times New Roman"/>
                <a:sym typeface="Times New Roman"/>
              </a:rPr>
              <a:t>Znet is a convolutional neural network (CNN) architecture that consists of an encoder-decoder network with skip connections.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22580" lvl="0" marL="457200" rtl="0" algn="l">
              <a:spcBef>
                <a:spcPts val="0"/>
              </a:spcBef>
              <a:spcAft>
                <a:spcPts val="0"/>
              </a:spcAft>
              <a:buSzPct val="100000"/>
              <a:buFont typeface="Times New Roman"/>
              <a:buChar char="●"/>
            </a:pPr>
            <a:r>
              <a:rPr lang="en">
                <a:latin typeface="Times New Roman"/>
                <a:ea typeface="Times New Roman"/>
                <a:cs typeface="Times New Roman"/>
                <a:sym typeface="Times New Roman"/>
              </a:rPr>
              <a:t>Znet is a modified version of the U-Net architecture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22580" lvl="0" marL="457200" rtl="0" algn="l">
              <a:spcBef>
                <a:spcPts val="0"/>
              </a:spcBef>
              <a:spcAft>
                <a:spcPts val="0"/>
              </a:spcAft>
              <a:buSzPct val="100000"/>
              <a:buFont typeface="Times New Roman"/>
              <a:buChar char="●"/>
            </a:pPr>
            <a:r>
              <a:rPr lang="en">
                <a:latin typeface="Times New Roman"/>
                <a:ea typeface="Times New Roman"/>
                <a:cs typeface="Times New Roman"/>
                <a:sym typeface="Times New Roman"/>
              </a:rPr>
              <a:t>The authors used data augmentation techniques to increase the size of the training dataset and improve the generalization of the network.</a:t>
            </a:r>
            <a:endParaRPr>
              <a:latin typeface="Times New Roman"/>
              <a:ea typeface="Times New Roman"/>
              <a:cs typeface="Times New Roman"/>
              <a:sym typeface="Times New Roman"/>
            </a:endParaRPr>
          </a:p>
        </p:txBody>
      </p:sp>
      <p:sp>
        <p:nvSpPr>
          <p:cNvPr id="309" name="Google Shape;309;p17"/>
          <p:cNvSpPr txBox="1"/>
          <p:nvPr/>
        </p:nvSpPr>
        <p:spPr>
          <a:xfrm>
            <a:off x="348225" y="3273225"/>
            <a:ext cx="289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lt1"/>
                </a:solidFill>
                <a:latin typeface="Times New Roman"/>
                <a:ea typeface="Times New Roman"/>
                <a:cs typeface="Times New Roman"/>
                <a:sym typeface="Times New Roman"/>
              </a:rPr>
              <a:t>Result:</a:t>
            </a:r>
            <a:endParaRPr b="1" sz="3600">
              <a:solidFill>
                <a:schemeClr val="lt1"/>
              </a:solidFill>
              <a:latin typeface="Times New Roman"/>
              <a:ea typeface="Times New Roman"/>
              <a:cs typeface="Times New Roman"/>
              <a:sym typeface="Times New Roman"/>
            </a:endParaRPr>
          </a:p>
        </p:txBody>
      </p:sp>
      <p:sp>
        <p:nvSpPr>
          <p:cNvPr id="310" name="Google Shape;310;p17"/>
          <p:cNvSpPr txBox="1"/>
          <p:nvPr/>
        </p:nvSpPr>
        <p:spPr>
          <a:xfrm>
            <a:off x="425375" y="3881400"/>
            <a:ext cx="68691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Their experimental results showed high values of the mean dice similarity coefficient (dice = 0.96 during model training and dice = 0.92 for the independent testing dataset). Other evaluation measures were also relatively high, e.g., pixel accuracy = 0.996, F1 score = 0.81, and Matthews Correlation Coefficient, MCC = 0.81.</a:t>
            </a:r>
            <a:endParaRPr>
              <a:solidFill>
                <a:schemeClr val="lt1"/>
              </a:solidFill>
              <a:latin typeface="Times New Roman"/>
              <a:ea typeface="Times New Roman"/>
              <a:cs typeface="Times New Roman"/>
              <a:sym typeface="Times New Roman"/>
            </a:endParaRPr>
          </a:p>
        </p:txBody>
      </p:sp>
      <p:sp>
        <p:nvSpPr>
          <p:cNvPr id="311" name="Google Shape;311;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txBox="1"/>
          <p:nvPr>
            <p:ph type="ctrTitle"/>
          </p:nvPr>
        </p:nvSpPr>
        <p:spPr>
          <a:xfrm>
            <a:off x="335375" y="250800"/>
            <a:ext cx="2754300" cy="823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Future work</a:t>
            </a:r>
            <a:endParaRPr>
              <a:latin typeface="Times New Roman"/>
              <a:ea typeface="Times New Roman"/>
              <a:cs typeface="Times New Roman"/>
              <a:sym typeface="Times New Roman"/>
            </a:endParaRPr>
          </a:p>
        </p:txBody>
      </p:sp>
      <p:sp>
        <p:nvSpPr>
          <p:cNvPr id="317" name="Google Shape;317;p18"/>
          <p:cNvSpPr txBox="1"/>
          <p:nvPr>
            <p:ph idx="1" type="subTitle"/>
          </p:nvPr>
        </p:nvSpPr>
        <p:spPr>
          <a:xfrm>
            <a:off x="615850" y="918300"/>
            <a:ext cx="8184900" cy="19893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Font typeface="Times New Roman"/>
              <a:buChar char="●"/>
            </a:pPr>
            <a:r>
              <a:rPr lang="en">
                <a:latin typeface="Times New Roman"/>
                <a:ea typeface="Times New Roman"/>
                <a:cs typeface="Times New Roman"/>
                <a:sym typeface="Times New Roman"/>
              </a:rPr>
              <a:t>The authors will report about a prospective improvement and extension of the proposed Znet architecture to enable classification, extraction, parcellation, and prediction of the presence and extent of brain tumors using multichannel 3D MRI volumes.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22580" lvl="0" marL="457200" rtl="0" algn="l">
              <a:spcBef>
                <a:spcPts val="0"/>
              </a:spcBef>
              <a:spcAft>
                <a:spcPts val="0"/>
              </a:spcAft>
              <a:buSzPct val="100000"/>
              <a:buFont typeface="Times New Roman"/>
              <a:buChar char="●"/>
            </a:pPr>
            <a:r>
              <a:rPr lang="en">
                <a:latin typeface="Times New Roman"/>
                <a:ea typeface="Times New Roman"/>
                <a:cs typeface="Times New Roman"/>
                <a:sym typeface="Times New Roman"/>
              </a:rPr>
              <a:t>The authors are working on deep learning strategies to generate realistic high dimensional and multimodal neuroimaging data along with ground truth labels.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22580" lvl="0" marL="457200" rtl="0" algn="l">
              <a:spcBef>
                <a:spcPts val="0"/>
              </a:spcBef>
              <a:spcAft>
                <a:spcPts val="0"/>
              </a:spcAft>
              <a:buSzPct val="100000"/>
              <a:buFont typeface="Times New Roman"/>
              <a:buChar char="●"/>
            </a:pPr>
            <a:r>
              <a:rPr lang="en">
                <a:latin typeface="Times New Roman"/>
                <a:ea typeface="Times New Roman"/>
                <a:cs typeface="Times New Roman"/>
                <a:sym typeface="Times New Roman"/>
              </a:rPr>
              <a:t>The transfer learning approach can be utilized along with the proposed Znet to optimize the training and minimize the costs of developing, validating, and embedding AI techniques in clinical practice settings.</a:t>
            </a:r>
            <a:endParaRPr>
              <a:latin typeface="Times New Roman"/>
              <a:ea typeface="Times New Roman"/>
              <a:cs typeface="Times New Roman"/>
              <a:sym typeface="Times New Roman"/>
            </a:endParaRPr>
          </a:p>
        </p:txBody>
      </p:sp>
      <p:sp>
        <p:nvSpPr>
          <p:cNvPr id="318" name="Google Shape;318;p18"/>
          <p:cNvSpPr txBox="1"/>
          <p:nvPr/>
        </p:nvSpPr>
        <p:spPr>
          <a:xfrm>
            <a:off x="335375" y="3185075"/>
            <a:ext cx="2754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lt1"/>
                </a:solidFill>
                <a:latin typeface="Times New Roman"/>
                <a:ea typeface="Times New Roman"/>
                <a:cs typeface="Times New Roman"/>
                <a:sym typeface="Times New Roman"/>
              </a:rPr>
              <a:t>Reference</a:t>
            </a:r>
            <a:endParaRPr b="1" sz="3600">
              <a:solidFill>
                <a:schemeClr val="lt1"/>
              </a:solidFill>
              <a:latin typeface="Times New Roman"/>
              <a:ea typeface="Times New Roman"/>
              <a:cs typeface="Times New Roman"/>
              <a:sym typeface="Times New Roman"/>
            </a:endParaRPr>
          </a:p>
        </p:txBody>
      </p:sp>
      <p:sp>
        <p:nvSpPr>
          <p:cNvPr id="319" name="Google Shape;319;p18"/>
          <p:cNvSpPr txBox="1"/>
          <p:nvPr/>
        </p:nvSpPr>
        <p:spPr>
          <a:xfrm>
            <a:off x="615850" y="3923975"/>
            <a:ext cx="6729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M. A. Ottom, H. A. Rahman and I. D. Dinov, "Znet: Deep Learning Approach for 2D MRI Brain Tumor Segmentation," in </a:t>
            </a:r>
            <a:r>
              <a:rPr i="1" lang="en">
                <a:solidFill>
                  <a:schemeClr val="lt1"/>
                </a:solidFill>
                <a:latin typeface="Times New Roman"/>
                <a:ea typeface="Times New Roman"/>
                <a:cs typeface="Times New Roman"/>
                <a:sym typeface="Times New Roman"/>
              </a:rPr>
              <a:t>IEEE Journal of Translational Engineering in Health and Medicine</a:t>
            </a:r>
            <a:r>
              <a:rPr lang="en">
                <a:solidFill>
                  <a:schemeClr val="lt1"/>
                </a:solidFill>
                <a:latin typeface="Times New Roman"/>
                <a:ea typeface="Times New Roman"/>
                <a:cs typeface="Times New Roman"/>
                <a:sym typeface="Times New Roman"/>
              </a:rPr>
              <a:t>, vol. 10, pp. 1-8, 2022, Art no. 1800508, doi: 10.1109/JTEHM.2022.3176737.</a:t>
            </a:r>
            <a:endParaRPr sz="1700">
              <a:solidFill>
                <a:schemeClr val="lt1"/>
              </a:solidFill>
              <a:latin typeface="Times New Roman"/>
              <a:ea typeface="Times New Roman"/>
              <a:cs typeface="Times New Roman"/>
              <a:sym typeface="Times New Roman"/>
            </a:endParaRPr>
          </a:p>
        </p:txBody>
      </p:sp>
      <p:sp>
        <p:nvSpPr>
          <p:cNvPr id="320" name="Google Shape;320;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9"/>
          <p:cNvSpPr txBox="1"/>
          <p:nvPr>
            <p:ph type="ctrTitle"/>
          </p:nvPr>
        </p:nvSpPr>
        <p:spPr>
          <a:xfrm>
            <a:off x="1170900" y="16352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5000">
                <a:latin typeface="Times New Roman"/>
                <a:ea typeface="Times New Roman"/>
                <a:cs typeface="Times New Roman"/>
                <a:sym typeface="Times New Roman"/>
              </a:rPr>
              <a:t>Thanks!</a:t>
            </a:r>
            <a:endParaRPr sz="5000">
              <a:latin typeface="Times New Roman"/>
              <a:ea typeface="Times New Roman"/>
              <a:cs typeface="Times New Roman"/>
              <a:sym typeface="Times New Roman"/>
            </a:endParaRPr>
          </a:p>
        </p:txBody>
      </p:sp>
      <p:sp>
        <p:nvSpPr>
          <p:cNvPr id="326" name="Google Shape;326;p19"/>
          <p:cNvSpPr txBox="1"/>
          <p:nvPr>
            <p:ph idx="1" type="subTitle"/>
          </p:nvPr>
        </p:nvSpPr>
        <p:spPr>
          <a:xfrm>
            <a:off x="5276500" y="4650850"/>
            <a:ext cx="2605800" cy="338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a:p>
        </p:txBody>
      </p:sp>
      <p:sp>
        <p:nvSpPr>
          <p:cNvPr id="327" name="Google Shape;327;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