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Alatsi"/>
      <p:regular r:id="rId15"/>
    </p:embeddedFont>
    <p:embeddedFont>
      <p:font typeface="Open Sans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atsi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377ced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6377ced5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377ced5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6377ced5d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377ced5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6377ced5d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377ced5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6377ced5d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87" name="Google Shape;87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0" name="Google Shape;90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3" name="Google Shape;93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3"/>
          <p:cNvSpPr txBox="1"/>
          <p:nvPr/>
        </p:nvSpPr>
        <p:spPr>
          <a:xfrm>
            <a:off x="6241693" y="2500459"/>
            <a:ext cx="8534100" cy="26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GAN-based synthetic brain PET image generation</a:t>
            </a:r>
            <a:endParaRPr sz="6000"/>
          </a:p>
        </p:txBody>
      </p:sp>
      <p:sp>
        <p:nvSpPr>
          <p:cNvPr id="95" name="Google Shape;95;p13"/>
          <p:cNvSpPr/>
          <p:nvPr/>
        </p:nvSpPr>
        <p:spPr>
          <a:xfrm>
            <a:off x="12646898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3"/>
          <p:cNvSpPr txBox="1"/>
          <p:nvPr/>
        </p:nvSpPr>
        <p:spPr>
          <a:xfrm>
            <a:off x="4572000" y="6013325"/>
            <a:ext cx="121263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Name: Farjana Alam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ID: 20101022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Course Code: CSE424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Section: 01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latsi"/>
                <a:ea typeface="Alatsi"/>
                <a:cs typeface="Alatsi"/>
                <a:sym typeface="Alatsi"/>
              </a:rPr>
              <a:t>Team: 31</a:t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283990" y="8657601"/>
            <a:ext cx="6882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26">
                <a:latin typeface="Alatsi"/>
                <a:ea typeface="Alatsi"/>
                <a:cs typeface="Alatsi"/>
                <a:sym typeface="Alatsi"/>
              </a:rPr>
              <a:t>ST: Farah Binta Haque</a:t>
            </a:r>
            <a:endParaRPr b="1" sz="2626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26">
                <a:latin typeface="Alatsi"/>
                <a:ea typeface="Alatsi"/>
                <a:cs typeface="Alatsi"/>
                <a:sym typeface="Alatsi"/>
              </a:rPr>
              <a:t>RA: Md Sabbir Hossain</a:t>
            </a:r>
            <a:endParaRPr b="1" sz="2626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1118095" y="92583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3"/>
          <p:cNvSpPr txBox="1"/>
          <p:nvPr/>
        </p:nvSpPr>
        <p:spPr>
          <a:xfrm>
            <a:off x="15915854" y="-98041"/>
            <a:ext cx="14496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6068254" y="54359"/>
            <a:ext cx="14496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3"/>
          <p:cNvGrpSpPr/>
          <p:nvPr/>
        </p:nvGrpSpPr>
        <p:grpSpPr>
          <a:xfrm>
            <a:off x="15915854" y="-98041"/>
            <a:ext cx="1449460" cy="1771271"/>
            <a:chOff x="0" y="-47625"/>
            <a:chExt cx="704100" cy="860425"/>
          </a:xfrm>
        </p:grpSpPr>
        <p:sp>
          <p:nvSpPr>
            <p:cNvPr id="102" name="Google Shape;102;p13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9F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5575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-26059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4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0" name="Google Shape;110;p14"/>
          <p:cNvCxnSpPr/>
          <p:nvPr/>
        </p:nvCxnSpPr>
        <p:spPr>
          <a:xfrm>
            <a:off x="1143016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2554055" y="3573600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Summary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12" name="Google Shape;112;p14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113" name="Google Shape;113;p14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" name="Google Shape;116;p14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sp>
        <p:nvSpPr>
          <p:cNvPr id="117" name="Google Shape;117;p14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/>
        </p:nvSpPr>
        <p:spPr>
          <a:xfrm>
            <a:off x="1791340" y="2895980"/>
            <a:ext cx="14705400" cy="2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To address the challenge of limited and expensive annotated medical image datasets for Alzheimer's disease diagnosis through GAN-based synthetic brain PET image generation.</a:t>
            </a:r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5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25" name="Google Shape;125;p15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5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Motivation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15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/>
            </a:p>
          </p:txBody>
        </p:sp>
      </p:grpSp>
      <p:sp>
        <p:nvSpPr>
          <p:cNvPr id="132" name="Google Shape;132;p15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/>
        </p:nvSpPr>
        <p:spPr>
          <a:xfrm>
            <a:off x="1791340" y="2895980"/>
            <a:ext cx="147054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9403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180"/>
              <a:buFont typeface="Alatsi"/>
              <a:buChar char="●"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Proposal of a GAN-based approach for generating synthetic brain PET images.</a:t>
            </a:r>
            <a:endParaRPr b="1" sz="4180">
              <a:latin typeface="Alatsi"/>
              <a:ea typeface="Alatsi"/>
              <a:cs typeface="Alatsi"/>
              <a:sym typeface="Alatsi"/>
            </a:endParaRPr>
          </a:p>
          <a:p>
            <a:pPr indent="-49403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180"/>
              <a:buFont typeface="Alatsi"/>
              <a:buChar char="●"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Potential aid in developing robust disease diagnosis systems and supplementing training datasets.</a:t>
            </a:r>
            <a:endParaRPr b="1" sz="4180"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6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0" name="Google Shape;140;p16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6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Contribution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42" name="Google Shape;142;p16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43" name="Google Shape;143;p16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16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/>
            </a:p>
          </p:txBody>
        </p:sp>
      </p:grpSp>
      <p:sp>
        <p:nvSpPr>
          <p:cNvPr id="147" name="Google Shape;147;p16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392250" y="2396575"/>
            <a:ext cx="17503500" cy="57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Training GAN with 411 PET scans from the ADNI database.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Generation of synthetic brain PET images for normal control, mild cognitive impairment, and Alzheimer's disease stages.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Evaluation through visual and quantitative analysis, including 2D-histograms and structural similarity index measures.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Comparison with state-of-the-art methods for medical image synthesis.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GAN-based approach successfully generates synthetic brain PET images for different Alzheimer's disease stages.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  <a:p>
            <a:pPr indent="-42418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080"/>
              <a:buFont typeface="Alatsi"/>
              <a:buChar char="●"/>
            </a:pPr>
            <a:r>
              <a:rPr b="1" lang="en-US" sz="3080">
                <a:latin typeface="Alatsi"/>
                <a:ea typeface="Alatsi"/>
                <a:cs typeface="Alatsi"/>
                <a:sym typeface="Alatsi"/>
              </a:rPr>
              <a:t>Quality evaluation through visual and quantitative analysis.</a:t>
            </a:r>
            <a:endParaRPr b="1" sz="3080"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17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5" name="Google Shape;155;p17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7"/>
          <p:cNvSpPr txBox="1"/>
          <p:nvPr/>
        </p:nvSpPr>
        <p:spPr>
          <a:xfrm>
            <a:off x="2554055" y="838400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Methodology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57" name="Google Shape;157;p17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58" name="Google Shape;158;p17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59" name="Google Shape;159;p1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7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17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/>
            </a:p>
          </p:txBody>
        </p:sp>
      </p:grpSp>
      <p:sp>
        <p:nvSpPr>
          <p:cNvPr id="162" name="Google Shape;162;p17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1791340" y="2895980"/>
            <a:ext cx="14705400" cy="4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9403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180"/>
              <a:buFont typeface="Alatsi"/>
              <a:buChar char="●"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 GAN-based synthetic image generation is a promising and cost-saving method for developing automated diagnostic technology.</a:t>
            </a:r>
            <a:endParaRPr b="1" sz="4180">
              <a:latin typeface="Alatsi"/>
              <a:ea typeface="Alatsi"/>
              <a:cs typeface="Alatsi"/>
              <a:sym typeface="Alatsi"/>
            </a:endParaRPr>
          </a:p>
          <a:p>
            <a:pPr indent="-49403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180"/>
              <a:buFont typeface="Alatsi"/>
              <a:buChar char="●"/>
            </a:pPr>
            <a:r>
              <a:rPr b="1" lang="en-US" sz="4180">
                <a:latin typeface="Alatsi"/>
                <a:ea typeface="Alatsi"/>
                <a:cs typeface="Alatsi"/>
                <a:sym typeface="Alatsi"/>
              </a:rPr>
              <a:t> Potential for supplementing training datasets and developing robust disease diagnosis systems.</a:t>
            </a:r>
            <a:endParaRPr b="1" sz="4180"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>
            <a:off x="-26059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8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0" name="Google Shape;170;p18"/>
          <p:cNvCxnSpPr/>
          <p:nvPr/>
        </p:nvCxnSpPr>
        <p:spPr>
          <a:xfrm>
            <a:off x="11430169" y="9061267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8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Conclusion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72" name="Google Shape;172;p18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73" name="Google Shape;173;p18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74" name="Google Shape;174;p1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8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18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/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1894050" y="4924513"/>
            <a:ext cx="63132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Limitations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83" name="Google Shape;183;p19"/>
          <p:cNvGrpSpPr/>
          <p:nvPr/>
        </p:nvGrpSpPr>
        <p:grpSpPr>
          <a:xfrm>
            <a:off x="9673194" y="3124011"/>
            <a:ext cx="6651535" cy="2610505"/>
            <a:chOff x="0" y="-192881"/>
            <a:chExt cx="8868713" cy="3480673"/>
          </a:xfrm>
        </p:grpSpPr>
        <p:grpSp>
          <p:nvGrpSpPr>
            <p:cNvPr id="184" name="Google Shape;184;p19"/>
            <p:cNvGrpSpPr/>
            <p:nvPr/>
          </p:nvGrpSpPr>
          <p:grpSpPr>
            <a:xfrm>
              <a:off x="0" y="-192881"/>
              <a:ext cx="8868713" cy="3480673"/>
              <a:chOff x="0" y="-38100"/>
              <a:chExt cx="1751844" cy="687540"/>
            </a:xfrm>
          </p:grpSpPr>
          <p:sp>
            <p:nvSpPr>
              <p:cNvPr id="185" name="Google Shape;185;p19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rect b="b" l="l" r="r" t="t"/>
                <a:pathLst>
                  <a:path extrusionOk="0" h="649440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9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Google Shape;187;p19"/>
            <p:cNvSpPr txBox="1"/>
            <p:nvPr/>
          </p:nvSpPr>
          <p:spPr>
            <a:xfrm>
              <a:off x="695604" y="133350"/>
              <a:ext cx="7735500" cy="23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95">
                  <a:latin typeface="Alatsi"/>
                  <a:ea typeface="Alatsi"/>
                  <a:cs typeface="Alatsi"/>
                  <a:sym typeface="Alatsi"/>
                </a:rPr>
                <a:t>Lack of discussion on potential biases or inaccuracies in the generated synthetic images.</a:t>
              </a:r>
              <a:endParaRPr/>
            </a:p>
          </p:txBody>
        </p:sp>
      </p:grpSp>
      <p:sp>
        <p:nvSpPr>
          <p:cNvPr id="188" name="Google Shape;188;p19"/>
          <p:cNvSpPr txBox="1"/>
          <p:nvPr/>
        </p:nvSpPr>
        <p:spPr>
          <a:xfrm>
            <a:off x="9550637" y="2620338"/>
            <a:ext cx="41823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18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First </a:t>
            </a:r>
            <a:r>
              <a:rPr b="1" lang="en-US" sz="3918">
                <a:latin typeface="Alatsi"/>
                <a:ea typeface="Alatsi"/>
                <a:cs typeface="Alatsi"/>
                <a:sym typeface="Alatsi"/>
              </a:rPr>
              <a:t>Limitation</a:t>
            </a:r>
            <a:endParaRPr/>
          </a:p>
        </p:txBody>
      </p:sp>
      <p:grpSp>
        <p:nvGrpSpPr>
          <p:cNvPr id="189" name="Google Shape;189;p19"/>
          <p:cNvGrpSpPr/>
          <p:nvPr/>
        </p:nvGrpSpPr>
        <p:grpSpPr>
          <a:xfrm>
            <a:off x="9673194" y="6540776"/>
            <a:ext cx="6651535" cy="2610505"/>
            <a:chOff x="0" y="-192881"/>
            <a:chExt cx="8868713" cy="3480673"/>
          </a:xfrm>
        </p:grpSpPr>
        <p:grpSp>
          <p:nvGrpSpPr>
            <p:cNvPr id="190" name="Google Shape;190;p19"/>
            <p:cNvGrpSpPr/>
            <p:nvPr/>
          </p:nvGrpSpPr>
          <p:grpSpPr>
            <a:xfrm>
              <a:off x="0" y="-192881"/>
              <a:ext cx="8868713" cy="3480673"/>
              <a:chOff x="0" y="-38100"/>
              <a:chExt cx="1751844" cy="687540"/>
            </a:xfrm>
          </p:grpSpPr>
          <p:sp>
            <p:nvSpPr>
              <p:cNvPr id="191" name="Google Shape;191;p19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rect b="b" l="l" r="r" t="t"/>
                <a:pathLst>
                  <a:path extrusionOk="0" h="649440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" name="Google Shape;193;p19"/>
            <p:cNvSpPr txBox="1"/>
            <p:nvPr/>
          </p:nvSpPr>
          <p:spPr>
            <a:xfrm>
              <a:off x="695604" y="133350"/>
              <a:ext cx="7735500" cy="23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95">
                  <a:latin typeface="Alatsi"/>
                  <a:ea typeface="Alatsi"/>
                  <a:cs typeface="Alatsi"/>
                  <a:sym typeface="Alatsi"/>
                </a:rPr>
                <a:t>Narrow focus on PET images for Alzheimer's disease without exploring broader applicability.</a:t>
              </a:r>
              <a:endParaRPr/>
            </a:p>
          </p:txBody>
        </p:sp>
      </p:grpSp>
      <p:sp>
        <p:nvSpPr>
          <p:cNvPr id="194" name="Google Shape;194;p19"/>
          <p:cNvSpPr txBox="1"/>
          <p:nvPr/>
        </p:nvSpPr>
        <p:spPr>
          <a:xfrm rot="-5400000">
            <a:off x="-2498392" y="5035854"/>
            <a:ext cx="688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9550637" y="5986928"/>
            <a:ext cx="52767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18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Second </a:t>
            </a:r>
            <a:r>
              <a:rPr b="1" lang="en-US" sz="3918">
                <a:latin typeface="Alatsi"/>
                <a:ea typeface="Alatsi"/>
                <a:cs typeface="Alatsi"/>
                <a:sym typeface="Alatsi"/>
              </a:rPr>
              <a:t>Limitation</a:t>
            </a:r>
            <a:endParaRPr/>
          </a:p>
        </p:txBody>
      </p:sp>
      <p:cxnSp>
        <p:nvCxnSpPr>
          <p:cNvPr id="196" name="Google Shape;196;p19"/>
          <p:cNvCxnSpPr/>
          <p:nvPr/>
        </p:nvCxnSpPr>
        <p:spPr>
          <a:xfrm rot="10800000">
            <a:off x="1090490" y="-104525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9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8" name="Google Shape;198;p19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199" name="Google Shape;199;p19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00" name="Google Shape;200;p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" name="Google Shape;202;p19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/>
            </a:p>
          </p:txBody>
        </p:sp>
      </p:grpSp>
      <p:sp>
        <p:nvSpPr>
          <p:cNvPr id="203" name="Google Shape;203;p19"/>
          <p:cNvSpPr/>
          <p:nvPr/>
        </p:nvSpPr>
        <p:spPr>
          <a:xfrm>
            <a:off x="7512165" y="-14582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9"/>
          <p:cNvSpPr/>
          <p:nvPr/>
        </p:nvSpPr>
        <p:spPr>
          <a:xfrm>
            <a:off x="892058" y="904810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/>
        </p:nvSpPr>
        <p:spPr>
          <a:xfrm>
            <a:off x="2553980" y="866775"/>
            <a:ext cx="13179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99">
                <a:latin typeface="Alatsi"/>
                <a:ea typeface="Alatsi"/>
                <a:cs typeface="Alatsi"/>
                <a:sym typeface="Alatsi"/>
              </a:rPr>
              <a:t>Synthesis</a:t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99"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210" name="Google Shape;210;p20"/>
          <p:cNvCxnSpPr/>
          <p:nvPr/>
        </p:nvCxnSpPr>
        <p:spPr>
          <a:xfrm>
            <a:off x="-260600" y="10264162"/>
            <a:ext cx="7105200" cy="2280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0"/>
          <p:cNvCxnSpPr/>
          <p:nvPr/>
        </p:nvCxnSpPr>
        <p:spPr>
          <a:xfrm>
            <a:off x="11430169" y="9061267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2" name="Google Shape;212;p20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213" name="Google Shape;213;p20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14" name="Google Shape;214;p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20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/>
            </a:p>
          </p:txBody>
        </p:sp>
      </p:grpSp>
      <p:sp>
        <p:nvSpPr>
          <p:cNvPr id="217" name="Google Shape;217;p20"/>
          <p:cNvSpPr/>
          <p:nvPr/>
        </p:nvSpPr>
        <p:spPr>
          <a:xfrm>
            <a:off x="-2845001" y="43433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20"/>
          <p:cNvSpPr/>
          <p:nvPr/>
        </p:nvSpPr>
        <p:spPr>
          <a:xfrm>
            <a:off x="13601700" y="614206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20"/>
          <p:cNvSpPr txBox="1"/>
          <p:nvPr/>
        </p:nvSpPr>
        <p:spPr>
          <a:xfrm>
            <a:off x="651979" y="3012500"/>
            <a:ext cx="16769700" cy="7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Explore broader applicability in other medical imaging modalities and diseases.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Address potential biases and inaccuracies in synthetic images.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Extend the approach to 3D input for comprehensive image generation.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GAN-based synthetic image generation has potential applications in medical imaging and disease diagnosis.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Future exploration in different modalities and diseases.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4635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atsi"/>
              <a:buChar char="●"/>
            </a:pPr>
            <a:r>
              <a:rPr b="1" lang="en-US" sz="3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Opportunities for improving disease detection and monitoring.</a:t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3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/>
        </p:nvSpPr>
        <p:spPr>
          <a:xfrm>
            <a:off x="4554977" y="3748035"/>
            <a:ext cx="11627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69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/>
          </a:p>
        </p:txBody>
      </p:sp>
      <p:grpSp>
        <p:nvGrpSpPr>
          <p:cNvPr id="225" name="Google Shape;225;p21"/>
          <p:cNvGrpSpPr/>
          <p:nvPr/>
        </p:nvGrpSpPr>
        <p:grpSpPr>
          <a:xfrm>
            <a:off x="-31071" y="-180826"/>
            <a:ext cx="4239337" cy="10467984"/>
            <a:chOff x="0" y="-241102"/>
            <a:chExt cx="5652450" cy="13957313"/>
          </a:xfrm>
        </p:grpSpPr>
        <p:grpSp>
          <p:nvGrpSpPr>
            <p:cNvPr id="226" name="Google Shape;226;p21"/>
            <p:cNvGrpSpPr/>
            <p:nvPr/>
          </p:nvGrpSpPr>
          <p:grpSpPr>
            <a:xfrm>
              <a:off x="2826056" y="-241102"/>
              <a:ext cx="2826394" cy="13957313"/>
              <a:chOff x="0" y="-47625"/>
              <a:chExt cx="558300" cy="2757000"/>
            </a:xfrm>
          </p:grpSpPr>
          <p:sp>
            <p:nvSpPr>
              <p:cNvPr id="227" name="Google Shape;227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228" name="Google Shape;228;p21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21"/>
            <p:cNvGrpSpPr/>
            <p:nvPr/>
          </p:nvGrpSpPr>
          <p:grpSpPr>
            <a:xfrm>
              <a:off x="1413028" y="-241102"/>
              <a:ext cx="2826394" cy="13957313"/>
              <a:chOff x="0" y="-47625"/>
              <a:chExt cx="558300" cy="2757000"/>
            </a:xfrm>
          </p:grpSpPr>
          <p:sp>
            <p:nvSpPr>
              <p:cNvPr id="230" name="Google Shape;230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231" name="Google Shape;231;p21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" name="Google Shape;232;p21"/>
            <p:cNvGrpSpPr/>
            <p:nvPr/>
          </p:nvGrpSpPr>
          <p:grpSpPr>
            <a:xfrm>
              <a:off x="0" y="-241102"/>
              <a:ext cx="2826394" cy="13957313"/>
              <a:chOff x="0" y="-47625"/>
              <a:chExt cx="558300" cy="2757000"/>
            </a:xfrm>
          </p:grpSpPr>
          <p:sp>
            <p:nvSpPr>
              <p:cNvPr id="233" name="Google Shape;233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234" name="Google Shape;234;p21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" name="Google Shape;235;p21"/>
          <p:cNvSpPr/>
          <p:nvPr/>
        </p:nvSpPr>
        <p:spPr>
          <a:xfrm>
            <a:off x="12412831" y="802621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21"/>
          <p:cNvSpPr/>
          <p:nvPr/>
        </p:nvSpPr>
        <p:spPr>
          <a:xfrm>
            <a:off x="11413653" y="-573693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