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10287000" cx="18288000"/>
  <p:notesSz cx="6858000" cy="9144000"/>
  <p:embeddedFontLst>
    <p:embeddedFont>
      <p:font typeface="Alatsi"/>
      <p:regular r:id="rId15"/>
    </p:embeddedFont>
    <p:embeddedFont>
      <p:font typeface="Open Sans"/>
      <p:bold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Alatsi-regular.fntdata"/><Relationship Id="rId14" Type="http://schemas.openxmlformats.org/officeDocument/2006/relationships/slide" Target="slides/slide9.xml"/><Relationship Id="rId17" Type="http://schemas.openxmlformats.org/officeDocument/2006/relationships/font" Target="fonts/OpenSans-boldItalic.fntdata"/><Relationship Id="rId16" Type="http://schemas.openxmlformats.org/officeDocument/2006/relationships/font" Target="fonts/Open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6377ced5d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g26377ced5d1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6377ced5d1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g26377ced5d1_0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6377ced5d1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g26377ced5d1_0_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6377ced5d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g26377ced5d1_0_4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6F3EB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3"/>
          <p:cNvGrpSpPr/>
          <p:nvPr/>
        </p:nvGrpSpPr>
        <p:grpSpPr>
          <a:xfrm>
            <a:off x="-31071" y="-180826"/>
            <a:ext cx="4239084" cy="10467826"/>
            <a:chOff x="0" y="-241102"/>
            <a:chExt cx="5652112" cy="13957102"/>
          </a:xfrm>
        </p:grpSpPr>
        <p:grpSp>
          <p:nvGrpSpPr>
            <p:cNvPr id="85" name="Google Shape;85;p13"/>
            <p:cNvGrpSpPr/>
            <p:nvPr/>
          </p:nvGrpSpPr>
          <p:grpSpPr>
            <a:xfrm>
              <a:off x="2826056" y="-241102"/>
              <a:ext cx="2826056" cy="13957102"/>
              <a:chOff x="0" y="-47625"/>
              <a:chExt cx="558233" cy="2756958"/>
            </a:xfrm>
          </p:grpSpPr>
          <p:sp>
            <p:nvSpPr>
              <p:cNvPr id="86" name="Google Shape;86;p13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rect b="b" l="l" r="r" t="t"/>
                <a:pathLst>
                  <a:path extrusionOk="0" h="2709333" w="5582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E0D9"/>
              </a:solidFill>
              <a:ln>
                <a:noFill/>
              </a:ln>
            </p:spPr>
          </p:sp>
          <p:sp>
            <p:nvSpPr>
              <p:cNvPr id="87" name="Google Shape;87;p13"/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8" name="Google Shape;88;p13"/>
            <p:cNvGrpSpPr/>
            <p:nvPr/>
          </p:nvGrpSpPr>
          <p:grpSpPr>
            <a:xfrm>
              <a:off x="1413028" y="-241102"/>
              <a:ext cx="2826056" cy="13957102"/>
              <a:chOff x="0" y="-47625"/>
              <a:chExt cx="558233" cy="2756958"/>
            </a:xfrm>
          </p:grpSpPr>
          <p:sp>
            <p:nvSpPr>
              <p:cNvPr id="89" name="Google Shape;89;p13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rect b="b" l="l" r="r" t="t"/>
                <a:pathLst>
                  <a:path extrusionOk="0" h="2709333" w="5582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9FC3D0"/>
              </a:solidFill>
              <a:ln>
                <a:noFill/>
              </a:ln>
            </p:spPr>
          </p:sp>
          <p:sp>
            <p:nvSpPr>
              <p:cNvPr id="90" name="Google Shape;90;p13"/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1" name="Google Shape;91;p13"/>
            <p:cNvGrpSpPr/>
            <p:nvPr/>
          </p:nvGrpSpPr>
          <p:grpSpPr>
            <a:xfrm>
              <a:off x="0" y="-241102"/>
              <a:ext cx="2826056" cy="13957102"/>
              <a:chOff x="0" y="-47625"/>
              <a:chExt cx="558233" cy="2756958"/>
            </a:xfrm>
          </p:grpSpPr>
          <p:sp>
            <p:nvSpPr>
              <p:cNvPr id="92" name="Google Shape;92;p13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rect b="b" l="l" r="r" t="t"/>
                <a:pathLst>
                  <a:path extrusionOk="0" h="2709333" w="5582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C7C6"/>
              </a:solidFill>
              <a:ln>
                <a:noFill/>
              </a:ln>
            </p:spPr>
          </p:sp>
          <p:sp>
            <p:nvSpPr>
              <p:cNvPr id="93" name="Google Shape;93;p13"/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94" name="Google Shape;94;p13"/>
          <p:cNvSpPr txBox="1"/>
          <p:nvPr/>
        </p:nvSpPr>
        <p:spPr>
          <a:xfrm>
            <a:off x="6241693" y="2500459"/>
            <a:ext cx="8534100" cy="28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700">
                <a:latin typeface="Alatsi"/>
                <a:ea typeface="Alatsi"/>
                <a:cs typeface="Alatsi"/>
                <a:sym typeface="Alatsi"/>
              </a:rPr>
              <a:t>Bangla-BERT: Transformer-Based Efficient Model for Transfer Learning and Language Understanding</a:t>
            </a:r>
            <a:endParaRPr sz="4700"/>
          </a:p>
        </p:txBody>
      </p:sp>
      <p:sp>
        <p:nvSpPr>
          <p:cNvPr id="95" name="Google Shape;95;p13"/>
          <p:cNvSpPr/>
          <p:nvPr/>
        </p:nvSpPr>
        <p:spPr>
          <a:xfrm>
            <a:off x="12646898" y="-210192"/>
            <a:ext cx="7315200" cy="2477783"/>
          </a:xfrm>
          <a:custGeom>
            <a:rect b="b" l="l" r="r" t="t"/>
            <a:pathLst>
              <a:path extrusionOk="0"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6" name="Google Shape;96;p13"/>
          <p:cNvSpPr txBox="1"/>
          <p:nvPr/>
        </p:nvSpPr>
        <p:spPr>
          <a:xfrm>
            <a:off x="4572000" y="6013325"/>
            <a:ext cx="12126300" cy="25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latin typeface="Alatsi"/>
                <a:ea typeface="Alatsi"/>
                <a:cs typeface="Alatsi"/>
                <a:sym typeface="Alatsi"/>
              </a:rPr>
              <a:t>Name: Farjana Alam</a:t>
            </a:r>
            <a:endParaRPr b="1" sz="2500">
              <a:latin typeface="Alatsi"/>
              <a:ea typeface="Alatsi"/>
              <a:cs typeface="Alatsi"/>
              <a:sym typeface="Alatsi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latin typeface="Alatsi"/>
                <a:ea typeface="Alatsi"/>
                <a:cs typeface="Alatsi"/>
                <a:sym typeface="Alatsi"/>
              </a:rPr>
              <a:t>ID: 20101022</a:t>
            </a:r>
            <a:endParaRPr b="1" sz="2500">
              <a:latin typeface="Alatsi"/>
              <a:ea typeface="Alatsi"/>
              <a:cs typeface="Alatsi"/>
              <a:sym typeface="Alatsi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latin typeface="Alatsi"/>
                <a:ea typeface="Alatsi"/>
                <a:cs typeface="Alatsi"/>
                <a:sym typeface="Alatsi"/>
              </a:rPr>
              <a:t>Course Code: CSE431</a:t>
            </a:r>
            <a:endParaRPr b="1" sz="2500">
              <a:latin typeface="Alatsi"/>
              <a:ea typeface="Alatsi"/>
              <a:cs typeface="Alatsi"/>
              <a:sym typeface="Alatsi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latin typeface="Alatsi"/>
                <a:ea typeface="Alatsi"/>
                <a:cs typeface="Alatsi"/>
                <a:sym typeface="Alatsi"/>
              </a:rPr>
              <a:t>Section: 01</a:t>
            </a:r>
            <a:endParaRPr b="1" sz="2500">
              <a:latin typeface="Alatsi"/>
              <a:ea typeface="Alatsi"/>
              <a:cs typeface="Alatsi"/>
              <a:sym typeface="Alatsi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latin typeface="Alatsi"/>
                <a:ea typeface="Alatsi"/>
                <a:cs typeface="Alatsi"/>
                <a:sym typeface="Alatsi"/>
              </a:rPr>
              <a:t>Team: 20</a:t>
            </a:r>
            <a:endParaRPr b="1" sz="2500">
              <a:latin typeface="Alatsi"/>
              <a:ea typeface="Alatsi"/>
              <a:cs typeface="Alatsi"/>
              <a:sym typeface="Alatsi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latin typeface="Alatsi"/>
              <a:ea typeface="Alatsi"/>
              <a:cs typeface="Alatsi"/>
              <a:sym typeface="Alatsi"/>
            </a:endParaRPr>
          </a:p>
        </p:txBody>
      </p:sp>
      <p:sp>
        <p:nvSpPr>
          <p:cNvPr id="97" name="Google Shape;97;p13"/>
          <p:cNvSpPr txBox="1"/>
          <p:nvPr/>
        </p:nvSpPr>
        <p:spPr>
          <a:xfrm>
            <a:off x="7283990" y="8657601"/>
            <a:ext cx="6882000" cy="9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26">
                <a:latin typeface="Alatsi"/>
                <a:ea typeface="Alatsi"/>
                <a:cs typeface="Alatsi"/>
                <a:sym typeface="Alatsi"/>
              </a:rPr>
              <a:t>ST: Farah Binta Haque</a:t>
            </a:r>
            <a:endParaRPr b="1" sz="2626">
              <a:latin typeface="Alatsi"/>
              <a:ea typeface="Alatsi"/>
              <a:cs typeface="Alatsi"/>
              <a:sym typeface="Alatsi"/>
            </a:endParaRPr>
          </a:p>
          <a:p>
            <a:pPr indent="0" lvl="0" marL="0" marR="0" rtl="0" algn="ctr">
              <a:lnSpc>
                <a:spcPct val="1399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26">
                <a:latin typeface="Alatsi"/>
                <a:ea typeface="Alatsi"/>
                <a:cs typeface="Alatsi"/>
                <a:sym typeface="Alatsi"/>
              </a:rPr>
              <a:t>RA: Md Sabbir Hossain</a:t>
            </a:r>
            <a:endParaRPr b="1" sz="2626">
              <a:latin typeface="Alatsi"/>
              <a:ea typeface="Alatsi"/>
              <a:cs typeface="Alatsi"/>
              <a:sym typeface="Alatsi"/>
            </a:endParaRPr>
          </a:p>
        </p:txBody>
      </p:sp>
      <p:sp>
        <p:nvSpPr>
          <p:cNvPr id="98" name="Google Shape;98;p13"/>
          <p:cNvSpPr/>
          <p:nvPr/>
        </p:nvSpPr>
        <p:spPr>
          <a:xfrm>
            <a:off x="11118095" y="9258300"/>
            <a:ext cx="7315200" cy="2477783"/>
          </a:xfrm>
          <a:custGeom>
            <a:rect b="b" l="l" r="r" t="t"/>
            <a:pathLst>
              <a:path extrusionOk="0"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9" name="Google Shape;99;p13"/>
          <p:cNvSpPr txBox="1"/>
          <p:nvPr/>
        </p:nvSpPr>
        <p:spPr>
          <a:xfrm>
            <a:off x="15915854" y="-98041"/>
            <a:ext cx="1449600" cy="150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477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3"/>
          <p:cNvSpPr txBox="1"/>
          <p:nvPr/>
        </p:nvSpPr>
        <p:spPr>
          <a:xfrm>
            <a:off x="16068254" y="54359"/>
            <a:ext cx="1449600" cy="150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477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1" name="Google Shape;101;p13"/>
          <p:cNvGrpSpPr/>
          <p:nvPr/>
        </p:nvGrpSpPr>
        <p:grpSpPr>
          <a:xfrm>
            <a:off x="15915854" y="-98041"/>
            <a:ext cx="1449460" cy="1771271"/>
            <a:chOff x="0" y="-47625"/>
            <a:chExt cx="704100" cy="860425"/>
          </a:xfrm>
        </p:grpSpPr>
        <p:sp>
          <p:nvSpPr>
            <p:cNvPr id="102" name="Google Shape;102;p13"/>
            <p:cNvSpPr/>
            <p:nvPr/>
          </p:nvSpPr>
          <p:spPr>
            <a:xfrm>
              <a:off x="0" y="0"/>
              <a:ext cx="703982" cy="812800"/>
            </a:xfrm>
            <a:custGeom>
              <a:rect b="b" l="l" r="r" t="t"/>
              <a:pathLst>
                <a:path extrusionOk="0" h="812800" w="703982">
                  <a:moveTo>
                    <a:pt x="234787" y="793731"/>
                  </a:moveTo>
                  <a:cubicBezTo>
                    <a:pt x="270879" y="805245"/>
                    <a:pt x="311910" y="812800"/>
                    <a:pt x="352180" y="812800"/>
                  </a:cubicBezTo>
                  <a:cubicBezTo>
                    <a:pt x="392452" y="812800"/>
                    <a:pt x="431204" y="806323"/>
                    <a:pt x="466915" y="794809"/>
                  </a:cubicBezTo>
                  <a:cubicBezTo>
                    <a:pt x="467675" y="794450"/>
                    <a:pt x="468435" y="794450"/>
                    <a:pt x="469194" y="794090"/>
                  </a:cubicBezTo>
                  <a:cubicBezTo>
                    <a:pt x="603304" y="748035"/>
                    <a:pt x="702082" y="626421"/>
                    <a:pt x="703982" y="484298"/>
                  </a:cubicBezTo>
                  <a:lnTo>
                    <a:pt x="703982" y="0"/>
                  </a:lnTo>
                  <a:lnTo>
                    <a:pt x="0" y="0"/>
                  </a:lnTo>
                  <a:lnTo>
                    <a:pt x="0" y="483939"/>
                  </a:lnTo>
                  <a:cubicBezTo>
                    <a:pt x="1900" y="627140"/>
                    <a:pt x="99158" y="748755"/>
                    <a:pt x="234787" y="793731"/>
                  </a:cubicBezTo>
                  <a:close/>
                </a:path>
              </a:pathLst>
            </a:custGeom>
            <a:solidFill>
              <a:srgbClr val="9FC3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3"/>
            <p:cNvSpPr txBox="1"/>
            <p:nvPr/>
          </p:nvSpPr>
          <p:spPr>
            <a:xfrm>
              <a:off x="0" y="-47625"/>
              <a:ext cx="704100" cy="73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b="1" lang="en-US" sz="5575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6F3EB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8" name="Google Shape;108;p14"/>
          <p:cNvCxnSpPr/>
          <p:nvPr/>
        </p:nvCxnSpPr>
        <p:spPr>
          <a:xfrm>
            <a:off x="-260599" y="9061267"/>
            <a:ext cx="7105264" cy="19050"/>
          </a:xfrm>
          <a:prstGeom prst="straightConnector1">
            <a:avLst/>
          </a:prstGeom>
          <a:noFill/>
          <a:ln cap="flat" cmpd="sng" w="114300">
            <a:solidFill>
              <a:srgbClr val="9FC3D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9" name="Google Shape;109;p14"/>
          <p:cNvSpPr/>
          <p:nvPr/>
        </p:nvSpPr>
        <p:spPr>
          <a:xfrm>
            <a:off x="13764167" y="6208199"/>
            <a:ext cx="7315200" cy="2477783"/>
          </a:xfrm>
          <a:custGeom>
            <a:rect b="b" l="l" r="r" t="t"/>
            <a:pathLst>
              <a:path extrusionOk="0"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110" name="Google Shape;110;p14"/>
          <p:cNvCxnSpPr/>
          <p:nvPr/>
        </p:nvCxnSpPr>
        <p:spPr>
          <a:xfrm>
            <a:off x="11430169" y="9061267"/>
            <a:ext cx="7105264" cy="19050"/>
          </a:xfrm>
          <a:prstGeom prst="straightConnector1">
            <a:avLst/>
          </a:prstGeom>
          <a:noFill/>
          <a:ln cap="flat" cmpd="sng" w="114300">
            <a:solidFill>
              <a:srgbClr val="9FC3D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1" name="Google Shape;111;p14"/>
          <p:cNvSpPr txBox="1"/>
          <p:nvPr/>
        </p:nvSpPr>
        <p:spPr>
          <a:xfrm>
            <a:off x="2554055" y="3573600"/>
            <a:ext cx="13179900" cy="31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499">
                <a:latin typeface="Alatsi"/>
                <a:ea typeface="Alatsi"/>
                <a:cs typeface="Alatsi"/>
                <a:sym typeface="Alatsi"/>
              </a:rPr>
              <a:t>Summary</a:t>
            </a:r>
            <a:endParaRPr b="1" sz="8499">
              <a:latin typeface="Alatsi"/>
              <a:ea typeface="Alatsi"/>
              <a:cs typeface="Alatsi"/>
              <a:sym typeface="Alatsi"/>
            </a:endParaRPr>
          </a:p>
          <a:p>
            <a:pPr indent="0" lvl="0" marL="0" marR="0" rtl="0" algn="ctr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499">
              <a:latin typeface="Alatsi"/>
              <a:ea typeface="Alatsi"/>
              <a:cs typeface="Alatsi"/>
              <a:sym typeface="Alatsi"/>
            </a:endParaRPr>
          </a:p>
        </p:txBody>
      </p:sp>
      <p:grpSp>
        <p:nvGrpSpPr>
          <p:cNvPr id="112" name="Google Shape;112;p14"/>
          <p:cNvGrpSpPr/>
          <p:nvPr/>
        </p:nvGrpSpPr>
        <p:grpSpPr>
          <a:xfrm>
            <a:off x="15859155" y="-98041"/>
            <a:ext cx="1562626" cy="1771266"/>
            <a:chOff x="0" y="-130721"/>
            <a:chExt cx="2083500" cy="2361688"/>
          </a:xfrm>
        </p:grpSpPr>
        <p:grpSp>
          <p:nvGrpSpPr>
            <p:cNvPr id="113" name="Google Shape;113;p14"/>
            <p:cNvGrpSpPr/>
            <p:nvPr/>
          </p:nvGrpSpPr>
          <p:grpSpPr>
            <a:xfrm>
              <a:off x="75599" y="-130721"/>
              <a:ext cx="1932284" cy="2361688"/>
              <a:chOff x="0" y="-47625"/>
              <a:chExt cx="703982" cy="860425"/>
            </a:xfrm>
          </p:grpSpPr>
          <p:sp>
            <p:nvSpPr>
              <p:cNvPr id="114" name="Google Shape;114;p14"/>
              <p:cNvSpPr/>
              <p:nvPr/>
            </p:nvSpPr>
            <p:spPr>
              <a:xfrm>
                <a:off x="0" y="0"/>
                <a:ext cx="703982" cy="812800"/>
              </a:xfrm>
              <a:custGeom>
                <a:rect b="b" l="l" r="r" t="t"/>
                <a:pathLst>
                  <a:path extrusionOk="0"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" name="Google Shape;115;p14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6" name="Google Shape;116;p14"/>
            <p:cNvSpPr txBox="1"/>
            <p:nvPr/>
          </p:nvSpPr>
          <p:spPr>
            <a:xfrm>
              <a:off x="0" y="437582"/>
              <a:ext cx="2083500" cy="114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5575">
                  <a:latin typeface="Open Sans"/>
                  <a:ea typeface="Open Sans"/>
                  <a:cs typeface="Open Sans"/>
                  <a:sym typeface="Open Sans"/>
                </a:rPr>
                <a:t>2</a:t>
              </a:r>
              <a:endParaRPr/>
            </a:p>
          </p:txBody>
        </p:sp>
      </p:grpSp>
      <p:sp>
        <p:nvSpPr>
          <p:cNvPr id="117" name="Google Shape;117;p14"/>
          <p:cNvSpPr/>
          <p:nvPr/>
        </p:nvSpPr>
        <p:spPr>
          <a:xfrm>
            <a:off x="-2627572" y="-733336"/>
            <a:ext cx="7315200" cy="2477783"/>
          </a:xfrm>
          <a:custGeom>
            <a:rect b="b" l="l" r="r" t="t"/>
            <a:pathLst>
              <a:path extrusionOk="0"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6F3EB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5"/>
          <p:cNvSpPr txBox="1"/>
          <p:nvPr/>
        </p:nvSpPr>
        <p:spPr>
          <a:xfrm>
            <a:off x="1791340" y="2895980"/>
            <a:ext cx="14705400" cy="3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180">
                <a:latin typeface="Alatsi"/>
                <a:ea typeface="Alatsi"/>
                <a:cs typeface="Alatsi"/>
                <a:sym typeface="Alatsi"/>
              </a:rPr>
              <a:t>To present an effective solution for language processing and comprehension, particularly addressing challenges faced by resource-constrained languages like Bangla in the context of pre-trained language models.</a:t>
            </a:r>
            <a:endParaRPr/>
          </a:p>
        </p:txBody>
      </p:sp>
      <p:cxnSp>
        <p:nvCxnSpPr>
          <p:cNvPr id="123" name="Google Shape;123;p15"/>
          <p:cNvCxnSpPr/>
          <p:nvPr/>
        </p:nvCxnSpPr>
        <p:spPr>
          <a:xfrm>
            <a:off x="-260599" y="9061267"/>
            <a:ext cx="7105200" cy="19200"/>
          </a:xfrm>
          <a:prstGeom prst="straightConnector1">
            <a:avLst/>
          </a:prstGeom>
          <a:noFill/>
          <a:ln cap="flat" cmpd="sng" w="114300">
            <a:solidFill>
              <a:srgbClr val="9FC3D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4" name="Google Shape;124;p15"/>
          <p:cNvSpPr/>
          <p:nvPr/>
        </p:nvSpPr>
        <p:spPr>
          <a:xfrm>
            <a:off x="13764167" y="6208199"/>
            <a:ext cx="7315200" cy="2477783"/>
          </a:xfrm>
          <a:custGeom>
            <a:rect b="b" l="l" r="r" t="t"/>
            <a:pathLst>
              <a:path extrusionOk="0"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125" name="Google Shape;125;p15"/>
          <p:cNvCxnSpPr/>
          <p:nvPr/>
        </p:nvCxnSpPr>
        <p:spPr>
          <a:xfrm>
            <a:off x="11430169" y="9061267"/>
            <a:ext cx="7105200" cy="19200"/>
          </a:xfrm>
          <a:prstGeom prst="straightConnector1">
            <a:avLst/>
          </a:prstGeom>
          <a:noFill/>
          <a:ln cap="flat" cmpd="sng" w="114300">
            <a:solidFill>
              <a:srgbClr val="9FC3D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6" name="Google Shape;126;p15"/>
          <p:cNvSpPr txBox="1"/>
          <p:nvPr/>
        </p:nvSpPr>
        <p:spPr>
          <a:xfrm>
            <a:off x="2553980" y="866775"/>
            <a:ext cx="13179900" cy="31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499">
                <a:latin typeface="Alatsi"/>
                <a:ea typeface="Alatsi"/>
                <a:cs typeface="Alatsi"/>
                <a:sym typeface="Alatsi"/>
              </a:rPr>
              <a:t>Motivation</a:t>
            </a:r>
            <a:endParaRPr b="1" sz="8499">
              <a:latin typeface="Alatsi"/>
              <a:ea typeface="Alatsi"/>
              <a:cs typeface="Alatsi"/>
              <a:sym typeface="Alatsi"/>
            </a:endParaRPr>
          </a:p>
          <a:p>
            <a:pPr indent="0" lvl="0" marL="0" marR="0" rtl="0" algn="ctr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499">
              <a:latin typeface="Alatsi"/>
              <a:ea typeface="Alatsi"/>
              <a:cs typeface="Alatsi"/>
              <a:sym typeface="Alatsi"/>
            </a:endParaRPr>
          </a:p>
        </p:txBody>
      </p:sp>
      <p:grpSp>
        <p:nvGrpSpPr>
          <p:cNvPr id="127" name="Google Shape;127;p15"/>
          <p:cNvGrpSpPr/>
          <p:nvPr/>
        </p:nvGrpSpPr>
        <p:grpSpPr>
          <a:xfrm>
            <a:off x="15859155" y="-98041"/>
            <a:ext cx="1562625" cy="1771271"/>
            <a:chOff x="0" y="-130721"/>
            <a:chExt cx="2083500" cy="2361695"/>
          </a:xfrm>
        </p:grpSpPr>
        <p:grpSp>
          <p:nvGrpSpPr>
            <p:cNvPr id="128" name="Google Shape;128;p15"/>
            <p:cNvGrpSpPr/>
            <p:nvPr/>
          </p:nvGrpSpPr>
          <p:grpSpPr>
            <a:xfrm>
              <a:off x="75599" y="-130721"/>
              <a:ext cx="1932614" cy="2361695"/>
              <a:chOff x="0" y="-47625"/>
              <a:chExt cx="704100" cy="860425"/>
            </a:xfrm>
          </p:grpSpPr>
          <p:sp>
            <p:nvSpPr>
              <p:cNvPr id="129" name="Google Shape;129;p15"/>
              <p:cNvSpPr/>
              <p:nvPr/>
            </p:nvSpPr>
            <p:spPr>
              <a:xfrm>
                <a:off x="0" y="0"/>
                <a:ext cx="703982" cy="812800"/>
              </a:xfrm>
              <a:custGeom>
                <a:rect b="b" l="l" r="r" t="t"/>
                <a:pathLst>
                  <a:path extrusionOk="0"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" name="Google Shape;130;p15"/>
              <p:cNvSpPr txBox="1"/>
              <p:nvPr/>
            </p:nvSpPr>
            <p:spPr>
              <a:xfrm>
                <a:off x="0" y="-47625"/>
                <a:ext cx="704100" cy="73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31" name="Google Shape;131;p15"/>
            <p:cNvSpPr txBox="1"/>
            <p:nvPr/>
          </p:nvSpPr>
          <p:spPr>
            <a:xfrm>
              <a:off x="0" y="437582"/>
              <a:ext cx="2083500" cy="114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5575">
                  <a:latin typeface="Open Sans"/>
                  <a:ea typeface="Open Sans"/>
                  <a:cs typeface="Open Sans"/>
                  <a:sym typeface="Open Sans"/>
                </a:rPr>
                <a:t>3</a:t>
              </a:r>
              <a:endParaRPr/>
            </a:p>
          </p:txBody>
        </p:sp>
      </p:grpSp>
      <p:sp>
        <p:nvSpPr>
          <p:cNvPr id="132" name="Google Shape;132;p15"/>
          <p:cNvSpPr/>
          <p:nvPr/>
        </p:nvSpPr>
        <p:spPr>
          <a:xfrm>
            <a:off x="-2627572" y="-733336"/>
            <a:ext cx="7315200" cy="2477783"/>
          </a:xfrm>
          <a:custGeom>
            <a:rect b="b" l="l" r="r" t="t"/>
            <a:pathLst>
              <a:path extrusionOk="0"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6F3EB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6"/>
          <p:cNvSpPr txBox="1"/>
          <p:nvPr/>
        </p:nvSpPr>
        <p:spPr>
          <a:xfrm>
            <a:off x="1791340" y="2895980"/>
            <a:ext cx="14705400" cy="51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9403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4180"/>
              <a:buFont typeface="Alatsi"/>
              <a:buChar char="●"/>
            </a:pPr>
            <a:r>
              <a:rPr b="1" lang="en-US" sz="4180">
                <a:latin typeface="Alatsi"/>
                <a:ea typeface="Alatsi"/>
                <a:cs typeface="Alatsi"/>
                <a:sym typeface="Alatsi"/>
              </a:rPr>
              <a:t>Building a large-scale unsupervised language dataset in Bangla.</a:t>
            </a:r>
            <a:endParaRPr b="1" sz="4180">
              <a:latin typeface="Alatsi"/>
              <a:ea typeface="Alatsi"/>
              <a:cs typeface="Alatsi"/>
              <a:sym typeface="Alatsi"/>
            </a:endParaRPr>
          </a:p>
          <a:p>
            <a:pPr indent="-49403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4180"/>
              <a:buFont typeface="Alatsi"/>
              <a:buChar char="●"/>
            </a:pPr>
            <a:r>
              <a:rPr b="1" lang="en-US" sz="4180">
                <a:latin typeface="Alatsi"/>
                <a:ea typeface="Alatsi"/>
                <a:cs typeface="Alatsi"/>
                <a:sym typeface="Alatsi"/>
              </a:rPr>
              <a:t>Development of the Bangla-BERT model using the created dataset.</a:t>
            </a:r>
            <a:endParaRPr b="1" sz="4180">
              <a:latin typeface="Alatsi"/>
              <a:ea typeface="Alatsi"/>
              <a:cs typeface="Alatsi"/>
              <a:sym typeface="Alatsi"/>
            </a:endParaRPr>
          </a:p>
          <a:p>
            <a:pPr indent="-49403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4180"/>
              <a:buFont typeface="Alatsi"/>
              <a:buChar char="●"/>
            </a:pPr>
            <a:r>
              <a:rPr b="1" lang="en-US" sz="4180">
                <a:latin typeface="Alatsi"/>
                <a:ea typeface="Alatsi"/>
                <a:cs typeface="Alatsi"/>
                <a:sym typeface="Alatsi"/>
              </a:rPr>
              <a:t>Demonstration of the model's efficacy on various natural language processing tasks.</a:t>
            </a:r>
            <a:endParaRPr b="1" sz="4180">
              <a:latin typeface="Alatsi"/>
              <a:ea typeface="Alatsi"/>
              <a:cs typeface="Alatsi"/>
              <a:sym typeface="Alatsi"/>
            </a:endParaRPr>
          </a:p>
        </p:txBody>
      </p:sp>
      <p:cxnSp>
        <p:nvCxnSpPr>
          <p:cNvPr id="138" name="Google Shape;138;p16"/>
          <p:cNvCxnSpPr/>
          <p:nvPr/>
        </p:nvCxnSpPr>
        <p:spPr>
          <a:xfrm>
            <a:off x="-260599" y="9061267"/>
            <a:ext cx="7105200" cy="19200"/>
          </a:xfrm>
          <a:prstGeom prst="straightConnector1">
            <a:avLst/>
          </a:prstGeom>
          <a:noFill/>
          <a:ln cap="flat" cmpd="sng" w="114300">
            <a:solidFill>
              <a:srgbClr val="9FC3D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9" name="Google Shape;139;p16"/>
          <p:cNvSpPr/>
          <p:nvPr/>
        </p:nvSpPr>
        <p:spPr>
          <a:xfrm>
            <a:off x="13764167" y="6208199"/>
            <a:ext cx="7315200" cy="2477783"/>
          </a:xfrm>
          <a:custGeom>
            <a:rect b="b" l="l" r="r" t="t"/>
            <a:pathLst>
              <a:path extrusionOk="0"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140" name="Google Shape;140;p16"/>
          <p:cNvCxnSpPr/>
          <p:nvPr/>
        </p:nvCxnSpPr>
        <p:spPr>
          <a:xfrm>
            <a:off x="11430169" y="9061267"/>
            <a:ext cx="7105200" cy="19200"/>
          </a:xfrm>
          <a:prstGeom prst="straightConnector1">
            <a:avLst/>
          </a:prstGeom>
          <a:noFill/>
          <a:ln cap="flat" cmpd="sng" w="114300">
            <a:solidFill>
              <a:srgbClr val="9FC3D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1" name="Google Shape;141;p16"/>
          <p:cNvSpPr txBox="1"/>
          <p:nvPr/>
        </p:nvSpPr>
        <p:spPr>
          <a:xfrm>
            <a:off x="2553980" y="866775"/>
            <a:ext cx="13179900" cy="31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499">
                <a:latin typeface="Alatsi"/>
                <a:ea typeface="Alatsi"/>
                <a:cs typeface="Alatsi"/>
                <a:sym typeface="Alatsi"/>
              </a:rPr>
              <a:t>Contribution</a:t>
            </a:r>
            <a:endParaRPr b="1" sz="8499">
              <a:latin typeface="Alatsi"/>
              <a:ea typeface="Alatsi"/>
              <a:cs typeface="Alatsi"/>
              <a:sym typeface="Alatsi"/>
            </a:endParaRPr>
          </a:p>
          <a:p>
            <a:pPr indent="0" lvl="0" marL="0" marR="0" rtl="0" algn="ctr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499">
              <a:latin typeface="Alatsi"/>
              <a:ea typeface="Alatsi"/>
              <a:cs typeface="Alatsi"/>
              <a:sym typeface="Alatsi"/>
            </a:endParaRPr>
          </a:p>
        </p:txBody>
      </p:sp>
      <p:grpSp>
        <p:nvGrpSpPr>
          <p:cNvPr id="142" name="Google Shape;142;p16"/>
          <p:cNvGrpSpPr/>
          <p:nvPr/>
        </p:nvGrpSpPr>
        <p:grpSpPr>
          <a:xfrm>
            <a:off x="15859155" y="-98041"/>
            <a:ext cx="1562625" cy="1771271"/>
            <a:chOff x="0" y="-130721"/>
            <a:chExt cx="2083500" cy="2361695"/>
          </a:xfrm>
        </p:grpSpPr>
        <p:grpSp>
          <p:nvGrpSpPr>
            <p:cNvPr id="143" name="Google Shape;143;p16"/>
            <p:cNvGrpSpPr/>
            <p:nvPr/>
          </p:nvGrpSpPr>
          <p:grpSpPr>
            <a:xfrm>
              <a:off x="75599" y="-130721"/>
              <a:ext cx="1932614" cy="2361695"/>
              <a:chOff x="0" y="-47625"/>
              <a:chExt cx="704100" cy="860425"/>
            </a:xfrm>
          </p:grpSpPr>
          <p:sp>
            <p:nvSpPr>
              <p:cNvPr id="144" name="Google Shape;144;p16"/>
              <p:cNvSpPr/>
              <p:nvPr/>
            </p:nvSpPr>
            <p:spPr>
              <a:xfrm>
                <a:off x="0" y="0"/>
                <a:ext cx="703982" cy="812800"/>
              </a:xfrm>
              <a:custGeom>
                <a:rect b="b" l="l" r="r" t="t"/>
                <a:pathLst>
                  <a:path extrusionOk="0"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6"/>
              <p:cNvSpPr txBox="1"/>
              <p:nvPr/>
            </p:nvSpPr>
            <p:spPr>
              <a:xfrm>
                <a:off x="0" y="-47625"/>
                <a:ext cx="704100" cy="73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46" name="Google Shape;146;p16"/>
            <p:cNvSpPr txBox="1"/>
            <p:nvPr/>
          </p:nvSpPr>
          <p:spPr>
            <a:xfrm>
              <a:off x="0" y="437582"/>
              <a:ext cx="2083500" cy="114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5575"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  <a:endParaRPr/>
            </a:p>
          </p:txBody>
        </p:sp>
      </p:grpSp>
      <p:sp>
        <p:nvSpPr>
          <p:cNvPr id="147" name="Google Shape;147;p16"/>
          <p:cNvSpPr/>
          <p:nvPr/>
        </p:nvSpPr>
        <p:spPr>
          <a:xfrm>
            <a:off x="-2627572" y="-733336"/>
            <a:ext cx="7315200" cy="2477783"/>
          </a:xfrm>
          <a:custGeom>
            <a:rect b="b" l="l" r="r" t="t"/>
            <a:pathLst>
              <a:path extrusionOk="0"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6F3EB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/>
        </p:nvSpPr>
        <p:spPr>
          <a:xfrm>
            <a:off x="392250" y="2807200"/>
            <a:ext cx="17503500" cy="51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2418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3080"/>
              <a:buFont typeface="Alatsi"/>
              <a:buChar char="●"/>
            </a:pPr>
            <a:r>
              <a:rPr b="1" lang="en-US" sz="3080">
                <a:latin typeface="Alatsi"/>
                <a:ea typeface="Alatsi"/>
                <a:cs typeface="Alatsi"/>
                <a:sym typeface="Alatsi"/>
              </a:rPr>
              <a:t>Pre-training the context-aware Bangla-BERT model.</a:t>
            </a:r>
            <a:endParaRPr b="1" sz="3080">
              <a:latin typeface="Alatsi"/>
              <a:ea typeface="Alatsi"/>
              <a:cs typeface="Alatsi"/>
              <a:sym typeface="Alatsi"/>
            </a:endParaRPr>
          </a:p>
          <a:p>
            <a:pPr indent="-42418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3080"/>
              <a:buFont typeface="Alatsi"/>
              <a:buChar char="●"/>
            </a:pPr>
            <a:r>
              <a:rPr b="1" lang="en-US" sz="3080">
                <a:latin typeface="Alatsi"/>
                <a:ea typeface="Alatsi"/>
                <a:cs typeface="Alatsi"/>
                <a:sym typeface="Alatsi"/>
              </a:rPr>
              <a:t>Creation of the large BanglaLM unsupervised language dataset.</a:t>
            </a:r>
            <a:endParaRPr b="1" sz="3080">
              <a:latin typeface="Alatsi"/>
              <a:ea typeface="Alatsi"/>
              <a:cs typeface="Alatsi"/>
              <a:sym typeface="Alatsi"/>
            </a:endParaRPr>
          </a:p>
          <a:p>
            <a:pPr indent="-42418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3080"/>
              <a:buFont typeface="Alatsi"/>
              <a:buChar char="●"/>
            </a:pPr>
            <a:r>
              <a:rPr b="1" lang="en-US" sz="3080">
                <a:latin typeface="Alatsi"/>
                <a:ea typeface="Alatsi"/>
                <a:cs typeface="Alatsi"/>
                <a:sym typeface="Alatsi"/>
              </a:rPr>
              <a:t>Modification of the model for low-resource language processing tasks.</a:t>
            </a:r>
            <a:endParaRPr b="1" sz="3080">
              <a:latin typeface="Alatsi"/>
              <a:ea typeface="Alatsi"/>
              <a:cs typeface="Alatsi"/>
              <a:sym typeface="Alatsi"/>
            </a:endParaRPr>
          </a:p>
          <a:p>
            <a:pPr indent="-42418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3080"/>
              <a:buFont typeface="Alatsi"/>
              <a:buChar char="●"/>
            </a:pPr>
            <a:r>
              <a:rPr b="1" lang="en-US" sz="3080">
                <a:latin typeface="Alatsi"/>
                <a:ea typeface="Alatsi"/>
                <a:cs typeface="Alatsi"/>
                <a:sym typeface="Alatsi"/>
              </a:rPr>
              <a:t>Performance comparison with hybrid deep learning and traditional machine learning models.</a:t>
            </a:r>
            <a:endParaRPr b="1" sz="3080">
              <a:latin typeface="Alatsi"/>
              <a:ea typeface="Alatsi"/>
              <a:cs typeface="Alatsi"/>
              <a:sym typeface="Alatsi"/>
            </a:endParaRPr>
          </a:p>
          <a:p>
            <a:pPr indent="-42418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3080"/>
              <a:buFont typeface="Alatsi"/>
              <a:buChar char="●"/>
            </a:pPr>
            <a:r>
              <a:rPr b="1" lang="en-US" sz="3080">
                <a:latin typeface="Alatsi"/>
                <a:ea typeface="Alatsi"/>
                <a:cs typeface="Alatsi"/>
                <a:sym typeface="Alatsi"/>
              </a:rPr>
              <a:t>Development of Python-defined modules and high-level APIs for model accessibility.</a:t>
            </a:r>
            <a:endParaRPr b="1" sz="3080">
              <a:latin typeface="Alatsi"/>
              <a:ea typeface="Alatsi"/>
              <a:cs typeface="Alatsi"/>
              <a:sym typeface="Alatsi"/>
            </a:endParaRPr>
          </a:p>
          <a:p>
            <a:pPr indent="-42418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3080"/>
              <a:buFont typeface="Alatsi"/>
              <a:buChar char="●"/>
            </a:pPr>
            <a:r>
              <a:rPr b="1" lang="en-US" sz="3080">
                <a:latin typeface="Alatsi"/>
                <a:ea typeface="Alatsi"/>
                <a:cs typeface="Alatsi"/>
                <a:sym typeface="Alatsi"/>
              </a:rPr>
              <a:t>Investigation into linguistic abstraction layers of Bangla-BERT.</a:t>
            </a:r>
            <a:endParaRPr b="1" sz="3080">
              <a:latin typeface="Alatsi"/>
              <a:ea typeface="Alatsi"/>
              <a:cs typeface="Alatsi"/>
              <a:sym typeface="Alatsi"/>
            </a:endParaRPr>
          </a:p>
          <a:p>
            <a:pPr indent="-42418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3080"/>
              <a:buFont typeface="Alatsi"/>
              <a:buChar char="●"/>
            </a:pPr>
            <a:r>
              <a:rPr b="1" lang="en-US" sz="3080">
                <a:latin typeface="Alatsi"/>
                <a:ea typeface="Alatsi"/>
                <a:cs typeface="Alatsi"/>
                <a:sym typeface="Alatsi"/>
              </a:rPr>
              <a:t>Bangla-BERT's efficacy demonstrated on a range of natural language processing tasks.</a:t>
            </a:r>
            <a:endParaRPr b="1" sz="3080">
              <a:latin typeface="Alatsi"/>
              <a:ea typeface="Alatsi"/>
              <a:cs typeface="Alatsi"/>
              <a:sym typeface="Alatsi"/>
            </a:endParaRPr>
          </a:p>
          <a:p>
            <a:pPr indent="-42418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3080"/>
              <a:buFont typeface="Alatsi"/>
              <a:buChar char="●"/>
            </a:pPr>
            <a:r>
              <a:rPr b="1" lang="en-US" sz="3080">
                <a:latin typeface="Alatsi"/>
                <a:ea typeface="Alatsi"/>
                <a:cs typeface="Alatsi"/>
                <a:sym typeface="Alatsi"/>
              </a:rPr>
              <a:t>Successful modification for low-resource language processing tasks.</a:t>
            </a:r>
            <a:endParaRPr b="1" sz="3080">
              <a:latin typeface="Alatsi"/>
              <a:ea typeface="Alatsi"/>
              <a:cs typeface="Alatsi"/>
              <a:sym typeface="Alatsi"/>
            </a:endParaRPr>
          </a:p>
        </p:txBody>
      </p:sp>
      <p:cxnSp>
        <p:nvCxnSpPr>
          <p:cNvPr id="153" name="Google Shape;153;p17"/>
          <p:cNvCxnSpPr/>
          <p:nvPr/>
        </p:nvCxnSpPr>
        <p:spPr>
          <a:xfrm>
            <a:off x="-260599" y="9061267"/>
            <a:ext cx="7105200" cy="19200"/>
          </a:xfrm>
          <a:prstGeom prst="straightConnector1">
            <a:avLst/>
          </a:prstGeom>
          <a:noFill/>
          <a:ln cap="flat" cmpd="sng" w="114300">
            <a:solidFill>
              <a:srgbClr val="9FC3D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4" name="Google Shape;154;p17"/>
          <p:cNvSpPr/>
          <p:nvPr/>
        </p:nvSpPr>
        <p:spPr>
          <a:xfrm>
            <a:off x="13764167" y="6208199"/>
            <a:ext cx="7315200" cy="2477783"/>
          </a:xfrm>
          <a:custGeom>
            <a:rect b="b" l="l" r="r" t="t"/>
            <a:pathLst>
              <a:path extrusionOk="0"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155" name="Google Shape;155;p17"/>
          <p:cNvCxnSpPr/>
          <p:nvPr/>
        </p:nvCxnSpPr>
        <p:spPr>
          <a:xfrm>
            <a:off x="11430169" y="9061267"/>
            <a:ext cx="7105200" cy="19200"/>
          </a:xfrm>
          <a:prstGeom prst="straightConnector1">
            <a:avLst/>
          </a:prstGeom>
          <a:noFill/>
          <a:ln cap="flat" cmpd="sng" w="114300">
            <a:solidFill>
              <a:srgbClr val="9FC3D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6" name="Google Shape;156;p17"/>
          <p:cNvSpPr txBox="1"/>
          <p:nvPr/>
        </p:nvSpPr>
        <p:spPr>
          <a:xfrm>
            <a:off x="2554055" y="838400"/>
            <a:ext cx="13179900" cy="31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499">
                <a:latin typeface="Alatsi"/>
                <a:ea typeface="Alatsi"/>
                <a:cs typeface="Alatsi"/>
                <a:sym typeface="Alatsi"/>
              </a:rPr>
              <a:t>Methodology</a:t>
            </a:r>
            <a:endParaRPr b="1" sz="8499">
              <a:latin typeface="Alatsi"/>
              <a:ea typeface="Alatsi"/>
              <a:cs typeface="Alatsi"/>
              <a:sym typeface="Alatsi"/>
            </a:endParaRPr>
          </a:p>
          <a:p>
            <a:pPr indent="0" lvl="0" marL="0" marR="0" rtl="0" algn="ctr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499">
              <a:latin typeface="Alatsi"/>
              <a:ea typeface="Alatsi"/>
              <a:cs typeface="Alatsi"/>
              <a:sym typeface="Alatsi"/>
            </a:endParaRPr>
          </a:p>
        </p:txBody>
      </p:sp>
      <p:grpSp>
        <p:nvGrpSpPr>
          <p:cNvPr id="157" name="Google Shape;157;p17"/>
          <p:cNvGrpSpPr/>
          <p:nvPr/>
        </p:nvGrpSpPr>
        <p:grpSpPr>
          <a:xfrm>
            <a:off x="15859155" y="-98041"/>
            <a:ext cx="1562625" cy="1771271"/>
            <a:chOff x="0" y="-130721"/>
            <a:chExt cx="2083500" cy="2361695"/>
          </a:xfrm>
        </p:grpSpPr>
        <p:grpSp>
          <p:nvGrpSpPr>
            <p:cNvPr id="158" name="Google Shape;158;p17"/>
            <p:cNvGrpSpPr/>
            <p:nvPr/>
          </p:nvGrpSpPr>
          <p:grpSpPr>
            <a:xfrm>
              <a:off x="75599" y="-130721"/>
              <a:ext cx="1932614" cy="2361695"/>
              <a:chOff x="0" y="-47625"/>
              <a:chExt cx="704100" cy="860425"/>
            </a:xfrm>
          </p:grpSpPr>
          <p:sp>
            <p:nvSpPr>
              <p:cNvPr id="159" name="Google Shape;159;p17"/>
              <p:cNvSpPr/>
              <p:nvPr/>
            </p:nvSpPr>
            <p:spPr>
              <a:xfrm>
                <a:off x="0" y="0"/>
                <a:ext cx="703982" cy="812800"/>
              </a:xfrm>
              <a:custGeom>
                <a:rect b="b" l="l" r="r" t="t"/>
                <a:pathLst>
                  <a:path extrusionOk="0"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" name="Google Shape;160;p17"/>
              <p:cNvSpPr txBox="1"/>
              <p:nvPr/>
            </p:nvSpPr>
            <p:spPr>
              <a:xfrm>
                <a:off x="0" y="-47625"/>
                <a:ext cx="704100" cy="73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61" name="Google Shape;161;p17"/>
            <p:cNvSpPr txBox="1"/>
            <p:nvPr/>
          </p:nvSpPr>
          <p:spPr>
            <a:xfrm>
              <a:off x="0" y="437582"/>
              <a:ext cx="2083500" cy="114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5575">
                  <a:latin typeface="Open Sans"/>
                  <a:ea typeface="Open Sans"/>
                  <a:cs typeface="Open Sans"/>
                  <a:sym typeface="Open Sans"/>
                </a:rPr>
                <a:t>5</a:t>
              </a:r>
              <a:endParaRPr/>
            </a:p>
          </p:txBody>
        </p:sp>
      </p:grpSp>
      <p:sp>
        <p:nvSpPr>
          <p:cNvPr id="162" name="Google Shape;162;p17"/>
          <p:cNvSpPr/>
          <p:nvPr/>
        </p:nvSpPr>
        <p:spPr>
          <a:xfrm>
            <a:off x="-2627572" y="-733336"/>
            <a:ext cx="7315200" cy="2477783"/>
          </a:xfrm>
          <a:custGeom>
            <a:rect b="b" l="l" r="r" t="t"/>
            <a:pathLst>
              <a:path extrusionOk="0"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6F3EB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/>
          <p:nvPr/>
        </p:nvSpPr>
        <p:spPr>
          <a:xfrm>
            <a:off x="1791340" y="2895980"/>
            <a:ext cx="14705400" cy="42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9403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4180"/>
              <a:buFont typeface="Alatsi"/>
              <a:buChar char="●"/>
            </a:pPr>
            <a:r>
              <a:rPr b="1" lang="en-US" sz="4180">
                <a:latin typeface="Alatsi"/>
                <a:ea typeface="Alatsi"/>
                <a:cs typeface="Alatsi"/>
                <a:sym typeface="Alatsi"/>
              </a:rPr>
              <a:t>Overcoming shortcomings of current multilingual BERT models.</a:t>
            </a:r>
            <a:endParaRPr b="1" sz="4180">
              <a:latin typeface="Alatsi"/>
              <a:ea typeface="Alatsi"/>
              <a:cs typeface="Alatsi"/>
              <a:sym typeface="Alatsi"/>
            </a:endParaRPr>
          </a:p>
          <a:p>
            <a:pPr indent="-49403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4180"/>
              <a:buFont typeface="Alatsi"/>
              <a:buChar char="●"/>
            </a:pPr>
            <a:r>
              <a:rPr b="1" lang="en-US" sz="4180">
                <a:latin typeface="Alatsi"/>
                <a:ea typeface="Alatsi"/>
                <a:cs typeface="Alatsi"/>
                <a:sym typeface="Alatsi"/>
              </a:rPr>
              <a:t>Emphasis on quick creation of high-performing language models' accessibility.</a:t>
            </a:r>
            <a:endParaRPr b="1" sz="4180">
              <a:latin typeface="Alatsi"/>
              <a:ea typeface="Alatsi"/>
              <a:cs typeface="Alatsi"/>
              <a:sym typeface="Alatsi"/>
            </a:endParaRPr>
          </a:p>
          <a:p>
            <a:pPr indent="-49403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4180"/>
              <a:buFont typeface="Alatsi"/>
              <a:buChar char="●"/>
            </a:pPr>
            <a:r>
              <a:rPr b="1" lang="en-US" sz="4180">
                <a:latin typeface="Alatsi"/>
                <a:ea typeface="Alatsi"/>
                <a:cs typeface="Alatsi"/>
                <a:sym typeface="Alatsi"/>
              </a:rPr>
              <a:t>Need for further research into Bangla-specific NLP models.</a:t>
            </a:r>
            <a:endParaRPr b="1" sz="4180">
              <a:latin typeface="Alatsi"/>
              <a:ea typeface="Alatsi"/>
              <a:cs typeface="Alatsi"/>
              <a:sym typeface="Alatsi"/>
            </a:endParaRPr>
          </a:p>
        </p:txBody>
      </p:sp>
      <p:cxnSp>
        <p:nvCxnSpPr>
          <p:cNvPr id="168" name="Google Shape;168;p18"/>
          <p:cNvCxnSpPr/>
          <p:nvPr/>
        </p:nvCxnSpPr>
        <p:spPr>
          <a:xfrm>
            <a:off x="-260599" y="9061267"/>
            <a:ext cx="7105200" cy="19200"/>
          </a:xfrm>
          <a:prstGeom prst="straightConnector1">
            <a:avLst/>
          </a:prstGeom>
          <a:noFill/>
          <a:ln cap="flat" cmpd="sng" w="114300">
            <a:solidFill>
              <a:srgbClr val="9FC3D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9" name="Google Shape;169;p18"/>
          <p:cNvSpPr/>
          <p:nvPr/>
        </p:nvSpPr>
        <p:spPr>
          <a:xfrm>
            <a:off x="13764167" y="6208199"/>
            <a:ext cx="7315200" cy="2477783"/>
          </a:xfrm>
          <a:custGeom>
            <a:rect b="b" l="l" r="r" t="t"/>
            <a:pathLst>
              <a:path extrusionOk="0"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170" name="Google Shape;170;p18"/>
          <p:cNvCxnSpPr/>
          <p:nvPr/>
        </p:nvCxnSpPr>
        <p:spPr>
          <a:xfrm>
            <a:off x="11430169" y="9061267"/>
            <a:ext cx="7105200" cy="19200"/>
          </a:xfrm>
          <a:prstGeom prst="straightConnector1">
            <a:avLst/>
          </a:prstGeom>
          <a:noFill/>
          <a:ln cap="flat" cmpd="sng" w="114300">
            <a:solidFill>
              <a:srgbClr val="9FC3D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1" name="Google Shape;171;p18"/>
          <p:cNvSpPr txBox="1"/>
          <p:nvPr/>
        </p:nvSpPr>
        <p:spPr>
          <a:xfrm>
            <a:off x="2553980" y="866775"/>
            <a:ext cx="13179900" cy="31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499">
                <a:latin typeface="Alatsi"/>
                <a:ea typeface="Alatsi"/>
                <a:cs typeface="Alatsi"/>
                <a:sym typeface="Alatsi"/>
              </a:rPr>
              <a:t>Conclusion</a:t>
            </a:r>
            <a:endParaRPr b="1" sz="8499">
              <a:latin typeface="Alatsi"/>
              <a:ea typeface="Alatsi"/>
              <a:cs typeface="Alatsi"/>
              <a:sym typeface="Alatsi"/>
            </a:endParaRPr>
          </a:p>
          <a:p>
            <a:pPr indent="0" lvl="0" marL="0" marR="0" rtl="0" algn="ctr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499">
              <a:latin typeface="Alatsi"/>
              <a:ea typeface="Alatsi"/>
              <a:cs typeface="Alatsi"/>
              <a:sym typeface="Alatsi"/>
            </a:endParaRPr>
          </a:p>
        </p:txBody>
      </p:sp>
      <p:grpSp>
        <p:nvGrpSpPr>
          <p:cNvPr id="172" name="Google Shape;172;p18"/>
          <p:cNvGrpSpPr/>
          <p:nvPr/>
        </p:nvGrpSpPr>
        <p:grpSpPr>
          <a:xfrm>
            <a:off x="15859155" y="-98041"/>
            <a:ext cx="1562625" cy="1771271"/>
            <a:chOff x="0" y="-130721"/>
            <a:chExt cx="2083500" cy="2361695"/>
          </a:xfrm>
        </p:grpSpPr>
        <p:grpSp>
          <p:nvGrpSpPr>
            <p:cNvPr id="173" name="Google Shape;173;p18"/>
            <p:cNvGrpSpPr/>
            <p:nvPr/>
          </p:nvGrpSpPr>
          <p:grpSpPr>
            <a:xfrm>
              <a:off x="75599" y="-130721"/>
              <a:ext cx="1932614" cy="2361695"/>
              <a:chOff x="0" y="-47625"/>
              <a:chExt cx="704100" cy="860425"/>
            </a:xfrm>
          </p:grpSpPr>
          <p:sp>
            <p:nvSpPr>
              <p:cNvPr id="174" name="Google Shape;174;p18"/>
              <p:cNvSpPr/>
              <p:nvPr/>
            </p:nvSpPr>
            <p:spPr>
              <a:xfrm>
                <a:off x="0" y="0"/>
                <a:ext cx="703982" cy="812800"/>
              </a:xfrm>
              <a:custGeom>
                <a:rect b="b" l="l" r="r" t="t"/>
                <a:pathLst>
                  <a:path extrusionOk="0"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" name="Google Shape;175;p18"/>
              <p:cNvSpPr txBox="1"/>
              <p:nvPr/>
            </p:nvSpPr>
            <p:spPr>
              <a:xfrm>
                <a:off x="0" y="-47625"/>
                <a:ext cx="704100" cy="73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6" name="Google Shape;176;p18"/>
            <p:cNvSpPr txBox="1"/>
            <p:nvPr/>
          </p:nvSpPr>
          <p:spPr>
            <a:xfrm>
              <a:off x="0" y="437582"/>
              <a:ext cx="2083500" cy="114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5575">
                  <a:latin typeface="Open Sans"/>
                  <a:ea typeface="Open Sans"/>
                  <a:cs typeface="Open Sans"/>
                  <a:sym typeface="Open Sans"/>
                </a:rPr>
                <a:t>6</a:t>
              </a:r>
              <a:endParaRPr/>
            </a:p>
          </p:txBody>
        </p:sp>
      </p:grpSp>
      <p:sp>
        <p:nvSpPr>
          <p:cNvPr id="177" name="Google Shape;177;p18"/>
          <p:cNvSpPr/>
          <p:nvPr/>
        </p:nvSpPr>
        <p:spPr>
          <a:xfrm>
            <a:off x="-2627572" y="-733336"/>
            <a:ext cx="7315200" cy="2477783"/>
          </a:xfrm>
          <a:custGeom>
            <a:rect b="b" l="l" r="r" t="t"/>
            <a:pathLst>
              <a:path extrusionOk="0"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6F3EB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9"/>
          <p:cNvSpPr txBox="1"/>
          <p:nvPr/>
        </p:nvSpPr>
        <p:spPr>
          <a:xfrm>
            <a:off x="1894050" y="4924513"/>
            <a:ext cx="6313200" cy="31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499">
                <a:latin typeface="Alatsi"/>
                <a:ea typeface="Alatsi"/>
                <a:cs typeface="Alatsi"/>
                <a:sym typeface="Alatsi"/>
              </a:rPr>
              <a:t>Limitations</a:t>
            </a:r>
            <a:endParaRPr b="1" sz="8499">
              <a:latin typeface="Alatsi"/>
              <a:ea typeface="Alatsi"/>
              <a:cs typeface="Alatsi"/>
              <a:sym typeface="Alatsi"/>
            </a:endParaRPr>
          </a:p>
          <a:p>
            <a:pPr indent="0" lvl="0" marL="0" marR="0" rtl="0" algn="ctr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499">
              <a:latin typeface="Alatsi"/>
              <a:ea typeface="Alatsi"/>
              <a:cs typeface="Alatsi"/>
              <a:sym typeface="Alatsi"/>
            </a:endParaRPr>
          </a:p>
        </p:txBody>
      </p:sp>
      <p:grpSp>
        <p:nvGrpSpPr>
          <p:cNvPr id="183" name="Google Shape;183;p19"/>
          <p:cNvGrpSpPr/>
          <p:nvPr/>
        </p:nvGrpSpPr>
        <p:grpSpPr>
          <a:xfrm>
            <a:off x="9673194" y="3124011"/>
            <a:ext cx="6651535" cy="2610505"/>
            <a:chOff x="0" y="-192881"/>
            <a:chExt cx="8868713" cy="3480673"/>
          </a:xfrm>
        </p:grpSpPr>
        <p:grpSp>
          <p:nvGrpSpPr>
            <p:cNvPr id="184" name="Google Shape;184;p19"/>
            <p:cNvGrpSpPr/>
            <p:nvPr/>
          </p:nvGrpSpPr>
          <p:grpSpPr>
            <a:xfrm>
              <a:off x="0" y="-192881"/>
              <a:ext cx="8868713" cy="3480673"/>
              <a:chOff x="0" y="-38100"/>
              <a:chExt cx="1751844" cy="687540"/>
            </a:xfrm>
          </p:grpSpPr>
          <p:sp>
            <p:nvSpPr>
              <p:cNvPr id="185" name="Google Shape;185;p19"/>
              <p:cNvSpPr/>
              <p:nvPr/>
            </p:nvSpPr>
            <p:spPr>
              <a:xfrm>
                <a:off x="0" y="0"/>
                <a:ext cx="1751844" cy="649440"/>
              </a:xfrm>
              <a:custGeom>
                <a:rect b="b" l="l" r="r" t="t"/>
                <a:pathLst>
                  <a:path extrusionOk="0" h="649440" w="1751844">
                    <a:moveTo>
                      <a:pt x="59360" y="0"/>
                    </a:moveTo>
                    <a:lnTo>
                      <a:pt x="1692484" y="0"/>
                    </a:lnTo>
                    <a:cubicBezTo>
                      <a:pt x="1725268" y="0"/>
                      <a:pt x="1751844" y="26577"/>
                      <a:pt x="1751844" y="59360"/>
                    </a:cubicBezTo>
                    <a:lnTo>
                      <a:pt x="1751844" y="590080"/>
                    </a:lnTo>
                    <a:cubicBezTo>
                      <a:pt x="1751844" y="622864"/>
                      <a:pt x="1725268" y="649440"/>
                      <a:pt x="1692484" y="649440"/>
                    </a:cubicBezTo>
                    <a:lnTo>
                      <a:pt x="59360" y="649440"/>
                    </a:lnTo>
                    <a:cubicBezTo>
                      <a:pt x="26577" y="649440"/>
                      <a:pt x="0" y="622864"/>
                      <a:pt x="0" y="590080"/>
                    </a:cubicBezTo>
                    <a:lnTo>
                      <a:pt x="0" y="59360"/>
                    </a:lnTo>
                    <a:cubicBezTo>
                      <a:pt x="0" y="26577"/>
                      <a:pt x="26577" y="0"/>
                      <a:pt x="59360" y="0"/>
                    </a:cubicBezTo>
                    <a:close/>
                  </a:path>
                </a:pathLst>
              </a:custGeom>
              <a:solidFill>
                <a:srgbClr val="E9C7C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9"/>
              <p:cNvSpPr txBox="1"/>
              <p:nvPr/>
            </p:nvSpPr>
            <p:spPr>
              <a:xfrm>
                <a:off x="0" y="-38100"/>
                <a:ext cx="1751844" cy="6875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87" name="Google Shape;187;p19"/>
            <p:cNvSpPr txBox="1"/>
            <p:nvPr/>
          </p:nvSpPr>
          <p:spPr>
            <a:xfrm>
              <a:off x="695604" y="133350"/>
              <a:ext cx="7735500" cy="147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995">
                  <a:latin typeface="Alatsi"/>
                  <a:ea typeface="Alatsi"/>
                  <a:cs typeface="Alatsi"/>
                  <a:sym typeface="Alatsi"/>
                </a:rPr>
                <a:t>Lack of evaluation against other BERT architectures.</a:t>
              </a:r>
              <a:endParaRPr/>
            </a:p>
          </p:txBody>
        </p:sp>
      </p:grpSp>
      <p:sp>
        <p:nvSpPr>
          <p:cNvPr id="188" name="Google Shape;188;p19"/>
          <p:cNvSpPr txBox="1"/>
          <p:nvPr/>
        </p:nvSpPr>
        <p:spPr>
          <a:xfrm>
            <a:off x="9550637" y="2620338"/>
            <a:ext cx="4182300" cy="6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918" u="none" cap="none" strike="noStrike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First </a:t>
            </a:r>
            <a:r>
              <a:rPr b="1" lang="en-US" sz="3918">
                <a:latin typeface="Alatsi"/>
                <a:ea typeface="Alatsi"/>
                <a:cs typeface="Alatsi"/>
                <a:sym typeface="Alatsi"/>
              </a:rPr>
              <a:t>Limitation</a:t>
            </a:r>
            <a:endParaRPr/>
          </a:p>
        </p:txBody>
      </p:sp>
      <p:grpSp>
        <p:nvGrpSpPr>
          <p:cNvPr id="189" name="Google Shape;189;p19"/>
          <p:cNvGrpSpPr/>
          <p:nvPr/>
        </p:nvGrpSpPr>
        <p:grpSpPr>
          <a:xfrm>
            <a:off x="9673194" y="6540776"/>
            <a:ext cx="6651535" cy="2610505"/>
            <a:chOff x="0" y="-192881"/>
            <a:chExt cx="8868713" cy="3480673"/>
          </a:xfrm>
        </p:grpSpPr>
        <p:grpSp>
          <p:nvGrpSpPr>
            <p:cNvPr id="190" name="Google Shape;190;p19"/>
            <p:cNvGrpSpPr/>
            <p:nvPr/>
          </p:nvGrpSpPr>
          <p:grpSpPr>
            <a:xfrm>
              <a:off x="0" y="-192881"/>
              <a:ext cx="8868713" cy="3480673"/>
              <a:chOff x="0" y="-38100"/>
              <a:chExt cx="1751844" cy="687540"/>
            </a:xfrm>
          </p:grpSpPr>
          <p:sp>
            <p:nvSpPr>
              <p:cNvPr id="191" name="Google Shape;191;p19"/>
              <p:cNvSpPr/>
              <p:nvPr/>
            </p:nvSpPr>
            <p:spPr>
              <a:xfrm>
                <a:off x="0" y="0"/>
                <a:ext cx="1751844" cy="649440"/>
              </a:xfrm>
              <a:custGeom>
                <a:rect b="b" l="l" r="r" t="t"/>
                <a:pathLst>
                  <a:path extrusionOk="0" h="649440" w="1751844">
                    <a:moveTo>
                      <a:pt x="59360" y="0"/>
                    </a:moveTo>
                    <a:lnTo>
                      <a:pt x="1692484" y="0"/>
                    </a:lnTo>
                    <a:cubicBezTo>
                      <a:pt x="1725268" y="0"/>
                      <a:pt x="1751844" y="26577"/>
                      <a:pt x="1751844" y="59360"/>
                    </a:cubicBezTo>
                    <a:lnTo>
                      <a:pt x="1751844" y="590080"/>
                    </a:lnTo>
                    <a:cubicBezTo>
                      <a:pt x="1751844" y="622864"/>
                      <a:pt x="1725268" y="649440"/>
                      <a:pt x="1692484" y="649440"/>
                    </a:cubicBezTo>
                    <a:lnTo>
                      <a:pt x="59360" y="649440"/>
                    </a:lnTo>
                    <a:cubicBezTo>
                      <a:pt x="26577" y="649440"/>
                      <a:pt x="0" y="622864"/>
                      <a:pt x="0" y="590080"/>
                    </a:cubicBezTo>
                    <a:lnTo>
                      <a:pt x="0" y="59360"/>
                    </a:lnTo>
                    <a:cubicBezTo>
                      <a:pt x="0" y="26577"/>
                      <a:pt x="26577" y="0"/>
                      <a:pt x="59360" y="0"/>
                    </a:cubicBezTo>
                    <a:close/>
                  </a:path>
                </a:pathLst>
              </a:custGeom>
              <a:solidFill>
                <a:srgbClr val="E9C7C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9"/>
              <p:cNvSpPr txBox="1"/>
              <p:nvPr/>
            </p:nvSpPr>
            <p:spPr>
              <a:xfrm>
                <a:off x="0" y="-38100"/>
                <a:ext cx="1751844" cy="6875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93" name="Google Shape;193;p19"/>
            <p:cNvSpPr txBox="1"/>
            <p:nvPr/>
          </p:nvSpPr>
          <p:spPr>
            <a:xfrm>
              <a:off x="695604" y="133350"/>
              <a:ext cx="7735500" cy="147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995">
                  <a:latin typeface="Alatsi"/>
                  <a:ea typeface="Alatsi"/>
                  <a:cs typeface="Alatsi"/>
                  <a:sym typeface="Alatsi"/>
                </a:rPr>
                <a:t>Inability to handle mixed Bangla and English contexts.</a:t>
              </a:r>
              <a:endParaRPr/>
            </a:p>
          </p:txBody>
        </p:sp>
      </p:grpSp>
      <p:sp>
        <p:nvSpPr>
          <p:cNvPr id="194" name="Google Shape;194;p19"/>
          <p:cNvSpPr txBox="1"/>
          <p:nvPr/>
        </p:nvSpPr>
        <p:spPr>
          <a:xfrm rot="-5400000">
            <a:off x="-2498392" y="5035854"/>
            <a:ext cx="6882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6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9"/>
          <p:cNvSpPr txBox="1"/>
          <p:nvPr/>
        </p:nvSpPr>
        <p:spPr>
          <a:xfrm>
            <a:off x="9550637" y="5986928"/>
            <a:ext cx="5276700" cy="6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918" u="none" cap="none" strike="noStrike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Second </a:t>
            </a:r>
            <a:r>
              <a:rPr b="1" lang="en-US" sz="3918">
                <a:latin typeface="Alatsi"/>
                <a:ea typeface="Alatsi"/>
                <a:cs typeface="Alatsi"/>
                <a:sym typeface="Alatsi"/>
              </a:rPr>
              <a:t>Limitation</a:t>
            </a:r>
            <a:endParaRPr/>
          </a:p>
        </p:txBody>
      </p:sp>
      <p:cxnSp>
        <p:nvCxnSpPr>
          <p:cNvPr id="196" name="Google Shape;196;p19"/>
          <p:cNvCxnSpPr/>
          <p:nvPr/>
        </p:nvCxnSpPr>
        <p:spPr>
          <a:xfrm rot="10800000">
            <a:off x="1090490" y="-104525"/>
            <a:ext cx="5403" cy="2997456"/>
          </a:xfrm>
          <a:prstGeom prst="straightConnector1">
            <a:avLst/>
          </a:prstGeom>
          <a:noFill/>
          <a:ln cap="flat" cmpd="sng" w="114300">
            <a:solidFill>
              <a:srgbClr val="9FC3D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7" name="Google Shape;197;p19"/>
          <p:cNvCxnSpPr/>
          <p:nvPr/>
        </p:nvCxnSpPr>
        <p:spPr>
          <a:xfrm rot="10800000">
            <a:off x="1085850" y="7289441"/>
            <a:ext cx="5403" cy="2997456"/>
          </a:xfrm>
          <a:prstGeom prst="straightConnector1">
            <a:avLst/>
          </a:prstGeom>
          <a:noFill/>
          <a:ln cap="flat" cmpd="sng" w="114300">
            <a:solidFill>
              <a:srgbClr val="9FC3D0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98" name="Google Shape;198;p19"/>
          <p:cNvGrpSpPr/>
          <p:nvPr/>
        </p:nvGrpSpPr>
        <p:grpSpPr>
          <a:xfrm>
            <a:off x="15859155" y="-98041"/>
            <a:ext cx="1562626" cy="1771266"/>
            <a:chOff x="0" y="-130721"/>
            <a:chExt cx="2083500" cy="2361688"/>
          </a:xfrm>
        </p:grpSpPr>
        <p:grpSp>
          <p:nvGrpSpPr>
            <p:cNvPr id="199" name="Google Shape;199;p19"/>
            <p:cNvGrpSpPr/>
            <p:nvPr/>
          </p:nvGrpSpPr>
          <p:grpSpPr>
            <a:xfrm>
              <a:off x="75599" y="-130721"/>
              <a:ext cx="1932284" cy="2361688"/>
              <a:chOff x="0" y="-47625"/>
              <a:chExt cx="703982" cy="860425"/>
            </a:xfrm>
          </p:grpSpPr>
          <p:sp>
            <p:nvSpPr>
              <p:cNvPr id="200" name="Google Shape;200;p19"/>
              <p:cNvSpPr/>
              <p:nvPr/>
            </p:nvSpPr>
            <p:spPr>
              <a:xfrm>
                <a:off x="0" y="0"/>
                <a:ext cx="703982" cy="812800"/>
              </a:xfrm>
              <a:custGeom>
                <a:rect b="b" l="l" r="r" t="t"/>
                <a:pathLst>
                  <a:path extrusionOk="0"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9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02" name="Google Shape;202;p19"/>
            <p:cNvSpPr txBox="1"/>
            <p:nvPr/>
          </p:nvSpPr>
          <p:spPr>
            <a:xfrm>
              <a:off x="0" y="437582"/>
              <a:ext cx="2083500" cy="114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5575">
                  <a:latin typeface="Open Sans"/>
                  <a:ea typeface="Open Sans"/>
                  <a:cs typeface="Open Sans"/>
                  <a:sym typeface="Open Sans"/>
                </a:rPr>
                <a:t>7</a:t>
              </a:r>
              <a:endParaRPr/>
            </a:p>
          </p:txBody>
        </p:sp>
      </p:grpSp>
      <p:sp>
        <p:nvSpPr>
          <p:cNvPr id="203" name="Google Shape;203;p19"/>
          <p:cNvSpPr/>
          <p:nvPr/>
        </p:nvSpPr>
        <p:spPr>
          <a:xfrm>
            <a:off x="7512165" y="-1458258"/>
            <a:ext cx="7315200" cy="2477783"/>
          </a:xfrm>
          <a:custGeom>
            <a:rect b="b" l="l" r="r" t="t"/>
            <a:pathLst>
              <a:path extrusionOk="0"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04" name="Google Shape;204;p19"/>
          <p:cNvSpPr/>
          <p:nvPr/>
        </p:nvSpPr>
        <p:spPr>
          <a:xfrm>
            <a:off x="892058" y="9048108"/>
            <a:ext cx="7315200" cy="2477783"/>
          </a:xfrm>
          <a:custGeom>
            <a:rect b="b" l="l" r="r" t="t"/>
            <a:pathLst>
              <a:path extrusionOk="0"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6F3EB"/>
        </a:solid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0"/>
          <p:cNvSpPr txBox="1"/>
          <p:nvPr/>
        </p:nvSpPr>
        <p:spPr>
          <a:xfrm>
            <a:off x="2553980" y="866775"/>
            <a:ext cx="13179900" cy="31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499">
                <a:latin typeface="Alatsi"/>
                <a:ea typeface="Alatsi"/>
                <a:cs typeface="Alatsi"/>
                <a:sym typeface="Alatsi"/>
              </a:rPr>
              <a:t>Synthesis</a:t>
            </a:r>
            <a:endParaRPr b="1" sz="8499">
              <a:latin typeface="Alatsi"/>
              <a:ea typeface="Alatsi"/>
              <a:cs typeface="Alatsi"/>
              <a:sym typeface="Alatsi"/>
            </a:endParaRPr>
          </a:p>
          <a:p>
            <a:pPr indent="0" lvl="0" marL="0" marR="0" rtl="0" algn="ctr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499">
              <a:latin typeface="Alatsi"/>
              <a:ea typeface="Alatsi"/>
              <a:cs typeface="Alatsi"/>
              <a:sym typeface="Alatsi"/>
            </a:endParaRPr>
          </a:p>
        </p:txBody>
      </p:sp>
      <p:cxnSp>
        <p:nvCxnSpPr>
          <p:cNvPr id="210" name="Google Shape;210;p20"/>
          <p:cNvCxnSpPr/>
          <p:nvPr/>
        </p:nvCxnSpPr>
        <p:spPr>
          <a:xfrm>
            <a:off x="-260600" y="10264162"/>
            <a:ext cx="7105200" cy="22800"/>
          </a:xfrm>
          <a:prstGeom prst="straightConnector1">
            <a:avLst/>
          </a:prstGeom>
          <a:noFill/>
          <a:ln cap="flat" cmpd="sng" w="114300">
            <a:solidFill>
              <a:srgbClr val="9FC3D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1" name="Google Shape;211;p20"/>
          <p:cNvCxnSpPr/>
          <p:nvPr/>
        </p:nvCxnSpPr>
        <p:spPr>
          <a:xfrm>
            <a:off x="11430169" y="9061267"/>
            <a:ext cx="7105264" cy="19050"/>
          </a:xfrm>
          <a:prstGeom prst="straightConnector1">
            <a:avLst/>
          </a:prstGeom>
          <a:noFill/>
          <a:ln cap="flat" cmpd="sng" w="114300">
            <a:solidFill>
              <a:srgbClr val="9FC3D0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12" name="Google Shape;212;p20"/>
          <p:cNvGrpSpPr/>
          <p:nvPr/>
        </p:nvGrpSpPr>
        <p:grpSpPr>
          <a:xfrm>
            <a:off x="15859155" y="-98041"/>
            <a:ext cx="1562626" cy="1771266"/>
            <a:chOff x="0" y="-130721"/>
            <a:chExt cx="2083500" cy="2361688"/>
          </a:xfrm>
        </p:grpSpPr>
        <p:grpSp>
          <p:nvGrpSpPr>
            <p:cNvPr id="213" name="Google Shape;213;p20"/>
            <p:cNvGrpSpPr/>
            <p:nvPr/>
          </p:nvGrpSpPr>
          <p:grpSpPr>
            <a:xfrm>
              <a:off x="75599" y="-130721"/>
              <a:ext cx="1932284" cy="2361688"/>
              <a:chOff x="0" y="-47625"/>
              <a:chExt cx="703982" cy="860425"/>
            </a:xfrm>
          </p:grpSpPr>
          <p:sp>
            <p:nvSpPr>
              <p:cNvPr id="214" name="Google Shape;214;p20"/>
              <p:cNvSpPr/>
              <p:nvPr/>
            </p:nvSpPr>
            <p:spPr>
              <a:xfrm>
                <a:off x="0" y="0"/>
                <a:ext cx="703982" cy="812800"/>
              </a:xfrm>
              <a:custGeom>
                <a:rect b="b" l="l" r="r" t="t"/>
                <a:pathLst>
                  <a:path extrusionOk="0"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" name="Google Shape;215;p20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16" name="Google Shape;216;p20"/>
            <p:cNvSpPr txBox="1"/>
            <p:nvPr/>
          </p:nvSpPr>
          <p:spPr>
            <a:xfrm>
              <a:off x="0" y="437582"/>
              <a:ext cx="2083500" cy="114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5575">
                  <a:latin typeface="Open Sans"/>
                  <a:ea typeface="Open Sans"/>
                  <a:cs typeface="Open Sans"/>
                  <a:sym typeface="Open Sans"/>
                </a:rPr>
                <a:t>8</a:t>
              </a:r>
              <a:endParaRPr/>
            </a:p>
          </p:txBody>
        </p:sp>
      </p:grpSp>
      <p:sp>
        <p:nvSpPr>
          <p:cNvPr id="217" name="Google Shape;217;p20"/>
          <p:cNvSpPr/>
          <p:nvPr/>
        </p:nvSpPr>
        <p:spPr>
          <a:xfrm>
            <a:off x="-2845001" y="434334"/>
            <a:ext cx="7315200" cy="2477783"/>
          </a:xfrm>
          <a:custGeom>
            <a:rect b="b" l="l" r="r" t="t"/>
            <a:pathLst>
              <a:path extrusionOk="0"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18" name="Google Shape;218;p20"/>
          <p:cNvSpPr/>
          <p:nvPr/>
        </p:nvSpPr>
        <p:spPr>
          <a:xfrm>
            <a:off x="13601700" y="6142060"/>
            <a:ext cx="7315200" cy="2477783"/>
          </a:xfrm>
          <a:custGeom>
            <a:rect b="b" l="l" r="r" t="t"/>
            <a:pathLst>
              <a:path extrusionOk="0"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19" name="Google Shape;219;p20"/>
          <p:cNvSpPr txBox="1"/>
          <p:nvPr/>
        </p:nvSpPr>
        <p:spPr>
          <a:xfrm>
            <a:off x="651979" y="3012500"/>
            <a:ext cx="16769700" cy="70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63550" lvl="0" marL="4572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latsi"/>
              <a:buChar char="●"/>
            </a:pPr>
            <a:r>
              <a:rPr b="1" lang="en-US" sz="37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Evaluate Bangla-BERT against other BERT architectures.</a:t>
            </a:r>
            <a:endParaRPr b="1" sz="37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  <a:p>
            <a:pPr indent="-46355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latsi"/>
              <a:buChar char="●"/>
            </a:pPr>
            <a:r>
              <a:rPr b="1" lang="en-US" sz="37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Enhance model's capability to handle mixed Bangla and English contexts.</a:t>
            </a:r>
            <a:endParaRPr b="1" sz="37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  <a:p>
            <a:pPr indent="-46355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latsi"/>
              <a:buChar char="●"/>
            </a:pPr>
            <a:r>
              <a:rPr b="1" lang="en-US" sz="37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Investigate encoding of different linguistic abstraction levels for improved understanding.</a:t>
            </a:r>
            <a:endParaRPr b="1" sz="37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  <a:p>
            <a:pPr indent="-46355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latsi"/>
              <a:buChar char="●"/>
            </a:pPr>
            <a:r>
              <a:rPr b="1" lang="en-US" sz="37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Enormous potential for various natural language processing applications.</a:t>
            </a:r>
            <a:endParaRPr b="1" sz="37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  <a:p>
            <a:pPr indent="-46355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latsi"/>
              <a:buChar char="●"/>
            </a:pPr>
            <a:r>
              <a:rPr b="1" lang="en-US" sz="37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Improved accessibility through Python-defined modules and high-level APIs.</a:t>
            </a:r>
            <a:endParaRPr b="1" sz="37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  <a:p>
            <a:pPr indent="-46355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latsi"/>
              <a:buChar char="●"/>
            </a:pPr>
            <a:r>
              <a:rPr b="1" lang="en-US" sz="37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Future enhancements may lead to even more efficient models for low-resource languages.</a:t>
            </a:r>
            <a:endParaRPr b="1" sz="37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 b="1" sz="37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6F3EB"/>
        </a:soli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1"/>
          <p:cNvSpPr txBox="1"/>
          <p:nvPr/>
        </p:nvSpPr>
        <p:spPr>
          <a:xfrm>
            <a:off x="4554977" y="3748035"/>
            <a:ext cx="11627400" cy="25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695" u="none" cap="none" strike="noStrike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THANK YOU</a:t>
            </a:r>
            <a:endParaRPr/>
          </a:p>
        </p:txBody>
      </p:sp>
      <p:grpSp>
        <p:nvGrpSpPr>
          <p:cNvPr id="225" name="Google Shape;225;p21"/>
          <p:cNvGrpSpPr/>
          <p:nvPr/>
        </p:nvGrpSpPr>
        <p:grpSpPr>
          <a:xfrm>
            <a:off x="-31071" y="-180826"/>
            <a:ext cx="4239337" cy="10467984"/>
            <a:chOff x="0" y="-241102"/>
            <a:chExt cx="5652450" cy="13957313"/>
          </a:xfrm>
        </p:grpSpPr>
        <p:grpSp>
          <p:nvGrpSpPr>
            <p:cNvPr id="226" name="Google Shape;226;p21"/>
            <p:cNvGrpSpPr/>
            <p:nvPr/>
          </p:nvGrpSpPr>
          <p:grpSpPr>
            <a:xfrm>
              <a:off x="2826056" y="-241102"/>
              <a:ext cx="2826394" cy="13957313"/>
              <a:chOff x="0" y="-47625"/>
              <a:chExt cx="558300" cy="2757000"/>
            </a:xfrm>
          </p:grpSpPr>
          <p:sp>
            <p:nvSpPr>
              <p:cNvPr id="227" name="Google Shape;227;p21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rect b="b" l="l" r="r" t="t"/>
                <a:pathLst>
                  <a:path extrusionOk="0" h="2709333" w="5582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E0D9"/>
              </a:solidFill>
              <a:ln>
                <a:noFill/>
              </a:ln>
            </p:spPr>
          </p:sp>
          <p:sp>
            <p:nvSpPr>
              <p:cNvPr id="228" name="Google Shape;228;p21"/>
              <p:cNvSpPr txBox="1"/>
              <p:nvPr/>
            </p:nvSpPr>
            <p:spPr>
              <a:xfrm>
                <a:off x="0" y="-47625"/>
                <a:ext cx="558300" cy="275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9" name="Google Shape;229;p21"/>
            <p:cNvGrpSpPr/>
            <p:nvPr/>
          </p:nvGrpSpPr>
          <p:grpSpPr>
            <a:xfrm>
              <a:off x="1413028" y="-241102"/>
              <a:ext cx="2826394" cy="13957313"/>
              <a:chOff x="0" y="-47625"/>
              <a:chExt cx="558300" cy="2757000"/>
            </a:xfrm>
          </p:grpSpPr>
          <p:sp>
            <p:nvSpPr>
              <p:cNvPr id="230" name="Google Shape;230;p21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rect b="b" l="l" r="r" t="t"/>
                <a:pathLst>
                  <a:path extrusionOk="0" h="2709333" w="5582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9FC3D0"/>
              </a:solidFill>
              <a:ln>
                <a:noFill/>
              </a:ln>
            </p:spPr>
          </p:sp>
          <p:sp>
            <p:nvSpPr>
              <p:cNvPr id="231" name="Google Shape;231;p21"/>
              <p:cNvSpPr txBox="1"/>
              <p:nvPr/>
            </p:nvSpPr>
            <p:spPr>
              <a:xfrm>
                <a:off x="0" y="-47625"/>
                <a:ext cx="558300" cy="275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32" name="Google Shape;232;p21"/>
            <p:cNvGrpSpPr/>
            <p:nvPr/>
          </p:nvGrpSpPr>
          <p:grpSpPr>
            <a:xfrm>
              <a:off x="0" y="-241102"/>
              <a:ext cx="2826394" cy="13957313"/>
              <a:chOff x="0" y="-47625"/>
              <a:chExt cx="558300" cy="2757000"/>
            </a:xfrm>
          </p:grpSpPr>
          <p:sp>
            <p:nvSpPr>
              <p:cNvPr id="233" name="Google Shape;233;p21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rect b="b" l="l" r="r" t="t"/>
                <a:pathLst>
                  <a:path extrusionOk="0" h="2709333" w="5582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C7C6"/>
              </a:solidFill>
              <a:ln>
                <a:noFill/>
              </a:ln>
            </p:spPr>
          </p:sp>
          <p:sp>
            <p:nvSpPr>
              <p:cNvPr id="234" name="Google Shape;234;p21"/>
              <p:cNvSpPr txBox="1"/>
              <p:nvPr/>
            </p:nvSpPr>
            <p:spPr>
              <a:xfrm>
                <a:off x="0" y="-47625"/>
                <a:ext cx="558300" cy="275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35" name="Google Shape;235;p21"/>
          <p:cNvSpPr/>
          <p:nvPr/>
        </p:nvSpPr>
        <p:spPr>
          <a:xfrm>
            <a:off x="12412831" y="8026211"/>
            <a:ext cx="7315200" cy="2477783"/>
          </a:xfrm>
          <a:custGeom>
            <a:rect b="b" l="l" r="r" t="t"/>
            <a:pathLst>
              <a:path extrusionOk="0"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36" name="Google Shape;236;p21"/>
          <p:cNvSpPr/>
          <p:nvPr/>
        </p:nvSpPr>
        <p:spPr>
          <a:xfrm>
            <a:off x="11413653" y="-573693"/>
            <a:ext cx="7315200" cy="2477783"/>
          </a:xfrm>
          <a:custGeom>
            <a:rect b="b" l="l" r="r" t="t"/>
            <a:pathLst>
              <a:path extrusionOk="0"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