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Alatsi"/>
      <p:regular r:id="rId15"/>
    </p:embeddedFont>
    <p:embeddedFont>
      <p:font typeface="Open Sans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atsi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377ced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6377ced5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77ced5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6377ced5d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377ced5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377ced5d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77ced5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6377ced5d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3"/>
          <p:cNvSpPr txBox="1"/>
          <p:nvPr/>
        </p:nvSpPr>
        <p:spPr>
          <a:xfrm>
            <a:off x="6241693" y="2500459"/>
            <a:ext cx="85341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Diverse Distributions of Self-Supervised Tasks for Meta-Learning in NLP</a:t>
            </a:r>
            <a:endParaRPr sz="6000"/>
          </a:p>
        </p:txBody>
      </p:sp>
      <p:sp>
        <p:nvSpPr>
          <p:cNvPr id="95" name="Google Shape;95;p13"/>
          <p:cNvSpPr/>
          <p:nvPr/>
        </p:nvSpPr>
        <p:spPr>
          <a:xfrm>
            <a:off x="12646898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4572000" y="6013325"/>
            <a:ext cx="121263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Name: Farjana Alam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ID: 20101022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Course Code: CSE449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Section: 01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Team: 32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283990" y="8657601"/>
            <a:ext cx="6882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26">
                <a:latin typeface="Alatsi"/>
                <a:ea typeface="Alatsi"/>
                <a:cs typeface="Alatsi"/>
                <a:sym typeface="Alatsi"/>
              </a:rPr>
              <a:t>ST: Farah Binta Haque</a:t>
            </a:r>
            <a:endParaRPr b="1" sz="2626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26">
                <a:latin typeface="Alatsi"/>
                <a:ea typeface="Alatsi"/>
                <a:cs typeface="Alatsi"/>
                <a:sym typeface="Alatsi"/>
              </a:rPr>
              <a:t>RA: Md Sabbir Hossain</a:t>
            </a:r>
            <a:endParaRPr b="1" sz="2626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 txBox="1"/>
          <p:nvPr/>
        </p:nvSpPr>
        <p:spPr>
          <a:xfrm>
            <a:off x="15915854" y="-98041"/>
            <a:ext cx="1449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6068254" y="54359"/>
            <a:ext cx="1449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15915854" y="-98041"/>
            <a:ext cx="1449460" cy="1771271"/>
            <a:chOff x="0" y="-47625"/>
            <a:chExt cx="704100" cy="860425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5575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-26059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0" name="Google Shape;110;p14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2554055" y="3573600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Summary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116;p14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17" name="Google Shape;117;p14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/>
        </p:nvSpPr>
        <p:spPr>
          <a:xfrm>
            <a:off x="1791340" y="2895980"/>
            <a:ext cx="14705400" cy="2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To explore diverse distributions of self-supervised tasks for meta-learning in NLP and analyze their impact on few-shot learning performance.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5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5" name="Google Shape;125;p15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Motivation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15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/>
        </p:nvSpPr>
        <p:spPr>
          <a:xfrm>
            <a:off x="1791340" y="2895980"/>
            <a:ext cx="14705400" cy="2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To provide diverse distributions of self-supervised tasks for meta-learning in NLP, leading to significant improvements in few-shot learning performance across various NLP tasks.</a:t>
            </a:r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6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0" name="Google Shape;140;p16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Contribution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43" name="Google Shape;143;p16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6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850675" y="2375450"/>
            <a:ext cx="16813500" cy="6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95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latsi"/>
              <a:buChar char="●"/>
            </a:pPr>
            <a:r>
              <a:rPr b="1" lang="en-US" sz="3480">
                <a:latin typeface="Alatsi"/>
                <a:ea typeface="Alatsi"/>
                <a:cs typeface="Alatsi"/>
                <a:sym typeface="Alatsi"/>
              </a:rPr>
              <a:t>   SMLMT approach for generating self-supervised tasks from unlabeled text.</a:t>
            </a:r>
            <a:endParaRPr b="1" sz="3480">
              <a:latin typeface="Alatsi"/>
              <a:ea typeface="Alatsi"/>
              <a:cs typeface="Alatsi"/>
              <a:sym typeface="Alatsi"/>
            </a:endParaRPr>
          </a:p>
          <a:p>
            <a:pPr indent="-4495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latsi"/>
              <a:buChar char="●"/>
            </a:pPr>
            <a:r>
              <a:rPr b="1" lang="en-US" sz="3480">
                <a:latin typeface="Alatsi"/>
                <a:ea typeface="Alatsi"/>
                <a:cs typeface="Alatsi"/>
                <a:sym typeface="Alatsi"/>
              </a:rPr>
              <a:t>    New approaches to improve task distribution: task diversity, difficulty, resemblance to downstream tasks, and curriculum.</a:t>
            </a:r>
            <a:endParaRPr b="1" sz="3480">
              <a:latin typeface="Alatsi"/>
              <a:ea typeface="Alatsi"/>
              <a:cs typeface="Alatsi"/>
              <a:sym typeface="Alatsi"/>
            </a:endParaRPr>
          </a:p>
          <a:p>
            <a:pPr indent="-4495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latsi"/>
              <a:buChar char="●"/>
            </a:pPr>
            <a:r>
              <a:rPr b="1" lang="en-US" sz="3480">
                <a:latin typeface="Alatsi"/>
                <a:ea typeface="Alatsi"/>
                <a:cs typeface="Alatsi"/>
                <a:sym typeface="Alatsi"/>
              </a:rPr>
              <a:t>    Analysis of unsupervised task distributions and relationships.</a:t>
            </a:r>
            <a:endParaRPr b="1" sz="3480">
              <a:latin typeface="Alatsi"/>
              <a:ea typeface="Alatsi"/>
              <a:cs typeface="Alatsi"/>
              <a:sym typeface="Alatsi"/>
            </a:endParaRPr>
          </a:p>
          <a:p>
            <a:pPr indent="-4495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latsi"/>
              <a:buChar char="●"/>
            </a:pPr>
            <a:r>
              <a:rPr b="1" lang="en-US" sz="3480">
                <a:latin typeface="Alatsi"/>
                <a:ea typeface="Alatsi"/>
                <a:cs typeface="Alatsi"/>
                <a:sym typeface="Alatsi"/>
              </a:rPr>
              <a:t>    Evaluation on 20 NLP classification tasks compared to supervised meta-learning methods.</a:t>
            </a:r>
            <a:endParaRPr b="1" sz="3480">
              <a:latin typeface="Alatsi"/>
              <a:ea typeface="Alatsi"/>
              <a:cs typeface="Alatsi"/>
              <a:sym typeface="Alatsi"/>
            </a:endParaRPr>
          </a:p>
          <a:p>
            <a:pPr indent="-4495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latsi"/>
              <a:buChar char="●"/>
            </a:pPr>
            <a:r>
              <a:rPr b="1" lang="en-US" sz="3480">
                <a:latin typeface="Alatsi"/>
                <a:ea typeface="Alatsi"/>
                <a:cs typeface="Alatsi"/>
                <a:sym typeface="Alatsi"/>
              </a:rPr>
              <a:t>Demonstrates improvements in few-shot performance across a diverse set of NLP classification tasks.</a:t>
            </a:r>
            <a:endParaRPr b="1" sz="3480">
              <a:latin typeface="Alatsi"/>
              <a:ea typeface="Alatsi"/>
              <a:cs typeface="Alatsi"/>
              <a:sym typeface="Alatsi"/>
            </a:endParaRPr>
          </a:p>
          <a:p>
            <a:pPr indent="-4495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latsi"/>
              <a:buChar char="●"/>
            </a:pPr>
            <a:r>
              <a:rPr b="1" lang="en-US" sz="3480">
                <a:latin typeface="Alatsi"/>
                <a:ea typeface="Alatsi"/>
                <a:cs typeface="Alatsi"/>
                <a:sym typeface="Alatsi"/>
              </a:rPr>
              <a:t>Compares unsupervised meta-learning methods to supervised counterparts.</a:t>
            </a:r>
            <a:endParaRPr b="1" sz="3480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5" name="Google Shape;155;p17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2554055" y="838400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Methodology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57" name="Google Shape;157;p17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58" name="Google Shape;158;p17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59" name="Google Shape;159;p1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17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sp>
        <p:nvSpPr>
          <p:cNvPr id="162" name="Google Shape;162;p17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1791340" y="2895980"/>
            <a:ext cx="147054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Demonstrates the utility of meta-learning from unlabeled data through diverse self-supervised task distributions.</a:t>
            </a:r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8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0" name="Google Shape;170;p18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8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Conclusion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73" name="Google Shape;173;p18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74" name="Google Shape;174;p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8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8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/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1894050" y="4924513"/>
            <a:ext cx="63132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Limitations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>
            <a:off x="9673194" y="3124011"/>
            <a:ext cx="6651535" cy="2610505"/>
            <a:chOff x="0" y="-192881"/>
            <a:chExt cx="8868713" cy="3480673"/>
          </a:xfrm>
        </p:grpSpPr>
        <p:grpSp>
          <p:nvGrpSpPr>
            <p:cNvPr id="184" name="Google Shape;184;p19"/>
            <p:cNvGrpSpPr/>
            <p:nvPr/>
          </p:nvGrpSpPr>
          <p:grpSpPr>
            <a:xfrm>
              <a:off x="0" y="-192881"/>
              <a:ext cx="8868713" cy="3480673"/>
              <a:chOff x="0" y="-38100"/>
              <a:chExt cx="1751844" cy="687540"/>
            </a:xfrm>
          </p:grpSpPr>
          <p:sp>
            <p:nvSpPr>
              <p:cNvPr id="185" name="Google Shape;185;p19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p19"/>
            <p:cNvSpPr txBox="1"/>
            <p:nvPr/>
          </p:nvSpPr>
          <p:spPr>
            <a:xfrm>
              <a:off x="695604" y="133350"/>
              <a:ext cx="7735500" cy="23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5">
                  <a:latin typeface="Alatsi"/>
                  <a:ea typeface="Alatsi"/>
                  <a:cs typeface="Alatsi"/>
                  <a:sym typeface="Alatsi"/>
                </a:rPr>
                <a:t>Proposed task distributions may not be optimal for all scenarios; further research needed.</a:t>
              </a:r>
              <a:endParaRPr/>
            </a:p>
          </p:txBody>
        </p:sp>
      </p:grpSp>
      <p:sp>
        <p:nvSpPr>
          <p:cNvPr id="188" name="Google Shape;188;p19"/>
          <p:cNvSpPr txBox="1"/>
          <p:nvPr/>
        </p:nvSpPr>
        <p:spPr>
          <a:xfrm>
            <a:off x="9550637" y="2620338"/>
            <a:ext cx="4182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18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First </a:t>
            </a:r>
            <a:r>
              <a:rPr b="1" lang="en-US" sz="3918">
                <a:latin typeface="Alatsi"/>
                <a:ea typeface="Alatsi"/>
                <a:cs typeface="Alatsi"/>
                <a:sym typeface="Alatsi"/>
              </a:rPr>
              <a:t>Limitation</a:t>
            </a: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9673194" y="6540776"/>
            <a:ext cx="6651535" cy="2610505"/>
            <a:chOff x="0" y="-192881"/>
            <a:chExt cx="8868713" cy="3480673"/>
          </a:xfrm>
        </p:grpSpPr>
        <p:grpSp>
          <p:nvGrpSpPr>
            <p:cNvPr id="190" name="Google Shape;190;p19"/>
            <p:cNvGrpSpPr/>
            <p:nvPr/>
          </p:nvGrpSpPr>
          <p:grpSpPr>
            <a:xfrm>
              <a:off x="0" y="-192881"/>
              <a:ext cx="8868713" cy="3480673"/>
              <a:chOff x="0" y="-38100"/>
              <a:chExt cx="1751844" cy="687540"/>
            </a:xfrm>
          </p:grpSpPr>
          <p:sp>
            <p:nvSpPr>
              <p:cNvPr id="191" name="Google Shape;191;p19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" name="Google Shape;193;p19"/>
            <p:cNvSpPr txBox="1"/>
            <p:nvPr/>
          </p:nvSpPr>
          <p:spPr>
            <a:xfrm>
              <a:off x="695604" y="133350"/>
              <a:ext cx="7735500" cy="23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5">
                  <a:latin typeface="Alatsi"/>
                  <a:ea typeface="Alatsi"/>
                  <a:cs typeface="Alatsi"/>
                  <a:sym typeface="Alatsi"/>
                </a:rPr>
                <a:t>Experiments conducted on a limited set of tasks; results may not generalize to other domains.</a:t>
              </a:r>
              <a:endParaRPr/>
            </a:p>
          </p:txBody>
        </p:sp>
      </p:grpSp>
      <p:sp>
        <p:nvSpPr>
          <p:cNvPr id="194" name="Google Shape;194;p19"/>
          <p:cNvSpPr txBox="1"/>
          <p:nvPr/>
        </p:nvSpPr>
        <p:spPr>
          <a:xfrm rot="-5400000">
            <a:off x="-2498392" y="5035854"/>
            <a:ext cx="688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9550637" y="5986928"/>
            <a:ext cx="5276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18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Second </a:t>
            </a:r>
            <a:r>
              <a:rPr b="1" lang="en-US" sz="3918">
                <a:latin typeface="Alatsi"/>
                <a:ea typeface="Alatsi"/>
                <a:cs typeface="Alatsi"/>
                <a:sym typeface="Alatsi"/>
              </a:rPr>
              <a:t>Limitation</a:t>
            </a:r>
            <a:endParaRPr/>
          </a:p>
        </p:txBody>
      </p:sp>
      <p:cxnSp>
        <p:nvCxnSpPr>
          <p:cNvPr id="196" name="Google Shape;196;p19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9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" name="Google Shape;198;p19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99" name="Google Shape;199;p19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00" name="Google Shape;200;p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Google Shape;202;p19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/>
            </a:p>
          </p:txBody>
        </p:sp>
      </p:grpSp>
      <p:sp>
        <p:nvSpPr>
          <p:cNvPr id="203" name="Google Shape;203;p19"/>
          <p:cNvSpPr/>
          <p:nvPr/>
        </p:nvSpPr>
        <p:spPr>
          <a:xfrm>
            <a:off x="7512165" y="-14582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9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Synthesis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-26059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2" name="Google Shape;212;p20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213" name="Google Shape;213;p20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14" name="Google Shape;214;p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20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/>
            </a:p>
          </p:txBody>
        </p:sp>
      </p:grpSp>
      <p:sp>
        <p:nvSpPr>
          <p:cNvPr id="217" name="Google Shape;217;p20"/>
          <p:cNvSpPr/>
          <p:nvPr/>
        </p:nvSpPr>
        <p:spPr>
          <a:xfrm>
            <a:off x="-2845001" y="43433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20"/>
          <p:cNvSpPr txBox="1"/>
          <p:nvPr/>
        </p:nvSpPr>
        <p:spPr>
          <a:xfrm>
            <a:off x="651975" y="3012500"/>
            <a:ext cx="16769700" cy="5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Significant implications for the future of meta-learning in NLP.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 Enables large-scale meta-learning for continual learning, architecture search, and low-resource language learning.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Highlights potential for reducing reliance on labeled data.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Generalize findings to other tasks and domains.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Potential of self-supervised learning for meta-learning highlighted.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Findings guide the development of more effective meta-learning algorithms and task distributions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Explore other task distributions and their impact on meta-learning.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/>
        </p:nvSpPr>
        <p:spPr>
          <a:xfrm>
            <a:off x="4554977" y="3748035"/>
            <a:ext cx="11627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9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grpSp>
        <p:nvGrpSpPr>
          <p:cNvPr id="225" name="Google Shape;225;p21"/>
          <p:cNvGrpSpPr/>
          <p:nvPr/>
        </p:nvGrpSpPr>
        <p:grpSpPr>
          <a:xfrm>
            <a:off x="-31071" y="-180826"/>
            <a:ext cx="4239337" cy="10467984"/>
            <a:chOff x="0" y="-241102"/>
            <a:chExt cx="5652450" cy="13957313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2826056" y="-241102"/>
              <a:ext cx="2826394" cy="13957313"/>
              <a:chOff x="0" y="-47625"/>
              <a:chExt cx="558300" cy="2757000"/>
            </a:xfrm>
          </p:grpSpPr>
          <p:sp>
            <p:nvSpPr>
              <p:cNvPr id="227" name="Google Shape;227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28" name="Google Shape;228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21"/>
            <p:cNvGrpSpPr/>
            <p:nvPr/>
          </p:nvGrpSpPr>
          <p:grpSpPr>
            <a:xfrm>
              <a:off x="1413028" y="-241102"/>
              <a:ext cx="2826394" cy="13957313"/>
              <a:chOff x="0" y="-47625"/>
              <a:chExt cx="558300" cy="2757000"/>
            </a:xfrm>
          </p:grpSpPr>
          <p:sp>
            <p:nvSpPr>
              <p:cNvPr id="230" name="Google Shape;230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31" name="Google Shape;231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21"/>
            <p:cNvGrpSpPr/>
            <p:nvPr/>
          </p:nvGrpSpPr>
          <p:grpSpPr>
            <a:xfrm>
              <a:off x="0" y="-241102"/>
              <a:ext cx="2826394" cy="13957313"/>
              <a:chOff x="0" y="-47625"/>
              <a:chExt cx="558300" cy="2757000"/>
            </a:xfrm>
          </p:grpSpPr>
          <p:sp>
            <p:nvSpPr>
              <p:cNvPr id="233" name="Google Shape;233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34" name="Google Shape;234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" name="Google Shape;235;p21"/>
          <p:cNvSpPr/>
          <p:nvPr/>
        </p:nvSpPr>
        <p:spPr>
          <a:xfrm>
            <a:off x="12412831" y="802621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21"/>
          <p:cNvSpPr/>
          <p:nvPr/>
        </p:nvSpPr>
        <p:spPr>
          <a:xfrm>
            <a:off x="11413653" y="-57369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