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6858000" cy="9144000"/>
  <p:embeddedFontLst>
    <p:embeddedFont>
      <p:font typeface="League Spartan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eagueSpartan-bold.fntdata"/><Relationship Id="rId16" Type="http://schemas.openxmlformats.org/officeDocument/2006/relationships/font" Target="fonts/LeagueSpartan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37ed704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637ed7044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37ed7044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637ed7044d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37ed7044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637ed7044d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37ed7044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637ed7044d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37ed7044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637ed7044d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37ed7044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637ed7044d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37ed7044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637ed7044d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1000"/>
            </a:blip>
            <a:stretch>
              <a:fillRect b="0" l="-20311" r="-20309" t="0"/>
            </a:stretch>
          </a:blipFill>
          <a:ln>
            <a:noFill/>
          </a:ln>
        </p:spPr>
      </p:sp>
      <p:grpSp>
        <p:nvGrpSpPr>
          <p:cNvPr id="85" name="Google Shape;85;p13"/>
          <p:cNvGrpSpPr/>
          <p:nvPr/>
        </p:nvGrpSpPr>
        <p:grpSpPr>
          <a:xfrm>
            <a:off x="0" y="-180826"/>
            <a:ext cx="3086100" cy="10467826"/>
            <a:chOff x="0" y="-47625"/>
            <a:chExt cx="812800" cy="2756958"/>
          </a:xfrm>
        </p:grpSpPr>
        <p:sp>
          <p:nvSpPr>
            <p:cNvPr id="86" name="Google Shape;86;p13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87" name="Google Shape;87;p13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3"/>
          <p:cNvSpPr txBox="1"/>
          <p:nvPr/>
        </p:nvSpPr>
        <p:spPr>
          <a:xfrm>
            <a:off x="3648325" y="2248225"/>
            <a:ext cx="12191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593C8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 and Simulation of Lane-Changing Management Strategies at On-Ramp and Off-Ramp Pair Areas Based on Cellular Automaton</a:t>
            </a:r>
            <a:endParaRPr b="1" sz="4000">
              <a:solidFill>
                <a:srgbClr val="593C8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9" name="Google Shape;89;p13"/>
          <p:cNvCxnSpPr/>
          <p:nvPr/>
        </p:nvCxnSpPr>
        <p:spPr>
          <a:xfrm flipH="1" rot="10800000">
            <a:off x="3648322" y="5133352"/>
            <a:ext cx="9687900" cy="20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3"/>
          <p:cNvSpPr/>
          <p:nvPr/>
        </p:nvSpPr>
        <p:spPr>
          <a:xfrm>
            <a:off x="13763158" y="387350"/>
            <a:ext cx="4160184" cy="4114800"/>
          </a:xfrm>
          <a:custGeom>
            <a:rect b="b" l="l" r="r" t="t"/>
            <a:pathLst>
              <a:path extrusionOk="0" h="4114800" w="4160184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3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3"/>
          <p:cNvSpPr txBox="1"/>
          <p:nvPr/>
        </p:nvSpPr>
        <p:spPr>
          <a:xfrm>
            <a:off x="3648325" y="6302200"/>
            <a:ext cx="6775500" cy="3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Name: Farjana Alam</a:t>
            </a:r>
            <a:b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ID: 20101022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Course Code: CSE474</a:t>
            </a:r>
            <a:b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Section: 01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Team: 32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ST: Farah Binta Haque</a:t>
            </a:r>
            <a:b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RA: Md Sabbir Hossain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2"/>
          <p:cNvGrpSpPr/>
          <p:nvPr/>
        </p:nvGrpSpPr>
        <p:grpSpPr>
          <a:xfrm>
            <a:off x="0" y="4962674"/>
            <a:ext cx="18288000" cy="5324326"/>
            <a:chOff x="0" y="-47625"/>
            <a:chExt cx="4816593" cy="1402292"/>
          </a:xfrm>
        </p:grpSpPr>
        <p:sp>
          <p:nvSpPr>
            <p:cNvPr id="185" name="Google Shape;185;p22"/>
            <p:cNvSpPr/>
            <p:nvPr/>
          </p:nvSpPr>
          <p:spPr>
            <a:xfrm>
              <a:off x="0" y="0"/>
              <a:ext cx="4816592" cy="1354667"/>
            </a:xfrm>
            <a:custGeom>
              <a:rect b="b" l="l" r="r" t="t"/>
              <a:pathLst>
                <a:path extrusionOk="0" h="135466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FFFFF">
                <a:alpha val="90588"/>
              </a:srgbClr>
            </a:solidFill>
            <a:ln>
              <a:noFill/>
            </a:ln>
          </p:spPr>
        </p:sp>
        <p:sp>
          <p:nvSpPr>
            <p:cNvPr id="186" name="Google Shape;186;p22"/>
            <p:cNvSpPr txBox="1"/>
            <p:nvPr/>
          </p:nvSpPr>
          <p:spPr>
            <a:xfrm>
              <a:off x="0" y="-47625"/>
              <a:ext cx="4816593" cy="1402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p22"/>
          <p:cNvSpPr txBox="1"/>
          <p:nvPr/>
        </p:nvSpPr>
        <p:spPr>
          <a:xfrm>
            <a:off x="3811071" y="4455924"/>
            <a:ext cx="10143600" cy="1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51" u="none" cap="none" strike="noStrike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YOU!</a:t>
            </a:r>
            <a:endParaRPr b="1"/>
          </a:p>
        </p:txBody>
      </p:sp>
      <p:cxnSp>
        <p:nvCxnSpPr>
          <p:cNvPr id="188" name="Google Shape;188;p22"/>
          <p:cNvCxnSpPr/>
          <p:nvPr/>
        </p:nvCxnSpPr>
        <p:spPr>
          <a:xfrm>
            <a:off x="5636755" y="6268891"/>
            <a:ext cx="64923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0000"/>
            </a:blip>
            <a:stretch>
              <a:fillRect b="0" l="-20309" r="-20309" t="0"/>
            </a:stretch>
          </a:blipFill>
          <a:ln>
            <a:noFill/>
          </a:ln>
        </p:spPr>
      </p:sp>
      <p:grpSp>
        <p:nvGrpSpPr>
          <p:cNvPr id="97" name="Google Shape;97;p14"/>
          <p:cNvGrpSpPr/>
          <p:nvPr/>
        </p:nvGrpSpPr>
        <p:grpSpPr>
          <a:xfrm>
            <a:off x="15201900" y="-180827"/>
            <a:ext cx="3086120" cy="10468053"/>
            <a:chOff x="0" y="-47625"/>
            <a:chExt cx="812800" cy="2757000"/>
          </a:xfrm>
        </p:grpSpPr>
        <p:sp>
          <p:nvSpPr>
            <p:cNvPr id="98" name="Google Shape;98;p14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99" name="Google Shape;99;p14"/>
            <p:cNvSpPr txBox="1"/>
            <p:nvPr/>
          </p:nvSpPr>
          <p:spPr>
            <a:xfrm>
              <a:off x="0" y="-47625"/>
              <a:ext cx="812700" cy="27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4"/>
          <p:cNvSpPr txBox="1"/>
          <p:nvPr/>
        </p:nvSpPr>
        <p:spPr>
          <a:xfrm>
            <a:off x="5918100" y="4466400"/>
            <a:ext cx="64518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7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Summary</a:t>
            </a:r>
            <a:endParaRPr b="1" sz="5900"/>
          </a:p>
        </p:txBody>
      </p:sp>
      <p:cxnSp>
        <p:nvCxnSpPr>
          <p:cNvPr id="101" name="Google Shape;101;p14"/>
          <p:cNvCxnSpPr/>
          <p:nvPr/>
        </p:nvCxnSpPr>
        <p:spPr>
          <a:xfrm>
            <a:off x="1028720" y="2186817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0000"/>
            </a:blip>
            <a:stretch>
              <a:fillRect b="0" l="-20311" r="-20309" t="0"/>
            </a:stretch>
          </a:blipFill>
          <a:ln>
            <a:noFill/>
          </a:ln>
        </p:spPr>
      </p:sp>
      <p:grpSp>
        <p:nvGrpSpPr>
          <p:cNvPr id="107" name="Google Shape;107;p15"/>
          <p:cNvGrpSpPr/>
          <p:nvPr/>
        </p:nvGrpSpPr>
        <p:grpSpPr>
          <a:xfrm>
            <a:off x="15201900" y="-180826"/>
            <a:ext cx="3086100" cy="10467826"/>
            <a:chOff x="0" y="-47625"/>
            <a:chExt cx="812800" cy="2756958"/>
          </a:xfrm>
        </p:grpSpPr>
        <p:sp>
          <p:nvSpPr>
            <p:cNvPr id="108" name="Google Shape;108;p15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09" name="Google Shape;109;p1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15"/>
          <p:cNvSpPr txBox="1"/>
          <p:nvPr/>
        </p:nvSpPr>
        <p:spPr>
          <a:xfrm>
            <a:off x="1028720" y="1494821"/>
            <a:ext cx="4957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Motivation</a:t>
            </a:r>
            <a:endParaRPr b="1" sz="60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cxnSp>
        <p:nvCxnSpPr>
          <p:cNvPr id="111" name="Google Shape;111;p15"/>
          <p:cNvCxnSpPr/>
          <p:nvPr/>
        </p:nvCxnSpPr>
        <p:spPr>
          <a:xfrm>
            <a:off x="1028720" y="2186817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5"/>
          <p:cNvSpPr txBox="1"/>
          <p:nvPr/>
        </p:nvSpPr>
        <p:spPr>
          <a:xfrm>
            <a:off x="1891625" y="3310900"/>
            <a:ext cx="11607900" cy="41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investigate the impact of lane-changing management strategies on operational efficiency at on-ramp and off-ramp pair areas to reduce traffic.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0000"/>
            </a:blip>
            <a:stretch>
              <a:fillRect b="0" l="-20309" r="-20309" t="0"/>
            </a:stretch>
          </a:blipFill>
          <a:ln>
            <a:noFill/>
          </a:ln>
        </p:spPr>
      </p:sp>
      <p:grpSp>
        <p:nvGrpSpPr>
          <p:cNvPr id="118" name="Google Shape;118;p16"/>
          <p:cNvGrpSpPr/>
          <p:nvPr/>
        </p:nvGrpSpPr>
        <p:grpSpPr>
          <a:xfrm>
            <a:off x="15201900" y="-180827"/>
            <a:ext cx="3086120" cy="10468053"/>
            <a:chOff x="0" y="-47625"/>
            <a:chExt cx="812800" cy="2757000"/>
          </a:xfrm>
        </p:grpSpPr>
        <p:sp>
          <p:nvSpPr>
            <p:cNvPr id="119" name="Google Shape;119;p16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20" name="Google Shape;120;p16"/>
            <p:cNvSpPr txBox="1"/>
            <p:nvPr/>
          </p:nvSpPr>
          <p:spPr>
            <a:xfrm>
              <a:off x="0" y="-47625"/>
              <a:ext cx="812700" cy="27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16"/>
          <p:cNvSpPr txBox="1"/>
          <p:nvPr/>
        </p:nvSpPr>
        <p:spPr>
          <a:xfrm>
            <a:off x="1028720" y="1494821"/>
            <a:ext cx="4957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Contribution</a:t>
            </a:r>
            <a:endParaRPr b="1" sz="60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cxnSp>
        <p:nvCxnSpPr>
          <p:cNvPr id="122" name="Google Shape;122;p16"/>
          <p:cNvCxnSpPr/>
          <p:nvPr/>
        </p:nvCxnSpPr>
        <p:spPr>
          <a:xfrm>
            <a:off x="1028720" y="2186817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16"/>
          <p:cNvSpPr txBox="1"/>
          <p:nvPr/>
        </p:nvSpPr>
        <p:spPr>
          <a:xfrm>
            <a:off x="1948325" y="3429000"/>
            <a:ext cx="11409300" cy="42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propose a cellular automaton model to study eight lane-changing management strategies under various traffic and geometric conditions, providing insights for reducing congestion.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0000"/>
            </a:blip>
            <a:stretch>
              <a:fillRect b="0" l="-20309" r="-20309" t="0"/>
            </a:stretch>
          </a:blipFill>
          <a:ln>
            <a:noFill/>
          </a:ln>
        </p:spPr>
      </p:sp>
      <p:grpSp>
        <p:nvGrpSpPr>
          <p:cNvPr id="129" name="Google Shape;129;p17"/>
          <p:cNvGrpSpPr/>
          <p:nvPr/>
        </p:nvGrpSpPr>
        <p:grpSpPr>
          <a:xfrm>
            <a:off x="15201900" y="-180827"/>
            <a:ext cx="3086120" cy="10468053"/>
            <a:chOff x="0" y="-47625"/>
            <a:chExt cx="812800" cy="2757000"/>
          </a:xfrm>
        </p:grpSpPr>
        <p:sp>
          <p:nvSpPr>
            <p:cNvPr id="130" name="Google Shape;130;p17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31" name="Google Shape;131;p17"/>
            <p:cNvSpPr txBox="1"/>
            <p:nvPr/>
          </p:nvSpPr>
          <p:spPr>
            <a:xfrm>
              <a:off x="0" y="-47625"/>
              <a:ext cx="812700" cy="27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17"/>
          <p:cNvSpPr txBox="1"/>
          <p:nvPr/>
        </p:nvSpPr>
        <p:spPr>
          <a:xfrm>
            <a:off x="1028720" y="1494821"/>
            <a:ext cx="4957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Methodology</a:t>
            </a:r>
            <a:endParaRPr b="1" sz="60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cxnSp>
        <p:nvCxnSpPr>
          <p:cNvPr id="133" name="Google Shape;133;p17"/>
          <p:cNvCxnSpPr/>
          <p:nvPr/>
        </p:nvCxnSpPr>
        <p:spPr>
          <a:xfrm>
            <a:off x="1028720" y="2186817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17"/>
          <p:cNvSpPr txBox="1"/>
          <p:nvPr/>
        </p:nvSpPr>
        <p:spPr>
          <a:xfrm>
            <a:off x="660825" y="2645000"/>
            <a:ext cx="14541000" cy="73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●"/>
            </a:pPr>
            <a:r>
              <a:rPr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Simulating traffic flow using a Cellular Automaton (CA) model with lane-changing and car-following behaviors.</a:t>
            </a: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●"/>
            </a:pPr>
            <a:r>
              <a:rPr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eight lane-changing methods in different traffic and geometry scenarios.</a:t>
            </a: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●"/>
            </a:pPr>
            <a:r>
              <a:rPr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Analyzing lane changes, travel time, and driving speed through simulations.</a:t>
            </a: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●"/>
            </a:pPr>
            <a:r>
              <a:rPr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Determining the most effective strategies based on data analysis.</a:t>
            </a: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●"/>
            </a:pPr>
            <a:r>
              <a:rPr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Achieves high accuracy in classification and speedup values over the sequential version.</a:t>
            </a: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●"/>
            </a:pPr>
            <a:r>
              <a:rPr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Highlighting the effectiveness of various lane-changing management strategies.</a:t>
            </a: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●"/>
            </a:pPr>
            <a:r>
              <a:rPr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Providing insights into reducing congestion in on-ramp and off-ramp pair areas.</a:t>
            </a: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0000"/>
            </a:blip>
            <a:stretch>
              <a:fillRect b="0" l="-20309" r="-20309" t="0"/>
            </a:stretch>
          </a:blipFill>
          <a:ln>
            <a:noFill/>
          </a:ln>
        </p:spPr>
      </p:sp>
      <p:grpSp>
        <p:nvGrpSpPr>
          <p:cNvPr id="140" name="Google Shape;140;p18"/>
          <p:cNvGrpSpPr/>
          <p:nvPr/>
        </p:nvGrpSpPr>
        <p:grpSpPr>
          <a:xfrm>
            <a:off x="15201900" y="-180827"/>
            <a:ext cx="3086120" cy="10468053"/>
            <a:chOff x="0" y="-47625"/>
            <a:chExt cx="812800" cy="2757000"/>
          </a:xfrm>
        </p:grpSpPr>
        <p:sp>
          <p:nvSpPr>
            <p:cNvPr id="141" name="Google Shape;141;p18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42" name="Google Shape;142;p18"/>
            <p:cNvSpPr txBox="1"/>
            <p:nvPr/>
          </p:nvSpPr>
          <p:spPr>
            <a:xfrm>
              <a:off x="0" y="-47625"/>
              <a:ext cx="812700" cy="27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8"/>
          <p:cNvSpPr txBox="1"/>
          <p:nvPr/>
        </p:nvSpPr>
        <p:spPr>
          <a:xfrm>
            <a:off x="1028720" y="1494821"/>
            <a:ext cx="4957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  <a:endParaRPr b="1" sz="60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cxnSp>
        <p:nvCxnSpPr>
          <p:cNvPr id="144" name="Google Shape;144;p18"/>
          <p:cNvCxnSpPr/>
          <p:nvPr/>
        </p:nvCxnSpPr>
        <p:spPr>
          <a:xfrm>
            <a:off x="1028720" y="2186817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p18"/>
          <p:cNvSpPr txBox="1"/>
          <p:nvPr/>
        </p:nvSpPr>
        <p:spPr>
          <a:xfrm>
            <a:off x="1919975" y="3282575"/>
            <a:ext cx="11522700" cy="46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Suggests integrating diverse lane-changing management techniques for maximizing operating efficiency.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0000"/>
            </a:blip>
            <a:stretch>
              <a:fillRect b="0" l="-20309" r="-20309" t="0"/>
            </a:stretch>
          </a:blipFill>
          <a:ln>
            <a:noFill/>
          </a:ln>
        </p:spPr>
      </p:sp>
      <p:grpSp>
        <p:nvGrpSpPr>
          <p:cNvPr id="151" name="Google Shape;151;p19"/>
          <p:cNvGrpSpPr/>
          <p:nvPr/>
        </p:nvGrpSpPr>
        <p:grpSpPr>
          <a:xfrm>
            <a:off x="15201900" y="-180827"/>
            <a:ext cx="3086120" cy="10468053"/>
            <a:chOff x="0" y="-47625"/>
            <a:chExt cx="812800" cy="2757000"/>
          </a:xfrm>
        </p:grpSpPr>
        <p:sp>
          <p:nvSpPr>
            <p:cNvPr id="152" name="Google Shape;152;p19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53" name="Google Shape;153;p19"/>
            <p:cNvSpPr txBox="1"/>
            <p:nvPr/>
          </p:nvSpPr>
          <p:spPr>
            <a:xfrm>
              <a:off x="0" y="-47625"/>
              <a:ext cx="812700" cy="27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19"/>
          <p:cNvSpPr txBox="1"/>
          <p:nvPr/>
        </p:nvSpPr>
        <p:spPr>
          <a:xfrm>
            <a:off x="5918100" y="4466400"/>
            <a:ext cx="64518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7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Limitations</a:t>
            </a:r>
            <a:endParaRPr b="1" sz="5900"/>
          </a:p>
        </p:txBody>
      </p:sp>
      <p:cxnSp>
        <p:nvCxnSpPr>
          <p:cNvPr id="155" name="Google Shape;155;p19"/>
          <p:cNvCxnSpPr/>
          <p:nvPr/>
        </p:nvCxnSpPr>
        <p:spPr>
          <a:xfrm>
            <a:off x="1028720" y="2186817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0000"/>
            </a:blip>
            <a:stretch>
              <a:fillRect b="0" l="-20309" r="-20309" t="0"/>
            </a:stretch>
          </a:blipFill>
          <a:ln>
            <a:noFill/>
          </a:ln>
        </p:spPr>
      </p:sp>
      <p:grpSp>
        <p:nvGrpSpPr>
          <p:cNvPr id="161" name="Google Shape;161;p20"/>
          <p:cNvGrpSpPr/>
          <p:nvPr/>
        </p:nvGrpSpPr>
        <p:grpSpPr>
          <a:xfrm>
            <a:off x="15201900" y="-180827"/>
            <a:ext cx="3086120" cy="10468053"/>
            <a:chOff x="0" y="-47625"/>
            <a:chExt cx="812800" cy="2757000"/>
          </a:xfrm>
        </p:grpSpPr>
        <p:sp>
          <p:nvSpPr>
            <p:cNvPr id="162" name="Google Shape;162;p20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63" name="Google Shape;163;p20"/>
            <p:cNvSpPr txBox="1"/>
            <p:nvPr/>
          </p:nvSpPr>
          <p:spPr>
            <a:xfrm>
              <a:off x="0" y="-47625"/>
              <a:ext cx="812700" cy="27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" name="Google Shape;164;p20"/>
          <p:cNvSpPr txBox="1"/>
          <p:nvPr/>
        </p:nvSpPr>
        <p:spPr>
          <a:xfrm>
            <a:off x="1028727" y="1494825"/>
            <a:ext cx="6584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First Limitation</a:t>
            </a:r>
            <a:endParaRPr b="1" sz="60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cxnSp>
        <p:nvCxnSpPr>
          <p:cNvPr id="165" name="Google Shape;165;p20"/>
          <p:cNvCxnSpPr/>
          <p:nvPr/>
        </p:nvCxnSpPr>
        <p:spPr>
          <a:xfrm>
            <a:off x="1028720" y="2186817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20"/>
          <p:cNvSpPr txBox="1"/>
          <p:nvPr/>
        </p:nvSpPr>
        <p:spPr>
          <a:xfrm>
            <a:off x="1924700" y="3429000"/>
            <a:ext cx="12510300" cy="1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 on specific on-ramp and off-ramp pair areas may limit generalizability to different urban expressway locations.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1028725" y="5984475"/>
            <a:ext cx="6584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Second</a:t>
            </a:r>
            <a:r>
              <a:rPr b="1" lang="en-US" sz="600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Limitation</a:t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1924700" y="7974750"/>
            <a:ext cx="11914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Limited number of evaluated lane-changing methods may not cover all real-world traffic situations.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/>
          <p:nvPr/>
        </p:nvSpPr>
        <p:spPr>
          <a:xfrm>
            <a:off x="0" y="14120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0000"/>
            </a:blip>
            <a:stretch>
              <a:fillRect b="0" l="-20309" r="-20309" t="0"/>
            </a:stretch>
          </a:blipFill>
          <a:ln>
            <a:noFill/>
          </a:ln>
        </p:spPr>
      </p:sp>
      <p:grpSp>
        <p:nvGrpSpPr>
          <p:cNvPr id="174" name="Google Shape;174;p21"/>
          <p:cNvGrpSpPr/>
          <p:nvPr/>
        </p:nvGrpSpPr>
        <p:grpSpPr>
          <a:xfrm>
            <a:off x="15201900" y="-180827"/>
            <a:ext cx="3086120" cy="10468053"/>
            <a:chOff x="0" y="-47625"/>
            <a:chExt cx="812800" cy="2757000"/>
          </a:xfrm>
        </p:grpSpPr>
        <p:sp>
          <p:nvSpPr>
            <p:cNvPr id="175" name="Google Shape;175;p21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76" name="Google Shape;176;p21"/>
            <p:cNvSpPr txBox="1"/>
            <p:nvPr/>
          </p:nvSpPr>
          <p:spPr>
            <a:xfrm>
              <a:off x="0" y="-47625"/>
              <a:ext cx="812700" cy="27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21"/>
          <p:cNvSpPr txBox="1"/>
          <p:nvPr/>
        </p:nvSpPr>
        <p:spPr>
          <a:xfrm>
            <a:off x="1028720" y="1097971"/>
            <a:ext cx="4957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Synthesis</a:t>
            </a:r>
            <a:endParaRPr b="1" sz="60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cxnSp>
        <p:nvCxnSpPr>
          <p:cNvPr id="178" name="Google Shape;178;p21"/>
          <p:cNvCxnSpPr/>
          <p:nvPr/>
        </p:nvCxnSpPr>
        <p:spPr>
          <a:xfrm>
            <a:off x="1028720" y="2186817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" name="Google Shape;179;p21"/>
          <p:cNvSpPr txBox="1"/>
          <p:nvPr/>
        </p:nvSpPr>
        <p:spPr>
          <a:xfrm>
            <a:off x="0" y="2564675"/>
            <a:ext cx="15399000" cy="6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Times New Roman"/>
              <a:buChar char="●"/>
            </a:pPr>
            <a:r>
              <a:rPr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Investigate other lane-changing management techniques.</a:t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Times New Roman"/>
              <a:buChar char="●"/>
            </a:pPr>
            <a:r>
              <a:rPr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 impacts on traffic flow under various geometry and traffic situations.</a:t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Times New Roman"/>
              <a:buChar char="●"/>
            </a:pPr>
            <a:r>
              <a:rPr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 applicable in real-world traffic control for urban expressways.</a:t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Times New Roman"/>
              <a:buChar char="●"/>
            </a:pPr>
            <a:r>
              <a:rPr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guide infrastructure planning and traffic control law development.</a:t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Times New Roman"/>
              <a:buChar char="●"/>
            </a:pPr>
            <a:r>
              <a:rPr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Opens avenues for future research on more comprehensive lane-changing behavior management systems.</a:t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