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10287000" cx="18288000"/>
  <p:notesSz cx="6858000" cy="9144000"/>
  <p:embeddedFontLst>
    <p:embeddedFont>
      <p:font typeface="Alice"/>
      <p:regular r:id="rId19"/>
    </p:embeddedFont>
    <p:embeddedFont>
      <p:font typeface="Bodoni"/>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odoni-regular.fntdata"/><Relationship Id="rId11" Type="http://schemas.openxmlformats.org/officeDocument/2006/relationships/slide" Target="slides/slide5.xml"/><Relationship Id="rId22" Type="http://schemas.openxmlformats.org/officeDocument/2006/relationships/font" Target="fonts/Bodoni-italic.fntdata"/><Relationship Id="rId10" Type="http://schemas.openxmlformats.org/officeDocument/2006/relationships/slide" Target="slides/slide4.xml"/><Relationship Id="rId21" Type="http://schemas.openxmlformats.org/officeDocument/2006/relationships/font" Target="fonts/Bodoni-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Bodoni-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Alice-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a7dfbf2cf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2a7dfbf2cf4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a64ecfae6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2a64ecfae63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a64ecfae6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2a64ecfae63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a64ecfae6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2a64ecfae63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a7dfbf2cf4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2a7dfbf2cf4_0_1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a64ecfae63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2a64ecfae63_1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6" name="Shape 86"/>
        <p:cNvGrpSpPr/>
        <p:nvPr/>
      </p:nvGrpSpPr>
      <p:grpSpPr>
        <a:xfrm>
          <a:off x="0" y="0"/>
          <a:ext cx="0" cy="0"/>
          <a:chOff x="0" y="0"/>
          <a:chExt cx="0" cy="0"/>
        </a:xfrm>
      </p:grpSpPr>
      <p:sp>
        <p:nvSpPr>
          <p:cNvPr id="87" name="Google Shape;87;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8" name="Google Shape;88;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0" name="Shape 90"/>
        <p:cNvGrpSpPr/>
        <p:nvPr/>
      </p:nvGrpSpPr>
      <p:grpSpPr>
        <a:xfrm>
          <a:off x="0" y="0"/>
          <a:ext cx="0" cy="0"/>
          <a:chOff x="0" y="0"/>
          <a:chExt cx="0" cy="0"/>
        </a:xfrm>
      </p:grpSpPr>
      <p:sp>
        <p:nvSpPr>
          <p:cNvPr id="91" name="Google Shape;91;p15"/>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2" name="Google Shape;92;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93" name="Google Shape;93;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4" name="Google Shape;94;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5" name="Google Shape;95;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6" name="Shape 96"/>
        <p:cNvGrpSpPr/>
        <p:nvPr/>
      </p:nvGrpSpPr>
      <p:grpSpPr>
        <a:xfrm>
          <a:off x="0" y="0"/>
          <a:ext cx="0" cy="0"/>
          <a:chOff x="0" y="0"/>
          <a:chExt cx="0" cy="0"/>
        </a:xfrm>
      </p:grpSpPr>
      <p:sp>
        <p:nvSpPr>
          <p:cNvPr id="97" name="Google Shape;97;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8" name="Google Shape;98;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99" name="Google Shape;99;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0" name="Google Shape;100;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1" name="Google Shape;101;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2" name="Shape 102"/>
        <p:cNvGrpSpPr/>
        <p:nvPr/>
      </p:nvGrpSpPr>
      <p:grpSpPr>
        <a:xfrm>
          <a:off x="0" y="0"/>
          <a:ext cx="0" cy="0"/>
          <a:chOff x="0" y="0"/>
          <a:chExt cx="0" cy="0"/>
        </a:xfrm>
      </p:grpSpPr>
      <p:sp>
        <p:nvSpPr>
          <p:cNvPr id="103" name="Google Shape;103;p17"/>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dk1"/>
              </a:buClr>
              <a:buSzPts val="4000"/>
              <a:buFont typeface="Calibri"/>
              <a:buNone/>
              <a:defRPr b="1" sz="40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4" name="Google Shape;104;p17"/>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spcBef>
                <a:spcPts val="400"/>
              </a:spcBef>
              <a:spcAft>
                <a:spcPts val="0"/>
              </a:spcAft>
              <a:buClr>
                <a:srgbClr val="888888"/>
              </a:buClr>
              <a:buSzPts val="2000"/>
              <a:buNone/>
              <a:defRPr sz="2000">
                <a:solidFill>
                  <a:srgbClr val="888888"/>
                </a:solidFill>
              </a:defRPr>
            </a:lvl1pPr>
            <a:lvl2pPr indent="-228600" lvl="1" marL="914400" rtl="0" algn="l">
              <a:spcBef>
                <a:spcPts val="360"/>
              </a:spcBef>
              <a:spcAft>
                <a:spcPts val="0"/>
              </a:spcAft>
              <a:buClr>
                <a:srgbClr val="888888"/>
              </a:buClr>
              <a:buSzPts val="1800"/>
              <a:buNone/>
              <a:defRPr sz="1800">
                <a:solidFill>
                  <a:srgbClr val="888888"/>
                </a:solidFill>
              </a:defRPr>
            </a:lvl2pPr>
            <a:lvl3pPr indent="-228600" lvl="2" marL="1371600" rtl="0" algn="l">
              <a:spcBef>
                <a:spcPts val="320"/>
              </a:spcBef>
              <a:spcAft>
                <a:spcPts val="0"/>
              </a:spcAft>
              <a:buClr>
                <a:srgbClr val="888888"/>
              </a:buClr>
              <a:buSzPts val="1600"/>
              <a:buNone/>
              <a:defRPr sz="1600">
                <a:solidFill>
                  <a:srgbClr val="888888"/>
                </a:solidFill>
              </a:defRPr>
            </a:lvl3pPr>
            <a:lvl4pPr indent="-228600" lvl="3" marL="1828800" rtl="0" algn="l">
              <a:spcBef>
                <a:spcPts val="280"/>
              </a:spcBef>
              <a:spcAft>
                <a:spcPts val="0"/>
              </a:spcAft>
              <a:buClr>
                <a:srgbClr val="888888"/>
              </a:buClr>
              <a:buSzPts val="1400"/>
              <a:buNone/>
              <a:defRPr sz="1400">
                <a:solidFill>
                  <a:srgbClr val="888888"/>
                </a:solidFill>
              </a:defRPr>
            </a:lvl4pPr>
            <a:lvl5pPr indent="-228600" lvl="4" marL="2286000" rtl="0" algn="l">
              <a:spcBef>
                <a:spcPts val="280"/>
              </a:spcBef>
              <a:spcAft>
                <a:spcPts val="0"/>
              </a:spcAft>
              <a:buClr>
                <a:srgbClr val="888888"/>
              </a:buClr>
              <a:buSzPts val="140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
        <p:nvSpPr>
          <p:cNvPr id="105" name="Google Shape;105;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6" name="Google Shape;106;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7" name="Google Shape;107;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8" name="Shape 108"/>
        <p:cNvGrpSpPr/>
        <p:nvPr/>
      </p:nvGrpSpPr>
      <p:grpSpPr>
        <a:xfrm>
          <a:off x="0" y="0"/>
          <a:ext cx="0" cy="0"/>
          <a:chOff x="0" y="0"/>
          <a:chExt cx="0" cy="0"/>
        </a:xfrm>
      </p:grpSpPr>
      <p:sp>
        <p:nvSpPr>
          <p:cNvPr id="109" name="Google Shape;109;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0" name="Google Shape;110;p18"/>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11" name="Google Shape;111;p18"/>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12" name="Google Shape;112;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3" name="Google Shape;113;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4" name="Google Shape;114;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5" name="Shape 115"/>
        <p:cNvGrpSpPr/>
        <p:nvPr/>
      </p:nvGrpSpPr>
      <p:grpSpPr>
        <a:xfrm>
          <a:off x="0" y="0"/>
          <a:ext cx="0" cy="0"/>
          <a:chOff x="0" y="0"/>
          <a:chExt cx="0" cy="0"/>
        </a:xfrm>
      </p:grpSpPr>
      <p:sp>
        <p:nvSpPr>
          <p:cNvPr id="116" name="Google Shape;116;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7" name="Google Shape;117;p19"/>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118" name="Google Shape;118;p19"/>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19" name="Google Shape;119;p19"/>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120" name="Google Shape;120;p19"/>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21" name="Google Shape;121;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2" name="Google Shape;122;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3" name="Google Shape;123;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6" name="Google Shape;126;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7" name="Google Shape;127;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8" name="Google Shape;128;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9" name="Shape 129"/>
        <p:cNvGrpSpPr/>
        <p:nvPr/>
      </p:nvGrpSpPr>
      <p:grpSpPr>
        <a:xfrm>
          <a:off x="0" y="0"/>
          <a:ext cx="0" cy="0"/>
          <a:chOff x="0" y="0"/>
          <a:chExt cx="0" cy="0"/>
        </a:xfrm>
      </p:grpSpPr>
      <p:sp>
        <p:nvSpPr>
          <p:cNvPr id="130" name="Google Shape;130;p21"/>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1" name="Google Shape;131;p21"/>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spcBef>
                <a:spcPts val="640"/>
              </a:spcBef>
              <a:spcAft>
                <a:spcPts val="0"/>
              </a:spcAft>
              <a:buClr>
                <a:schemeClr val="dk1"/>
              </a:buClr>
              <a:buSzPts val="3200"/>
              <a:buChar char="•"/>
              <a:defRPr sz="3200"/>
            </a:lvl1pPr>
            <a:lvl2pPr indent="-406400" lvl="1" marL="914400" rtl="0" algn="l">
              <a:spcBef>
                <a:spcPts val="560"/>
              </a:spcBef>
              <a:spcAft>
                <a:spcPts val="0"/>
              </a:spcAft>
              <a:buClr>
                <a:schemeClr val="dk1"/>
              </a:buClr>
              <a:buSzPts val="2800"/>
              <a:buChar char="–"/>
              <a:defRPr sz="2800"/>
            </a:lvl2pPr>
            <a:lvl3pPr indent="-381000" lvl="2" marL="1371600" rtl="0" algn="l">
              <a:spcBef>
                <a:spcPts val="480"/>
              </a:spcBef>
              <a:spcAft>
                <a:spcPts val="0"/>
              </a:spcAft>
              <a:buClr>
                <a:schemeClr val="dk1"/>
              </a:buClr>
              <a:buSzPts val="2400"/>
              <a:buChar char="•"/>
              <a:defRPr sz="2400"/>
            </a:lvl3pPr>
            <a:lvl4pPr indent="-355600" lvl="3" marL="1828800" rtl="0" algn="l">
              <a:spcBef>
                <a:spcPts val="400"/>
              </a:spcBef>
              <a:spcAft>
                <a:spcPts val="0"/>
              </a:spcAft>
              <a:buClr>
                <a:schemeClr val="dk1"/>
              </a:buClr>
              <a:buSzPts val="2000"/>
              <a:buChar char="–"/>
              <a:defRPr sz="2000"/>
            </a:lvl4pPr>
            <a:lvl5pPr indent="-355600" lvl="4" marL="2286000" rtl="0" algn="l">
              <a:spcBef>
                <a:spcPts val="400"/>
              </a:spcBef>
              <a:spcAft>
                <a:spcPts val="0"/>
              </a:spcAft>
              <a:buClr>
                <a:schemeClr val="dk1"/>
              </a:buClr>
              <a:buSzPts val="2000"/>
              <a:buChar char="»"/>
              <a:defRPr sz="20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132" name="Google Shape;132;p21"/>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33" name="Google Shape;133;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6" name="Shape 136"/>
        <p:cNvGrpSpPr/>
        <p:nvPr/>
      </p:nvGrpSpPr>
      <p:grpSpPr>
        <a:xfrm>
          <a:off x="0" y="0"/>
          <a:ext cx="0" cy="0"/>
          <a:chOff x="0" y="0"/>
          <a:chExt cx="0" cy="0"/>
        </a:xfrm>
      </p:grpSpPr>
      <p:sp>
        <p:nvSpPr>
          <p:cNvPr id="137" name="Google Shape;137;p2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8" name="Google Shape;138;p22"/>
          <p:cNvSpPr/>
          <p:nvPr>
            <p:ph idx="2" type="pic"/>
          </p:nvPr>
        </p:nvSpPr>
        <p:spPr>
          <a:xfrm>
            <a:off x="1792288" y="612775"/>
            <a:ext cx="5486400" cy="4114800"/>
          </a:xfrm>
          <a:prstGeom prst="rect">
            <a:avLst/>
          </a:prstGeom>
          <a:noFill/>
          <a:ln>
            <a:noFill/>
          </a:ln>
        </p:spPr>
      </p:sp>
      <p:sp>
        <p:nvSpPr>
          <p:cNvPr id="139" name="Google Shape;139;p2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40" name="Google Shape;140;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1" name="Google Shape;141;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2" name="Google Shape;142;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3" name="Shape 143"/>
        <p:cNvGrpSpPr/>
        <p:nvPr/>
      </p:nvGrpSpPr>
      <p:grpSpPr>
        <a:xfrm>
          <a:off x="0" y="0"/>
          <a:ext cx="0" cy="0"/>
          <a:chOff x="0" y="0"/>
          <a:chExt cx="0" cy="0"/>
        </a:xfrm>
      </p:grpSpPr>
      <p:sp>
        <p:nvSpPr>
          <p:cNvPr id="144" name="Google Shape;144;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5" name="Google Shape;145;p23"/>
          <p:cNvSpPr txBox="1"/>
          <p:nvPr>
            <p:ph idx="1" type="body"/>
          </p:nvPr>
        </p:nvSpPr>
        <p:spPr>
          <a:xfrm rot="5400000">
            <a:off x="2308950"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46" name="Google Shape;146;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7" name="Google Shape;147;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8" name="Google Shape;148;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9" name="Shape 149"/>
        <p:cNvGrpSpPr/>
        <p:nvPr/>
      </p:nvGrpSpPr>
      <p:grpSpPr>
        <a:xfrm>
          <a:off x="0" y="0"/>
          <a:ext cx="0" cy="0"/>
          <a:chOff x="0" y="0"/>
          <a:chExt cx="0" cy="0"/>
        </a:xfrm>
      </p:grpSpPr>
      <p:sp>
        <p:nvSpPr>
          <p:cNvPr id="150" name="Google Shape;150;p24"/>
          <p:cNvSpPr txBox="1"/>
          <p:nvPr>
            <p:ph type="title"/>
          </p:nvPr>
        </p:nvSpPr>
        <p:spPr>
          <a:xfrm rot="5400000">
            <a:off x="4732350" y="2171688"/>
            <a:ext cx="5851500" cy="20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1" name="Google Shape;151;p24"/>
          <p:cNvSpPr txBox="1"/>
          <p:nvPr>
            <p:ph idx="1" type="body"/>
          </p:nvPr>
        </p:nvSpPr>
        <p:spPr>
          <a:xfrm rot="5400000">
            <a:off x="541350" y="190488"/>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52" name="Google Shape;152;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3" name="Google Shape;153;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4" name="Google Shape;154;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 name="Shape 80"/>
        <p:cNvGrpSpPr/>
        <p:nvPr/>
      </p:nvGrpSpPr>
      <p:grpSpPr>
        <a:xfrm>
          <a:off x="0" y="0"/>
          <a:ext cx="0" cy="0"/>
          <a:chOff x="0" y="0"/>
          <a:chExt cx="0" cy="0"/>
        </a:xfrm>
      </p:grpSpPr>
      <p:sp>
        <p:nvSpPr>
          <p:cNvPr id="81" name="Google Shape;81;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2" name="Google Shape;82;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3" name="Google Shape;83;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Google Shape;85;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158" name="Shape 158"/>
        <p:cNvGrpSpPr/>
        <p:nvPr/>
      </p:nvGrpSpPr>
      <p:grpSpPr>
        <a:xfrm>
          <a:off x="0" y="0"/>
          <a:ext cx="0" cy="0"/>
          <a:chOff x="0" y="0"/>
          <a:chExt cx="0" cy="0"/>
        </a:xfrm>
      </p:grpSpPr>
      <p:grpSp>
        <p:nvGrpSpPr>
          <p:cNvPr id="159" name="Google Shape;159;p25"/>
          <p:cNvGrpSpPr/>
          <p:nvPr/>
        </p:nvGrpSpPr>
        <p:grpSpPr>
          <a:xfrm>
            <a:off x="14875708" y="-2383592"/>
            <a:ext cx="4767184" cy="4767184"/>
            <a:chOff x="0" y="0"/>
            <a:chExt cx="812800" cy="812800"/>
          </a:xfrm>
        </p:grpSpPr>
        <p:sp>
          <p:nvSpPr>
            <p:cNvPr id="160" name="Google Shape;160;p2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5"/>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2" name="Google Shape;162;p25"/>
          <p:cNvSpPr txBox="1"/>
          <p:nvPr/>
        </p:nvSpPr>
        <p:spPr>
          <a:xfrm>
            <a:off x="4219433" y="4975861"/>
            <a:ext cx="10793700" cy="4556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2400">
                <a:solidFill>
                  <a:srgbClr val="271905"/>
                </a:solidFill>
                <a:latin typeface="Alice"/>
                <a:ea typeface="Alice"/>
                <a:cs typeface="Alice"/>
                <a:sym typeface="Alice"/>
              </a:rPr>
              <a:t>Farjana Alam (20101022)</a:t>
            </a:r>
            <a:endParaRPr sz="24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rPr lang="en-US" sz="2400">
                <a:solidFill>
                  <a:srgbClr val="271905"/>
                </a:solidFill>
                <a:latin typeface="Alice"/>
                <a:ea typeface="Alice"/>
                <a:cs typeface="Alice"/>
                <a:sym typeface="Alice"/>
              </a:rPr>
              <a:t>Soumik Deb Niloy (20301207)</a:t>
            </a:r>
            <a:endParaRPr sz="24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rPr lang="en-US" sz="2400">
                <a:solidFill>
                  <a:srgbClr val="271905"/>
                </a:solidFill>
                <a:latin typeface="Alice"/>
                <a:ea typeface="Alice"/>
                <a:cs typeface="Alice"/>
                <a:sym typeface="Alice"/>
              </a:rPr>
              <a:t>Abdullah Jamil Sifat (20301386)</a:t>
            </a:r>
            <a:endParaRPr sz="24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rPr lang="en-US" sz="2400">
                <a:solidFill>
                  <a:srgbClr val="271905"/>
                </a:solidFill>
                <a:latin typeface="Alice"/>
                <a:ea typeface="Alice"/>
                <a:cs typeface="Alice"/>
                <a:sym typeface="Alice"/>
              </a:rPr>
              <a:t>Kaushik Datta (23341060)</a:t>
            </a:r>
            <a:endParaRPr sz="24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t/>
            </a:r>
            <a:endParaRPr sz="24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rPr lang="en-US" sz="2400">
                <a:solidFill>
                  <a:srgbClr val="271905"/>
                </a:solidFill>
                <a:latin typeface="Alice"/>
                <a:ea typeface="Alice"/>
                <a:cs typeface="Alice"/>
                <a:sym typeface="Alice"/>
              </a:rPr>
              <a:t>Course Code: CSE474</a:t>
            </a:r>
            <a:endParaRPr sz="24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rPr lang="en-US" sz="2400">
                <a:solidFill>
                  <a:srgbClr val="271905"/>
                </a:solidFill>
                <a:latin typeface="Alice"/>
                <a:ea typeface="Alice"/>
                <a:cs typeface="Alice"/>
                <a:sym typeface="Alice"/>
              </a:rPr>
              <a:t>Section: 01</a:t>
            </a:r>
            <a:endParaRPr sz="24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rPr lang="en-US" sz="2400">
                <a:solidFill>
                  <a:srgbClr val="271905"/>
                </a:solidFill>
                <a:latin typeface="Alice"/>
                <a:ea typeface="Alice"/>
                <a:cs typeface="Alice"/>
                <a:sym typeface="Alice"/>
              </a:rPr>
              <a:t>Team: 32</a:t>
            </a:r>
            <a:endParaRPr sz="24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t/>
            </a:r>
            <a:endParaRPr sz="25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rPr lang="en-US" sz="2400">
                <a:solidFill>
                  <a:srgbClr val="271905"/>
                </a:solidFill>
                <a:latin typeface="Alice"/>
                <a:ea typeface="Alice"/>
                <a:cs typeface="Alice"/>
                <a:sym typeface="Alice"/>
              </a:rPr>
              <a:t>ST: Farah Binta Haque</a:t>
            </a:r>
            <a:endParaRPr sz="24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rPr lang="en-US" sz="2400">
                <a:solidFill>
                  <a:srgbClr val="271905"/>
                </a:solidFill>
                <a:latin typeface="Alice"/>
                <a:ea typeface="Alice"/>
                <a:cs typeface="Alice"/>
                <a:sym typeface="Alice"/>
              </a:rPr>
              <a:t> RA: Md Sabbir Hossain</a:t>
            </a:r>
            <a:endParaRPr sz="24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t/>
            </a:r>
            <a:endParaRPr sz="3100">
              <a:solidFill>
                <a:srgbClr val="271905"/>
              </a:solidFill>
              <a:latin typeface="Alice"/>
              <a:ea typeface="Alice"/>
              <a:cs typeface="Alice"/>
              <a:sym typeface="Alice"/>
            </a:endParaRPr>
          </a:p>
        </p:txBody>
      </p:sp>
      <p:sp>
        <p:nvSpPr>
          <p:cNvPr id="163" name="Google Shape;163;p25"/>
          <p:cNvSpPr txBox="1"/>
          <p:nvPr/>
        </p:nvSpPr>
        <p:spPr>
          <a:xfrm>
            <a:off x="2127750" y="2071800"/>
            <a:ext cx="14032500" cy="2407500"/>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lang="en-US" sz="4600">
                <a:solidFill>
                  <a:srgbClr val="271905"/>
                </a:solidFill>
                <a:latin typeface="Bodoni"/>
                <a:ea typeface="Bodoni"/>
                <a:cs typeface="Bodoni"/>
                <a:sym typeface="Bodoni"/>
              </a:rPr>
              <a:t>MAANG historical stock market price simulator: A Machine Learning Approach and Simulator Development</a:t>
            </a:r>
            <a:endParaRPr sz="4600">
              <a:solidFill>
                <a:srgbClr val="271905"/>
              </a:solidFill>
              <a:latin typeface="Bodoni"/>
              <a:ea typeface="Bodoni"/>
              <a:cs typeface="Bodoni"/>
              <a:sym typeface="Bodoni"/>
            </a:endParaRPr>
          </a:p>
          <a:p>
            <a:pPr indent="0" lvl="0" marL="0" marR="0" rtl="0" algn="ctr">
              <a:lnSpc>
                <a:spcPct val="120001"/>
              </a:lnSpc>
              <a:spcBef>
                <a:spcPts val="0"/>
              </a:spcBef>
              <a:spcAft>
                <a:spcPts val="0"/>
              </a:spcAft>
              <a:buNone/>
            </a:pPr>
            <a:r>
              <a:t/>
            </a:r>
            <a:endParaRPr sz="4600">
              <a:solidFill>
                <a:srgbClr val="271905"/>
              </a:solidFill>
              <a:latin typeface="Bodoni"/>
              <a:ea typeface="Bodoni"/>
              <a:cs typeface="Bodoni"/>
              <a:sym typeface="Bodoni"/>
            </a:endParaRPr>
          </a:p>
        </p:txBody>
      </p:sp>
      <p:grpSp>
        <p:nvGrpSpPr>
          <p:cNvPr id="164" name="Google Shape;164;p25"/>
          <p:cNvGrpSpPr/>
          <p:nvPr/>
        </p:nvGrpSpPr>
        <p:grpSpPr>
          <a:xfrm>
            <a:off x="1363492" y="8746101"/>
            <a:ext cx="3521040" cy="3521040"/>
            <a:chOff x="0" y="0"/>
            <a:chExt cx="812800" cy="812800"/>
          </a:xfrm>
        </p:grpSpPr>
        <p:sp>
          <p:nvSpPr>
            <p:cNvPr id="165" name="Google Shape;165;p2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67" name="Google Shape;167;p25"/>
          <p:cNvCxnSpPr/>
          <p:nvPr/>
        </p:nvCxnSpPr>
        <p:spPr>
          <a:xfrm>
            <a:off x="10986615" y="9258300"/>
            <a:ext cx="7301385" cy="0"/>
          </a:xfrm>
          <a:prstGeom prst="straightConnector1">
            <a:avLst/>
          </a:prstGeom>
          <a:noFill/>
          <a:ln cap="flat" cmpd="sng" w="38100">
            <a:solidFill>
              <a:srgbClr val="967D55"/>
            </a:solidFill>
            <a:prstDash val="solid"/>
            <a:round/>
            <a:headEnd len="sm" w="sm" type="none"/>
            <a:tailEnd len="sm" w="sm" type="none"/>
          </a:ln>
        </p:spPr>
      </p:cxnSp>
      <p:sp>
        <p:nvSpPr>
          <p:cNvPr id="168" name="Google Shape;168;p25"/>
          <p:cNvSpPr txBox="1"/>
          <p:nvPr/>
        </p:nvSpPr>
        <p:spPr>
          <a:xfrm>
            <a:off x="5835216" y="9094153"/>
            <a:ext cx="6617700" cy="215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284" name="Shape 284"/>
        <p:cNvGrpSpPr/>
        <p:nvPr/>
      </p:nvGrpSpPr>
      <p:grpSpPr>
        <a:xfrm>
          <a:off x="0" y="0"/>
          <a:ext cx="0" cy="0"/>
          <a:chOff x="0" y="0"/>
          <a:chExt cx="0" cy="0"/>
        </a:xfrm>
      </p:grpSpPr>
      <p:cxnSp>
        <p:nvCxnSpPr>
          <p:cNvPr id="285" name="Google Shape;285;p34"/>
          <p:cNvCxnSpPr/>
          <p:nvPr/>
        </p:nvCxnSpPr>
        <p:spPr>
          <a:xfrm>
            <a:off x="9780663" y="9239250"/>
            <a:ext cx="8507400" cy="0"/>
          </a:xfrm>
          <a:prstGeom prst="straightConnector1">
            <a:avLst/>
          </a:prstGeom>
          <a:noFill/>
          <a:ln cap="flat" cmpd="sng" w="38100">
            <a:solidFill>
              <a:srgbClr val="967D55"/>
            </a:solidFill>
            <a:prstDash val="solid"/>
            <a:round/>
            <a:headEnd len="sm" w="sm" type="none"/>
            <a:tailEnd len="sm" w="sm" type="none"/>
          </a:ln>
        </p:spPr>
      </p:cxnSp>
      <p:sp>
        <p:nvSpPr>
          <p:cNvPr id="286" name="Google Shape;286;p34"/>
          <p:cNvSpPr txBox="1"/>
          <p:nvPr/>
        </p:nvSpPr>
        <p:spPr>
          <a:xfrm>
            <a:off x="8298068" y="9094153"/>
            <a:ext cx="1692000" cy="43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2799">
                <a:solidFill>
                  <a:srgbClr val="967D55"/>
                </a:solidFill>
                <a:latin typeface="Alice"/>
                <a:ea typeface="Alice"/>
                <a:cs typeface="Alice"/>
                <a:sym typeface="Alice"/>
              </a:rPr>
              <a:t>09</a:t>
            </a:r>
            <a:endParaRPr/>
          </a:p>
        </p:txBody>
      </p:sp>
      <p:cxnSp>
        <p:nvCxnSpPr>
          <p:cNvPr id="287" name="Google Shape;287;p34"/>
          <p:cNvCxnSpPr/>
          <p:nvPr/>
        </p:nvCxnSpPr>
        <p:spPr>
          <a:xfrm>
            <a:off x="58478" y="9258300"/>
            <a:ext cx="8507400" cy="0"/>
          </a:xfrm>
          <a:prstGeom prst="straightConnector1">
            <a:avLst/>
          </a:prstGeom>
          <a:noFill/>
          <a:ln cap="flat" cmpd="sng" w="38100">
            <a:solidFill>
              <a:srgbClr val="967D55"/>
            </a:solidFill>
            <a:prstDash val="solid"/>
            <a:round/>
            <a:headEnd len="sm" w="sm" type="none"/>
            <a:tailEnd len="sm" w="sm" type="none"/>
          </a:ln>
        </p:spPr>
      </p:cxnSp>
      <p:grpSp>
        <p:nvGrpSpPr>
          <p:cNvPr id="288" name="Google Shape;288;p34"/>
          <p:cNvGrpSpPr/>
          <p:nvPr/>
        </p:nvGrpSpPr>
        <p:grpSpPr>
          <a:xfrm>
            <a:off x="16675432" y="5850515"/>
            <a:ext cx="2712720" cy="2712720"/>
            <a:chOff x="0" y="0"/>
            <a:chExt cx="812800" cy="812800"/>
          </a:xfrm>
        </p:grpSpPr>
        <p:sp>
          <p:nvSpPr>
            <p:cNvPr id="289" name="Google Shape;289;p3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4"/>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91" name="Google Shape;291;p34"/>
          <p:cNvGrpSpPr/>
          <p:nvPr/>
        </p:nvGrpSpPr>
        <p:grpSpPr>
          <a:xfrm>
            <a:off x="-731820" y="-930219"/>
            <a:ext cx="3521050" cy="3521050"/>
            <a:chOff x="0" y="0"/>
            <a:chExt cx="812800" cy="812800"/>
          </a:xfrm>
        </p:grpSpPr>
        <p:sp>
          <p:nvSpPr>
            <p:cNvPr id="292" name="Google Shape;292;p3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4"/>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94" name="Google Shape;294;p34"/>
          <p:cNvSpPr txBox="1"/>
          <p:nvPr/>
        </p:nvSpPr>
        <p:spPr>
          <a:xfrm>
            <a:off x="5247300" y="1644400"/>
            <a:ext cx="7219800" cy="1108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200">
                <a:solidFill>
                  <a:srgbClr val="271905"/>
                </a:solidFill>
                <a:latin typeface="Alice"/>
                <a:ea typeface="Alice"/>
                <a:cs typeface="Alice"/>
                <a:sym typeface="Alice"/>
              </a:rPr>
              <a:t>Future works</a:t>
            </a:r>
            <a:endParaRPr/>
          </a:p>
        </p:txBody>
      </p:sp>
      <p:sp>
        <p:nvSpPr>
          <p:cNvPr id="295" name="Google Shape;295;p34"/>
          <p:cNvSpPr txBox="1"/>
          <p:nvPr/>
        </p:nvSpPr>
        <p:spPr>
          <a:xfrm>
            <a:off x="2086300" y="3713700"/>
            <a:ext cx="14034600" cy="4437300"/>
          </a:xfrm>
          <a:prstGeom prst="rect">
            <a:avLst/>
          </a:prstGeom>
          <a:noFill/>
          <a:ln>
            <a:noFill/>
          </a:ln>
        </p:spPr>
        <p:txBody>
          <a:bodyPr anchorCtr="0" anchor="t" bIns="91425" lIns="91425" spcFirstLastPara="1" rIns="91425" wrap="square" tIns="91425">
            <a:noAutofit/>
          </a:bodyPr>
          <a:lstStyle/>
          <a:p>
            <a:pPr indent="-431800" lvl="0" marL="457200" rtl="0" algn="l">
              <a:spcBef>
                <a:spcPts val="0"/>
              </a:spcBef>
              <a:spcAft>
                <a:spcPts val="0"/>
              </a:spcAft>
              <a:buClr>
                <a:srgbClr val="271905"/>
              </a:buClr>
              <a:buSzPts val="3200"/>
              <a:buFont typeface="Bodoni"/>
              <a:buChar char="●"/>
            </a:pPr>
            <a:r>
              <a:rPr lang="en-US" sz="3200">
                <a:solidFill>
                  <a:srgbClr val="271905"/>
                </a:solidFill>
                <a:latin typeface="Bodoni"/>
                <a:ea typeface="Bodoni"/>
                <a:cs typeface="Bodoni"/>
                <a:sym typeface="Bodoni"/>
              </a:rPr>
              <a:t>Refining the model architecture.</a:t>
            </a:r>
            <a:endParaRPr sz="3200">
              <a:solidFill>
                <a:srgbClr val="271905"/>
              </a:solidFill>
              <a:latin typeface="Bodoni"/>
              <a:ea typeface="Bodoni"/>
              <a:cs typeface="Bodoni"/>
              <a:sym typeface="Bodoni"/>
            </a:endParaRPr>
          </a:p>
          <a:p>
            <a:pPr indent="-431800" lvl="0" marL="457200" rtl="0" algn="l">
              <a:spcBef>
                <a:spcPts val="0"/>
              </a:spcBef>
              <a:spcAft>
                <a:spcPts val="0"/>
              </a:spcAft>
              <a:buClr>
                <a:srgbClr val="271905"/>
              </a:buClr>
              <a:buSzPts val="3200"/>
              <a:buFont typeface="Bodoni"/>
              <a:buChar char="●"/>
            </a:pPr>
            <a:r>
              <a:rPr lang="en-US" sz="3200">
                <a:solidFill>
                  <a:srgbClr val="271905"/>
                </a:solidFill>
                <a:latin typeface="Bodoni"/>
                <a:ea typeface="Bodoni"/>
                <a:cs typeface="Bodoni"/>
                <a:sym typeface="Bodoni"/>
              </a:rPr>
              <a:t>E</a:t>
            </a:r>
            <a:r>
              <a:rPr lang="en-US" sz="3200">
                <a:solidFill>
                  <a:srgbClr val="271905"/>
                </a:solidFill>
                <a:latin typeface="Bodoni"/>
                <a:ea typeface="Bodoni"/>
                <a:cs typeface="Bodoni"/>
                <a:sym typeface="Bodoni"/>
              </a:rPr>
              <a:t>xploring regularization methods.</a:t>
            </a:r>
            <a:endParaRPr sz="3200">
              <a:solidFill>
                <a:srgbClr val="271905"/>
              </a:solidFill>
              <a:latin typeface="Bodoni"/>
              <a:ea typeface="Bodoni"/>
              <a:cs typeface="Bodoni"/>
              <a:sym typeface="Bodoni"/>
            </a:endParaRPr>
          </a:p>
          <a:p>
            <a:pPr indent="-431800" lvl="0" marL="457200" rtl="0" algn="l">
              <a:spcBef>
                <a:spcPts val="0"/>
              </a:spcBef>
              <a:spcAft>
                <a:spcPts val="0"/>
              </a:spcAft>
              <a:buClr>
                <a:srgbClr val="271905"/>
              </a:buClr>
              <a:buSzPts val="3200"/>
              <a:buFont typeface="Bodoni"/>
              <a:buChar char="●"/>
            </a:pPr>
            <a:r>
              <a:rPr lang="en-US" sz="3200">
                <a:solidFill>
                  <a:srgbClr val="271905"/>
                </a:solidFill>
                <a:latin typeface="Bodoni"/>
                <a:ea typeface="Bodoni"/>
                <a:cs typeface="Bodoni"/>
                <a:sym typeface="Bodoni"/>
              </a:rPr>
              <a:t>I</a:t>
            </a:r>
            <a:r>
              <a:rPr lang="en-US" sz="3200">
                <a:solidFill>
                  <a:srgbClr val="271905"/>
                </a:solidFill>
                <a:latin typeface="Bodoni"/>
                <a:ea typeface="Bodoni"/>
                <a:cs typeface="Bodoni"/>
                <a:sym typeface="Bodoni"/>
              </a:rPr>
              <a:t>mplementing comprehensive evaluation strategies to ensure the model’s efficacy in real-world financial scenarios.</a:t>
            </a:r>
            <a:endParaRPr sz="3200">
              <a:solidFill>
                <a:srgbClr val="271905"/>
              </a:solidFill>
              <a:latin typeface="Bodoni"/>
              <a:ea typeface="Bodoni"/>
              <a:cs typeface="Bodoni"/>
              <a:sym typeface="Bodon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299" name="Shape 299"/>
        <p:cNvGrpSpPr/>
        <p:nvPr/>
      </p:nvGrpSpPr>
      <p:grpSpPr>
        <a:xfrm>
          <a:off x="0" y="0"/>
          <a:ext cx="0" cy="0"/>
          <a:chOff x="0" y="0"/>
          <a:chExt cx="0" cy="0"/>
        </a:xfrm>
      </p:grpSpPr>
      <p:sp>
        <p:nvSpPr>
          <p:cNvPr id="300" name="Google Shape;300;p35"/>
          <p:cNvSpPr txBox="1"/>
          <p:nvPr/>
        </p:nvSpPr>
        <p:spPr>
          <a:xfrm>
            <a:off x="4312147" y="2118037"/>
            <a:ext cx="9663600" cy="1108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200">
                <a:solidFill>
                  <a:srgbClr val="271905"/>
                </a:solidFill>
                <a:latin typeface="Bodoni"/>
                <a:ea typeface="Bodoni"/>
                <a:cs typeface="Bodoni"/>
                <a:sym typeface="Bodoni"/>
              </a:rPr>
              <a:t>References</a:t>
            </a:r>
            <a:endParaRPr/>
          </a:p>
        </p:txBody>
      </p:sp>
      <p:sp>
        <p:nvSpPr>
          <p:cNvPr id="301" name="Google Shape;301;p35"/>
          <p:cNvSpPr txBox="1"/>
          <p:nvPr/>
        </p:nvSpPr>
        <p:spPr>
          <a:xfrm>
            <a:off x="5835216" y="9094153"/>
            <a:ext cx="6617700" cy="43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2799">
                <a:solidFill>
                  <a:srgbClr val="967D55"/>
                </a:solidFill>
                <a:latin typeface="Alice"/>
                <a:ea typeface="Alice"/>
                <a:cs typeface="Alice"/>
                <a:sym typeface="Alice"/>
              </a:rPr>
              <a:t>10</a:t>
            </a:r>
            <a:endParaRPr/>
          </a:p>
        </p:txBody>
      </p:sp>
      <p:cxnSp>
        <p:nvCxnSpPr>
          <p:cNvPr id="302" name="Google Shape;302;p35"/>
          <p:cNvCxnSpPr/>
          <p:nvPr/>
        </p:nvCxnSpPr>
        <p:spPr>
          <a:xfrm>
            <a:off x="9780663" y="9258300"/>
            <a:ext cx="8507337" cy="0"/>
          </a:xfrm>
          <a:prstGeom prst="straightConnector1">
            <a:avLst/>
          </a:prstGeom>
          <a:noFill/>
          <a:ln cap="flat" cmpd="sng" w="38100">
            <a:solidFill>
              <a:srgbClr val="967D55"/>
            </a:solidFill>
            <a:prstDash val="solid"/>
            <a:round/>
            <a:headEnd len="sm" w="sm" type="none"/>
            <a:tailEnd len="sm" w="sm" type="none"/>
          </a:ln>
        </p:spPr>
      </p:cxnSp>
      <p:cxnSp>
        <p:nvCxnSpPr>
          <p:cNvPr id="303" name="Google Shape;303;p35"/>
          <p:cNvCxnSpPr/>
          <p:nvPr/>
        </p:nvCxnSpPr>
        <p:spPr>
          <a:xfrm>
            <a:off x="58478" y="9258300"/>
            <a:ext cx="8507337" cy="0"/>
          </a:xfrm>
          <a:prstGeom prst="straightConnector1">
            <a:avLst/>
          </a:prstGeom>
          <a:noFill/>
          <a:ln cap="flat" cmpd="sng" w="38100">
            <a:solidFill>
              <a:srgbClr val="967D55"/>
            </a:solidFill>
            <a:prstDash val="solid"/>
            <a:round/>
            <a:headEnd len="sm" w="sm" type="none"/>
            <a:tailEnd len="sm" w="sm" type="none"/>
          </a:ln>
        </p:spPr>
      </p:cxnSp>
      <p:grpSp>
        <p:nvGrpSpPr>
          <p:cNvPr id="304" name="Google Shape;304;p35"/>
          <p:cNvGrpSpPr/>
          <p:nvPr/>
        </p:nvGrpSpPr>
        <p:grpSpPr>
          <a:xfrm>
            <a:off x="16484766" y="7356879"/>
            <a:ext cx="1549068" cy="1549068"/>
            <a:chOff x="0" y="0"/>
            <a:chExt cx="812800" cy="812800"/>
          </a:xfrm>
        </p:grpSpPr>
        <p:sp>
          <p:nvSpPr>
            <p:cNvPr id="305" name="Google Shape;305;p3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5"/>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07" name="Google Shape;307;p35"/>
          <p:cNvGrpSpPr/>
          <p:nvPr/>
        </p:nvGrpSpPr>
        <p:grpSpPr>
          <a:xfrm>
            <a:off x="-2575667" y="-449433"/>
            <a:ext cx="5268290" cy="5268290"/>
            <a:chOff x="0" y="0"/>
            <a:chExt cx="812800" cy="812800"/>
          </a:xfrm>
        </p:grpSpPr>
        <p:sp>
          <p:nvSpPr>
            <p:cNvPr id="308" name="Google Shape;308;p3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5"/>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10" name="Google Shape;310;p35"/>
          <p:cNvSpPr txBox="1"/>
          <p:nvPr/>
        </p:nvSpPr>
        <p:spPr>
          <a:xfrm>
            <a:off x="1666925" y="4866475"/>
            <a:ext cx="14904300" cy="2586000"/>
          </a:xfrm>
          <a:prstGeom prst="rect">
            <a:avLst/>
          </a:prstGeom>
          <a:noFill/>
          <a:ln>
            <a:noFill/>
          </a:ln>
        </p:spPr>
        <p:txBody>
          <a:bodyPr anchorCtr="0" anchor="t" bIns="0" lIns="0" spcFirstLastPara="1" rIns="0" wrap="square" tIns="0">
            <a:spAutoFit/>
          </a:bodyPr>
          <a:lstStyle/>
          <a:p>
            <a:pPr indent="0" lvl="0" marL="0" marR="0" rtl="0" algn="just">
              <a:lnSpc>
                <a:spcPct val="100000"/>
              </a:lnSpc>
              <a:spcBef>
                <a:spcPts val="0"/>
              </a:spcBef>
              <a:spcAft>
                <a:spcPts val="0"/>
              </a:spcAft>
              <a:buNone/>
            </a:pPr>
            <a:r>
              <a:rPr lang="en-US" sz="2400">
                <a:solidFill>
                  <a:srgbClr val="271905"/>
                </a:solidFill>
                <a:latin typeface="Bodoni"/>
                <a:ea typeface="Bodoni"/>
                <a:cs typeface="Bodoni"/>
                <a:sym typeface="Bodoni"/>
              </a:rPr>
              <a:t>1. </a:t>
            </a:r>
            <a:r>
              <a:rPr lang="en-US" sz="2400">
                <a:solidFill>
                  <a:schemeClr val="dk1"/>
                </a:solidFill>
                <a:latin typeface="Bodoni"/>
                <a:ea typeface="Bodoni"/>
                <a:cs typeface="Bodoni"/>
                <a:sym typeface="Bodoni"/>
              </a:rPr>
              <a:t>Heiden, E., Millard, D., Coumans, E., Sheng, Y., &amp; Sukhatme, G. S. (2021, May). NeuralSim: Augmenting differentiable simulators with neural networks. In </a:t>
            </a:r>
            <a:r>
              <a:rPr i="1" lang="en-US" sz="2400">
                <a:solidFill>
                  <a:schemeClr val="dk1"/>
                </a:solidFill>
                <a:latin typeface="Bodoni"/>
                <a:ea typeface="Bodoni"/>
                <a:cs typeface="Bodoni"/>
                <a:sym typeface="Bodoni"/>
              </a:rPr>
              <a:t>2021 IEEE International Conference on Robotics and Automation (ICRA)</a:t>
            </a:r>
            <a:r>
              <a:rPr lang="en-US" sz="2400">
                <a:solidFill>
                  <a:schemeClr val="dk1"/>
                </a:solidFill>
                <a:latin typeface="Bodoni"/>
                <a:ea typeface="Bodoni"/>
                <a:cs typeface="Bodoni"/>
                <a:sym typeface="Bodoni"/>
              </a:rPr>
              <a:t> (pp. 9474-9481). IEEE.</a:t>
            </a:r>
            <a:endParaRPr sz="2400">
              <a:solidFill>
                <a:schemeClr val="dk1"/>
              </a:solidFill>
              <a:latin typeface="Bodoni"/>
              <a:ea typeface="Bodoni"/>
              <a:cs typeface="Bodoni"/>
              <a:sym typeface="Bodoni"/>
            </a:endParaRPr>
          </a:p>
          <a:p>
            <a:pPr indent="0" lvl="0" marL="0" marR="0" rtl="0" algn="just">
              <a:lnSpc>
                <a:spcPct val="100000"/>
              </a:lnSpc>
              <a:spcBef>
                <a:spcPts val="0"/>
              </a:spcBef>
              <a:spcAft>
                <a:spcPts val="0"/>
              </a:spcAft>
              <a:buNone/>
            </a:pPr>
            <a:r>
              <a:t/>
            </a:r>
            <a:endParaRPr sz="2400">
              <a:solidFill>
                <a:schemeClr val="dk1"/>
              </a:solidFill>
              <a:latin typeface="Bodoni"/>
              <a:ea typeface="Bodoni"/>
              <a:cs typeface="Bodoni"/>
              <a:sym typeface="Bodoni"/>
            </a:endParaRPr>
          </a:p>
          <a:p>
            <a:pPr indent="0" lvl="0" marL="0" marR="0" rtl="0" algn="just">
              <a:lnSpc>
                <a:spcPct val="100000"/>
              </a:lnSpc>
              <a:spcBef>
                <a:spcPts val="0"/>
              </a:spcBef>
              <a:spcAft>
                <a:spcPts val="0"/>
              </a:spcAft>
              <a:buNone/>
            </a:pPr>
            <a:r>
              <a:rPr lang="en-US" sz="2400">
                <a:solidFill>
                  <a:schemeClr val="dk1"/>
                </a:solidFill>
                <a:latin typeface="Bodoni"/>
                <a:ea typeface="Bodoni"/>
                <a:cs typeface="Bodoni"/>
                <a:sym typeface="Bodoni"/>
              </a:rPr>
              <a:t>2. Maeda, I., DeGraw, D., Kitano, M., Matsushima, H., Sakaji, H., Izumi, K., &amp; Kato, A. (2020). Deep reinforcement learning in agent based financial market simulation. </a:t>
            </a:r>
            <a:r>
              <a:rPr i="1" lang="en-US" sz="2400">
                <a:solidFill>
                  <a:schemeClr val="dk1"/>
                </a:solidFill>
                <a:latin typeface="Bodoni"/>
                <a:ea typeface="Bodoni"/>
                <a:cs typeface="Bodoni"/>
                <a:sym typeface="Bodoni"/>
              </a:rPr>
              <a:t>Journal of Risk and Financial Management</a:t>
            </a:r>
            <a:r>
              <a:rPr lang="en-US" sz="2400">
                <a:solidFill>
                  <a:schemeClr val="dk1"/>
                </a:solidFill>
                <a:latin typeface="Bodoni"/>
                <a:ea typeface="Bodoni"/>
                <a:cs typeface="Bodoni"/>
                <a:sym typeface="Bodoni"/>
              </a:rPr>
              <a:t>, </a:t>
            </a:r>
            <a:r>
              <a:rPr i="1" lang="en-US" sz="2400">
                <a:solidFill>
                  <a:schemeClr val="dk1"/>
                </a:solidFill>
                <a:latin typeface="Bodoni"/>
                <a:ea typeface="Bodoni"/>
                <a:cs typeface="Bodoni"/>
                <a:sym typeface="Bodoni"/>
              </a:rPr>
              <a:t>13</a:t>
            </a:r>
            <a:r>
              <a:rPr lang="en-US" sz="2400">
                <a:solidFill>
                  <a:schemeClr val="dk1"/>
                </a:solidFill>
                <a:latin typeface="Bodoni"/>
                <a:ea typeface="Bodoni"/>
                <a:cs typeface="Bodoni"/>
                <a:sym typeface="Bodoni"/>
              </a:rPr>
              <a:t>(4), 71.</a:t>
            </a:r>
            <a:endParaRPr sz="2400">
              <a:solidFill>
                <a:schemeClr val="dk1"/>
              </a:solidFill>
              <a:latin typeface="Bodoni"/>
              <a:ea typeface="Bodoni"/>
              <a:cs typeface="Bodoni"/>
              <a:sym typeface="Bodoni"/>
            </a:endParaRPr>
          </a:p>
          <a:p>
            <a:pPr indent="0" lvl="0" marL="0" marR="0" rtl="0" algn="just">
              <a:lnSpc>
                <a:spcPct val="100000"/>
              </a:lnSpc>
              <a:spcBef>
                <a:spcPts val="0"/>
              </a:spcBef>
              <a:spcAft>
                <a:spcPts val="0"/>
              </a:spcAft>
              <a:buNone/>
            </a:pPr>
            <a:r>
              <a:t/>
            </a:r>
            <a:endParaRPr sz="2400">
              <a:solidFill>
                <a:schemeClr val="dk1"/>
              </a:solidFill>
              <a:latin typeface="Bodoni"/>
              <a:ea typeface="Bodoni"/>
              <a:cs typeface="Bodoni"/>
              <a:sym typeface="Bodon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67D55"/>
        </a:solidFill>
      </p:bgPr>
    </p:bg>
    <p:spTree>
      <p:nvGrpSpPr>
        <p:cNvPr id="314" name="Shape 314"/>
        <p:cNvGrpSpPr/>
        <p:nvPr/>
      </p:nvGrpSpPr>
      <p:grpSpPr>
        <a:xfrm>
          <a:off x="0" y="0"/>
          <a:ext cx="0" cy="0"/>
          <a:chOff x="0" y="0"/>
          <a:chExt cx="0" cy="0"/>
        </a:xfrm>
      </p:grpSpPr>
      <p:cxnSp>
        <p:nvCxnSpPr>
          <p:cNvPr id="315" name="Google Shape;315;p36"/>
          <p:cNvCxnSpPr/>
          <p:nvPr/>
        </p:nvCxnSpPr>
        <p:spPr>
          <a:xfrm>
            <a:off x="10986615" y="9258300"/>
            <a:ext cx="7301385" cy="0"/>
          </a:xfrm>
          <a:prstGeom prst="straightConnector1">
            <a:avLst/>
          </a:prstGeom>
          <a:noFill/>
          <a:ln cap="flat" cmpd="sng" w="38100">
            <a:solidFill>
              <a:srgbClr val="F4EADB"/>
            </a:solidFill>
            <a:prstDash val="solid"/>
            <a:round/>
            <a:headEnd len="sm" w="sm" type="none"/>
            <a:tailEnd len="sm" w="sm" type="none"/>
          </a:ln>
        </p:spPr>
      </p:cxnSp>
      <p:grpSp>
        <p:nvGrpSpPr>
          <p:cNvPr id="316" name="Google Shape;316;p36"/>
          <p:cNvGrpSpPr/>
          <p:nvPr/>
        </p:nvGrpSpPr>
        <p:grpSpPr>
          <a:xfrm>
            <a:off x="1363492" y="8746101"/>
            <a:ext cx="3521040" cy="3521040"/>
            <a:chOff x="0" y="0"/>
            <a:chExt cx="812800" cy="812800"/>
          </a:xfrm>
        </p:grpSpPr>
        <p:sp>
          <p:nvSpPr>
            <p:cNvPr id="317" name="Google Shape;317;p3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6"/>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19" name="Google Shape;319;p36"/>
          <p:cNvSpPr txBox="1"/>
          <p:nvPr/>
        </p:nvSpPr>
        <p:spPr>
          <a:xfrm>
            <a:off x="4312147" y="6080066"/>
            <a:ext cx="9663706" cy="116205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7200" u="none" cap="none" strike="noStrike">
                <a:solidFill>
                  <a:srgbClr val="F4EADB"/>
                </a:solidFill>
                <a:latin typeface="Bodoni"/>
                <a:ea typeface="Bodoni"/>
                <a:cs typeface="Bodoni"/>
                <a:sym typeface="Bodoni"/>
              </a:rPr>
              <a:t>Thank You</a:t>
            </a:r>
            <a:endParaRPr/>
          </a:p>
        </p:txBody>
      </p:sp>
      <p:sp>
        <p:nvSpPr>
          <p:cNvPr id="320" name="Google Shape;320;p36"/>
          <p:cNvSpPr txBox="1"/>
          <p:nvPr/>
        </p:nvSpPr>
        <p:spPr>
          <a:xfrm>
            <a:off x="5835216" y="9094153"/>
            <a:ext cx="6617568" cy="37592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799" u="none" cap="none" strike="noStrike">
                <a:solidFill>
                  <a:srgbClr val="967D55"/>
                </a:solidFill>
                <a:latin typeface="Alice"/>
                <a:ea typeface="Alice"/>
                <a:cs typeface="Alice"/>
                <a:sym typeface="Alice"/>
              </a:rPr>
              <a:t>reallygreatsite.com</a:t>
            </a:r>
            <a:endParaRPr/>
          </a:p>
        </p:txBody>
      </p:sp>
      <p:sp>
        <p:nvSpPr>
          <p:cNvPr id="321" name="Google Shape;321;p36"/>
          <p:cNvSpPr txBox="1"/>
          <p:nvPr/>
        </p:nvSpPr>
        <p:spPr>
          <a:xfrm>
            <a:off x="4285503" y="9031605"/>
            <a:ext cx="9717000" cy="215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a:p>
        </p:txBody>
      </p:sp>
      <p:grpSp>
        <p:nvGrpSpPr>
          <p:cNvPr id="322" name="Google Shape;322;p36"/>
          <p:cNvGrpSpPr/>
          <p:nvPr/>
        </p:nvGrpSpPr>
        <p:grpSpPr>
          <a:xfrm>
            <a:off x="14613933" y="181567"/>
            <a:ext cx="5268326" cy="5268326"/>
            <a:chOff x="0" y="0"/>
            <a:chExt cx="812800" cy="812800"/>
          </a:xfrm>
        </p:grpSpPr>
        <p:sp>
          <p:nvSpPr>
            <p:cNvPr id="323" name="Google Shape;323;p3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6"/>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25" name="Google Shape;325;p36"/>
          <p:cNvGrpSpPr/>
          <p:nvPr/>
        </p:nvGrpSpPr>
        <p:grpSpPr>
          <a:xfrm>
            <a:off x="-1039686" y="1757432"/>
            <a:ext cx="2645339" cy="2645339"/>
            <a:chOff x="0" y="0"/>
            <a:chExt cx="812800" cy="812800"/>
          </a:xfrm>
        </p:grpSpPr>
        <p:sp>
          <p:nvSpPr>
            <p:cNvPr id="326" name="Google Shape;326;p3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6"/>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172" name="Shape 172"/>
        <p:cNvGrpSpPr/>
        <p:nvPr/>
      </p:nvGrpSpPr>
      <p:grpSpPr>
        <a:xfrm>
          <a:off x="0" y="0"/>
          <a:ext cx="0" cy="0"/>
          <a:chOff x="0" y="0"/>
          <a:chExt cx="0" cy="0"/>
        </a:xfrm>
      </p:grpSpPr>
      <p:cxnSp>
        <p:nvCxnSpPr>
          <p:cNvPr id="173" name="Google Shape;173;p26"/>
          <p:cNvCxnSpPr/>
          <p:nvPr/>
        </p:nvCxnSpPr>
        <p:spPr>
          <a:xfrm>
            <a:off x="9780663" y="9239250"/>
            <a:ext cx="8507337" cy="0"/>
          </a:xfrm>
          <a:prstGeom prst="straightConnector1">
            <a:avLst/>
          </a:prstGeom>
          <a:noFill/>
          <a:ln cap="flat" cmpd="sng" w="38100">
            <a:solidFill>
              <a:srgbClr val="967D55"/>
            </a:solidFill>
            <a:prstDash val="solid"/>
            <a:round/>
            <a:headEnd len="sm" w="sm" type="none"/>
            <a:tailEnd len="sm" w="sm" type="none"/>
          </a:ln>
        </p:spPr>
      </p:cxnSp>
      <p:sp>
        <p:nvSpPr>
          <p:cNvPr id="174" name="Google Shape;174;p26"/>
          <p:cNvSpPr txBox="1"/>
          <p:nvPr/>
        </p:nvSpPr>
        <p:spPr>
          <a:xfrm>
            <a:off x="8298068" y="9094153"/>
            <a:ext cx="1691865" cy="37592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799" u="none" cap="none" strike="noStrike">
                <a:solidFill>
                  <a:srgbClr val="967D55"/>
                </a:solidFill>
                <a:latin typeface="Alice"/>
                <a:ea typeface="Alice"/>
                <a:cs typeface="Alice"/>
                <a:sym typeface="Alice"/>
              </a:rPr>
              <a:t>01</a:t>
            </a:r>
            <a:endParaRPr/>
          </a:p>
        </p:txBody>
      </p:sp>
      <p:cxnSp>
        <p:nvCxnSpPr>
          <p:cNvPr id="175" name="Google Shape;175;p26"/>
          <p:cNvCxnSpPr/>
          <p:nvPr/>
        </p:nvCxnSpPr>
        <p:spPr>
          <a:xfrm>
            <a:off x="58478" y="9258300"/>
            <a:ext cx="8507337" cy="0"/>
          </a:xfrm>
          <a:prstGeom prst="straightConnector1">
            <a:avLst/>
          </a:prstGeom>
          <a:noFill/>
          <a:ln cap="flat" cmpd="sng" w="38100">
            <a:solidFill>
              <a:srgbClr val="967D55"/>
            </a:solidFill>
            <a:prstDash val="solid"/>
            <a:round/>
            <a:headEnd len="sm" w="sm" type="none"/>
            <a:tailEnd len="sm" w="sm" type="none"/>
          </a:ln>
        </p:spPr>
      </p:cxnSp>
      <p:grpSp>
        <p:nvGrpSpPr>
          <p:cNvPr id="176" name="Google Shape;176;p26"/>
          <p:cNvGrpSpPr/>
          <p:nvPr/>
        </p:nvGrpSpPr>
        <p:grpSpPr>
          <a:xfrm>
            <a:off x="16675432" y="5850515"/>
            <a:ext cx="2712720" cy="2712720"/>
            <a:chOff x="0" y="0"/>
            <a:chExt cx="812800" cy="812800"/>
          </a:xfrm>
        </p:grpSpPr>
        <p:sp>
          <p:nvSpPr>
            <p:cNvPr id="177" name="Google Shape;177;p2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6"/>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79" name="Google Shape;179;p26"/>
          <p:cNvGrpSpPr/>
          <p:nvPr/>
        </p:nvGrpSpPr>
        <p:grpSpPr>
          <a:xfrm>
            <a:off x="-731820" y="-930219"/>
            <a:ext cx="3521040" cy="3521040"/>
            <a:chOff x="0" y="0"/>
            <a:chExt cx="812800" cy="812800"/>
          </a:xfrm>
        </p:grpSpPr>
        <p:sp>
          <p:nvSpPr>
            <p:cNvPr id="180" name="Google Shape;180;p2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6"/>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2" name="Google Shape;182;p26"/>
          <p:cNvSpPr txBox="1"/>
          <p:nvPr/>
        </p:nvSpPr>
        <p:spPr>
          <a:xfrm>
            <a:off x="5247300" y="1644400"/>
            <a:ext cx="7219800" cy="1108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200">
                <a:solidFill>
                  <a:srgbClr val="271905"/>
                </a:solidFill>
                <a:latin typeface="Alice"/>
                <a:ea typeface="Alice"/>
                <a:cs typeface="Alice"/>
                <a:sym typeface="Alice"/>
              </a:rPr>
              <a:t>Objectives</a:t>
            </a:r>
            <a:endParaRPr/>
          </a:p>
        </p:txBody>
      </p:sp>
      <p:sp>
        <p:nvSpPr>
          <p:cNvPr id="183" name="Google Shape;183;p26"/>
          <p:cNvSpPr txBox="1"/>
          <p:nvPr/>
        </p:nvSpPr>
        <p:spPr>
          <a:xfrm>
            <a:off x="2086300" y="3713700"/>
            <a:ext cx="14034600" cy="44373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Clr>
                <a:srgbClr val="271905"/>
              </a:buClr>
              <a:buSzPts val="3000"/>
              <a:buFont typeface="Bodoni"/>
              <a:buChar char="●"/>
            </a:pPr>
            <a:r>
              <a:rPr lang="en-US" sz="3000">
                <a:solidFill>
                  <a:srgbClr val="271905"/>
                </a:solidFill>
                <a:latin typeface="Bodoni"/>
                <a:ea typeface="Bodoni"/>
                <a:cs typeface="Bodoni"/>
                <a:sym typeface="Bodoni"/>
              </a:rPr>
              <a:t>To develop a c</a:t>
            </a:r>
            <a:r>
              <a:rPr lang="en-US" sz="3000">
                <a:solidFill>
                  <a:srgbClr val="271905"/>
                </a:solidFill>
                <a:latin typeface="Bodoni"/>
                <a:ea typeface="Bodoni"/>
                <a:cs typeface="Bodoni"/>
                <a:sym typeface="Bodoni"/>
              </a:rPr>
              <a:t>omprehensive</a:t>
            </a:r>
            <a:r>
              <a:rPr lang="en-US" sz="3000">
                <a:solidFill>
                  <a:srgbClr val="271905"/>
                </a:solidFill>
                <a:latin typeface="Bodoni"/>
                <a:ea typeface="Bodoni"/>
                <a:cs typeface="Bodoni"/>
                <a:sym typeface="Bodoni"/>
              </a:rPr>
              <a:t> predictive model for analyzing and forecasting stock market trends across multiple companies</a:t>
            </a:r>
            <a:endParaRPr sz="3000">
              <a:solidFill>
                <a:srgbClr val="271905"/>
              </a:solidFill>
              <a:latin typeface="Bodoni"/>
              <a:ea typeface="Bodoni"/>
              <a:cs typeface="Bodoni"/>
              <a:sym typeface="Bodoni"/>
            </a:endParaRPr>
          </a:p>
          <a:p>
            <a:pPr indent="0" lvl="0" marL="0" rtl="0" algn="l">
              <a:spcBef>
                <a:spcPts val="0"/>
              </a:spcBef>
              <a:spcAft>
                <a:spcPts val="0"/>
              </a:spcAft>
              <a:buNone/>
            </a:pPr>
            <a:r>
              <a:t/>
            </a:r>
            <a:endParaRPr sz="3000">
              <a:solidFill>
                <a:srgbClr val="271905"/>
              </a:solidFill>
              <a:latin typeface="Bodoni"/>
              <a:ea typeface="Bodoni"/>
              <a:cs typeface="Bodoni"/>
              <a:sym typeface="Bodoni"/>
            </a:endParaRPr>
          </a:p>
          <a:p>
            <a:pPr indent="-419100" lvl="0" marL="457200" rtl="0" algn="l">
              <a:spcBef>
                <a:spcPts val="0"/>
              </a:spcBef>
              <a:spcAft>
                <a:spcPts val="0"/>
              </a:spcAft>
              <a:buClr>
                <a:srgbClr val="271905"/>
              </a:buClr>
              <a:buSzPts val="3000"/>
              <a:buFont typeface="Bodoni"/>
              <a:buChar char="●"/>
            </a:pPr>
            <a:r>
              <a:rPr lang="en-US" sz="3000">
                <a:solidFill>
                  <a:srgbClr val="271905"/>
                </a:solidFill>
                <a:latin typeface="Bodoni"/>
                <a:ea typeface="Bodoni"/>
                <a:cs typeface="Bodoni"/>
                <a:sym typeface="Bodoni"/>
              </a:rPr>
              <a:t>To implement a robust and </a:t>
            </a:r>
            <a:r>
              <a:rPr lang="en-US" sz="3000">
                <a:solidFill>
                  <a:srgbClr val="271905"/>
                </a:solidFill>
                <a:latin typeface="Bodoni"/>
                <a:ea typeface="Bodoni"/>
                <a:cs typeface="Bodoni"/>
                <a:sym typeface="Bodoni"/>
              </a:rPr>
              <a:t>reliable</a:t>
            </a:r>
            <a:r>
              <a:rPr lang="en-US" sz="3000">
                <a:solidFill>
                  <a:srgbClr val="271905"/>
                </a:solidFill>
                <a:latin typeface="Bodoni"/>
                <a:ea typeface="Bodoni"/>
                <a:cs typeface="Bodoni"/>
                <a:sym typeface="Bodoni"/>
              </a:rPr>
              <a:t> stock market prediction model </a:t>
            </a:r>
            <a:endParaRPr sz="3000">
              <a:solidFill>
                <a:srgbClr val="271905"/>
              </a:solidFill>
              <a:latin typeface="Bodoni"/>
              <a:ea typeface="Bodoni"/>
              <a:cs typeface="Bodoni"/>
              <a:sym typeface="Bodoni"/>
            </a:endParaRPr>
          </a:p>
          <a:p>
            <a:pPr indent="0" lvl="0" marL="457200" rtl="0" algn="l">
              <a:spcBef>
                <a:spcPts val="0"/>
              </a:spcBef>
              <a:spcAft>
                <a:spcPts val="0"/>
              </a:spcAft>
              <a:buNone/>
            </a:pPr>
            <a:r>
              <a:t/>
            </a:r>
            <a:endParaRPr sz="3000">
              <a:solidFill>
                <a:srgbClr val="271905"/>
              </a:solidFill>
              <a:latin typeface="Bodoni"/>
              <a:ea typeface="Bodoni"/>
              <a:cs typeface="Bodoni"/>
              <a:sym typeface="Bodoni"/>
            </a:endParaRPr>
          </a:p>
          <a:p>
            <a:pPr indent="-419100" lvl="0" marL="457200" rtl="0" algn="l">
              <a:spcBef>
                <a:spcPts val="0"/>
              </a:spcBef>
              <a:spcAft>
                <a:spcPts val="0"/>
              </a:spcAft>
              <a:buClr>
                <a:srgbClr val="271905"/>
              </a:buClr>
              <a:buSzPts val="3000"/>
              <a:buFont typeface="Bodoni"/>
              <a:buChar char="●"/>
            </a:pPr>
            <a:r>
              <a:rPr lang="en-US" sz="3000">
                <a:solidFill>
                  <a:srgbClr val="271905"/>
                </a:solidFill>
                <a:latin typeface="Bodoni"/>
                <a:ea typeface="Bodoni"/>
                <a:cs typeface="Bodoni"/>
                <a:sym typeface="Bodoni"/>
              </a:rPr>
              <a:t>To ensure our model’s efficacy in real-world financial scenarios.</a:t>
            </a:r>
            <a:endParaRPr sz="3000">
              <a:solidFill>
                <a:srgbClr val="271905"/>
              </a:solidFill>
              <a:latin typeface="Bodoni"/>
              <a:ea typeface="Bodoni"/>
              <a:cs typeface="Bodoni"/>
              <a:sym typeface="Bodoni"/>
            </a:endParaRPr>
          </a:p>
          <a:p>
            <a:pPr indent="0" lvl="0" marL="0" rtl="0" algn="l">
              <a:spcBef>
                <a:spcPts val="0"/>
              </a:spcBef>
              <a:spcAft>
                <a:spcPts val="0"/>
              </a:spcAft>
              <a:buNone/>
            </a:pPr>
            <a:r>
              <a:t/>
            </a:r>
            <a:endParaRPr sz="3000">
              <a:solidFill>
                <a:srgbClr val="271905"/>
              </a:solidFill>
              <a:latin typeface="Bodoni"/>
              <a:ea typeface="Bodoni"/>
              <a:cs typeface="Bodoni"/>
              <a:sym typeface="Bodoni"/>
            </a:endParaRPr>
          </a:p>
          <a:p>
            <a:pPr indent="0" lvl="0" marL="0" rtl="0" algn="l">
              <a:spcBef>
                <a:spcPts val="0"/>
              </a:spcBef>
              <a:spcAft>
                <a:spcPts val="0"/>
              </a:spcAft>
              <a:buNone/>
            </a:pPr>
            <a:r>
              <a:t/>
            </a:r>
            <a:endParaRPr sz="3000">
              <a:solidFill>
                <a:srgbClr val="271905"/>
              </a:solidFill>
              <a:latin typeface="Bodoni"/>
              <a:ea typeface="Bodoni"/>
              <a:cs typeface="Bodoni"/>
              <a:sym typeface="Bodon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187" name="Shape 187"/>
        <p:cNvGrpSpPr/>
        <p:nvPr/>
      </p:nvGrpSpPr>
      <p:grpSpPr>
        <a:xfrm>
          <a:off x="0" y="0"/>
          <a:ext cx="0" cy="0"/>
          <a:chOff x="0" y="0"/>
          <a:chExt cx="0" cy="0"/>
        </a:xfrm>
      </p:grpSpPr>
      <p:pic>
        <p:nvPicPr>
          <p:cNvPr id="188" name="Google Shape;188;p27"/>
          <p:cNvPicPr preferRelativeResize="0"/>
          <p:nvPr/>
        </p:nvPicPr>
        <p:blipFill rotWithShape="1">
          <a:blip r:embed="rId3">
            <a:alphaModFix/>
          </a:blip>
          <a:srcRect b="22548" l="0" r="0" t="22548"/>
          <a:stretch/>
        </p:blipFill>
        <p:spPr>
          <a:xfrm>
            <a:off x="0" y="-504975"/>
            <a:ext cx="18287999" cy="5648475"/>
          </a:xfrm>
          <a:prstGeom prst="rect">
            <a:avLst/>
          </a:prstGeom>
          <a:noFill/>
          <a:ln>
            <a:noFill/>
          </a:ln>
        </p:spPr>
      </p:pic>
      <p:grpSp>
        <p:nvGrpSpPr>
          <p:cNvPr id="189" name="Google Shape;189;p27"/>
          <p:cNvGrpSpPr/>
          <p:nvPr/>
        </p:nvGrpSpPr>
        <p:grpSpPr>
          <a:xfrm>
            <a:off x="12452784" y="8405337"/>
            <a:ext cx="4249100" cy="4249100"/>
            <a:chOff x="0" y="0"/>
            <a:chExt cx="812800" cy="812800"/>
          </a:xfrm>
        </p:grpSpPr>
        <p:sp>
          <p:nvSpPr>
            <p:cNvPr id="190" name="Google Shape;190;p2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7"/>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2" name="Google Shape;192;p27"/>
          <p:cNvSpPr txBox="1"/>
          <p:nvPr/>
        </p:nvSpPr>
        <p:spPr>
          <a:xfrm>
            <a:off x="5835216" y="9094153"/>
            <a:ext cx="6617568" cy="37592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799" u="none" cap="none" strike="noStrike">
                <a:solidFill>
                  <a:srgbClr val="967D55"/>
                </a:solidFill>
                <a:latin typeface="Alice"/>
                <a:ea typeface="Alice"/>
                <a:cs typeface="Alice"/>
                <a:sym typeface="Alice"/>
              </a:rPr>
              <a:t>02</a:t>
            </a:r>
            <a:endParaRPr/>
          </a:p>
        </p:txBody>
      </p:sp>
      <p:cxnSp>
        <p:nvCxnSpPr>
          <p:cNvPr id="193" name="Google Shape;193;p27"/>
          <p:cNvCxnSpPr/>
          <p:nvPr/>
        </p:nvCxnSpPr>
        <p:spPr>
          <a:xfrm>
            <a:off x="58478" y="9258300"/>
            <a:ext cx="8507337" cy="0"/>
          </a:xfrm>
          <a:prstGeom prst="straightConnector1">
            <a:avLst/>
          </a:prstGeom>
          <a:noFill/>
          <a:ln cap="flat" cmpd="sng" w="38100">
            <a:solidFill>
              <a:srgbClr val="967D55"/>
            </a:solidFill>
            <a:prstDash val="solid"/>
            <a:round/>
            <a:headEnd len="sm" w="sm" type="none"/>
            <a:tailEnd len="sm" w="sm" type="none"/>
          </a:ln>
        </p:spPr>
      </p:cxnSp>
      <p:grpSp>
        <p:nvGrpSpPr>
          <p:cNvPr id="194" name="Google Shape;194;p27"/>
          <p:cNvGrpSpPr/>
          <p:nvPr/>
        </p:nvGrpSpPr>
        <p:grpSpPr>
          <a:xfrm>
            <a:off x="495027" y="-2038670"/>
            <a:ext cx="3067345" cy="3067345"/>
            <a:chOff x="0" y="0"/>
            <a:chExt cx="812800" cy="812800"/>
          </a:xfrm>
        </p:grpSpPr>
        <p:sp>
          <p:nvSpPr>
            <p:cNvPr id="195" name="Google Shape;195;p2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7"/>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7" name="Google Shape;197;p27"/>
          <p:cNvSpPr txBox="1"/>
          <p:nvPr/>
        </p:nvSpPr>
        <p:spPr>
          <a:xfrm>
            <a:off x="4312147" y="5496251"/>
            <a:ext cx="9663706" cy="116205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7200" u="none" cap="none" strike="noStrike">
                <a:solidFill>
                  <a:srgbClr val="271905"/>
                </a:solidFill>
                <a:latin typeface="Bodoni"/>
                <a:ea typeface="Bodoni"/>
                <a:cs typeface="Bodoni"/>
                <a:sym typeface="Bodoni"/>
              </a:rPr>
              <a:t>Introduction</a:t>
            </a:r>
            <a:endParaRPr/>
          </a:p>
        </p:txBody>
      </p:sp>
      <p:sp>
        <p:nvSpPr>
          <p:cNvPr id="198" name="Google Shape;198;p27"/>
          <p:cNvSpPr txBox="1"/>
          <p:nvPr/>
        </p:nvSpPr>
        <p:spPr>
          <a:xfrm>
            <a:off x="789500" y="6884975"/>
            <a:ext cx="16650900" cy="1353900"/>
          </a:xfrm>
          <a:prstGeom prst="rect">
            <a:avLst/>
          </a:prstGeom>
          <a:noFill/>
          <a:ln>
            <a:noFill/>
          </a:ln>
        </p:spPr>
        <p:txBody>
          <a:bodyPr anchorCtr="0" anchor="t" bIns="0" lIns="0" spcFirstLastPara="1" rIns="0" wrap="square" tIns="0">
            <a:spAutoFit/>
          </a:bodyPr>
          <a:lstStyle/>
          <a:p>
            <a:pPr indent="0" lvl="0" marL="0" marR="0" rtl="0" algn="just">
              <a:lnSpc>
                <a:spcPct val="100000"/>
              </a:lnSpc>
              <a:spcBef>
                <a:spcPts val="0"/>
              </a:spcBef>
              <a:spcAft>
                <a:spcPts val="0"/>
              </a:spcAft>
              <a:buNone/>
            </a:pPr>
            <a:r>
              <a:rPr lang="en-US" sz="2199">
                <a:solidFill>
                  <a:srgbClr val="271905"/>
                </a:solidFill>
                <a:latin typeface="Alice"/>
                <a:ea typeface="Alice"/>
                <a:cs typeface="Alice"/>
                <a:sym typeface="Alice"/>
              </a:rPr>
              <a:t>The stock market’s unpredictable nature poses a challenge for investors and analysts seeking to make informed decisions. This research addresses this challenge by employing advanced LSTM neural networks to model and predict stock market trends. The significance lies in the potential for a unified model </a:t>
            </a:r>
            <a:r>
              <a:rPr lang="en-US" sz="2199">
                <a:solidFill>
                  <a:srgbClr val="271905"/>
                </a:solidFill>
                <a:latin typeface="Alice"/>
                <a:ea typeface="Alice"/>
                <a:cs typeface="Alice"/>
                <a:sym typeface="Alice"/>
              </a:rPr>
              <a:t>c</a:t>
            </a:r>
            <a:r>
              <a:rPr lang="en-US" sz="2199">
                <a:solidFill>
                  <a:srgbClr val="271905"/>
                </a:solidFill>
                <a:latin typeface="Alice"/>
                <a:ea typeface="Alice"/>
                <a:cs typeface="Alice"/>
                <a:sym typeface="Alice"/>
              </a:rPr>
              <a:t>apable of providing insights across various companies. The study not only contributes to the field of predictive analytics but also explores the nuances of training models on distinct stock datasets.</a:t>
            </a:r>
            <a:endParaRPr sz="2199">
              <a:solidFill>
                <a:srgbClr val="271905"/>
              </a:solidFill>
              <a:latin typeface="Alice"/>
              <a:ea typeface="Alice"/>
              <a:cs typeface="Alice"/>
              <a:sym typeface="Alic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202" name="Shape 202"/>
        <p:cNvGrpSpPr/>
        <p:nvPr/>
      </p:nvGrpSpPr>
      <p:grpSpPr>
        <a:xfrm>
          <a:off x="0" y="0"/>
          <a:ext cx="0" cy="0"/>
          <a:chOff x="0" y="0"/>
          <a:chExt cx="0" cy="0"/>
        </a:xfrm>
      </p:grpSpPr>
      <p:cxnSp>
        <p:nvCxnSpPr>
          <p:cNvPr id="203" name="Google Shape;203;p28"/>
          <p:cNvCxnSpPr/>
          <p:nvPr/>
        </p:nvCxnSpPr>
        <p:spPr>
          <a:xfrm>
            <a:off x="9780663" y="9239250"/>
            <a:ext cx="8507400" cy="0"/>
          </a:xfrm>
          <a:prstGeom prst="straightConnector1">
            <a:avLst/>
          </a:prstGeom>
          <a:noFill/>
          <a:ln cap="flat" cmpd="sng" w="38100">
            <a:solidFill>
              <a:srgbClr val="967D55"/>
            </a:solidFill>
            <a:prstDash val="solid"/>
            <a:round/>
            <a:headEnd len="sm" w="sm" type="none"/>
            <a:tailEnd len="sm" w="sm" type="none"/>
          </a:ln>
        </p:spPr>
      </p:cxnSp>
      <p:sp>
        <p:nvSpPr>
          <p:cNvPr id="204" name="Google Shape;204;p28"/>
          <p:cNvSpPr txBox="1"/>
          <p:nvPr/>
        </p:nvSpPr>
        <p:spPr>
          <a:xfrm>
            <a:off x="8298068" y="9094153"/>
            <a:ext cx="1692000" cy="43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799" u="none" cap="none" strike="noStrike">
                <a:solidFill>
                  <a:srgbClr val="967D55"/>
                </a:solidFill>
                <a:latin typeface="Alice"/>
                <a:ea typeface="Alice"/>
                <a:cs typeface="Alice"/>
                <a:sym typeface="Alice"/>
              </a:rPr>
              <a:t>0</a:t>
            </a:r>
            <a:r>
              <a:rPr lang="en-US" sz="2799">
                <a:solidFill>
                  <a:srgbClr val="967D55"/>
                </a:solidFill>
                <a:latin typeface="Alice"/>
                <a:ea typeface="Alice"/>
                <a:cs typeface="Alice"/>
                <a:sym typeface="Alice"/>
              </a:rPr>
              <a:t>3</a:t>
            </a:r>
            <a:endParaRPr/>
          </a:p>
        </p:txBody>
      </p:sp>
      <p:cxnSp>
        <p:nvCxnSpPr>
          <p:cNvPr id="205" name="Google Shape;205;p28"/>
          <p:cNvCxnSpPr/>
          <p:nvPr/>
        </p:nvCxnSpPr>
        <p:spPr>
          <a:xfrm>
            <a:off x="58478" y="9258300"/>
            <a:ext cx="8507400" cy="0"/>
          </a:xfrm>
          <a:prstGeom prst="straightConnector1">
            <a:avLst/>
          </a:prstGeom>
          <a:noFill/>
          <a:ln cap="flat" cmpd="sng" w="38100">
            <a:solidFill>
              <a:srgbClr val="967D55"/>
            </a:solidFill>
            <a:prstDash val="solid"/>
            <a:round/>
            <a:headEnd len="sm" w="sm" type="none"/>
            <a:tailEnd len="sm" w="sm" type="none"/>
          </a:ln>
        </p:spPr>
      </p:cxnSp>
      <p:grpSp>
        <p:nvGrpSpPr>
          <p:cNvPr id="206" name="Google Shape;206;p28"/>
          <p:cNvGrpSpPr/>
          <p:nvPr/>
        </p:nvGrpSpPr>
        <p:grpSpPr>
          <a:xfrm>
            <a:off x="17735532" y="6526540"/>
            <a:ext cx="2712720" cy="2712720"/>
            <a:chOff x="0" y="0"/>
            <a:chExt cx="812800" cy="812800"/>
          </a:xfrm>
        </p:grpSpPr>
        <p:sp>
          <p:nvSpPr>
            <p:cNvPr id="207" name="Google Shape;207;p2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8"/>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9" name="Google Shape;209;p28"/>
          <p:cNvGrpSpPr/>
          <p:nvPr/>
        </p:nvGrpSpPr>
        <p:grpSpPr>
          <a:xfrm>
            <a:off x="-731820" y="-930219"/>
            <a:ext cx="3521050" cy="3521050"/>
            <a:chOff x="0" y="0"/>
            <a:chExt cx="812800" cy="812800"/>
          </a:xfrm>
        </p:grpSpPr>
        <p:sp>
          <p:nvSpPr>
            <p:cNvPr id="210" name="Google Shape;210;p2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8"/>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2" name="Google Shape;212;p28"/>
          <p:cNvSpPr txBox="1"/>
          <p:nvPr/>
        </p:nvSpPr>
        <p:spPr>
          <a:xfrm>
            <a:off x="5247300" y="1644400"/>
            <a:ext cx="8196600" cy="1108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200">
                <a:solidFill>
                  <a:srgbClr val="271905"/>
                </a:solidFill>
                <a:latin typeface="Alice"/>
                <a:ea typeface="Alice"/>
                <a:cs typeface="Alice"/>
                <a:sym typeface="Alice"/>
              </a:rPr>
              <a:t>Related Works</a:t>
            </a:r>
            <a:endParaRPr/>
          </a:p>
        </p:txBody>
      </p:sp>
      <p:sp>
        <p:nvSpPr>
          <p:cNvPr id="213" name="Google Shape;213;p28"/>
          <p:cNvSpPr txBox="1"/>
          <p:nvPr/>
        </p:nvSpPr>
        <p:spPr>
          <a:xfrm>
            <a:off x="326700" y="3193350"/>
            <a:ext cx="17634600" cy="5110800"/>
          </a:xfrm>
          <a:prstGeom prst="rect">
            <a:avLst/>
          </a:prstGeom>
          <a:noFill/>
          <a:ln>
            <a:noFill/>
          </a:ln>
        </p:spPr>
        <p:txBody>
          <a:bodyPr anchorCtr="0" anchor="t" bIns="91425" lIns="91425" spcFirstLastPara="1" rIns="91425" wrap="square" tIns="91425">
            <a:noAutofit/>
          </a:bodyPr>
          <a:lstStyle/>
          <a:p>
            <a:pPr indent="-387350" lvl="0" marL="457200" rtl="0" algn="l">
              <a:spcBef>
                <a:spcPts val="0"/>
              </a:spcBef>
              <a:spcAft>
                <a:spcPts val="0"/>
              </a:spcAft>
              <a:buClr>
                <a:srgbClr val="271905"/>
              </a:buClr>
              <a:buSzPts val="2500"/>
              <a:buFont typeface="Bodoni"/>
              <a:buAutoNum type="arabicPeriod"/>
            </a:pPr>
            <a:r>
              <a:rPr lang="en-US" sz="2500">
                <a:solidFill>
                  <a:srgbClr val="271905"/>
                </a:solidFill>
                <a:latin typeface="Bodoni"/>
                <a:ea typeface="Bodoni"/>
                <a:cs typeface="Bodoni"/>
                <a:sym typeface="Bodoni"/>
              </a:rPr>
              <a:t>The paper introduces NeuralSim, a novel approach to augmenting differentiable simulators with neural networks, reducing modeling errors and computational time. The dataset used includes real-robot experiments, demonstrating a significant reduction in inference time. By combining analytical models with data-driven residual models, NeuralSim achieves improved accuracy in sim-to-real transfer and efficient computation of gradients, resulting in an order of magnitude speed-up in computation</a:t>
            </a:r>
            <a:endParaRPr sz="2500">
              <a:solidFill>
                <a:srgbClr val="271905"/>
              </a:solidFill>
              <a:latin typeface="Bodoni"/>
              <a:ea typeface="Bodoni"/>
              <a:cs typeface="Bodoni"/>
              <a:sym typeface="Bodoni"/>
            </a:endParaRPr>
          </a:p>
          <a:p>
            <a:pPr indent="0" lvl="0" marL="914400" rtl="0" algn="l">
              <a:spcBef>
                <a:spcPts val="0"/>
              </a:spcBef>
              <a:spcAft>
                <a:spcPts val="0"/>
              </a:spcAft>
              <a:buNone/>
            </a:pPr>
            <a:r>
              <a:t/>
            </a:r>
            <a:endParaRPr sz="2500">
              <a:solidFill>
                <a:srgbClr val="271905"/>
              </a:solidFill>
              <a:latin typeface="Bodoni"/>
              <a:ea typeface="Bodoni"/>
              <a:cs typeface="Bodoni"/>
              <a:sym typeface="Bodoni"/>
            </a:endParaRPr>
          </a:p>
          <a:p>
            <a:pPr indent="-387350" lvl="0" marL="457200" rtl="0" algn="l">
              <a:spcBef>
                <a:spcPts val="0"/>
              </a:spcBef>
              <a:spcAft>
                <a:spcPts val="0"/>
              </a:spcAft>
              <a:buClr>
                <a:srgbClr val="271905"/>
              </a:buClr>
              <a:buSzPts val="2500"/>
              <a:buFont typeface="Bodoni"/>
              <a:buAutoNum type="arabicPeriod"/>
            </a:pPr>
            <a:r>
              <a:rPr lang="en-US" sz="2500">
                <a:solidFill>
                  <a:srgbClr val="271905"/>
                </a:solidFill>
                <a:latin typeface="Bodoni"/>
                <a:ea typeface="Bodoni"/>
                <a:cs typeface="Bodoni"/>
                <a:sym typeface="Bodoni"/>
              </a:rPr>
              <a:t>The paper utilized artificial market simulations to address the limitations of historical financial data for investment strategies. Employing deep reinforcement learning, the study developed an effective trading strategy that maximizes capital accumulation without excessive risk. The results demonstrated that the proposed model's action probability distributions aligned with real market investment strategies, showcasing its potential for real-world application.</a:t>
            </a:r>
            <a:endParaRPr sz="2500">
              <a:solidFill>
                <a:srgbClr val="271905"/>
              </a:solidFill>
              <a:latin typeface="Bodoni"/>
              <a:ea typeface="Bodoni"/>
              <a:cs typeface="Bodoni"/>
              <a:sym typeface="Bodon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217" name="Shape 217"/>
        <p:cNvGrpSpPr/>
        <p:nvPr/>
      </p:nvGrpSpPr>
      <p:grpSpPr>
        <a:xfrm>
          <a:off x="0" y="0"/>
          <a:ext cx="0" cy="0"/>
          <a:chOff x="0" y="0"/>
          <a:chExt cx="0" cy="0"/>
        </a:xfrm>
      </p:grpSpPr>
      <p:sp>
        <p:nvSpPr>
          <p:cNvPr id="218" name="Google Shape;218;p29"/>
          <p:cNvSpPr txBox="1"/>
          <p:nvPr/>
        </p:nvSpPr>
        <p:spPr>
          <a:xfrm>
            <a:off x="5835216" y="9094153"/>
            <a:ext cx="6617700" cy="43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799" u="none" cap="none" strike="noStrike">
                <a:solidFill>
                  <a:srgbClr val="967D55"/>
                </a:solidFill>
                <a:latin typeface="Alice"/>
                <a:ea typeface="Alice"/>
                <a:cs typeface="Alice"/>
                <a:sym typeface="Alice"/>
              </a:rPr>
              <a:t>0</a:t>
            </a:r>
            <a:r>
              <a:rPr lang="en-US" sz="2799">
                <a:solidFill>
                  <a:srgbClr val="967D55"/>
                </a:solidFill>
                <a:latin typeface="Alice"/>
                <a:ea typeface="Alice"/>
                <a:cs typeface="Alice"/>
                <a:sym typeface="Alice"/>
              </a:rPr>
              <a:t>4</a:t>
            </a:r>
            <a:endParaRPr/>
          </a:p>
        </p:txBody>
      </p:sp>
      <p:cxnSp>
        <p:nvCxnSpPr>
          <p:cNvPr id="219" name="Google Shape;219;p29"/>
          <p:cNvCxnSpPr/>
          <p:nvPr/>
        </p:nvCxnSpPr>
        <p:spPr>
          <a:xfrm>
            <a:off x="58478" y="9258300"/>
            <a:ext cx="8507400" cy="0"/>
          </a:xfrm>
          <a:prstGeom prst="straightConnector1">
            <a:avLst/>
          </a:prstGeom>
          <a:noFill/>
          <a:ln cap="flat" cmpd="sng" w="38100">
            <a:solidFill>
              <a:srgbClr val="967D55"/>
            </a:solidFill>
            <a:prstDash val="solid"/>
            <a:round/>
            <a:headEnd len="sm" w="sm" type="none"/>
            <a:tailEnd len="sm" w="sm" type="none"/>
          </a:ln>
        </p:spPr>
      </p:cxnSp>
      <p:grpSp>
        <p:nvGrpSpPr>
          <p:cNvPr id="220" name="Google Shape;220;p29"/>
          <p:cNvGrpSpPr/>
          <p:nvPr/>
        </p:nvGrpSpPr>
        <p:grpSpPr>
          <a:xfrm>
            <a:off x="-1119135" y="-1916920"/>
            <a:ext cx="4295648" cy="4295648"/>
            <a:chOff x="0" y="0"/>
            <a:chExt cx="812800" cy="812800"/>
          </a:xfrm>
        </p:grpSpPr>
        <p:sp>
          <p:nvSpPr>
            <p:cNvPr id="221" name="Google Shape;221;p2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9"/>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3" name="Google Shape;223;p29"/>
          <p:cNvSpPr txBox="1"/>
          <p:nvPr/>
        </p:nvSpPr>
        <p:spPr>
          <a:xfrm>
            <a:off x="7141426" y="1166775"/>
            <a:ext cx="4005300" cy="1108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200">
                <a:solidFill>
                  <a:srgbClr val="271905"/>
                </a:solidFill>
                <a:latin typeface="Bodoni"/>
                <a:ea typeface="Bodoni"/>
                <a:cs typeface="Bodoni"/>
                <a:sym typeface="Bodoni"/>
              </a:rPr>
              <a:t>Dataset</a:t>
            </a:r>
            <a:endParaRPr/>
          </a:p>
        </p:txBody>
      </p:sp>
      <p:sp>
        <p:nvSpPr>
          <p:cNvPr id="224" name="Google Shape;224;p29"/>
          <p:cNvSpPr txBox="1"/>
          <p:nvPr/>
        </p:nvSpPr>
        <p:spPr>
          <a:xfrm>
            <a:off x="1395150" y="3723250"/>
            <a:ext cx="15497700" cy="3369600"/>
          </a:xfrm>
          <a:prstGeom prst="rect">
            <a:avLst/>
          </a:prstGeom>
          <a:noFill/>
          <a:ln>
            <a:noFill/>
          </a:ln>
        </p:spPr>
        <p:txBody>
          <a:bodyPr anchorCtr="0" anchor="t" bIns="0" lIns="0" spcFirstLastPara="1" rIns="0" wrap="square" tIns="0">
            <a:spAutoFit/>
          </a:bodyPr>
          <a:lstStyle/>
          <a:p>
            <a:pPr indent="0" lvl="0" marL="0" marR="0" rtl="0" algn="just">
              <a:lnSpc>
                <a:spcPct val="100000"/>
              </a:lnSpc>
              <a:spcBef>
                <a:spcPts val="0"/>
              </a:spcBef>
              <a:spcAft>
                <a:spcPts val="0"/>
              </a:spcAft>
              <a:buNone/>
            </a:pPr>
            <a:r>
              <a:t/>
            </a:r>
            <a:endParaRPr sz="2699">
              <a:solidFill>
                <a:srgbClr val="271905"/>
              </a:solidFill>
              <a:latin typeface="Alice"/>
              <a:ea typeface="Alice"/>
              <a:cs typeface="Alice"/>
              <a:sym typeface="Alice"/>
            </a:endParaRPr>
          </a:p>
          <a:p>
            <a:pPr indent="0" lvl="0" marL="0" rtl="0" algn="just">
              <a:spcBef>
                <a:spcPts val="0"/>
              </a:spcBef>
              <a:spcAft>
                <a:spcPts val="0"/>
              </a:spcAft>
              <a:buNone/>
            </a:pPr>
            <a:r>
              <a:rPr lang="en-US" sz="2699">
                <a:solidFill>
                  <a:srgbClr val="271905"/>
                </a:solidFill>
                <a:latin typeface="Alice"/>
                <a:ea typeface="Alice"/>
                <a:cs typeface="Alice"/>
                <a:sym typeface="Alice"/>
              </a:rPr>
              <a:t>The The dataset is sourced from Kaggle, encompassing stock market information for companies including Amazon, Apple, Google, Microsoft, and Netflix. Columns include Open (Opening Price), High (Highest Price), Low (Lowest Price), Close (Closing Price), Adj Close (Adjusted Closing Price), Volume (Volume of Stock), and Date.</a:t>
            </a:r>
            <a:endParaRPr sz="2699">
              <a:solidFill>
                <a:srgbClr val="271905"/>
              </a:solidFill>
              <a:latin typeface="Alice"/>
              <a:ea typeface="Alice"/>
              <a:cs typeface="Alice"/>
              <a:sym typeface="Alice"/>
            </a:endParaRPr>
          </a:p>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228" name="Shape 228"/>
        <p:cNvGrpSpPr/>
        <p:nvPr/>
      </p:nvGrpSpPr>
      <p:grpSpPr>
        <a:xfrm>
          <a:off x="0" y="0"/>
          <a:ext cx="0" cy="0"/>
          <a:chOff x="0" y="0"/>
          <a:chExt cx="0" cy="0"/>
        </a:xfrm>
      </p:grpSpPr>
      <p:sp>
        <p:nvSpPr>
          <p:cNvPr id="229" name="Google Shape;229;p30"/>
          <p:cNvSpPr txBox="1"/>
          <p:nvPr/>
        </p:nvSpPr>
        <p:spPr>
          <a:xfrm>
            <a:off x="5835216" y="9094153"/>
            <a:ext cx="6617700" cy="43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799" u="none" cap="none" strike="noStrike">
                <a:solidFill>
                  <a:srgbClr val="967D55"/>
                </a:solidFill>
                <a:latin typeface="Alice"/>
                <a:ea typeface="Alice"/>
                <a:cs typeface="Alice"/>
                <a:sym typeface="Alice"/>
              </a:rPr>
              <a:t>0</a:t>
            </a:r>
            <a:r>
              <a:rPr lang="en-US" sz="2799">
                <a:solidFill>
                  <a:srgbClr val="967D55"/>
                </a:solidFill>
                <a:latin typeface="Alice"/>
                <a:ea typeface="Alice"/>
                <a:cs typeface="Alice"/>
                <a:sym typeface="Alice"/>
              </a:rPr>
              <a:t>5</a:t>
            </a:r>
            <a:endParaRPr/>
          </a:p>
        </p:txBody>
      </p:sp>
      <p:cxnSp>
        <p:nvCxnSpPr>
          <p:cNvPr id="230" name="Google Shape;230;p30"/>
          <p:cNvCxnSpPr/>
          <p:nvPr/>
        </p:nvCxnSpPr>
        <p:spPr>
          <a:xfrm>
            <a:off x="58478" y="9258300"/>
            <a:ext cx="8507400" cy="0"/>
          </a:xfrm>
          <a:prstGeom prst="straightConnector1">
            <a:avLst/>
          </a:prstGeom>
          <a:noFill/>
          <a:ln cap="flat" cmpd="sng" w="38100">
            <a:solidFill>
              <a:srgbClr val="967D55"/>
            </a:solidFill>
            <a:prstDash val="solid"/>
            <a:round/>
            <a:headEnd len="sm" w="sm" type="none"/>
            <a:tailEnd len="sm" w="sm" type="none"/>
          </a:ln>
        </p:spPr>
      </p:cxnSp>
      <p:grpSp>
        <p:nvGrpSpPr>
          <p:cNvPr id="231" name="Google Shape;231;p30"/>
          <p:cNvGrpSpPr/>
          <p:nvPr/>
        </p:nvGrpSpPr>
        <p:grpSpPr>
          <a:xfrm>
            <a:off x="-1119135" y="-1916920"/>
            <a:ext cx="4295648" cy="4295648"/>
            <a:chOff x="0" y="0"/>
            <a:chExt cx="812800" cy="812800"/>
          </a:xfrm>
        </p:grpSpPr>
        <p:sp>
          <p:nvSpPr>
            <p:cNvPr id="232" name="Google Shape;232;p3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0"/>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34" name="Google Shape;234;p30"/>
          <p:cNvSpPr txBox="1"/>
          <p:nvPr/>
        </p:nvSpPr>
        <p:spPr>
          <a:xfrm>
            <a:off x="759600" y="3664350"/>
            <a:ext cx="11551800" cy="5600700"/>
          </a:xfrm>
          <a:prstGeom prst="rect">
            <a:avLst/>
          </a:prstGeom>
          <a:noFill/>
          <a:ln>
            <a:noFill/>
          </a:ln>
        </p:spPr>
        <p:txBody>
          <a:bodyPr anchorCtr="0" anchor="t" bIns="0" lIns="0" spcFirstLastPara="1" rIns="0" wrap="square" tIns="0">
            <a:spAutoFit/>
          </a:bodyPr>
          <a:lstStyle/>
          <a:p>
            <a:pPr indent="0" lvl="0" marL="0" rtl="0" algn="just">
              <a:spcBef>
                <a:spcPts val="0"/>
              </a:spcBef>
              <a:spcAft>
                <a:spcPts val="0"/>
              </a:spcAft>
              <a:buNone/>
            </a:pPr>
            <a:r>
              <a:t/>
            </a:r>
            <a:endParaRPr sz="2799">
              <a:solidFill>
                <a:srgbClr val="271905"/>
              </a:solidFill>
              <a:latin typeface="Alice"/>
              <a:ea typeface="Alice"/>
              <a:cs typeface="Alice"/>
              <a:sym typeface="Alice"/>
            </a:endParaRPr>
          </a:p>
          <a:p>
            <a:pPr indent="-406336" lvl="0" marL="457200" rtl="0" algn="just">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We are going to implement:</a:t>
            </a:r>
            <a:endParaRPr sz="2799">
              <a:solidFill>
                <a:srgbClr val="271905"/>
              </a:solidFill>
              <a:latin typeface="Alice"/>
              <a:ea typeface="Alice"/>
              <a:cs typeface="Alice"/>
              <a:sym typeface="Alice"/>
            </a:endParaRPr>
          </a:p>
          <a:p>
            <a:pPr indent="-406336" lvl="0" marL="1371600" rtl="0" algn="just">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an LSTM-based neural network model using TensorFlow and Keras for each company.</a:t>
            </a:r>
            <a:endParaRPr sz="2799">
              <a:solidFill>
                <a:srgbClr val="271905"/>
              </a:solidFill>
              <a:latin typeface="Alice"/>
              <a:ea typeface="Alice"/>
              <a:cs typeface="Alice"/>
              <a:sym typeface="Alice"/>
            </a:endParaRPr>
          </a:p>
          <a:p>
            <a:pPr indent="0" lvl="0" marL="1371600" rtl="0" algn="just">
              <a:spcBef>
                <a:spcPts val="0"/>
              </a:spcBef>
              <a:spcAft>
                <a:spcPts val="0"/>
              </a:spcAft>
              <a:buNone/>
            </a:pPr>
            <a:r>
              <a:rPr lang="en-US" sz="2799">
                <a:solidFill>
                  <a:srgbClr val="271905"/>
                </a:solidFill>
                <a:latin typeface="Alice"/>
                <a:ea typeface="Alice"/>
                <a:cs typeface="Alice"/>
                <a:sym typeface="Alice"/>
              </a:rPr>
              <a:t> </a:t>
            </a:r>
            <a:endParaRPr sz="2799">
              <a:solidFill>
                <a:srgbClr val="271905"/>
              </a:solidFill>
              <a:latin typeface="Alice"/>
              <a:ea typeface="Alice"/>
              <a:cs typeface="Alice"/>
              <a:sym typeface="Alice"/>
            </a:endParaRPr>
          </a:p>
          <a:p>
            <a:pPr indent="-406336" lvl="0" marL="1371600" rtl="0" algn="just">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a Sequential model with two LSTM layers and a Dense output layer.</a:t>
            </a:r>
            <a:endParaRPr sz="2799">
              <a:solidFill>
                <a:srgbClr val="271905"/>
              </a:solidFill>
              <a:latin typeface="Alice"/>
              <a:ea typeface="Alice"/>
              <a:cs typeface="Alice"/>
              <a:sym typeface="Alice"/>
            </a:endParaRPr>
          </a:p>
          <a:p>
            <a:pPr indent="0" lvl="0" marL="1371600" rtl="0" algn="just">
              <a:spcBef>
                <a:spcPts val="0"/>
              </a:spcBef>
              <a:spcAft>
                <a:spcPts val="0"/>
              </a:spcAft>
              <a:buNone/>
            </a:pPr>
            <a:r>
              <a:t/>
            </a:r>
            <a:endParaRPr sz="2799">
              <a:solidFill>
                <a:srgbClr val="271905"/>
              </a:solidFill>
              <a:latin typeface="Alice"/>
              <a:ea typeface="Alice"/>
              <a:cs typeface="Alice"/>
              <a:sym typeface="Alice"/>
            </a:endParaRPr>
          </a:p>
          <a:p>
            <a:pPr indent="-406336" lvl="0" marL="1371600" rtl="0" algn="just">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by using the Adam optimizer and Mean Squared Error (MSE) as the loss function to compile the model.</a:t>
            </a:r>
            <a:endParaRPr sz="2799">
              <a:solidFill>
                <a:srgbClr val="271905"/>
              </a:solidFill>
              <a:latin typeface="Alice"/>
              <a:ea typeface="Alice"/>
              <a:cs typeface="Alice"/>
              <a:sym typeface="Alice"/>
            </a:endParaRPr>
          </a:p>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p:txBody>
      </p:sp>
      <p:sp>
        <p:nvSpPr>
          <p:cNvPr id="235" name="Google Shape;235;p30"/>
          <p:cNvSpPr txBox="1"/>
          <p:nvPr/>
        </p:nvSpPr>
        <p:spPr>
          <a:xfrm>
            <a:off x="6358650" y="1189450"/>
            <a:ext cx="5570700" cy="1108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200">
                <a:solidFill>
                  <a:srgbClr val="271905"/>
                </a:solidFill>
                <a:latin typeface="Bodoni"/>
                <a:ea typeface="Bodoni"/>
                <a:cs typeface="Bodoni"/>
                <a:sym typeface="Bodoni"/>
              </a:rPr>
              <a:t>Methodology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67D55"/>
        </a:solidFill>
      </p:bgPr>
    </p:bg>
    <p:spTree>
      <p:nvGrpSpPr>
        <p:cNvPr id="239" name="Shape 239"/>
        <p:cNvGrpSpPr/>
        <p:nvPr/>
      </p:nvGrpSpPr>
      <p:grpSpPr>
        <a:xfrm>
          <a:off x="0" y="0"/>
          <a:ext cx="0" cy="0"/>
          <a:chOff x="0" y="0"/>
          <a:chExt cx="0" cy="0"/>
        </a:xfrm>
      </p:grpSpPr>
      <p:sp>
        <p:nvSpPr>
          <p:cNvPr id="240" name="Google Shape;240;p31"/>
          <p:cNvSpPr txBox="1"/>
          <p:nvPr/>
        </p:nvSpPr>
        <p:spPr>
          <a:xfrm>
            <a:off x="5149501" y="658051"/>
            <a:ext cx="7989000" cy="1108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200">
                <a:solidFill>
                  <a:srgbClr val="F4EADB"/>
                </a:solidFill>
                <a:latin typeface="Bodoni"/>
                <a:ea typeface="Bodoni"/>
                <a:cs typeface="Bodoni"/>
                <a:sym typeface="Bodoni"/>
              </a:rPr>
              <a:t>Pre-processing</a:t>
            </a:r>
            <a:endParaRPr/>
          </a:p>
        </p:txBody>
      </p:sp>
      <p:sp>
        <p:nvSpPr>
          <p:cNvPr id="241" name="Google Shape;241;p31"/>
          <p:cNvSpPr txBox="1"/>
          <p:nvPr/>
        </p:nvSpPr>
        <p:spPr>
          <a:xfrm>
            <a:off x="5835216" y="9094153"/>
            <a:ext cx="6617700" cy="43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799" u="none" cap="none" strike="noStrike">
                <a:solidFill>
                  <a:srgbClr val="F4EADB"/>
                </a:solidFill>
                <a:latin typeface="Alice"/>
                <a:ea typeface="Alice"/>
                <a:cs typeface="Alice"/>
                <a:sym typeface="Alice"/>
              </a:rPr>
              <a:t>0</a:t>
            </a:r>
            <a:r>
              <a:rPr lang="en-US" sz="2799">
                <a:solidFill>
                  <a:srgbClr val="F4EADB"/>
                </a:solidFill>
                <a:latin typeface="Alice"/>
                <a:ea typeface="Alice"/>
                <a:cs typeface="Alice"/>
                <a:sym typeface="Alice"/>
              </a:rPr>
              <a:t>6</a:t>
            </a:r>
            <a:endParaRPr/>
          </a:p>
        </p:txBody>
      </p:sp>
      <p:cxnSp>
        <p:nvCxnSpPr>
          <p:cNvPr id="242" name="Google Shape;242;p31"/>
          <p:cNvCxnSpPr/>
          <p:nvPr/>
        </p:nvCxnSpPr>
        <p:spPr>
          <a:xfrm>
            <a:off x="9780663" y="9258300"/>
            <a:ext cx="8507400" cy="0"/>
          </a:xfrm>
          <a:prstGeom prst="straightConnector1">
            <a:avLst/>
          </a:prstGeom>
          <a:noFill/>
          <a:ln cap="flat" cmpd="sng" w="38100">
            <a:solidFill>
              <a:srgbClr val="F4EADB"/>
            </a:solidFill>
            <a:prstDash val="solid"/>
            <a:round/>
            <a:headEnd len="sm" w="sm" type="none"/>
            <a:tailEnd len="sm" w="sm" type="none"/>
          </a:ln>
        </p:spPr>
      </p:cxnSp>
      <p:cxnSp>
        <p:nvCxnSpPr>
          <p:cNvPr id="243" name="Google Shape;243;p31"/>
          <p:cNvCxnSpPr/>
          <p:nvPr/>
        </p:nvCxnSpPr>
        <p:spPr>
          <a:xfrm>
            <a:off x="58478" y="9258300"/>
            <a:ext cx="8507400" cy="0"/>
          </a:xfrm>
          <a:prstGeom prst="straightConnector1">
            <a:avLst/>
          </a:prstGeom>
          <a:noFill/>
          <a:ln cap="flat" cmpd="sng" w="38100">
            <a:solidFill>
              <a:srgbClr val="F4EADB"/>
            </a:solidFill>
            <a:prstDash val="solid"/>
            <a:round/>
            <a:headEnd len="sm" w="sm" type="none"/>
            <a:tailEnd len="sm" w="sm" type="none"/>
          </a:ln>
        </p:spPr>
      </p:cxnSp>
      <p:grpSp>
        <p:nvGrpSpPr>
          <p:cNvPr id="244" name="Google Shape;244;p31"/>
          <p:cNvGrpSpPr/>
          <p:nvPr/>
        </p:nvGrpSpPr>
        <p:grpSpPr>
          <a:xfrm>
            <a:off x="16593978" y="658048"/>
            <a:ext cx="2046874" cy="2046874"/>
            <a:chOff x="0" y="0"/>
            <a:chExt cx="812800" cy="812800"/>
          </a:xfrm>
        </p:grpSpPr>
        <p:sp>
          <p:nvSpPr>
            <p:cNvPr id="245" name="Google Shape;245;p3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A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1"/>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47" name="Google Shape;247;p31"/>
          <p:cNvGrpSpPr/>
          <p:nvPr/>
        </p:nvGrpSpPr>
        <p:grpSpPr>
          <a:xfrm>
            <a:off x="-2492340" y="4219596"/>
            <a:ext cx="3521050" cy="3521050"/>
            <a:chOff x="0" y="0"/>
            <a:chExt cx="812800" cy="812800"/>
          </a:xfrm>
        </p:grpSpPr>
        <p:sp>
          <p:nvSpPr>
            <p:cNvPr id="248" name="Google Shape;248;p3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1"/>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50" name="Google Shape;250;p31"/>
          <p:cNvSpPr txBox="1"/>
          <p:nvPr/>
        </p:nvSpPr>
        <p:spPr>
          <a:xfrm>
            <a:off x="1559650" y="2635625"/>
            <a:ext cx="12545100" cy="4308300"/>
          </a:xfrm>
          <a:prstGeom prst="rect">
            <a:avLst/>
          </a:prstGeom>
          <a:noFill/>
          <a:ln>
            <a:noFill/>
          </a:ln>
        </p:spPr>
        <p:txBody>
          <a:bodyPr anchorCtr="0" anchor="t" bIns="0" lIns="0" spcFirstLastPara="1" rIns="0" wrap="square" tIns="0">
            <a:spAutoFit/>
          </a:bodyPr>
          <a:lstStyle/>
          <a:p>
            <a:pPr indent="-406336" lvl="0" marL="457200" rtl="0" algn="just">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Split the dataset into training and testing sets (80% training, 20% testing).</a:t>
            </a:r>
            <a:endParaRPr sz="2799">
              <a:solidFill>
                <a:srgbClr val="271905"/>
              </a:solidFill>
              <a:latin typeface="Alice"/>
              <a:ea typeface="Alice"/>
              <a:cs typeface="Alice"/>
              <a:sym typeface="Alice"/>
            </a:endParaRPr>
          </a:p>
          <a:p>
            <a:pPr indent="-406336" lvl="0" marL="457200" rtl="0" algn="just">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Train the LSTM model for a specified number of epochs (e.g., 50) using the training data.</a:t>
            </a:r>
            <a:endParaRPr sz="2799">
              <a:solidFill>
                <a:srgbClr val="271905"/>
              </a:solidFill>
              <a:latin typeface="Alice"/>
              <a:ea typeface="Alice"/>
              <a:cs typeface="Alice"/>
              <a:sym typeface="Alice"/>
            </a:endParaRPr>
          </a:p>
          <a:p>
            <a:pPr indent="-406336" lvl="0" marL="457200" rtl="0" algn="just">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Monitor the training and validation loss during each epoch.</a:t>
            </a:r>
            <a:endParaRPr sz="2799">
              <a:solidFill>
                <a:srgbClr val="271905"/>
              </a:solidFill>
              <a:latin typeface="Alice"/>
              <a:ea typeface="Alice"/>
              <a:cs typeface="Alice"/>
              <a:sym typeface="Alice"/>
            </a:endParaRPr>
          </a:p>
          <a:p>
            <a:pPr indent="-406336" lvl="0" marL="457200" rtl="0" algn="just">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Implement Early Stopping to prevent overfitting, with a patience of 10 epochs and restoring the best weights.</a:t>
            </a:r>
            <a:endParaRPr sz="2799">
              <a:solidFill>
                <a:srgbClr val="271905"/>
              </a:solidFill>
              <a:latin typeface="Alice"/>
              <a:ea typeface="Alice"/>
              <a:cs typeface="Alice"/>
              <a:sym typeface="Alice"/>
            </a:endParaRPr>
          </a:p>
          <a:p>
            <a:pPr indent="0" lvl="0" marL="45720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254" name="Shape 254"/>
        <p:cNvGrpSpPr/>
        <p:nvPr/>
      </p:nvGrpSpPr>
      <p:grpSpPr>
        <a:xfrm>
          <a:off x="0" y="0"/>
          <a:ext cx="0" cy="0"/>
          <a:chOff x="0" y="0"/>
          <a:chExt cx="0" cy="0"/>
        </a:xfrm>
      </p:grpSpPr>
      <p:cxnSp>
        <p:nvCxnSpPr>
          <p:cNvPr id="255" name="Google Shape;255;p32"/>
          <p:cNvCxnSpPr/>
          <p:nvPr/>
        </p:nvCxnSpPr>
        <p:spPr>
          <a:xfrm>
            <a:off x="9780663" y="9239250"/>
            <a:ext cx="8507400" cy="0"/>
          </a:xfrm>
          <a:prstGeom prst="straightConnector1">
            <a:avLst/>
          </a:prstGeom>
          <a:noFill/>
          <a:ln cap="flat" cmpd="sng" w="38100">
            <a:solidFill>
              <a:srgbClr val="967D55"/>
            </a:solidFill>
            <a:prstDash val="solid"/>
            <a:round/>
            <a:headEnd len="sm" w="sm" type="none"/>
            <a:tailEnd len="sm" w="sm" type="none"/>
          </a:ln>
        </p:spPr>
      </p:cxnSp>
      <p:sp>
        <p:nvSpPr>
          <p:cNvPr id="256" name="Google Shape;256;p32"/>
          <p:cNvSpPr txBox="1"/>
          <p:nvPr/>
        </p:nvSpPr>
        <p:spPr>
          <a:xfrm>
            <a:off x="8298068" y="9094153"/>
            <a:ext cx="1692000" cy="43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2799">
                <a:solidFill>
                  <a:srgbClr val="967D55"/>
                </a:solidFill>
                <a:latin typeface="Alice"/>
                <a:ea typeface="Alice"/>
                <a:cs typeface="Alice"/>
                <a:sym typeface="Alice"/>
              </a:rPr>
              <a:t>07</a:t>
            </a:r>
            <a:endParaRPr/>
          </a:p>
        </p:txBody>
      </p:sp>
      <p:cxnSp>
        <p:nvCxnSpPr>
          <p:cNvPr id="257" name="Google Shape;257;p32"/>
          <p:cNvCxnSpPr/>
          <p:nvPr/>
        </p:nvCxnSpPr>
        <p:spPr>
          <a:xfrm>
            <a:off x="58478" y="9258300"/>
            <a:ext cx="8507400" cy="0"/>
          </a:xfrm>
          <a:prstGeom prst="straightConnector1">
            <a:avLst/>
          </a:prstGeom>
          <a:noFill/>
          <a:ln cap="flat" cmpd="sng" w="38100">
            <a:solidFill>
              <a:srgbClr val="967D55"/>
            </a:solidFill>
            <a:prstDash val="solid"/>
            <a:round/>
            <a:headEnd len="sm" w="sm" type="none"/>
            <a:tailEnd len="sm" w="sm" type="none"/>
          </a:ln>
        </p:spPr>
      </p:cxnSp>
      <p:grpSp>
        <p:nvGrpSpPr>
          <p:cNvPr id="258" name="Google Shape;258;p32"/>
          <p:cNvGrpSpPr/>
          <p:nvPr/>
        </p:nvGrpSpPr>
        <p:grpSpPr>
          <a:xfrm>
            <a:off x="16675432" y="5850515"/>
            <a:ext cx="2712720" cy="2712720"/>
            <a:chOff x="0" y="0"/>
            <a:chExt cx="812800" cy="812800"/>
          </a:xfrm>
        </p:grpSpPr>
        <p:sp>
          <p:nvSpPr>
            <p:cNvPr id="259" name="Google Shape;259;p3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2"/>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61" name="Google Shape;261;p32"/>
          <p:cNvGrpSpPr/>
          <p:nvPr/>
        </p:nvGrpSpPr>
        <p:grpSpPr>
          <a:xfrm>
            <a:off x="-731820" y="-930219"/>
            <a:ext cx="3521050" cy="3521050"/>
            <a:chOff x="0" y="0"/>
            <a:chExt cx="812800" cy="812800"/>
          </a:xfrm>
        </p:grpSpPr>
        <p:sp>
          <p:nvSpPr>
            <p:cNvPr id="262" name="Google Shape;262;p3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2"/>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64" name="Google Shape;264;p32"/>
          <p:cNvSpPr txBox="1"/>
          <p:nvPr/>
        </p:nvSpPr>
        <p:spPr>
          <a:xfrm>
            <a:off x="5534175" y="1662350"/>
            <a:ext cx="7219800" cy="1108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200">
                <a:solidFill>
                  <a:srgbClr val="271905"/>
                </a:solidFill>
                <a:latin typeface="Alice"/>
                <a:ea typeface="Alice"/>
                <a:cs typeface="Alice"/>
                <a:sym typeface="Alice"/>
              </a:rPr>
              <a:t>Conclusion</a:t>
            </a:r>
            <a:endParaRPr/>
          </a:p>
        </p:txBody>
      </p:sp>
      <p:sp>
        <p:nvSpPr>
          <p:cNvPr id="265" name="Google Shape;265;p32"/>
          <p:cNvSpPr txBox="1"/>
          <p:nvPr/>
        </p:nvSpPr>
        <p:spPr>
          <a:xfrm>
            <a:off x="2086300" y="3713700"/>
            <a:ext cx="14034600" cy="44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rgbClr val="271905"/>
                </a:solidFill>
                <a:latin typeface="Bodoni"/>
                <a:ea typeface="Bodoni"/>
                <a:cs typeface="Bodoni"/>
                <a:sym typeface="Bodoni"/>
              </a:rPr>
              <a:t>In our study, we aim to </a:t>
            </a:r>
            <a:r>
              <a:rPr lang="en-US" sz="3000">
                <a:solidFill>
                  <a:srgbClr val="271905"/>
                </a:solidFill>
                <a:latin typeface="Bodoni"/>
                <a:ea typeface="Bodoni"/>
                <a:cs typeface="Bodoni"/>
                <a:sym typeface="Bodoni"/>
              </a:rPr>
              <a:t>develop a comprehensive predictive model for analyzing and forecasting stock market trends across multiple companies. Even though the LSTM model demonstrated potential in identifying training patterns, there might occur some overfitting. </a:t>
            </a:r>
            <a:r>
              <a:rPr lang="en-US" sz="3000">
                <a:solidFill>
                  <a:srgbClr val="271905"/>
                </a:solidFill>
                <a:latin typeface="Bodoni"/>
                <a:ea typeface="Bodoni"/>
                <a:cs typeface="Bodoni"/>
                <a:sym typeface="Bodoni"/>
              </a:rPr>
              <a:t>In order to develop a strong and accurate stock market prediction model, it is necessary to make iterative improvements, gain a deeper comprehension of market dynamics, and apply cutting-edge techniques to improve generalization capabilities. </a:t>
            </a:r>
            <a:endParaRPr sz="3000">
              <a:solidFill>
                <a:srgbClr val="271905"/>
              </a:solidFill>
              <a:latin typeface="Bodoni"/>
              <a:ea typeface="Bodoni"/>
              <a:cs typeface="Bodoni"/>
              <a:sym typeface="Bodon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269" name="Shape 269"/>
        <p:cNvGrpSpPr/>
        <p:nvPr/>
      </p:nvGrpSpPr>
      <p:grpSpPr>
        <a:xfrm>
          <a:off x="0" y="0"/>
          <a:ext cx="0" cy="0"/>
          <a:chOff x="0" y="0"/>
          <a:chExt cx="0" cy="0"/>
        </a:xfrm>
      </p:grpSpPr>
      <p:cxnSp>
        <p:nvCxnSpPr>
          <p:cNvPr id="270" name="Google Shape;270;p33"/>
          <p:cNvCxnSpPr/>
          <p:nvPr/>
        </p:nvCxnSpPr>
        <p:spPr>
          <a:xfrm>
            <a:off x="9780663" y="9239250"/>
            <a:ext cx="8507400" cy="0"/>
          </a:xfrm>
          <a:prstGeom prst="straightConnector1">
            <a:avLst/>
          </a:prstGeom>
          <a:noFill/>
          <a:ln cap="flat" cmpd="sng" w="38100">
            <a:solidFill>
              <a:srgbClr val="967D55"/>
            </a:solidFill>
            <a:prstDash val="solid"/>
            <a:round/>
            <a:headEnd len="sm" w="sm" type="none"/>
            <a:tailEnd len="sm" w="sm" type="none"/>
          </a:ln>
        </p:spPr>
      </p:cxnSp>
      <p:sp>
        <p:nvSpPr>
          <p:cNvPr id="271" name="Google Shape;271;p33"/>
          <p:cNvSpPr txBox="1"/>
          <p:nvPr/>
        </p:nvSpPr>
        <p:spPr>
          <a:xfrm>
            <a:off x="8298068" y="9094153"/>
            <a:ext cx="1692000" cy="43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2799">
                <a:solidFill>
                  <a:srgbClr val="967D55"/>
                </a:solidFill>
                <a:latin typeface="Alice"/>
                <a:ea typeface="Alice"/>
                <a:cs typeface="Alice"/>
                <a:sym typeface="Alice"/>
              </a:rPr>
              <a:t>08</a:t>
            </a:r>
            <a:endParaRPr/>
          </a:p>
        </p:txBody>
      </p:sp>
      <p:cxnSp>
        <p:nvCxnSpPr>
          <p:cNvPr id="272" name="Google Shape;272;p33"/>
          <p:cNvCxnSpPr/>
          <p:nvPr/>
        </p:nvCxnSpPr>
        <p:spPr>
          <a:xfrm>
            <a:off x="58478" y="9258300"/>
            <a:ext cx="8507400" cy="0"/>
          </a:xfrm>
          <a:prstGeom prst="straightConnector1">
            <a:avLst/>
          </a:prstGeom>
          <a:noFill/>
          <a:ln cap="flat" cmpd="sng" w="38100">
            <a:solidFill>
              <a:srgbClr val="967D55"/>
            </a:solidFill>
            <a:prstDash val="solid"/>
            <a:round/>
            <a:headEnd len="sm" w="sm" type="none"/>
            <a:tailEnd len="sm" w="sm" type="none"/>
          </a:ln>
        </p:spPr>
      </p:cxnSp>
      <p:grpSp>
        <p:nvGrpSpPr>
          <p:cNvPr id="273" name="Google Shape;273;p33"/>
          <p:cNvGrpSpPr/>
          <p:nvPr/>
        </p:nvGrpSpPr>
        <p:grpSpPr>
          <a:xfrm>
            <a:off x="16675432" y="5850515"/>
            <a:ext cx="2712720" cy="2712720"/>
            <a:chOff x="0" y="0"/>
            <a:chExt cx="812800" cy="812800"/>
          </a:xfrm>
        </p:grpSpPr>
        <p:sp>
          <p:nvSpPr>
            <p:cNvPr id="274" name="Google Shape;274;p3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3"/>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76" name="Google Shape;276;p33"/>
          <p:cNvGrpSpPr/>
          <p:nvPr/>
        </p:nvGrpSpPr>
        <p:grpSpPr>
          <a:xfrm>
            <a:off x="-731820" y="-930219"/>
            <a:ext cx="3521050" cy="3521050"/>
            <a:chOff x="0" y="0"/>
            <a:chExt cx="812800" cy="812800"/>
          </a:xfrm>
        </p:grpSpPr>
        <p:sp>
          <p:nvSpPr>
            <p:cNvPr id="277" name="Google Shape;277;p3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3"/>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79" name="Google Shape;279;p33"/>
          <p:cNvSpPr txBox="1"/>
          <p:nvPr/>
        </p:nvSpPr>
        <p:spPr>
          <a:xfrm>
            <a:off x="5247300" y="1644400"/>
            <a:ext cx="7219800" cy="1108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200">
                <a:solidFill>
                  <a:srgbClr val="271905"/>
                </a:solidFill>
                <a:latin typeface="Alice"/>
                <a:ea typeface="Alice"/>
                <a:cs typeface="Alice"/>
                <a:sym typeface="Alice"/>
              </a:rPr>
              <a:t>Limitations</a:t>
            </a:r>
            <a:endParaRPr/>
          </a:p>
        </p:txBody>
      </p:sp>
      <p:sp>
        <p:nvSpPr>
          <p:cNvPr id="280" name="Google Shape;280;p33"/>
          <p:cNvSpPr txBox="1"/>
          <p:nvPr/>
        </p:nvSpPr>
        <p:spPr>
          <a:xfrm>
            <a:off x="2086300" y="3713700"/>
            <a:ext cx="14034600" cy="4437300"/>
          </a:xfrm>
          <a:prstGeom prst="rect">
            <a:avLst/>
          </a:prstGeom>
          <a:noFill/>
          <a:ln>
            <a:noFill/>
          </a:ln>
        </p:spPr>
        <p:txBody>
          <a:bodyPr anchorCtr="0" anchor="t" bIns="91425" lIns="91425" spcFirstLastPara="1" rIns="91425" wrap="square" tIns="91425">
            <a:noAutofit/>
          </a:bodyPr>
          <a:lstStyle/>
          <a:p>
            <a:pPr indent="-431800" lvl="0" marL="457200" rtl="0" algn="l">
              <a:spcBef>
                <a:spcPts val="0"/>
              </a:spcBef>
              <a:spcAft>
                <a:spcPts val="0"/>
              </a:spcAft>
              <a:buClr>
                <a:srgbClr val="271905"/>
              </a:buClr>
              <a:buSzPts val="3200"/>
              <a:buFont typeface="Bodoni"/>
              <a:buChar char="●"/>
            </a:pPr>
            <a:r>
              <a:rPr lang="en-US" sz="3200">
                <a:solidFill>
                  <a:srgbClr val="271905"/>
                </a:solidFill>
                <a:latin typeface="Bodoni"/>
                <a:ea typeface="Bodoni"/>
                <a:cs typeface="Bodoni"/>
                <a:sym typeface="Bodoni"/>
              </a:rPr>
              <a:t>The overfitting might be an issue.</a:t>
            </a:r>
            <a:endParaRPr sz="3200">
              <a:solidFill>
                <a:srgbClr val="271905"/>
              </a:solidFill>
              <a:latin typeface="Bodoni"/>
              <a:ea typeface="Bodoni"/>
              <a:cs typeface="Bodoni"/>
              <a:sym typeface="Bodoni"/>
            </a:endParaRPr>
          </a:p>
          <a:p>
            <a:pPr indent="-431800" lvl="0" marL="457200" rtl="0" algn="l">
              <a:spcBef>
                <a:spcPts val="0"/>
              </a:spcBef>
              <a:spcAft>
                <a:spcPts val="0"/>
              </a:spcAft>
              <a:buClr>
                <a:srgbClr val="271905"/>
              </a:buClr>
              <a:buSzPts val="3200"/>
              <a:buFont typeface="Bodoni"/>
              <a:buChar char="●"/>
            </a:pPr>
            <a:r>
              <a:rPr lang="en-US" sz="3200">
                <a:solidFill>
                  <a:srgbClr val="271905"/>
                </a:solidFill>
                <a:latin typeface="Bodoni"/>
                <a:ea typeface="Bodoni"/>
                <a:cs typeface="Bodoni"/>
                <a:sym typeface="Bodoni"/>
              </a:rPr>
              <a:t>Model Complexity</a:t>
            </a:r>
            <a:endParaRPr sz="3200">
              <a:solidFill>
                <a:srgbClr val="271905"/>
              </a:solidFill>
              <a:latin typeface="Bodoni"/>
              <a:ea typeface="Bodoni"/>
              <a:cs typeface="Bodoni"/>
              <a:sym typeface="Bodoni"/>
            </a:endParaRPr>
          </a:p>
          <a:p>
            <a:pPr indent="-431800" lvl="0" marL="457200" rtl="0" algn="l">
              <a:spcBef>
                <a:spcPts val="0"/>
              </a:spcBef>
              <a:spcAft>
                <a:spcPts val="0"/>
              </a:spcAft>
              <a:buClr>
                <a:srgbClr val="271905"/>
              </a:buClr>
              <a:buSzPts val="3200"/>
              <a:buFont typeface="Bodoni"/>
              <a:buChar char="●"/>
            </a:pPr>
            <a:r>
              <a:rPr lang="en-US" sz="3200">
                <a:solidFill>
                  <a:srgbClr val="271905"/>
                </a:solidFill>
                <a:latin typeface="Bodoni"/>
                <a:ea typeface="Bodoni"/>
                <a:cs typeface="Bodoni"/>
                <a:sym typeface="Bodoni"/>
              </a:rPr>
              <a:t>Hyperparameter Sensitivity</a:t>
            </a:r>
            <a:endParaRPr sz="3200">
              <a:solidFill>
                <a:srgbClr val="271905"/>
              </a:solidFill>
              <a:latin typeface="Bodoni"/>
              <a:ea typeface="Bodoni"/>
              <a:cs typeface="Bodoni"/>
              <a:sym typeface="Bodon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