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10287000" cx="18288000"/>
  <p:notesSz cx="6858000" cy="9144000"/>
  <p:embeddedFontLst>
    <p:embeddedFont>
      <p:font typeface="Alice"/>
      <p:regular r:id="rId24"/>
    </p:embeddedFont>
    <p:embeddedFont>
      <p:font typeface="Bodoni"/>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Alice-regular.fntdata"/><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Bodoni-bold.fntdata"/><Relationship Id="rId25" Type="http://schemas.openxmlformats.org/officeDocument/2006/relationships/font" Target="fonts/Bodoni-regular.fntdata"/><Relationship Id="rId28" Type="http://schemas.openxmlformats.org/officeDocument/2006/relationships/font" Target="fonts/Bodoni-boldItalic.fntdata"/><Relationship Id="rId27" Type="http://schemas.openxmlformats.org/officeDocument/2006/relationships/font" Target="fonts/Bodoni-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648aae50d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2648aae50de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648aae50d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2648aae50de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648aae50d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2648aae50de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a7dfbf2cf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2a7dfbf2cf4_0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a64ecfae63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2a64ecfae63_1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a7dfbf2cf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2a7dfbf2cf4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64ecfae6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2a64ecfae63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64ecfae6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a64ecfae63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64ecfae6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a64ecfae63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48aae50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648aae50d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648aae50d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2648aae50de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3" name="Google Shape;93;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 name="Google Shape;98;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99" name="Google Shape;99;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4" name="Google Shape;104;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105" name="Google Shape;105;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0" name="Google Shape;110;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11" name="Google Shape;111;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12" name="Google Shape;112;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18" name="Google Shape;118;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19" name="Google Shape;119;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20" name="Google Shape;120;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21" name="Google Shape;121;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32" name="Google Shape;132;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33" name="Google Shape;133;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2"/>
          <p:cNvSpPr/>
          <p:nvPr>
            <p:ph idx="2" type="pic"/>
          </p:nvPr>
        </p:nvSpPr>
        <p:spPr>
          <a:xfrm>
            <a:off x="1792288" y="612775"/>
            <a:ext cx="5486400" cy="4114800"/>
          </a:xfrm>
          <a:prstGeom prst="rect">
            <a:avLst/>
          </a:prstGeom>
          <a:noFill/>
          <a:ln>
            <a:noFill/>
          </a:ln>
        </p:spPr>
      </p:sp>
      <p:sp>
        <p:nvSpPr>
          <p:cNvPr id="139" name="Google Shape;139;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40" name="Google Shape;140;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3"/>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46" name="Google Shape;146;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24"/>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4"/>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52" name="Google Shape;152;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4" name="Google Shape;154;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2" name="Google Shape;82;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158" name="Shape 158"/>
        <p:cNvGrpSpPr/>
        <p:nvPr/>
      </p:nvGrpSpPr>
      <p:grpSpPr>
        <a:xfrm>
          <a:off x="0" y="0"/>
          <a:ext cx="0" cy="0"/>
          <a:chOff x="0" y="0"/>
          <a:chExt cx="0" cy="0"/>
        </a:xfrm>
      </p:grpSpPr>
      <p:grpSp>
        <p:nvGrpSpPr>
          <p:cNvPr id="159" name="Google Shape;159;p25"/>
          <p:cNvGrpSpPr/>
          <p:nvPr/>
        </p:nvGrpSpPr>
        <p:grpSpPr>
          <a:xfrm>
            <a:off x="14875708" y="-2383592"/>
            <a:ext cx="4767184" cy="4767184"/>
            <a:chOff x="0" y="0"/>
            <a:chExt cx="812800" cy="812800"/>
          </a:xfrm>
        </p:grpSpPr>
        <p:sp>
          <p:nvSpPr>
            <p:cNvPr id="160" name="Google Shape;160;p2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2" name="Google Shape;162;p25"/>
          <p:cNvSpPr txBox="1"/>
          <p:nvPr/>
        </p:nvSpPr>
        <p:spPr>
          <a:xfrm>
            <a:off x="4219433" y="4975861"/>
            <a:ext cx="10793700" cy="4556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400">
                <a:solidFill>
                  <a:srgbClr val="271905"/>
                </a:solidFill>
                <a:latin typeface="Alice"/>
                <a:ea typeface="Alice"/>
                <a:cs typeface="Alice"/>
                <a:sym typeface="Alice"/>
              </a:rPr>
              <a:t>Farjana Alam (20101022)</a:t>
            </a:r>
            <a:endParaRPr sz="24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400">
                <a:solidFill>
                  <a:srgbClr val="271905"/>
                </a:solidFill>
                <a:latin typeface="Alice"/>
                <a:ea typeface="Alice"/>
                <a:cs typeface="Alice"/>
                <a:sym typeface="Alice"/>
              </a:rPr>
              <a:t>Soumik Deb Niloy (20301207)</a:t>
            </a:r>
            <a:endParaRPr sz="24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400">
                <a:solidFill>
                  <a:srgbClr val="271905"/>
                </a:solidFill>
                <a:latin typeface="Alice"/>
                <a:ea typeface="Alice"/>
                <a:cs typeface="Alice"/>
                <a:sym typeface="Alice"/>
              </a:rPr>
              <a:t>Abdullah Jamil Sifat (20301386)</a:t>
            </a:r>
            <a:endParaRPr sz="24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400">
                <a:solidFill>
                  <a:srgbClr val="271905"/>
                </a:solidFill>
                <a:latin typeface="Alice"/>
                <a:ea typeface="Alice"/>
                <a:cs typeface="Alice"/>
                <a:sym typeface="Alice"/>
              </a:rPr>
              <a:t>Kaushik Datta (23341060)</a:t>
            </a:r>
            <a:endParaRPr sz="24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t/>
            </a:r>
            <a:endParaRPr sz="24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400">
                <a:solidFill>
                  <a:srgbClr val="271905"/>
                </a:solidFill>
                <a:latin typeface="Alice"/>
                <a:ea typeface="Alice"/>
                <a:cs typeface="Alice"/>
                <a:sym typeface="Alice"/>
              </a:rPr>
              <a:t>Course Code: CSE474</a:t>
            </a:r>
            <a:endParaRPr sz="24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400">
                <a:solidFill>
                  <a:srgbClr val="271905"/>
                </a:solidFill>
                <a:latin typeface="Alice"/>
                <a:ea typeface="Alice"/>
                <a:cs typeface="Alice"/>
                <a:sym typeface="Alice"/>
              </a:rPr>
              <a:t>Section: 01</a:t>
            </a:r>
            <a:endParaRPr sz="24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400">
                <a:solidFill>
                  <a:srgbClr val="271905"/>
                </a:solidFill>
                <a:latin typeface="Alice"/>
                <a:ea typeface="Alice"/>
                <a:cs typeface="Alice"/>
                <a:sym typeface="Alice"/>
              </a:rPr>
              <a:t>Team: 32</a:t>
            </a:r>
            <a:endParaRPr sz="24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t/>
            </a:r>
            <a:endParaRPr sz="25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400">
                <a:solidFill>
                  <a:srgbClr val="271905"/>
                </a:solidFill>
                <a:latin typeface="Alice"/>
                <a:ea typeface="Alice"/>
                <a:cs typeface="Alice"/>
                <a:sym typeface="Alice"/>
              </a:rPr>
              <a:t>ST: Farah Binta Haque</a:t>
            </a:r>
            <a:endParaRPr sz="24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400">
                <a:solidFill>
                  <a:srgbClr val="271905"/>
                </a:solidFill>
                <a:latin typeface="Alice"/>
                <a:ea typeface="Alice"/>
                <a:cs typeface="Alice"/>
                <a:sym typeface="Alice"/>
              </a:rPr>
              <a:t> RA: Md Sabbir Hossain</a:t>
            </a:r>
            <a:endParaRPr sz="24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t/>
            </a:r>
            <a:endParaRPr sz="3100">
              <a:solidFill>
                <a:srgbClr val="271905"/>
              </a:solidFill>
              <a:latin typeface="Alice"/>
              <a:ea typeface="Alice"/>
              <a:cs typeface="Alice"/>
              <a:sym typeface="Alice"/>
            </a:endParaRPr>
          </a:p>
        </p:txBody>
      </p:sp>
      <p:sp>
        <p:nvSpPr>
          <p:cNvPr id="163" name="Google Shape;163;p25"/>
          <p:cNvSpPr txBox="1"/>
          <p:nvPr/>
        </p:nvSpPr>
        <p:spPr>
          <a:xfrm>
            <a:off x="2127750" y="2071800"/>
            <a:ext cx="14032500" cy="24075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lang="en-US" sz="4600">
                <a:solidFill>
                  <a:srgbClr val="271905"/>
                </a:solidFill>
                <a:latin typeface="Bodoni"/>
                <a:ea typeface="Bodoni"/>
                <a:cs typeface="Bodoni"/>
                <a:sym typeface="Bodoni"/>
              </a:rPr>
              <a:t>MAANG historical stock market price simulator: A Machine Learning Approach and Simulator Development</a:t>
            </a:r>
            <a:endParaRPr sz="4600">
              <a:solidFill>
                <a:srgbClr val="271905"/>
              </a:solidFill>
              <a:latin typeface="Bodoni"/>
              <a:ea typeface="Bodoni"/>
              <a:cs typeface="Bodoni"/>
              <a:sym typeface="Bodoni"/>
            </a:endParaRPr>
          </a:p>
          <a:p>
            <a:pPr indent="0" lvl="0" marL="0" marR="0" rtl="0" algn="ctr">
              <a:lnSpc>
                <a:spcPct val="120001"/>
              </a:lnSpc>
              <a:spcBef>
                <a:spcPts val="0"/>
              </a:spcBef>
              <a:spcAft>
                <a:spcPts val="0"/>
              </a:spcAft>
              <a:buNone/>
            </a:pPr>
            <a:r>
              <a:t/>
            </a:r>
            <a:endParaRPr sz="4600">
              <a:solidFill>
                <a:srgbClr val="271905"/>
              </a:solidFill>
              <a:latin typeface="Bodoni"/>
              <a:ea typeface="Bodoni"/>
              <a:cs typeface="Bodoni"/>
              <a:sym typeface="Bodoni"/>
            </a:endParaRPr>
          </a:p>
        </p:txBody>
      </p:sp>
      <p:grpSp>
        <p:nvGrpSpPr>
          <p:cNvPr id="164" name="Google Shape;164;p25"/>
          <p:cNvGrpSpPr/>
          <p:nvPr/>
        </p:nvGrpSpPr>
        <p:grpSpPr>
          <a:xfrm>
            <a:off x="1363492" y="8746101"/>
            <a:ext cx="3521040" cy="3521040"/>
            <a:chOff x="0" y="0"/>
            <a:chExt cx="812800" cy="812800"/>
          </a:xfrm>
        </p:grpSpPr>
        <p:sp>
          <p:nvSpPr>
            <p:cNvPr id="165" name="Google Shape;165;p2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67" name="Google Shape;167;p25"/>
          <p:cNvCxnSpPr/>
          <p:nvPr/>
        </p:nvCxnSpPr>
        <p:spPr>
          <a:xfrm>
            <a:off x="10986615" y="9258300"/>
            <a:ext cx="7301385" cy="0"/>
          </a:xfrm>
          <a:prstGeom prst="straightConnector1">
            <a:avLst/>
          </a:prstGeom>
          <a:noFill/>
          <a:ln cap="flat" cmpd="sng" w="38100">
            <a:solidFill>
              <a:srgbClr val="967D55"/>
            </a:solidFill>
            <a:prstDash val="solid"/>
            <a:round/>
            <a:headEnd len="sm" w="sm" type="none"/>
            <a:tailEnd len="sm" w="sm" type="none"/>
          </a:ln>
        </p:spPr>
      </p:cxnSp>
      <p:sp>
        <p:nvSpPr>
          <p:cNvPr id="168" name="Google Shape;168;p25"/>
          <p:cNvSpPr txBox="1"/>
          <p:nvPr/>
        </p:nvSpPr>
        <p:spPr>
          <a:xfrm>
            <a:off x="5835216" y="9094153"/>
            <a:ext cx="66177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67D55"/>
        </a:solidFill>
      </p:bgPr>
    </p:bg>
    <p:spTree>
      <p:nvGrpSpPr>
        <p:cNvPr id="284" name="Shape 284"/>
        <p:cNvGrpSpPr/>
        <p:nvPr/>
      </p:nvGrpSpPr>
      <p:grpSpPr>
        <a:xfrm>
          <a:off x="0" y="0"/>
          <a:ext cx="0" cy="0"/>
          <a:chOff x="0" y="0"/>
          <a:chExt cx="0" cy="0"/>
        </a:xfrm>
      </p:grpSpPr>
      <p:sp>
        <p:nvSpPr>
          <p:cNvPr id="285" name="Google Shape;285;p34"/>
          <p:cNvSpPr txBox="1"/>
          <p:nvPr/>
        </p:nvSpPr>
        <p:spPr>
          <a:xfrm>
            <a:off x="5149501" y="658051"/>
            <a:ext cx="79890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F4EADB"/>
                </a:solidFill>
                <a:latin typeface="Bodoni"/>
                <a:ea typeface="Bodoni"/>
                <a:cs typeface="Bodoni"/>
                <a:sym typeface="Bodoni"/>
              </a:rPr>
              <a:t>Results</a:t>
            </a:r>
            <a:endParaRPr/>
          </a:p>
        </p:txBody>
      </p:sp>
      <p:sp>
        <p:nvSpPr>
          <p:cNvPr id="286" name="Google Shape;286;p34"/>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F4EADB"/>
                </a:solidFill>
                <a:latin typeface="Alice"/>
                <a:ea typeface="Alice"/>
                <a:cs typeface="Alice"/>
                <a:sym typeface="Alice"/>
              </a:rPr>
              <a:t>0</a:t>
            </a:r>
            <a:r>
              <a:rPr lang="en-US" sz="2799">
                <a:solidFill>
                  <a:srgbClr val="F4EADB"/>
                </a:solidFill>
                <a:latin typeface="Alice"/>
                <a:ea typeface="Alice"/>
                <a:cs typeface="Alice"/>
                <a:sym typeface="Alice"/>
              </a:rPr>
              <a:t>9</a:t>
            </a:r>
            <a:endParaRPr/>
          </a:p>
        </p:txBody>
      </p:sp>
      <p:cxnSp>
        <p:nvCxnSpPr>
          <p:cNvPr id="287" name="Google Shape;287;p34"/>
          <p:cNvCxnSpPr/>
          <p:nvPr/>
        </p:nvCxnSpPr>
        <p:spPr>
          <a:xfrm>
            <a:off x="9780663" y="9258300"/>
            <a:ext cx="8507400" cy="0"/>
          </a:xfrm>
          <a:prstGeom prst="straightConnector1">
            <a:avLst/>
          </a:prstGeom>
          <a:noFill/>
          <a:ln cap="flat" cmpd="sng" w="38100">
            <a:solidFill>
              <a:srgbClr val="F4EADB"/>
            </a:solidFill>
            <a:prstDash val="solid"/>
            <a:round/>
            <a:headEnd len="sm" w="sm" type="none"/>
            <a:tailEnd len="sm" w="sm" type="none"/>
          </a:ln>
        </p:spPr>
      </p:cxnSp>
      <p:cxnSp>
        <p:nvCxnSpPr>
          <p:cNvPr id="288" name="Google Shape;288;p34"/>
          <p:cNvCxnSpPr/>
          <p:nvPr/>
        </p:nvCxnSpPr>
        <p:spPr>
          <a:xfrm>
            <a:off x="58478" y="9258300"/>
            <a:ext cx="8507400" cy="0"/>
          </a:xfrm>
          <a:prstGeom prst="straightConnector1">
            <a:avLst/>
          </a:prstGeom>
          <a:noFill/>
          <a:ln cap="flat" cmpd="sng" w="38100">
            <a:solidFill>
              <a:srgbClr val="F4EADB"/>
            </a:solidFill>
            <a:prstDash val="solid"/>
            <a:round/>
            <a:headEnd len="sm" w="sm" type="none"/>
            <a:tailEnd len="sm" w="sm" type="none"/>
          </a:ln>
        </p:spPr>
      </p:cxnSp>
      <p:grpSp>
        <p:nvGrpSpPr>
          <p:cNvPr id="289" name="Google Shape;289;p34"/>
          <p:cNvGrpSpPr/>
          <p:nvPr/>
        </p:nvGrpSpPr>
        <p:grpSpPr>
          <a:xfrm>
            <a:off x="16593978" y="658048"/>
            <a:ext cx="2046874" cy="2046874"/>
            <a:chOff x="0" y="0"/>
            <a:chExt cx="812800" cy="812800"/>
          </a:xfrm>
        </p:grpSpPr>
        <p:sp>
          <p:nvSpPr>
            <p:cNvPr id="290" name="Google Shape;290;p3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4"/>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2" name="Google Shape;292;p34"/>
          <p:cNvGrpSpPr/>
          <p:nvPr/>
        </p:nvGrpSpPr>
        <p:grpSpPr>
          <a:xfrm>
            <a:off x="-2492340" y="4219596"/>
            <a:ext cx="3521050" cy="3521050"/>
            <a:chOff x="0" y="0"/>
            <a:chExt cx="812800" cy="812800"/>
          </a:xfrm>
        </p:grpSpPr>
        <p:sp>
          <p:nvSpPr>
            <p:cNvPr id="293" name="Google Shape;293;p3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4"/>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5" name="Google Shape;295;p34"/>
          <p:cNvSpPr txBox="1"/>
          <p:nvPr/>
        </p:nvSpPr>
        <p:spPr>
          <a:xfrm>
            <a:off x="1559650" y="2635625"/>
            <a:ext cx="12545100" cy="6031800"/>
          </a:xfrm>
          <a:prstGeom prst="rect">
            <a:avLst/>
          </a:prstGeom>
          <a:noFill/>
          <a:ln>
            <a:noFill/>
          </a:ln>
        </p:spPr>
        <p:txBody>
          <a:bodyPr anchorCtr="0" anchor="t" bIns="0" lIns="0" spcFirstLastPara="1" rIns="0" wrap="square" tIns="0">
            <a:spAutoFit/>
          </a:bodyPr>
          <a:lstStyle/>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The training loop for each dataset revealed a consistent pattern of decreasing training loss over epochs</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Notably, the validation loss consistently surpassed the training loss, indicating a potential issue of overfitting. This phenomenon suggests that the model might be overly tuned to the training data, limiting its ability to generalize to new, unseen data.</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Implementation of Early Stopping helps to prevent overfitting, with a patience of 10 epochs and restores the best weights.</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MSE, MAE suggests excellent predictive accuracy on the test set, it may also indicate overfitting.</a:t>
            </a:r>
            <a:endParaRPr sz="2799">
              <a:solidFill>
                <a:srgbClr val="271905"/>
              </a:solidFill>
              <a:latin typeface="Alice"/>
              <a:ea typeface="Alice"/>
              <a:cs typeface="Alice"/>
              <a:sym typeface="Alice"/>
            </a:endParaRPr>
          </a:p>
          <a:p>
            <a:pPr indent="0" lvl="0" marL="45720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67D55"/>
        </a:solidFill>
      </p:bgPr>
    </p:bg>
    <p:spTree>
      <p:nvGrpSpPr>
        <p:cNvPr id="299" name="Shape 299"/>
        <p:cNvGrpSpPr/>
        <p:nvPr/>
      </p:nvGrpSpPr>
      <p:grpSpPr>
        <a:xfrm>
          <a:off x="0" y="0"/>
          <a:ext cx="0" cy="0"/>
          <a:chOff x="0" y="0"/>
          <a:chExt cx="0" cy="0"/>
        </a:xfrm>
      </p:grpSpPr>
      <p:sp>
        <p:nvSpPr>
          <p:cNvPr id="300" name="Google Shape;300;p35"/>
          <p:cNvSpPr txBox="1"/>
          <p:nvPr/>
        </p:nvSpPr>
        <p:spPr>
          <a:xfrm>
            <a:off x="5149501" y="658051"/>
            <a:ext cx="79890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F4EADB"/>
                </a:solidFill>
                <a:latin typeface="Bodoni"/>
                <a:ea typeface="Bodoni"/>
                <a:cs typeface="Bodoni"/>
                <a:sym typeface="Bodoni"/>
              </a:rPr>
              <a:t>Challenges</a:t>
            </a:r>
            <a:endParaRPr/>
          </a:p>
        </p:txBody>
      </p:sp>
      <p:sp>
        <p:nvSpPr>
          <p:cNvPr id="301" name="Google Shape;301;p35"/>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799">
                <a:solidFill>
                  <a:srgbClr val="F4EADB"/>
                </a:solidFill>
                <a:latin typeface="Alice"/>
                <a:ea typeface="Alice"/>
                <a:cs typeface="Alice"/>
                <a:sym typeface="Alice"/>
              </a:rPr>
              <a:t>10</a:t>
            </a:r>
            <a:endParaRPr/>
          </a:p>
        </p:txBody>
      </p:sp>
      <p:cxnSp>
        <p:nvCxnSpPr>
          <p:cNvPr id="302" name="Google Shape;302;p35"/>
          <p:cNvCxnSpPr/>
          <p:nvPr/>
        </p:nvCxnSpPr>
        <p:spPr>
          <a:xfrm>
            <a:off x="9780663" y="9258300"/>
            <a:ext cx="8507400" cy="0"/>
          </a:xfrm>
          <a:prstGeom prst="straightConnector1">
            <a:avLst/>
          </a:prstGeom>
          <a:noFill/>
          <a:ln cap="flat" cmpd="sng" w="38100">
            <a:solidFill>
              <a:srgbClr val="F4EADB"/>
            </a:solidFill>
            <a:prstDash val="solid"/>
            <a:round/>
            <a:headEnd len="sm" w="sm" type="none"/>
            <a:tailEnd len="sm" w="sm" type="none"/>
          </a:ln>
        </p:spPr>
      </p:cxnSp>
      <p:cxnSp>
        <p:nvCxnSpPr>
          <p:cNvPr id="303" name="Google Shape;303;p35"/>
          <p:cNvCxnSpPr/>
          <p:nvPr/>
        </p:nvCxnSpPr>
        <p:spPr>
          <a:xfrm>
            <a:off x="58478" y="9258300"/>
            <a:ext cx="8507400" cy="0"/>
          </a:xfrm>
          <a:prstGeom prst="straightConnector1">
            <a:avLst/>
          </a:prstGeom>
          <a:noFill/>
          <a:ln cap="flat" cmpd="sng" w="38100">
            <a:solidFill>
              <a:srgbClr val="F4EADB"/>
            </a:solidFill>
            <a:prstDash val="solid"/>
            <a:round/>
            <a:headEnd len="sm" w="sm" type="none"/>
            <a:tailEnd len="sm" w="sm" type="none"/>
          </a:ln>
        </p:spPr>
      </p:cxnSp>
      <p:grpSp>
        <p:nvGrpSpPr>
          <p:cNvPr id="304" name="Google Shape;304;p35"/>
          <p:cNvGrpSpPr/>
          <p:nvPr/>
        </p:nvGrpSpPr>
        <p:grpSpPr>
          <a:xfrm>
            <a:off x="16593978" y="658048"/>
            <a:ext cx="2046874" cy="2046874"/>
            <a:chOff x="0" y="0"/>
            <a:chExt cx="812800" cy="812800"/>
          </a:xfrm>
        </p:grpSpPr>
        <p:sp>
          <p:nvSpPr>
            <p:cNvPr id="305" name="Google Shape;305;p3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07" name="Google Shape;307;p35"/>
          <p:cNvGrpSpPr/>
          <p:nvPr/>
        </p:nvGrpSpPr>
        <p:grpSpPr>
          <a:xfrm>
            <a:off x="-2492340" y="4219596"/>
            <a:ext cx="3521050" cy="3521050"/>
            <a:chOff x="0" y="0"/>
            <a:chExt cx="812800" cy="812800"/>
          </a:xfrm>
        </p:grpSpPr>
        <p:sp>
          <p:nvSpPr>
            <p:cNvPr id="308" name="Google Shape;308;p3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5"/>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0" name="Google Shape;310;p35"/>
          <p:cNvSpPr txBox="1"/>
          <p:nvPr/>
        </p:nvSpPr>
        <p:spPr>
          <a:xfrm>
            <a:off x="1559650" y="2635625"/>
            <a:ext cx="12545100" cy="6031800"/>
          </a:xfrm>
          <a:prstGeom prst="rect">
            <a:avLst/>
          </a:prstGeom>
          <a:noFill/>
          <a:ln>
            <a:noFill/>
          </a:ln>
        </p:spPr>
        <p:txBody>
          <a:bodyPr anchorCtr="0" anchor="t" bIns="0" lIns="0" spcFirstLastPara="1" rIns="0" wrap="square" tIns="0">
            <a:spAutoFit/>
          </a:bodyPr>
          <a:lstStyle/>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Incomplete or noisy data, as well as sudden market changes, can affect the model's ability to generalize.</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Stock market data often has a limited historical timeframe, which may impact the LSTM model's ability to capture long-term dependencies and trends.</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Financial time series data can exhibit non-stationary behavior</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Financial markets are influenced by complex interactions of various factors, including economic indicators, geopolitical events, and market sentiment.</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LSTM models, especially when deep and complex, are prone to overfitting, especially if the dataset is small.</a:t>
            </a:r>
            <a:endParaRPr sz="2799">
              <a:solidFill>
                <a:srgbClr val="271905"/>
              </a:solidFill>
              <a:latin typeface="Alice"/>
              <a:ea typeface="Alice"/>
              <a:cs typeface="Alice"/>
              <a:sym typeface="Alice"/>
            </a:endParaRPr>
          </a:p>
          <a:p>
            <a:pPr indent="0" lvl="0" marL="45720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67D55"/>
        </a:solidFill>
      </p:bgPr>
    </p:bg>
    <p:spTree>
      <p:nvGrpSpPr>
        <p:cNvPr id="314" name="Shape 314"/>
        <p:cNvGrpSpPr/>
        <p:nvPr/>
      </p:nvGrpSpPr>
      <p:grpSpPr>
        <a:xfrm>
          <a:off x="0" y="0"/>
          <a:ext cx="0" cy="0"/>
          <a:chOff x="0" y="0"/>
          <a:chExt cx="0" cy="0"/>
        </a:xfrm>
      </p:grpSpPr>
      <p:sp>
        <p:nvSpPr>
          <p:cNvPr id="315" name="Google Shape;315;p36"/>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799">
                <a:solidFill>
                  <a:srgbClr val="F4EADB"/>
                </a:solidFill>
                <a:latin typeface="Alice"/>
                <a:ea typeface="Alice"/>
                <a:cs typeface="Alice"/>
                <a:sym typeface="Alice"/>
              </a:rPr>
              <a:t>11</a:t>
            </a:r>
            <a:endParaRPr/>
          </a:p>
        </p:txBody>
      </p:sp>
      <p:cxnSp>
        <p:nvCxnSpPr>
          <p:cNvPr id="316" name="Google Shape;316;p36"/>
          <p:cNvCxnSpPr/>
          <p:nvPr/>
        </p:nvCxnSpPr>
        <p:spPr>
          <a:xfrm>
            <a:off x="9780663" y="9258300"/>
            <a:ext cx="8507400" cy="0"/>
          </a:xfrm>
          <a:prstGeom prst="straightConnector1">
            <a:avLst/>
          </a:prstGeom>
          <a:noFill/>
          <a:ln cap="flat" cmpd="sng" w="38100">
            <a:solidFill>
              <a:srgbClr val="F4EADB"/>
            </a:solidFill>
            <a:prstDash val="solid"/>
            <a:round/>
            <a:headEnd len="sm" w="sm" type="none"/>
            <a:tailEnd len="sm" w="sm" type="none"/>
          </a:ln>
        </p:spPr>
      </p:cxnSp>
      <p:cxnSp>
        <p:nvCxnSpPr>
          <p:cNvPr id="317" name="Google Shape;317;p36"/>
          <p:cNvCxnSpPr/>
          <p:nvPr/>
        </p:nvCxnSpPr>
        <p:spPr>
          <a:xfrm>
            <a:off x="58478" y="9258300"/>
            <a:ext cx="8507400" cy="0"/>
          </a:xfrm>
          <a:prstGeom prst="straightConnector1">
            <a:avLst/>
          </a:prstGeom>
          <a:noFill/>
          <a:ln cap="flat" cmpd="sng" w="38100">
            <a:solidFill>
              <a:srgbClr val="F4EADB"/>
            </a:solidFill>
            <a:prstDash val="solid"/>
            <a:round/>
            <a:headEnd len="sm" w="sm" type="none"/>
            <a:tailEnd len="sm" w="sm" type="none"/>
          </a:ln>
        </p:spPr>
      </p:cxnSp>
      <p:grpSp>
        <p:nvGrpSpPr>
          <p:cNvPr id="318" name="Google Shape;318;p36"/>
          <p:cNvGrpSpPr/>
          <p:nvPr/>
        </p:nvGrpSpPr>
        <p:grpSpPr>
          <a:xfrm>
            <a:off x="16593978" y="658048"/>
            <a:ext cx="2046874" cy="2046874"/>
            <a:chOff x="0" y="0"/>
            <a:chExt cx="812800" cy="812800"/>
          </a:xfrm>
        </p:grpSpPr>
        <p:sp>
          <p:nvSpPr>
            <p:cNvPr id="319" name="Google Shape;319;p3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21" name="Google Shape;321;p36"/>
          <p:cNvGrpSpPr/>
          <p:nvPr/>
        </p:nvGrpSpPr>
        <p:grpSpPr>
          <a:xfrm>
            <a:off x="-2492340" y="4219596"/>
            <a:ext cx="3521050" cy="3521050"/>
            <a:chOff x="0" y="0"/>
            <a:chExt cx="812800" cy="812800"/>
          </a:xfrm>
        </p:grpSpPr>
        <p:sp>
          <p:nvSpPr>
            <p:cNvPr id="322" name="Google Shape;322;p3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6"/>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324" name="Google Shape;324;p36"/>
          <p:cNvPicPr preferRelativeResize="0"/>
          <p:nvPr/>
        </p:nvPicPr>
        <p:blipFill>
          <a:blip r:embed="rId3">
            <a:alphaModFix/>
          </a:blip>
          <a:stretch>
            <a:fillRect/>
          </a:stretch>
        </p:blipFill>
        <p:spPr>
          <a:xfrm>
            <a:off x="415861" y="3041250"/>
            <a:ext cx="8312290" cy="5238025"/>
          </a:xfrm>
          <a:prstGeom prst="rect">
            <a:avLst/>
          </a:prstGeom>
          <a:noFill/>
          <a:ln>
            <a:noFill/>
          </a:ln>
        </p:spPr>
      </p:pic>
      <p:pic>
        <p:nvPicPr>
          <p:cNvPr id="325" name="Google Shape;325;p36"/>
          <p:cNvPicPr preferRelativeResize="0"/>
          <p:nvPr/>
        </p:nvPicPr>
        <p:blipFill>
          <a:blip r:embed="rId4">
            <a:alphaModFix/>
          </a:blip>
          <a:stretch>
            <a:fillRect/>
          </a:stretch>
        </p:blipFill>
        <p:spPr>
          <a:xfrm>
            <a:off x="9072975" y="3041250"/>
            <a:ext cx="8897990" cy="5238025"/>
          </a:xfrm>
          <a:prstGeom prst="rect">
            <a:avLst/>
          </a:prstGeom>
          <a:noFill/>
          <a:ln>
            <a:noFill/>
          </a:ln>
        </p:spPr>
      </p:pic>
      <p:sp>
        <p:nvSpPr>
          <p:cNvPr id="326" name="Google Shape;326;p36"/>
          <p:cNvSpPr txBox="1"/>
          <p:nvPr/>
        </p:nvSpPr>
        <p:spPr>
          <a:xfrm>
            <a:off x="2574750" y="462438"/>
            <a:ext cx="13138500" cy="24381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F4EADB"/>
                </a:solidFill>
                <a:latin typeface="Bodoni"/>
                <a:ea typeface="Bodoni"/>
                <a:cs typeface="Bodoni"/>
                <a:sym typeface="Bodoni"/>
              </a:rPr>
              <a:t>After Overfitting: Graph scenario</a:t>
            </a:r>
            <a:endParaRPr sz="7200">
              <a:solidFill>
                <a:srgbClr val="F4EADB"/>
              </a:solidFill>
              <a:latin typeface="Bodoni"/>
              <a:ea typeface="Bodoni"/>
              <a:cs typeface="Bodoni"/>
              <a:sym typeface="Bodoni"/>
            </a:endParaRPr>
          </a:p>
          <a:p>
            <a:pPr indent="0" lvl="0" marL="0" marR="0" rtl="0" algn="ctr">
              <a:lnSpc>
                <a:spcPct val="120000"/>
              </a:lnSpc>
              <a:spcBef>
                <a:spcPts val="0"/>
              </a:spcBef>
              <a:spcAft>
                <a:spcPts val="0"/>
              </a:spcAft>
              <a:buNone/>
            </a:pPr>
            <a:r>
              <a:t/>
            </a:r>
            <a:endParaRPr sz="7200">
              <a:solidFill>
                <a:srgbClr val="F4EADB"/>
              </a:solidFill>
              <a:latin typeface="Bodoni"/>
              <a:ea typeface="Bodoni"/>
              <a:cs typeface="Bodoni"/>
              <a:sym typeface="Bodon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330" name="Shape 330"/>
        <p:cNvGrpSpPr/>
        <p:nvPr/>
      </p:nvGrpSpPr>
      <p:grpSpPr>
        <a:xfrm>
          <a:off x="0" y="0"/>
          <a:ext cx="0" cy="0"/>
          <a:chOff x="0" y="0"/>
          <a:chExt cx="0" cy="0"/>
        </a:xfrm>
      </p:grpSpPr>
      <p:cxnSp>
        <p:nvCxnSpPr>
          <p:cNvPr id="331" name="Google Shape;331;p37"/>
          <p:cNvCxnSpPr/>
          <p:nvPr/>
        </p:nvCxnSpPr>
        <p:spPr>
          <a:xfrm>
            <a:off x="9780663" y="9239250"/>
            <a:ext cx="8507400" cy="0"/>
          </a:xfrm>
          <a:prstGeom prst="straightConnector1">
            <a:avLst/>
          </a:prstGeom>
          <a:noFill/>
          <a:ln cap="flat" cmpd="sng" w="38100">
            <a:solidFill>
              <a:srgbClr val="967D55"/>
            </a:solidFill>
            <a:prstDash val="solid"/>
            <a:round/>
            <a:headEnd len="sm" w="sm" type="none"/>
            <a:tailEnd len="sm" w="sm" type="none"/>
          </a:ln>
        </p:spPr>
      </p:cxnSp>
      <p:sp>
        <p:nvSpPr>
          <p:cNvPr id="332" name="Google Shape;332;p37"/>
          <p:cNvSpPr txBox="1"/>
          <p:nvPr/>
        </p:nvSpPr>
        <p:spPr>
          <a:xfrm>
            <a:off x="8298068" y="9094153"/>
            <a:ext cx="16920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799">
                <a:solidFill>
                  <a:srgbClr val="967D55"/>
                </a:solidFill>
                <a:latin typeface="Alice"/>
                <a:ea typeface="Alice"/>
                <a:cs typeface="Alice"/>
                <a:sym typeface="Alice"/>
              </a:rPr>
              <a:t>12</a:t>
            </a:r>
            <a:endParaRPr/>
          </a:p>
        </p:txBody>
      </p:sp>
      <p:cxnSp>
        <p:nvCxnSpPr>
          <p:cNvPr id="333" name="Google Shape;333;p37"/>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334" name="Google Shape;334;p37"/>
          <p:cNvGrpSpPr/>
          <p:nvPr/>
        </p:nvGrpSpPr>
        <p:grpSpPr>
          <a:xfrm>
            <a:off x="16675432" y="5850515"/>
            <a:ext cx="2712720" cy="2712720"/>
            <a:chOff x="0" y="0"/>
            <a:chExt cx="812800" cy="812800"/>
          </a:xfrm>
        </p:grpSpPr>
        <p:sp>
          <p:nvSpPr>
            <p:cNvPr id="335" name="Google Shape;335;p3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7"/>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37" name="Google Shape;337;p37"/>
          <p:cNvGrpSpPr/>
          <p:nvPr/>
        </p:nvGrpSpPr>
        <p:grpSpPr>
          <a:xfrm>
            <a:off x="-731820" y="-930219"/>
            <a:ext cx="3521050" cy="3521050"/>
            <a:chOff x="0" y="0"/>
            <a:chExt cx="812800" cy="812800"/>
          </a:xfrm>
        </p:grpSpPr>
        <p:sp>
          <p:nvSpPr>
            <p:cNvPr id="338" name="Google Shape;338;p3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40" name="Google Shape;340;p37"/>
          <p:cNvSpPr txBox="1"/>
          <p:nvPr/>
        </p:nvSpPr>
        <p:spPr>
          <a:xfrm>
            <a:off x="5534175" y="1662350"/>
            <a:ext cx="72198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Conclusion</a:t>
            </a:r>
            <a:endParaRPr/>
          </a:p>
        </p:txBody>
      </p:sp>
      <p:sp>
        <p:nvSpPr>
          <p:cNvPr id="341" name="Google Shape;341;p37"/>
          <p:cNvSpPr txBox="1"/>
          <p:nvPr/>
        </p:nvSpPr>
        <p:spPr>
          <a:xfrm>
            <a:off x="2086300" y="3713700"/>
            <a:ext cx="14034600" cy="44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271905"/>
                </a:solidFill>
                <a:latin typeface="Bodoni"/>
                <a:ea typeface="Bodoni"/>
                <a:cs typeface="Bodoni"/>
                <a:sym typeface="Bodoni"/>
              </a:rPr>
              <a:t>In conclusion, while the LSTM model demonstrated promise in capturing training patterns, addressing overfitting remains a critical priority. The pursuit of a robust and reliable stock market prediction model necessitates iterative improvements, a deeper understanding of market dynamics, and the incorporation of advanced techniques to enhance generalization capabilities. Future work should focus on refining the model architecture, exploring regularization methods, and implementing comprehensive evaluation strategies to ensure the model’s efficacy in real-world financial scenarios.</a:t>
            </a:r>
            <a:endParaRPr sz="3000">
              <a:solidFill>
                <a:srgbClr val="271905"/>
              </a:solidFill>
              <a:latin typeface="Bodoni"/>
              <a:ea typeface="Bodoni"/>
              <a:cs typeface="Bodoni"/>
              <a:sym typeface="Bodon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345" name="Shape 345"/>
        <p:cNvGrpSpPr/>
        <p:nvPr/>
      </p:nvGrpSpPr>
      <p:grpSpPr>
        <a:xfrm>
          <a:off x="0" y="0"/>
          <a:ext cx="0" cy="0"/>
          <a:chOff x="0" y="0"/>
          <a:chExt cx="0" cy="0"/>
        </a:xfrm>
      </p:grpSpPr>
      <p:cxnSp>
        <p:nvCxnSpPr>
          <p:cNvPr id="346" name="Google Shape;346;p38"/>
          <p:cNvCxnSpPr/>
          <p:nvPr/>
        </p:nvCxnSpPr>
        <p:spPr>
          <a:xfrm>
            <a:off x="9780663" y="9239250"/>
            <a:ext cx="8507400" cy="0"/>
          </a:xfrm>
          <a:prstGeom prst="straightConnector1">
            <a:avLst/>
          </a:prstGeom>
          <a:noFill/>
          <a:ln cap="flat" cmpd="sng" w="38100">
            <a:solidFill>
              <a:srgbClr val="967D55"/>
            </a:solidFill>
            <a:prstDash val="solid"/>
            <a:round/>
            <a:headEnd len="sm" w="sm" type="none"/>
            <a:tailEnd len="sm" w="sm" type="none"/>
          </a:ln>
        </p:spPr>
      </p:cxnSp>
      <p:sp>
        <p:nvSpPr>
          <p:cNvPr id="347" name="Google Shape;347;p38"/>
          <p:cNvSpPr txBox="1"/>
          <p:nvPr/>
        </p:nvSpPr>
        <p:spPr>
          <a:xfrm>
            <a:off x="8298068" y="9094153"/>
            <a:ext cx="16920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799">
                <a:solidFill>
                  <a:srgbClr val="967D55"/>
                </a:solidFill>
                <a:latin typeface="Alice"/>
                <a:ea typeface="Alice"/>
                <a:cs typeface="Alice"/>
                <a:sym typeface="Alice"/>
              </a:rPr>
              <a:t>13</a:t>
            </a:r>
            <a:endParaRPr/>
          </a:p>
        </p:txBody>
      </p:sp>
      <p:cxnSp>
        <p:nvCxnSpPr>
          <p:cNvPr id="348" name="Google Shape;348;p38"/>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349" name="Google Shape;349;p38"/>
          <p:cNvGrpSpPr/>
          <p:nvPr/>
        </p:nvGrpSpPr>
        <p:grpSpPr>
          <a:xfrm>
            <a:off x="16675432" y="5850515"/>
            <a:ext cx="2712720" cy="2712720"/>
            <a:chOff x="0" y="0"/>
            <a:chExt cx="812800" cy="812800"/>
          </a:xfrm>
        </p:grpSpPr>
        <p:sp>
          <p:nvSpPr>
            <p:cNvPr id="350" name="Google Shape;350;p3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8"/>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52" name="Google Shape;352;p38"/>
          <p:cNvGrpSpPr/>
          <p:nvPr/>
        </p:nvGrpSpPr>
        <p:grpSpPr>
          <a:xfrm>
            <a:off x="-731820" y="-930219"/>
            <a:ext cx="3521050" cy="3521050"/>
            <a:chOff x="0" y="0"/>
            <a:chExt cx="812800" cy="812800"/>
          </a:xfrm>
        </p:grpSpPr>
        <p:sp>
          <p:nvSpPr>
            <p:cNvPr id="353" name="Google Shape;353;p3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8"/>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55" name="Google Shape;355;p38"/>
          <p:cNvSpPr txBox="1"/>
          <p:nvPr/>
        </p:nvSpPr>
        <p:spPr>
          <a:xfrm>
            <a:off x="5247300" y="1644400"/>
            <a:ext cx="72198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Limitations</a:t>
            </a:r>
            <a:endParaRPr/>
          </a:p>
        </p:txBody>
      </p:sp>
      <p:sp>
        <p:nvSpPr>
          <p:cNvPr id="356" name="Google Shape;356;p38"/>
          <p:cNvSpPr txBox="1"/>
          <p:nvPr/>
        </p:nvSpPr>
        <p:spPr>
          <a:xfrm>
            <a:off x="2086300" y="3713700"/>
            <a:ext cx="14034600" cy="44373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Overfitting </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Model Complexity</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Evaluation Metrics</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Hyperparameter Sensitivity</a:t>
            </a:r>
            <a:endParaRPr sz="3200">
              <a:solidFill>
                <a:srgbClr val="271905"/>
              </a:solidFill>
              <a:latin typeface="Bodoni"/>
              <a:ea typeface="Bodoni"/>
              <a:cs typeface="Bodoni"/>
              <a:sym typeface="Bodon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360" name="Shape 360"/>
        <p:cNvGrpSpPr/>
        <p:nvPr/>
      </p:nvGrpSpPr>
      <p:grpSpPr>
        <a:xfrm>
          <a:off x="0" y="0"/>
          <a:ext cx="0" cy="0"/>
          <a:chOff x="0" y="0"/>
          <a:chExt cx="0" cy="0"/>
        </a:xfrm>
      </p:grpSpPr>
      <p:cxnSp>
        <p:nvCxnSpPr>
          <p:cNvPr id="361" name="Google Shape;361;p39"/>
          <p:cNvCxnSpPr/>
          <p:nvPr/>
        </p:nvCxnSpPr>
        <p:spPr>
          <a:xfrm>
            <a:off x="9780663" y="9239250"/>
            <a:ext cx="8507400" cy="0"/>
          </a:xfrm>
          <a:prstGeom prst="straightConnector1">
            <a:avLst/>
          </a:prstGeom>
          <a:noFill/>
          <a:ln cap="flat" cmpd="sng" w="38100">
            <a:solidFill>
              <a:srgbClr val="967D55"/>
            </a:solidFill>
            <a:prstDash val="solid"/>
            <a:round/>
            <a:headEnd len="sm" w="sm" type="none"/>
            <a:tailEnd len="sm" w="sm" type="none"/>
          </a:ln>
        </p:spPr>
      </p:cxnSp>
      <p:sp>
        <p:nvSpPr>
          <p:cNvPr id="362" name="Google Shape;362;p39"/>
          <p:cNvSpPr txBox="1"/>
          <p:nvPr/>
        </p:nvSpPr>
        <p:spPr>
          <a:xfrm>
            <a:off x="8298068" y="9094153"/>
            <a:ext cx="16920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799">
                <a:solidFill>
                  <a:srgbClr val="967D55"/>
                </a:solidFill>
                <a:latin typeface="Alice"/>
                <a:ea typeface="Alice"/>
                <a:cs typeface="Alice"/>
                <a:sym typeface="Alice"/>
              </a:rPr>
              <a:t>14</a:t>
            </a:r>
            <a:endParaRPr/>
          </a:p>
        </p:txBody>
      </p:sp>
      <p:cxnSp>
        <p:nvCxnSpPr>
          <p:cNvPr id="363" name="Google Shape;363;p39"/>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364" name="Google Shape;364;p39"/>
          <p:cNvGrpSpPr/>
          <p:nvPr/>
        </p:nvGrpSpPr>
        <p:grpSpPr>
          <a:xfrm>
            <a:off x="16675432" y="5850515"/>
            <a:ext cx="2712720" cy="2712720"/>
            <a:chOff x="0" y="0"/>
            <a:chExt cx="812800" cy="812800"/>
          </a:xfrm>
        </p:grpSpPr>
        <p:sp>
          <p:nvSpPr>
            <p:cNvPr id="365" name="Google Shape;365;p3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9"/>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67" name="Google Shape;367;p39"/>
          <p:cNvGrpSpPr/>
          <p:nvPr/>
        </p:nvGrpSpPr>
        <p:grpSpPr>
          <a:xfrm>
            <a:off x="-731820" y="-930219"/>
            <a:ext cx="3521050" cy="3521050"/>
            <a:chOff x="0" y="0"/>
            <a:chExt cx="812800" cy="812800"/>
          </a:xfrm>
        </p:grpSpPr>
        <p:sp>
          <p:nvSpPr>
            <p:cNvPr id="368" name="Google Shape;368;p3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9"/>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70" name="Google Shape;370;p39"/>
          <p:cNvSpPr txBox="1"/>
          <p:nvPr/>
        </p:nvSpPr>
        <p:spPr>
          <a:xfrm>
            <a:off x="5247300" y="1644400"/>
            <a:ext cx="72198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Future works</a:t>
            </a:r>
            <a:endParaRPr/>
          </a:p>
        </p:txBody>
      </p:sp>
      <p:sp>
        <p:nvSpPr>
          <p:cNvPr id="371" name="Google Shape;371;p39"/>
          <p:cNvSpPr txBox="1"/>
          <p:nvPr/>
        </p:nvSpPr>
        <p:spPr>
          <a:xfrm>
            <a:off x="2086300" y="3713700"/>
            <a:ext cx="14034600" cy="44373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Refining the model architecture.</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E</a:t>
            </a:r>
            <a:r>
              <a:rPr lang="en-US" sz="3200">
                <a:solidFill>
                  <a:srgbClr val="271905"/>
                </a:solidFill>
                <a:latin typeface="Bodoni"/>
                <a:ea typeface="Bodoni"/>
                <a:cs typeface="Bodoni"/>
                <a:sym typeface="Bodoni"/>
              </a:rPr>
              <a:t>xploring regularization methods.</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I</a:t>
            </a:r>
            <a:r>
              <a:rPr lang="en-US" sz="3200">
                <a:solidFill>
                  <a:srgbClr val="271905"/>
                </a:solidFill>
                <a:latin typeface="Bodoni"/>
                <a:ea typeface="Bodoni"/>
                <a:cs typeface="Bodoni"/>
                <a:sym typeface="Bodoni"/>
              </a:rPr>
              <a:t>mplementing comprehensive evaluation strategies to ensure the model’s efficacy in real-world financial scenarios.</a:t>
            </a:r>
            <a:endParaRPr sz="3200">
              <a:solidFill>
                <a:srgbClr val="271905"/>
              </a:solidFill>
              <a:latin typeface="Bodoni"/>
              <a:ea typeface="Bodoni"/>
              <a:cs typeface="Bodoni"/>
              <a:sym typeface="Bodon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375" name="Shape 375"/>
        <p:cNvGrpSpPr/>
        <p:nvPr/>
      </p:nvGrpSpPr>
      <p:grpSpPr>
        <a:xfrm>
          <a:off x="0" y="0"/>
          <a:ext cx="0" cy="0"/>
          <a:chOff x="0" y="0"/>
          <a:chExt cx="0" cy="0"/>
        </a:xfrm>
      </p:grpSpPr>
      <p:sp>
        <p:nvSpPr>
          <p:cNvPr id="376" name="Google Shape;376;p40"/>
          <p:cNvSpPr txBox="1"/>
          <p:nvPr/>
        </p:nvSpPr>
        <p:spPr>
          <a:xfrm>
            <a:off x="4312147" y="2118037"/>
            <a:ext cx="96636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Bodoni"/>
                <a:ea typeface="Bodoni"/>
                <a:cs typeface="Bodoni"/>
                <a:sym typeface="Bodoni"/>
              </a:rPr>
              <a:t>References</a:t>
            </a:r>
            <a:endParaRPr/>
          </a:p>
        </p:txBody>
      </p:sp>
      <p:sp>
        <p:nvSpPr>
          <p:cNvPr id="377" name="Google Shape;377;p40"/>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799">
                <a:solidFill>
                  <a:srgbClr val="967D55"/>
                </a:solidFill>
                <a:latin typeface="Alice"/>
                <a:ea typeface="Alice"/>
                <a:cs typeface="Alice"/>
                <a:sym typeface="Alice"/>
              </a:rPr>
              <a:t>15</a:t>
            </a:r>
            <a:endParaRPr/>
          </a:p>
        </p:txBody>
      </p:sp>
      <p:cxnSp>
        <p:nvCxnSpPr>
          <p:cNvPr id="378" name="Google Shape;378;p40"/>
          <p:cNvCxnSpPr/>
          <p:nvPr/>
        </p:nvCxnSpPr>
        <p:spPr>
          <a:xfrm>
            <a:off x="9780663" y="9258300"/>
            <a:ext cx="8507337" cy="0"/>
          </a:xfrm>
          <a:prstGeom prst="straightConnector1">
            <a:avLst/>
          </a:prstGeom>
          <a:noFill/>
          <a:ln cap="flat" cmpd="sng" w="38100">
            <a:solidFill>
              <a:srgbClr val="967D55"/>
            </a:solidFill>
            <a:prstDash val="solid"/>
            <a:round/>
            <a:headEnd len="sm" w="sm" type="none"/>
            <a:tailEnd len="sm" w="sm" type="none"/>
          </a:ln>
        </p:spPr>
      </p:cxnSp>
      <p:cxnSp>
        <p:nvCxnSpPr>
          <p:cNvPr id="379" name="Google Shape;379;p40"/>
          <p:cNvCxnSpPr/>
          <p:nvPr/>
        </p:nvCxnSpPr>
        <p:spPr>
          <a:xfrm>
            <a:off x="58478" y="9258300"/>
            <a:ext cx="8507337" cy="0"/>
          </a:xfrm>
          <a:prstGeom prst="straightConnector1">
            <a:avLst/>
          </a:prstGeom>
          <a:noFill/>
          <a:ln cap="flat" cmpd="sng" w="38100">
            <a:solidFill>
              <a:srgbClr val="967D55"/>
            </a:solidFill>
            <a:prstDash val="solid"/>
            <a:round/>
            <a:headEnd len="sm" w="sm" type="none"/>
            <a:tailEnd len="sm" w="sm" type="none"/>
          </a:ln>
        </p:spPr>
      </p:cxnSp>
      <p:grpSp>
        <p:nvGrpSpPr>
          <p:cNvPr id="380" name="Google Shape;380;p40"/>
          <p:cNvGrpSpPr/>
          <p:nvPr/>
        </p:nvGrpSpPr>
        <p:grpSpPr>
          <a:xfrm>
            <a:off x="16484766" y="7356879"/>
            <a:ext cx="1549068" cy="1549068"/>
            <a:chOff x="0" y="0"/>
            <a:chExt cx="812800" cy="812800"/>
          </a:xfrm>
        </p:grpSpPr>
        <p:sp>
          <p:nvSpPr>
            <p:cNvPr id="381" name="Google Shape;381;p4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0"/>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83" name="Google Shape;383;p40"/>
          <p:cNvGrpSpPr/>
          <p:nvPr/>
        </p:nvGrpSpPr>
        <p:grpSpPr>
          <a:xfrm>
            <a:off x="-2575667" y="-449433"/>
            <a:ext cx="5268290" cy="5268290"/>
            <a:chOff x="0" y="0"/>
            <a:chExt cx="812800" cy="812800"/>
          </a:xfrm>
        </p:grpSpPr>
        <p:sp>
          <p:nvSpPr>
            <p:cNvPr id="384" name="Google Shape;384;p4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0"/>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86" name="Google Shape;386;p40"/>
          <p:cNvSpPr txBox="1"/>
          <p:nvPr/>
        </p:nvSpPr>
        <p:spPr>
          <a:xfrm>
            <a:off x="1666925" y="4866475"/>
            <a:ext cx="14904300" cy="25860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rPr lang="en-US" sz="2400">
                <a:solidFill>
                  <a:srgbClr val="271905"/>
                </a:solidFill>
                <a:latin typeface="Bodoni"/>
                <a:ea typeface="Bodoni"/>
                <a:cs typeface="Bodoni"/>
                <a:sym typeface="Bodoni"/>
              </a:rPr>
              <a:t>1. </a:t>
            </a:r>
            <a:r>
              <a:rPr lang="en-US" sz="2400">
                <a:solidFill>
                  <a:schemeClr val="dk1"/>
                </a:solidFill>
                <a:latin typeface="Bodoni"/>
                <a:ea typeface="Bodoni"/>
                <a:cs typeface="Bodoni"/>
                <a:sym typeface="Bodoni"/>
              </a:rPr>
              <a:t>Heiden, E., Millard, D., Coumans, E., Sheng, Y., &amp; Sukhatme, G. S. (2021, May). NeuralSim: Augmenting differentiable simulators with neural networks. In </a:t>
            </a:r>
            <a:r>
              <a:rPr i="1" lang="en-US" sz="2400">
                <a:solidFill>
                  <a:schemeClr val="dk1"/>
                </a:solidFill>
                <a:latin typeface="Bodoni"/>
                <a:ea typeface="Bodoni"/>
                <a:cs typeface="Bodoni"/>
                <a:sym typeface="Bodoni"/>
              </a:rPr>
              <a:t>2021 IEEE International Conference on Robotics and Automation (ICRA)</a:t>
            </a:r>
            <a:r>
              <a:rPr lang="en-US" sz="2400">
                <a:solidFill>
                  <a:schemeClr val="dk1"/>
                </a:solidFill>
                <a:latin typeface="Bodoni"/>
                <a:ea typeface="Bodoni"/>
                <a:cs typeface="Bodoni"/>
                <a:sym typeface="Bodoni"/>
              </a:rPr>
              <a:t> (pp. 9474-9481). IEEE.</a:t>
            </a:r>
            <a:endParaRPr sz="2400">
              <a:solidFill>
                <a:schemeClr val="dk1"/>
              </a:solidFill>
              <a:latin typeface="Bodoni"/>
              <a:ea typeface="Bodoni"/>
              <a:cs typeface="Bodoni"/>
              <a:sym typeface="Bodoni"/>
            </a:endParaRPr>
          </a:p>
          <a:p>
            <a:pPr indent="0" lvl="0" marL="0" marR="0" rtl="0" algn="just">
              <a:lnSpc>
                <a:spcPct val="100000"/>
              </a:lnSpc>
              <a:spcBef>
                <a:spcPts val="0"/>
              </a:spcBef>
              <a:spcAft>
                <a:spcPts val="0"/>
              </a:spcAft>
              <a:buNone/>
            </a:pPr>
            <a:r>
              <a:t/>
            </a:r>
            <a:endParaRPr sz="2400">
              <a:solidFill>
                <a:schemeClr val="dk1"/>
              </a:solidFill>
              <a:latin typeface="Bodoni"/>
              <a:ea typeface="Bodoni"/>
              <a:cs typeface="Bodoni"/>
              <a:sym typeface="Bodoni"/>
            </a:endParaRPr>
          </a:p>
          <a:p>
            <a:pPr indent="0" lvl="0" marL="0" marR="0" rtl="0" algn="just">
              <a:lnSpc>
                <a:spcPct val="100000"/>
              </a:lnSpc>
              <a:spcBef>
                <a:spcPts val="0"/>
              </a:spcBef>
              <a:spcAft>
                <a:spcPts val="0"/>
              </a:spcAft>
              <a:buNone/>
            </a:pPr>
            <a:r>
              <a:rPr lang="en-US" sz="2400">
                <a:solidFill>
                  <a:schemeClr val="dk1"/>
                </a:solidFill>
                <a:latin typeface="Bodoni"/>
                <a:ea typeface="Bodoni"/>
                <a:cs typeface="Bodoni"/>
                <a:sym typeface="Bodoni"/>
              </a:rPr>
              <a:t>2. Maeda, I., DeGraw, D., Kitano, M., Matsushima, H., Sakaji, H., Izumi, K., &amp; Kato, A. (2020). Deep reinforcement learning in agent based financial market simulation. </a:t>
            </a:r>
            <a:r>
              <a:rPr i="1" lang="en-US" sz="2400">
                <a:solidFill>
                  <a:schemeClr val="dk1"/>
                </a:solidFill>
                <a:latin typeface="Bodoni"/>
                <a:ea typeface="Bodoni"/>
                <a:cs typeface="Bodoni"/>
                <a:sym typeface="Bodoni"/>
              </a:rPr>
              <a:t>Journal of Risk and Financial Management</a:t>
            </a:r>
            <a:r>
              <a:rPr lang="en-US" sz="2400">
                <a:solidFill>
                  <a:schemeClr val="dk1"/>
                </a:solidFill>
                <a:latin typeface="Bodoni"/>
                <a:ea typeface="Bodoni"/>
                <a:cs typeface="Bodoni"/>
                <a:sym typeface="Bodoni"/>
              </a:rPr>
              <a:t>, </a:t>
            </a:r>
            <a:r>
              <a:rPr i="1" lang="en-US" sz="2400">
                <a:solidFill>
                  <a:schemeClr val="dk1"/>
                </a:solidFill>
                <a:latin typeface="Bodoni"/>
                <a:ea typeface="Bodoni"/>
                <a:cs typeface="Bodoni"/>
                <a:sym typeface="Bodoni"/>
              </a:rPr>
              <a:t>13</a:t>
            </a:r>
            <a:r>
              <a:rPr lang="en-US" sz="2400">
                <a:solidFill>
                  <a:schemeClr val="dk1"/>
                </a:solidFill>
                <a:latin typeface="Bodoni"/>
                <a:ea typeface="Bodoni"/>
                <a:cs typeface="Bodoni"/>
                <a:sym typeface="Bodoni"/>
              </a:rPr>
              <a:t>(4), 71.</a:t>
            </a:r>
            <a:endParaRPr sz="2400">
              <a:solidFill>
                <a:schemeClr val="dk1"/>
              </a:solidFill>
              <a:latin typeface="Bodoni"/>
              <a:ea typeface="Bodoni"/>
              <a:cs typeface="Bodoni"/>
              <a:sym typeface="Bodoni"/>
            </a:endParaRPr>
          </a:p>
          <a:p>
            <a:pPr indent="0" lvl="0" marL="0" marR="0" rtl="0" algn="just">
              <a:lnSpc>
                <a:spcPct val="100000"/>
              </a:lnSpc>
              <a:spcBef>
                <a:spcPts val="0"/>
              </a:spcBef>
              <a:spcAft>
                <a:spcPts val="0"/>
              </a:spcAft>
              <a:buNone/>
            </a:pPr>
            <a:r>
              <a:t/>
            </a:r>
            <a:endParaRPr sz="2400">
              <a:solidFill>
                <a:schemeClr val="dk1"/>
              </a:solidFill>
              <a:latin typeface="Bodoni"/>
              <a:ea typeface="Bodoni"/>
              <a:cs typeface="Bodoni"/>
              <a:sym typeface="Bodon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67D55"/>
        </a:solidFill>
      </p:bgPr>
    </p:bg>
    <p:spTree>
      <p:nvGrpSpPr>
        <p:cNvPr id="390" name="Shape 390"/>
        <p:cNvGrpSpPr/>
        <p:nvPr/>
      </p:nvGrpSpPr>
      <p:grpSpPr>
        <a:xfrm>
          <a:off x="0" y="0"/>
          <a:ext cx="0" cy="0"/>
          <a:chOff x="0" y="0"/>
          <a:chExt cx="0" cy="0"/>
        </a:xfrm>
      </p:grpSpPr>
      <p:cxnSp>
        <p:nvCxnSpPr>
          <p:cNvPr id="391" name="Google Shape;391;p41"/>
          <p:cNvCxnSpPr/>
          <p:nvPr/>
        </p:nvCxnSpPr>
        <p:spPr>
          <a:xfrm>
            <a:off x="10986615" y="9258300"/>
            <a:ext cx="7301385" cy="0"/>
          </a:xfrm>
          <a:prstGeom prst="straightConnector1">
            <a:avLst/>
          </a:prstGeom>
          <a:noFill/>
          <a:ln cap="flat" cmpd="sng" w="38100">
            <a:solidFill>
              <a:srgbClr val="F4EADB"/>
            </a:solidFill>
            <a:prstDash val="solid"/>
            <a:round/>
            <a:headEnd len="sm" w="sm" type="none"/>
            <a:tailEnd len="sm" w="sm" type="none"/>
          </a:ln>
        </p:spPr>
      </p:cxnSp>
      <p:grpSp>
        <p:nvGrpSpPr>
          <p:cNvPr id="392" name="Google Shape;392;p41"/>
          <p:cNvGrpSpPr/>
          <p:nvPr/>
        </p:nvGrpSpPr>
        <p:grpSpPr>
          <a:xfrm>
            <a:off x="1363492" y="8746101"/>
            <a:ext cx="3521040" cy="3521040"/>
            <a:chOff x="0" y="0"/>
            <a:chExt cx="812800" cy="812800"/>
          </a:xfrm>
        </p:grpSpPr>
        <p:sp>
          <p:nvSpPr>
            <p:cNvPr id="393" name="Google Shape;393;p4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1"/>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95" name="Google Shape;395;p41"/>
          <p:cNvSpPr txBox="1"/>
          <p:nvPr/>
        </p:nvSpPr>
        <p:spPr>
          <a:xfrm>
            <a:off x="4312147" y="6080066"/>
            <a:ext cx="9663706" cy="11620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7200" u="none" cap="none" strike="noStrike">
                <a:solidFill>
                  <a:srgbClr val="F4EADB"/>
                </a:solidFill>
                <a:latin typeface="Bodoni"/>
                <a:ea typeface="Bodoni"/>
                <a:cs typeface="Bodoni"/>
                <a:sym typeface="Bodoni"/>
              </a:rPr>
              <a:t>Thank You</a:t>
            </a:r>
            <a:endParaRPr/>
          </a:p>
        </p:txBody>
      </p:sp>
      <p:sp>
        <p:nvSpPr>
          <p:cNvPr id="396" name="Google Shape;396;p41"/>
          <p:cNvSpPr txBox="1"/>
          <p:nvPr/>
        </p:nvSpPr>
        <p:spPr>
          <a:xfrm>
            <a:off x="5835216" y="9094153"/>
            <a:ext cx="6617568" cy="37592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reallygreatsite.com</a:t>
            </a:r>
            <a:endParaRPr/>
          </a:p>
        </p:txBody>
      </p:sp>
      <p:sp>
        <p:nvSpPr>
          <p:cNvPr id="397" name="Google Shape;397;p41"/>
          <p:cNvSpPr txBox="1"/>
          <p:nvPr/>
        </p:nvSpPr>
        <p:spPr>
          <a:xfrm>
            <a:off x="4285503" y="9031605"/>
            <a:ext cx="97170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a:p>
        </p:txBody>
      </p:sp>
      <p:grpSp>
        <p:nvGrpSpPr>
          <p:cNvPr id="398" name="Google Shape;398;p41"/>
          <p:cNvGrpSpPr/>
          <p:nvPr/>
        </p:nvGrpSpPr>
        <p:grpSpPr>
          <a:xfrm>
            <a:off x="14613933" y="181567"/>
            <a:ext cx="5268326" cy="5268326"/>
            <a:chOff x="0" y="0"/>
            <a:chExt cx="812800" cy="812800"/>
          </a:xfrm>
        </p:grpSpPr>
        <p:sp>
          <p:nvSpPr>
            <p:cNvPr id="399" name="Google Shape;399;p4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1"/>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01" name="Google Shape;401;p41"/>
          <p:cNvGrpSpPr/>
          <p:nvPr/>
        </p:nvGrpSpPr>
        <p:grpSpPr>
          <a:xfrm>
            <a:off x="-1039686" y="1757432"/>
            <a:ext cx="2645339" cy="2645339"/>
            <a:chOff x="0" y="0"/>
            <a:chExt cx="812800" cy="812800"/>
          </a:xfrm>
        </p:grpSpPr>
        <p:sp>
          <p:nvSpPr>
            <p:cNvPr id="402" name="Google Shape;402;p4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1"/>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172" name="Shape 172"/>
        <p:cNvGrpSpPr/>
        <p:nvPr/>
      </p:nvGrpSpPr>
      <p:grpSpPr>
        <a:xfrm>
          <a:off x="0" y="0"/>
          <a:ext cx="0" cy="0"/>
          <a:chOff x="0" y="0"/>
          <a:chExt cx="0" cy="0"/>
        </a:xfrm>
      </p:grpSpPr>
      <p:cxnSp>
        <p:nvCxnSpPr>
          <p:cNvPr id="173" name="Google Shape;173;p26"/>
          <p:cNvCxnSpPr/>
          <p:nvPr/>
        </p:nvCxnSpPr>
        <p:spPr>
          <a:xfrm>
            <a:off x="9780663" y="9239250"/>
            <a:ext cx="8507337" cy="0"/>
          </a:xfrm>
          <a:prstGeom prst="straightConnector1">
            <a:avLst/>
          </a:prstGeom>
          <a:noFill/>
          <a:ln cap="flat" cmpd="sng" w="38100">
            <a:solidFill>
              <a:srgbClr val="967D55"/>
            </a:solidFill>
            <a:prstDash val="solid"/>
            <a:round/>
            <a:headEnd len="sm" w="sm" type="none"/>
            <a:tailEnd len="sm" w="sm" type="none"/>
          </a:ln>
        </p:spPr>
      </p:cxnSp>
      <p:sp>
        <p:nvSpPr>
          <p:cNvPr id="174" name="Google Shape;174;p26"/>
          <p:cNvSpPr txBox="1"/>
          <p:nvPr/>
        </p:nvSpPr>
        <p:spPr>
          <a:xfrm>
            <a:off x="8298068" y="9094153"/>
            <a:ext cx="1691865" cy="37592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01</a:t>
            </a:r>
            <a:endParaRPr/>
          </a:p>
        </p:txBody>
      </p:sp>
      <p:cxnSp>
        <p:nvCxnSpPr>
          <p:cNvPr id="175" name="Google Shape;175;p26"/>
          <p:cNvCxnSpPr/>
          <p:nvPr/>
        </p:nvCxnSpPr>
        <p:spPr>
          <a:xfrm>
            <a:off x="58478" y="9258300"/>
            <a:ext cx="8507337" cy="0"/>
          </a:xfrm>
          <a:prstGeom prst="straightConnector1">
            <a:avLst/>
          </a:prstGeom>
          <a:noFill/>
          <a:ln cap="flat" cmpd="sng" w="38100">
            <a:solidFill>
              <a:srgbClr val="967D55"/>
            </a:solidFill>
            <a:prstDash val="solid"/>
            <a:round/>
            <a:headEnd len="sm" w="sm" type="none"/>
            <a:tailEnd len="sm" w="sm" type="none"/>
          </a:ln>
        </p:spPr>
      </p:cxnSp>
      <p:grpSp>
        <p:nvGrpSpPr>
          <p:cNvPr id="176" name="Google Shape;176;p26"/>
          <p:cNvGrpSpPr/>
          <p:nvPr/>
        </p:nvGrpSpPr>
        <p:grpSpPr>
          <a:xfrm>
            <a:off x="16675432" y="5850515"/>
            <a:ext cx="2712720" cy="2712720"/>
            <a:chOff x="0" y="0"/>
            <a:chExt cx="812800" cy="812800"/>
          </a:xfrm>
        </p:grpSpPr>
        <p:sp>
          <p:nvSpPr>
            <p:cNvPr id="177" name="Google Shape;177;p2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9" name="Google Shape;179;p26"/>
          <p:cNvGrpSpPr/>
          <p:nvPr/>
        </p:nvGrpSpPr>
        <p:grpSpPr>
          <a:xfrm>
            <a:off x="-731820" y="-930219"/>
            <a:ext cx="3521040" cy="3521040"/>
            <a:chOff x="0" y="0"/>
            <a:chExt cx="812800" cy="812800"/>
          </a:xfrm>
        </p:grpSpPr>
        <p:sp>
          <p:nvSpPr>
            <p:cNvPr id="180" name="Google Shape;180;p2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2" name="Google Shape;182;p26"/>
          <p:cNvSpPr txBox="1"/>
          <p:nvPr/>
        </p:nvSpPr>
        <p:spPr>
          <a:xfrm>
            <a:off x="5247300" y="1644400"/>
            <a:ext cx="72198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Objectives</a:t>
            </a:r>
            <a:endParaRPr/>
          </a:p>
        </p:txBody>
      </p:sp>
      <p:sp>
        <p:nvSpPr>
          <p:cNvPr id="183" name="Google Shape;183;p26"/>
          <p:cNvSpPr txBox="1"/>
          <p:nvPr/>
        </p:nvSpPr>
        <p:spPr>
          <a:xfrm>
            <a:off x="2086300" y="3713700"/>
            <a:ext cx="14034600" cy="44373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271905"/>
              </a:buClr>
              <a:buSzPts val="3000"/>
              <a:buFont typeface="Bodoni"/>
              <a:buChar char="●"/>
            </a:pPr>
            <a:r>
              <a:rPr lang="en-US" sz="3000">
                <a:solidFill>
                  <a:srgbClr val="271905"/>
                </a:solidFill>
                <a:latin typeface="Bodoni"/>
                <a:ea typeface="Bodoni"/>
                <a:cs typeface="Bodoni"/>
                <a:sym typeface="Bodoni"/>
              </a:rPr>
              <a:t>To develop a c</a:t>
            </a:r>
            <a:r>
              <a:rPr lang="en-US" sz="3000">
                <a:solidFill>
                  <a:srgbClr val="271905"/>
                </a:solidFill>
                <a:latin typeface="Bodoni"/>
                <a:ea typeface="Bodoni"/>
                <a:cs typeface="Bodoni"/>
                <a:sym typeface="Bodoni"/>
              </a:rPr>
              <a:t>omprehensive</a:t>
            </a:r>
            <a:r>
              <a:rPr lang="en-US" sz="3000">
                <a:solidFill>
                  <a:srgbClr val="271905"/>
                </a:solidFill>
                <a:latin typeface="Bodoni"/>
                <a:ea typeface="Bodoni"/>
                <a:cs typeface="Bodoni"/>
                <a:sym typeface="Bodoni"/>
              </a:rPr>
              <a:t> predictive model for analyzing and forecasting stock market trends across multiple companies</a:t>
            </a:r>
            <a:endParaRPr sz="3000">
              <a:solidFill>
                <a:srgbClr val="271905"/>
              </a:solidFill>
              <a:latin typeface="Bodoni"/>
              <a:ea typeface="Bodoni"/>
              <a:cs typeface="Bodoni"/>
              <a:sym typeface="Bodoni"/>
            </a:endParaRPr>
          </a:p>
          <a:p>
            <a:pPr indent="0" lvl="0" marL="0" rtl="0" algn="l">
              <a:spcBef>
                <a:spcPts val="0"/>
              </a:spcBef>
              <a:spcAft>
                <a:spcPts val="0"/>
              </a:spcAft>
              <a:buNone/>
            </a:pPr>
            <a:r>
              <a:t/>
            </a:r>
            <a:endParaRPr sz="3000">
              <a:solidFill>
                <a:srgbClr val="271905"/>
              </a:solidFill>
              <a:latin typeface="Bodoni"/>
              <a:ea typeface="Bodoni"/>
              <a:cs typeface="Bodoni"/>
              <a:sym typeface="Bodoni"/>
            </a:endParaRPr>
          </a:p>
          <a:p>
            <a:pPr indent="-419100" lvl="0" marL="457200" rtl="0" algn="l">
              <a:spcBef>
                <a:spcPts val="0"/>
              </a:spcBef>
              <a:spcAft>
                <a:spcPts val="0"/>
              </a:spcAft>
              <a:buClr>
                <a:srgbClr val="271905"/>
              </a:buClr>
              <a:buSzPts val="3000"/>
              <a:buFont typeface="Bodoni"/>
              <a:buChar char="●"/>
            </a:pPr>
            <a:r>
              <a:rPr lang="en-US" sz="3000">
                <a:solidFill>
                  <a:srgbClr val="271905"/>
                </a:solidFill>
                <a:latin typeface="Bodoni"/>
                <a:ea typeface="Bodoni"/>
                <a:cs typeface="Bodoni"/>
                <a:sym typeface="Bodoni"/>
              </a:rPr>
              <a:t>To implement a robust and </a:t>
            </a:r>
            <a:r>
              <a:rPr lang="en-US" sz="3000">
                <a:solidFill>
                  <a:srgbClr val="271905"/>
                </a:solidFill>
                <a:latin typeface="Bodoni"/>
                <a:ea typeface="Bodoni"/>
                <a:cs typeface="Bodoni"/>
                <a:sym typeface="Bodoni"/>
              </a:rPr>
              <a:t>reliable</a:t>
            </a:r>
            <a:r>
              <a:rPr lang="en-US" sz="3000">
                <a:solidFill>
                  <a:srgbClr val="271905"/>
                </a:solidFill>
                <a:latin typeface="Bodoni"/>
                <a:ea typeface="Bodoni"/>
                <a:cs typeface="Bodoni"/>
                <a:sym typeface="Bodoni"/>
              </a:rPr>
              <a:t> stock market prediction model </a:t>
            </a:r>
            <a:endParaRPr sz="3000">
              <a:solidFill>
                <a:srgbClr val="271905"/>
              </a:solidFill>
              <a:latin typeface="Bodoni"/>
              <a:ea typeface="Bodoni"/>
              <a:cs typeface="Bodoni"/>
              <a:sym typeface="Bodoni"/>
            </a:endParaRPr>
          </a:p>
          <a:p>
            <a:pPr indent="0" lvl="0" marL="457200" rtl="0" algn="l">
              <a:spcBef>
                <a:spcPts val="0"/>
              </a:spcBef>
              <a:spcAft>
                <a:spcPts val="0"/>
              </a:spcAft>
              <a:buNone/>
            </a:pPr>
            <a:r>
              <a:t/>
            </a:r>
            <a:endParaRPr sz="3000">
              <a:solidFill>
                <a:srgbClr val="271905"/>
              </a:solidFill>
              <a:latin typeface="Bodoni"/>
              <a:ea typeface="Bodoni"/>
              <a:cs typeface="Bodoni"/>
              <a:sym typeface="Bodoni"/>
            </a:endParaRPr>
          </a:p>
          <a:p>
            <a:pPr indent="-419100" lvl="0" marL="457200" rtl="0" algn="l">
              <a:spcBef>
                <a:spcPts val="0"/>
              </a:spcBef>
              <a:spcAft>
                <a:spcPts val="0"/>
              </a:spcAft>
              <a:buClr>
                <a:srgbClr val="271905"/>
              </a:buClr>
              <a:buSzPts val="3000"/>
              <a:buFont typeface="Bodoni"/>
              <a:buChar char="●"/>
            </a:pPr>
            <a:r>
              <a:rPr lang="en-US" sz="3000">
                <a:solidFill>
                  <a:srgbClr val="271905"/>
                </a:solidFill>
                <a:latin typeface="Bodoni"/>
                <a:ea typeface="Bodoni"/>
                <a:cs typeface="Bodoni"/>
                <a:sym typeface="Bodoni"/>
              </a:rPr>
              <a:t>To ensure our model’s efficacy in real-world financial scenarios.</a:t>
            </a:r>
            <a:endParaRPr sz="3000">
              <a:solidFill>
                <a:srgbClr val="271905"/>
              </a:solidFill>
              <a:latin typeface="Bodoni"/>
              <a:ea typeface="Bodoni"/>
              <a:cs typeface="Bodoni"/>
              <a:sym typeface="Bodoni"/>
            </a:endParaRPr>
          </a:p>
          <a:p>
            <a:pPr indent="0" lvl="0" marL="0" rtl="0" algn="l">
              <a:spcBef>
                <a:spcPts val="0"/>
              </a:spcBef>
              <a:spcAft>
                <a:spcPts val="0"/>
              </a:spcAft>
              <a:buNone/>
            </a:pPr>
            <a:r>
              <a:t/>
            </a:r>
            <a:endParaRPr sz="3000">
              <a:solidFill>
                <a:srgbClr val="271905"/>
              </a:solidFill>
              <a:latin typeface="Bodoni"/>
              <a:ea typeface="Bodoni"/>
              <a:cs typeface="Bodoni"/>
              <a:sym typeface="Bodoni"/>
            </a:endParaRPr>
          </a:p>
          <a:p>
            <a:pPr indent="0" lvl="0" marL="0" rtl="0" algn="l">
              <a:spcBef>
                <a:spcPts val="0"/>
              </a:spcBef>
              <a:spcAft>
                <a:spcPts val="0"/>
              </a:spcAft>
              <a:buNone/>
            </a:pPr>
            <a:r>
              <a:t/>
            </a:r>
            <a:endParaRPr sz="3000">
              <a:solidFill>
                <a:srgbClr val="271905"/>
              </a:solidFill>
              <a:latin typeface="Bodoni"/>
              <a:ea typeface="Bodoni"/>
              <a:cs typeface="Bodoni"/>
              <a:sym typeface="Bodon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187" name="Shape 187"/>
        <p:cNvGrpSpPr/>
        <p:nvPr/>
      </p:nvGrpSpPr>
      <p:grpSpPr>
        <a:xfrm>
          <a:off x="0" y="0"/>
          <a:ext cx="0" cy="0"/>
          <a:chOff x="0" y="0"/>
          <a:chExt cx="0" cy="0"/>
        </a:xfrm>
      </p:grpSpPr>
      <p:pic>
        <p:nvPicPr>
          <p:cNvPr id="188" name="Google Shape;188;p27"/>
          <p:cNvPicPr preferRelativeResize="0"/>
          <p:nvPr/>
        </p:nvPicPr>
        <p:blipFill rotWithShape="1">
          <a:blip r:embed="rId3">
            <a:alphaModFix/>
          </a:blip>
          <a:srcRect b="22548" l="0" r="0" t="22548"/>
          <a:stretch/>
        </p:blipFill>
        <p:spPr>
          <a:xfrm>
            <a:off x="0" y="-504975"/>
            <a:ext cx="18287999" cy="5648475"/>
          </a:xfrm>
          <a:prstGeom prst="rect">
            <a:avLst/>
          </a:prstGeom>
          <a:noFill/>
          <a:ln>
            <a:noFill/>
          </a:ln>
        </p:spPr>
      </p:pic>
      <p:grpSp>
        <p:nvGrpSpPr>
          <p:cNvPr id="189" name="Google Shape;189;p27"/>
          <p:cNvGrpSpPr/>
          <p:nvPr/>
        </p:nvGrpSpPr>
        <p:grpSpPr>
          <a:xfrm>
            <a:off x="12452784" y="8405337"/>
            <a:ext cx="4249100" cy="4249100"/>
            <a:chOff x="0" y="0"/>
            <a:chExt cx="812800" cy="812800"/>
          </a:xfrm>
        </p:grpSpPr>
        <p:sp>
          <p:nvSpPr>
            <p:cNvPr id="190" name="Google Shape;190;p2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2" name="Google Shape;192;p27"/>
          <p:cNvSpPr txBox="1"/>
          <p:nvPr/>
        </p:nvSpPr>
        <p:spPr>
          <a:xfrm>
            <a:off x="5835216" y="9094153"/>
            <a:ext cx="6617568" cy="37592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02</a:t>
            </a:r>
            <a:endParaRPr/>
          </a:p>
        </p:txBody>
      </p:sp>
      <p:cxnSp>
        <p:nvCxnSpPr>
          <p:cNvPr id="193" name="Google Shape;193;p27"/>
          <p:cNvCxnSpPr/>
          <p:nvPr/>
        </p:nvCxnSpPr>
        <p:spPr>
          <a:xfrm>
            <a:off x="58478" y="9258300"/>
            <a:ext cx="8507337" cy="0"/>
          </a:xfrm>
          <a:prstGeom prst="straightConnector1">
            <a:avLst/>
          </a:prstGeom>
          <a:noFill/>
          <a:ln cap="flat" cmpd="sng" w="38100">
            <a:solidFill>
              <a:srgbClr val="967D55"/>
            </a:solidFill>
            <a:prstDash val="solid"/>
            <a:round/>
            <a:headEnd len="sm" w="sm" type="none"/>
            <a:tailEnd len="sm" w="sm" type="none"/>
          </a:ln>
        </p:spPr>
      </p:cxnSp>
      <p:grpSp>
        <p:nvGrpSpPr>
          <p:cNvPr id="194" name="Google Shape;194;p27"/>
          <p:cNvGrpSpPr/>
          <p:nvPr/>
        </p:nvGrpSpPr>
        <p:grpSpPr>
          <a:xfrm>
            <a:off x="495027" y="-2038670"/>
            <a:ext cx="3067345" cy="3067345"/>
            <a:chOff x="0" y="0"/>
            <a:chExt cx="812800" cy="812800"/>
          </a:xfrm>
        </p:grpSpPr>
        <p:sp>
          <p:nvSpPr>
            <p:cNvPr id="195" name="Google Shape;195;p2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7" name="Google Shape;197;p27"/>
          <p:cNvSpPr txBox="1"/>
          <p:nvPr/>
        </p:nvSpPr>
        <p:spPr>
          <a:xfrm>
            <a:off x="4312147" y="5496251"/>
            <a:ext cx="9663706" cy="11620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7200" u="none" cap="none" strike="noStrike">
                <a:solidFill>
                  <a:srgbClr val="271905"/>
                </a:solidFill>
                <a:latin typeface="Bodoni"/>
                <a:ea typeface="Bodoni"/>
                <a:cs typeface="Bodoni"/>
                <a:sym typeface="Bodoni"/>
              </a:rPr>
              <a:t>Introduction</a:t>
            </a:r>
            <a:endParaRPr/>
          </a:p>
        </p:txBody>
      </p:sp>
      <p:sp>
        <p:nvSpPr>
          <p:cNvPr id="198" name="Google Shape;198;p27"/>
          <p:cNvSpPr txBox="1"/>
          <p:nvPr/>
        </p:nvSpPr>
        <p:spPr>
          <a:xfrm>
            <a:off x="789500" y="6884975"/>
            <a:ext cx="16650900" cy="13539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rPr lang="en-US" sz="2199">
                <a:solidFill>
                  <a:srgbClr val="271905"/>
                </a:solidFill>
                <a:latin typeface="Alice"/>
                <a:ea typeface="Alice"/>
                <a:cs typeface="Alice"/>
                <a:sym typeface="Alice"/>
              </a:rPr>
              <a:t>The stock market’s unpredictable nature poses a challenge for investors and analysts seeking to make informed decisions. This research addresses this challenge by employing advanced LSTM neural networks to model and predict stock market trends. The significance lies in the potential for a unified model </a:t>
            </a:r>
            <a:r>
              <a:rPr lang="en-US" sz="2199">
                <a:solidFill>
                  <a:srgbClr val="271905"/>
                </a:solidFill>
                <a:latin typeface="Alice"/>
                <a:ea typeface="Alice"/>
                <a:cs typeface="Alice"/>
                <a:sym typeface="Alice"/>
              </a:rPr>
              <a:t>c</a:t>
            </a:r>
            <a:r>
              <a:rPr lang="en-US" sz="2199">
                <a:solidFill>
                  <a:srgbClr val="271905"/>
                </a:solidFill>
                <a:latin typeface="Alice"/>
                <a:ea typeface="Alice"/>
                <a:cs typeface="Alice"/>
                <a:sym typeface="Alice"/>
              </a:rPr>
              <a:t>apable of providing insights across various companies. The study not only contributes to the field of predictive analytics but also explores the nuances of training models on distinct stock datasets.</a:t>
            </a:r>
            <a:endParaRPr sz="2199">
              <a:solidFill>
                <a:srgbClr val="271905"/>
              </a:solidFill>
              <a:latin typeface="Alice"/>
              <a:ea typeface="Alice"/>
              <a:cs typeface="Alice"/>
              <a:sym typeface="Alic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202" name="Shape 202"/>
        <p:cNvGrpSpPr/>
        <p:nvPr/>
      </p:nvGrpSpPr>
      <p:grpSpPr>
        <a:xfrm>
          <a:off x="0" y="0"/>
          <a:ext cx="0" cy="0"/>
          <a:chOff x="0" y="0"/>
          <a:chExt cx="0" cy="0"/>
        </a:xfrm>
      </p:grpSpPr>
      <p:cxnSp>
        <p:nvCxnSpPr>
          <p:cNvPr id="203" name="Google Shape;203;p28"/>
          <p:cNvCxnSpPr/>
          <p:nvPr/>
        </p:nvCxnSpPr>
        <p:spPr>
          <a:xfrm>
            <a:off x="9780663" y="9239250"/>
            <a:ext cx="8507400" cy="0"/>
          </a:xfrm>
          <a:prstGeom prst="straightConnector1">
            <a:avLst/>
          </a:prstGeom>
          <a:noFill/>
          <a:ln cap="flat" cmpd="sng" w="38100">
            <a:solidFill>
              <a:srgbClr val="967D55"/>
            </a:solidFill>
            <a:prstDash val="solid"/>
            <a:round/>
            <a:headEnd len="sm" w="sm" type="none"/>
            <a:tailEnd len="sm" w="sm" type="none"/>
          </a:ln>
        </p:spPr>
      </p:cxnSp>
      <p:sp>
        <p:nvSpPr>
          <p:cNvPr id="204" name="Google Shape;204;p28"/>
          <p:cNvSpPr txBox="1"/>
          <p:nvPr/>
        </p:nvSpPr>
        <p:spPr>
          <a:xfrm>
            <a:off x="8298068" y="9094153"/>
            <a:ext cx="16920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a:t>
            </a:r>
            <a:r>
              <a:rPr lang="en-US" sz="2799">
                <a:solidFill>
                  <a:srgbClr val="967D55"/>
                </a:solidFill>
                <a:latin typeface="Alice"/>
                <a:ea typeface="Alice"/>
                <a:cs typeface="Alice"/>
                <a:sym typeface="Alice"/>
              </a:rPr>
              <a:t>3</a:t>
            </a:r>
            <a:endParaRPr/>
          </a:p>
        </p:txBody>
      </p:sp>
      <p:cxnSp>
        <p:nvCxnSpPr>
          <p:cNvPr id="205" name="Google Shape;205;p28"/>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206" name="Google Shape;206;p28"/>
          <p:cNvGrpSpPr/>
          <p:nvPr/>
        </p:nvGrpSpPr>
        <p:grpSpPr>
          <a:xfrm>
            <a:off x="17735532" y="6526540"/>
            <a:ext cx="2712720" cy="2712720"/>
            <a:chOff x="0" y="0"/>
            <a:chExt cx="812800" cy="812800"/>
          </a:xfrm>
        </p:grpSpPr>
        <p:sp>
          <p:nvSpPr>
            <p:cNvPr id="207" name="Google Shape;207;p2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8"/>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9" name="Google Shape;209;p28"/>
          <p:cNvGrpSpPr/>
          <p:nvPr/>
        </p:nvGrpSpPr>
        <p:grpSpPr>
          <a:xfrm>
            <a:off x="-731820" y="-930219"/>
            <a:ext cx="3521050" cy="3521050"/>
            <a:chOff x="0" y="0"/>
            <a:chExt cx="812800" cy="812800"/>
          </a:xfrm>
        </p:grpSpPr>
        <p:sp>
          <p:nvSpPr>
            <p:cNvPr id="210" name="Google Shape;210;p2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2" name="Google Shape;212;p28"/>
          <p:cNvSpPr txBox="1"/>
          <p:nvPr/>
        </p:nvSpPr>
        <p:spPr>
          <a:xfrm>
            <a:off x="5247300" y="1644400"/>
            <a:ext cx="81966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Related Works</a:t>
            </a:r>
            <a:endParaRPr/>
          </a:p>
        </p:txBody>
      </p:sp>
      <p:sp>
        <p:nvSpPr>
          <p:cNvPr id="213" name="Google Shape;213;p28"/>
          <p:cNvSpPr txBox="1"/>
          <p:nvPr/>
        </p:nvSpPr>
        <p:spPr>
          <a:xfrm>
            <a:off x="326700" y="3193350"/>
            <a:ext cx="17634600" cy="51108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rgbClr val="271905"/>
              </a:buClr>
              <a:buSzPts val="2500"/>
              <a:buFont typeface="Bodoni"/>
              <a:buAutoNum type="arabicPeriod"/>
            </a:pPr>
            <a:r>
              <a:rPr lang="en-US" sz="2500">
                <a:solidFill>
                  <a:srgbClr val="271905"/>
                </a:solidFill>
                <a:latin typeface="Bodoni"/>
                <a:ea typeface="Bodoni"/>
                <a:cs typeface="Bodoni"/>
                <a:sym typeface="Bodoni"/>
              </a:rPr>
              <a:t>The paper introduces NeuralSim, a novel approach to augmenting differentiable simulators with neural networks, reducing modeling errors and computational time. The dataset used includes real-robot experiments, demonstrating a significant reduction in inference time. By combining analytical models with data-driven residual models, NeuralSim achieves improved accuracy in sim-to-real transfer and efficient computation of gradients, resulting in an order of magnitude speed-up in computation</a:t>
            </a:r>
            <a:endParaRPr sz="2500">
              <a:solidFill>
                <a:srgbClr val="271905"/>
              </a:solidFill>
              <a:latin typeface="Bodoni"/>
              <a:ea typeface="Bodoni"/>
              <a:cs typeface="Bodoni"/>
              <a:sym typeface="Bodoni"/>
            </a:endParaRPr>
          </a:p>
          <a:p>
            <a:pPr indent="0" lvl="0" marL="914400" rtl="0" algn="l">
              <a:spcBef>
                <a:spcPts val="0"/>
              </a:spcBef>
              <a:spcAft>
                <a:spcPts val="0"/>
              </a:spcAft>
              <a:buNone/>
            </a:pPr>
            <a:r>
              <a:t/>
            </a:r>
            <a:endParaRPr sz="2500">
              <a:solidFill>
                <a:srgbClr val="271905"/>
              </a:solidFill>
              <a:latin typeface="Bodoni"/>
              <a:ea typeface="Bodoni"/>
              <a:cs typeface="Bodoni"/>
              <a:sym typeface="Bodoni"/>
            </a:endParaRPr>
          </a:p>
          <a:p>
            <a:pPr indent="-387350" lvl="0" marL="457200" rtl="0" algn="l">
              <a:spcBef>
                <a:spcPts val="0"/>
              </a:spcBef>
              <a:spcAft>
                <a:spcPts val="0"/>
              </a:spcAft>
              <a:buClr>
                <a:srgbClr val="271905"/>
              </a:buClr>
              <a:buSzPts val="2500"/>
              <a:buFont typeface="Bodoni"/>
              <a:buAutoNum type="arabicPeriod"/>
            </a:pPr>
            <a:r>
              <a:rPr lang="en-US" sz="2500">
                <a:solidFill>
                  <a:srgbClr val="271905"/>
                </a:solidFill>
                <a:latin typeface="Bodoni"/>
                <a:ea typeface="Bodoni"/>
                <a:cs typeface="Bodoni"/>
                <a:sym typeface="Bodoni"/>
              </a:rPr>
              <a:t>The paper utilized artificial market simulations to address the limitations of historical financial data for investment strategies. Employing deep reinforcement learning, the study developed an effective trading strategy that maximizes capital accumulation without excessive risk. The results demonstrated that the proposed model's action probability distributions aligned with real market investment strategies, showcasing its potential for real-world application.</a:t>
            </a:r>
            <a:endParaRPr sz="2500">
              <a:solidFill>
                <a:srgbClr val="271905"/>
              </a:solidFill>
              <a:latin typeface="Bodoni"/>
              <a:ea typeface="Bodoni"/>
              <a:cs typeface="Bodoni"/>
              <a:sym typeface="Bodon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217" name="Shape 217"/>
        <p:cNvGrpSpPr/>
        <p:nvPr/>
      </p:nvGrpSpPr>
      <p:grpSpPr>
        <a:xfrm>
          <a:off x="0" y="0"/>
          <a:ext cx="0" cy="0"/>
          <a:chOff x="0" y="0"/>
          <a:chExt cx="0" cy="0"/>
        </a:xfrm>
      </p:grpSpPr>
      <p:sp>
        <p:nvSpPr>
          <p:cNvPr id="218" name="Google Shape;218;p29"/>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a:t>
            </a:r>
            <a:r>
              <a:rPr lang="en-US" sz="2799">
                <a:solidFill>
                  <a:srgbClr val="967D55"/>
                </a:solidFill>
                <a:latin typeface="Alice"/>
                <a:ea typeface="Alice"/>
                <a:cs typeface="Alice"/>
                <a:sym typeface="Alice"/>
              </a:rPr>
              <a:t>4</a:t>
            </a:r>
            <a:endParaRPr/>
          </a:p>
        </p:txBody>
      </p:sp>
      <p:cxnSp>
        <p:nvCxnSpPr>
          <p:cNvPr id="219" name="Google Shape;219;p29"/>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220" name="Google Shape;220;p29"/>
          <p:cNvGrpSpPr/>
          <p:nvPr/>
        </p:nvGrpSpPr>
        <p:grpSpPr>
          <a:xfrm>
            <a:off x="-1119135" y="-1916920"/>
            <a:ext cx="4295648" cy="4295648"/>
            <a:chOff x="0" y="0"/>
            <a:chExt cx="812800" cy="812800"/>
          </a:xfrm>
        </p:grpSpPr>
        <p:sp>
          <p:nvSpPr>
            <p:cNvPr id="221" name="Google Shape;221;p2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3" name="Google Shape;223;p29"/>
          <p:cNvSpPr txBox="1"/>
          <p:nvPr/>
        </p:nvSpPr>
        <p:spPr>
          <a:xfrm>
            <a:off x="7141426" y="1166775"/>
            <a:ext cx="40053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Bodoni"/>
                <a:ea typeface="Bodoni"/>
                <a:cs typeface="Bodoni"/>
                <a:sym typeface="Bodoni"/>
              </a:rPr>
              <a:t>Dataset</a:t>
            </a:r>
            <a:endParaRPr/>
          </a:p>
        </p:txBody>
      </p:sp>
      <p:sp>
        <p:nvSpPr>
          <p:cNvPr id="224" name="Google Shape;224;p29"/>
          <p:cNvSpPr txBox="1"/>
          <p:nvPr/>
        </p:nvSpPr>
        <p:spPr>
          <a:xfrm>
            <a:off x="1395150" y="3723250"/>
            <a:ext cx="15497700" cy="33696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t/>
            </a:r>
            <a:endParaRPr sz="2699">
              <a:solidFill>
                <a:srgbClr val="271905"/>
              </a:solidFill>
              <a:latin typeface="Alice"/>
              <a:ea typeface="Alice"/>
              <a:cs typeface="Alice"/>
              <a:sym typeface="Alice"/>
            </a:endParaRPr>
          </a:p>
          <a:p>
            <a:pPr indent="0" lvl="0" marL="0" rtl="0" algn="just">
              <a:spcBef>
                <a:spcPts val="0"/>
              </a:spcBef>
              <a:spcAft>
                <a:spcPts val="0"/>
              </a:spcAft>
              <a:buNone/>
            </a:pPr>
            <a:r>
              <a:rPr lang="en-US" sz="2699">
                <a:solidFill>
                  <a:srgbClr val="271905"/>
                </a:solidFill>
                <a:latin typeface="Alice"/>
                <a:ea typeface="Alice"/>
                <a:cs typeface="Alice"/>
                <a:sym typeface="Alice"/>
              </a:rPr>
              <a:t>The The dataset is sourced from Kaggle, encompassing stock market information for companies including Amazon, Apple, Google, Microsoft, and Netflix. Columns include Open (Opening Price), High (Highest Price), Low (Lowest Price), Close (Closing Price), Adj Close (Adjusted Closing Price), Volume (Volume of Stock), and Date.</a:t>
            </a:r>
            <a:endParaRPr sz="26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228" name="Shape 228"/>
        <p:cNvGrpSpPr/>
        <p:nvPr/>
      </p:nvGrpSpPr>
      <p:grpSpPr>
        <a:xfrm>
          <a:off x="0" y="0"/>
          <a:ext cx="0" cy="0"/>
          <a:chOff x="0" y="0"/>
          <a:chExt cx="0" cy="0"/>
        </a:xfrm>
      </p:grpSpPr>
      <p:sp>
        <p:nvSpPr>
          <p:cNvPr id="229" name="Google Shape;229;p30"/>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a:t>
            </a:r>
            <a:r>
              <a:rPr lang="en-US" sz="2799">
                <a:solidFill>
                  <a:srgbClr val="967D55"/>
                </a:solidFill>
                <a:latin typeface="Alice"/>
                <a:ea typeface="Alice"/>
                <a:cs typeface="Alice"/>
                <a:sym typeface="Alice"/>
              </a:rPr>
              <a:t>5</a:t>
            </a:r>
            <a:endParaRPr/>
          </a:p>
        </p:txBody>
      </p:sp>
      <p:cxnSp>
        <p:nvCxnSpPr>
          <p:cNvPr id="230" name="Google Shape;230;p30"/>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231" name="Google Shape;231;p30"/>
          <p:cNvGrpSpPr/>
          <p:nvPr/>
        </p:nvGrpSpPr>
        <p:grpSpPr>
          <a:xfrm>
            <a:off x="-1119135" y="-1916920"/>
            <a:ext cx="4295648" cy="4295648"/>
            <a:chOff x="0" y="0"/>
            <a:chExt cx="812800" cy="812800"/>
          </a:xfrm>
        </p:grpSpPr>
        <p:sp>
          <p:nvSpPr>
            <p:cNvPr id="232" name="Google Shape;232;p3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4" name="Google Shape;234;p30"/>
          <p:cNvSpPr txBox="1"/>
          <p:nvPr/>
        </p:nvSpPr>
        <p:spPr>
          <a:xfrm>
            <a:off x="759600" y="3664350"/>
            <a:ext cx="11551800" cy="5600700"/>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Model Construction:</a:t>
            </a:r>
            <a:endParaRPr sz="2799">
              <a:solidFill>
                <a:srgbClr val="271905"/>
              </a:solidFill>
              <a:latin typeface="Alice"/>
              <a:ea typeface="Alice"/>
              <a:cs typeface="Alice"/>
              <a:sym typeface="Alice"/>
            </a:endParaRPr>
          </a:p>
          <a:p>
            <a:pPr indent="-406336" lvl="0" marL="13716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For each company, build an LSTM-based neural network model using TensorFlow and Keras.</a:t>
            </a:r>
            <a:endParaRPr sz="2799">
              <a:solidFill>
                <a:srgbClr val="271905"/>
              </a:solidFill>
              <a:latin typeface="Alice"/>
              <a:ea typeface="Alice"/>
              <a:cs typeface="Alice"/>
              <a:sym typeface="Alice"/>
            </a:endParaRPr>
          </a:p>
          <a:p>
            <a:pPr indent="0" lvl="0" marL="1371600" rtl="0" algn="just">
              <a:spcBef>
                <a:spcPts val="0"/>
              </a:spcBef>
              <a:spcAft>
                <a:spcPts val="0"/>
              </a:spcAft>
              <a:buNone/>
            </a:pPr>
            <a:r>
              <a:rPr lang="en-US" sz="2799">
                <a:solidFill>
                  <a:srgbClr val="271905"/>
                </a:solidFill>
                <a:latin typeface="Alice"/>
                <a:ea typeface="Alice"/>
                <a:cs typeface="Alice"/>
                <a:sym typeface="Alice"/>
              </a:rPr>
              <a:t> </a:t>
            </a:r>
            <a:endParaRPr sz="2799">
              <a:solidFill>
                <a:srgbClr val="271905"/>
              </a:solidFill>
              <a:latin typeface="Alice"/>
              <a:ea typeface="Alice"/>
              <a:cs typeface="Alice"/>
              <a:sym typeface="Alice"/>
            </a:endParaRPr>
          </a:p>
          <a:p>
            <a:pPr indent="-406336" lvl="0" marL="13716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Construct a Sequential model with two LSTM layers and a Dense output layer.</a:t>
            </a:r>
            <a:endParaRPr sz="2799">
              <a:solidFill>
                <a:srgbClr val="271905"/>
              </a:solidFill>
              <a:latin typeface="Alice"/>
              <a:ea typeface="Alice"/>
              <a:cs typeface="Alice"/>
              <a:sym typeface="Alice"/>
            </a:endParaRPr>
          </a:p>
          <a:p>
            <a:pPr indent="0" lvl="0" marL="1371600" rtl="0" algn="just">
              <a:spcBef>
                <a:spcPts val="0"/>
              </a:spcBef>
              <a:spcAft>
                <a:spcPts val="0"/>
              </a:spcAft>
              <a:buNone/>
            </a:pPr>
            <a:r>
              <a:t/>
            </a:r>
            <a:endParaRPr sz="2799">
              <a:solidFill>
                <a:srgbClr val="271905"/>
              </a:solidFill>
              <a:latin typeface="Alice"/>
              <a:ea typeface="Alice"/>
              <a:cs typeface="Alice"/>
              <a:sym typeface="Alice"/>
            </a:endParaRPr>
          </a:p>
          <a:p>
            <a:pPr indent="-406336" lvl="0" marL="13716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Compile the model using the Adam optimizer and Mean Squared Error (MSE) as the loss function.</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p:txBody>
      </p:sp>
      <p:sp>
        <p:nvSpPr>
          <p:cNvPr id="235" name="Google Shape;235;p30"/>
          <p:cNvSpPr txBox="1"/>
          <p:nvPr/>
        </p:nvSpPr>
        <p:spPr>
          <a:xfrm>
            <a:off x="6358650" y="1189450"/>
            <a:ext cx="55707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Bodoni"/>
                <a:ea typeface="Bodoni"/>
                <a:cs typeface="Bodoni"/>
                <a:sym typeface="Bodoni"/>
              </a:rPr>
              <a:t>Methodology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67D55"/>
        </a:solidFill>
      </p:bgPr>
    </p:bg>
    <p:spTree>
      <p:nvGrpSpPr>
        <p:cNvPr id="239" name="Shape 239"/>
        <p:cNvGrpSpPr/>
        <p:nvPr/>
      </p:nvGrpSpPr>
      <p:grpSpPr>
        <a:xfrm>
          <a:off x="0" y="0"/>
          <a:ext cx="0" cy="0"/>
          <a:chOff x="0" y="0"/>
          <a:chExt cx="0" cy="0"/>
        </a:xfrm>
      </p:grpSpPr>
      <p:sp>
        <p:nvSpPr>
          <p:cNvPr id="240" name="Google Shape;240;p31"/>
          <p:cNvSpPr txBox="1"/>
          <p:nvPr/>
        </p:nvSpPr>
        <p:spPr>
          <a:xfrm>
            <a:off x="5149501" y="658051"/>
            <a:ext cx="79890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F4EADB"/>
                </a:solidFill>
                <a:latin typeface="Bodoni"/>
                <a:ea typeface="Bodoni"/>
                <a:cs typeface="Bodoni"/>
                <a:sym typeface="Bodoni"/>
              </a:rPr>
              <a:t>Training loop</a:t>
            </a:r>
            <a:endParaRPr/>
          </a:p>
        </p:txBody>
      </p:sp>
      <p:sp>
        <p:nvSpPr>
          <p:cNvPr id="241" name="Google Shape;241;p31"/>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F4EADB"/>
                </a:solidFill>
                <a:latin typeface="Alice"/>
                <a:ea typeface="Alice"/>
                <a:cs typeface="Alice"/>
                <a:sym typeface="Alice"/>
              </a:rPr>
              <a:t>0</a:t>
            </a:r>
            <a:r>
              <a:rPr lang="en-US" sz="2799">
                <a:solidFill>
                  <a:srgbClr val="F4EADB"/>
                </a:solidFill>
                <a:latin typeface="Alice"/>
                <a:ea typeface="Alice"/>
                <a:cs typeface="Alice"/>
                <a:sym typeface="Alice"/>
              </a:rPr>
              <a:t>6</a:t>
            </a:r>
            <a:endParaRPr/>
          </a:p>
        </p:txBody>
      </p:sp>
      <p:cxnSp>
        <p:nvCxnSpPr>
          <p:cNvPr id="242" name="Google Shape;242;p31"/>
          <p:cNvCxnSpPr/>
          <p:nvPr/>
        </p:nvCxnSpPr>
        <p:spPr>
          <a:xfrm>
            <a:off x="9780663" y="9258300"/>
            <a:ext cx="8507400" cy="0"/>
          </a:xfrm>
          <a:prstGeom prst="straightConnector1">
            <a:avLst/>
          </a:prstGeom>
          <a:noFill/>
          <a:ln cap="flat" cmpd="sng" w="38100">
            <a:solidFill>
              <a:srgbClr val="F4EADB"/>
            </a:solidFill>
            <a:prstDash val="solid"/>
            <a:round/>
            <a:headEnd len="sm" w="sm" type="none"/>
            <a:tailEnd len="sm" w="sm" type="none"/>
          </a:ln>
        </p:spPr>
      </p:cxnSp>
      <p:cxnSp>
        <p:nvCxnSpPr>
          <p:cNvPr id="243" name="Google Shape;243;p31"/>
          <p:cNvCxnSpPr/>
          <p:nvPr/>
        </p:nvCxnSpPr>
        <p:spPr>
          <a:xfrm>
            <a:off x="58478" y="9258300"/>
            <a:ext cx="8507400" cy="0"/>
          </a:xfrm>
          <a:prstGeom prst="straightConnector1">
            <a:avLst/>
          </a:prstGeom>
          <a:noFill/>
          <a:ln cap="flat" cmpd="sng" w="38100">
            <a:solidFill>
              <a:srgbClr val="F4EADB"/>
            </a:solidFill>
            <a:prstDash val="solid"/>
            <a:round/>
            <a:headEnd len="sm" w="sm" type="none"/>
            <a:tailEnd len="sm" w="sm" type="none"/>
          </a:ln>
        </p:spPr>
      </p:cxnSp>
      <p:grpSp>
        <p:nvGrpSpPr>
          <p:cNvPr id="244" name="Google Shape;244;p31"/>
          <p:cNvGrpSpPr/>
          <p:nvPr/>
        </p:nvGrpSpPr>
        <p:grpSpPr>
          <a:xfrm>
            <a:off x="16593978" y="658048"/>
            <a:ext cx="2046874" cy="2046874"/>
            <a:chOff x="0" y="0"/>
            <a:chExt cx="812800" cy="812800"/>
          </a:xfrm>
        </p:grpSpPr>
        <p:sp>
          <p:nvSpPr>
            <p:cNvPr id="245" name="Google Shape;245;p3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1"/>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7" name="Google Shape;247;p31"/>
          <p:cNvGrpSpPr/>
          <p:nvPr/>
        </p:nvGrpSpPr>
        <p:grpSpPr>
          <a:xfrm>
            <a:off x="-2492340" y="4219596"/>
            <a:ext cx="3521050" cy="3521050"/>
            <a:chOff x="0" y="0"/>
            <a:chExt cx="812800" cy="812800"/>
          </a:xfrm>
        </p:grpSpPr>
        <p:sp>
          <p:nvSpPr>
            <p:cNvPr id="248" name="Google Shape;248;p3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1"/>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0" name="Google Shape;250;p31"/>
          <p:cNvSpPr txBox="1"/>
          <p:nvPr/>
        </p:nvSpPr>
        <p:spPr>
          <a:xfrm>
            <a:off x="1559650" y="2635625"/>
            <a:ext cx="12545100" cy="4308300"/>
          </a:xfrm>
          <a:prstGeom prst="rect">
            <a:avLst/>
          </a:prstGeom>
          <a:noFill/>
          <a:ln>
            <a:noFill/>
          </a:ln>
        </p:spPr>
        <p:txBody>
          <a:bodyPr anchorCtr="0" anchor="t" bIns="0" lIns="0" spcFirstLastPara="1" rIns="0" wrap="square" tIns="0">
            <a:spAutoFit/>
          </a:bodyPr>
          <a:lstStyle/>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Split the dataset into training and testing sets (80% training, 20% testing).</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Train the LSTM model for a specified number of epochs (e.g., 50) using the training data.</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Monitor the training and validation loss during each epoch.</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Implement Early Stopping to prevent overfitting, with a patience of 10 epochs and restoring the best weights.</a:t>
            </a:r>
            <a:endParaRPr sz="2799">
              <a:solidFill>
                <a:srgbClr val="271905"/>
              </a:solidFill>
              <a:latin typeface="Alice"/>
              <a:ea typeface="Alice"/>
              <a:cs typeface="Alice"/>
              <a:sym typeface="Alice"/>
            </a:endParaRPr>
          </a:p>
          <a:p>
            <a:pPr indent="0" lvl="0" marL="45720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67D55"/>
        </a:solidFill>
      </p:bgPr>
    </p:bg>
    <p:spTree>
      <p:nvGrpSpPr>
        <p:cNvPr id="254" name="Shape 254"/>
        <p:cNvGrpSpPr/>
        <p:nvPr/>
      </p:nvGrpSpPr>
      <p:grpSpPr>
        <a:xfrm>
          <a:off x="0" y="0"/>
          <a:ext cx="0" cy="0"/>
          <a:chOff x="0" y="0"/>
          <a:chExt cx="0" cy="0"/>
        </a:xfrm>
      </p:grpSpPr>
      <p:sp>
        <p:nvSpPr>
          <p:cNvPr id="255" name="Google Shape;255;p32"/>
          <p:cNvSpPr txBox="1"/>
          <p:nvPr/>
        </p:nvSpPr>
        <p:spPr>
          <a:xfrm>
            <a:off x="3421875" y="658050"/>
            <a:ext cx="114444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F4EADB"/>
                </a:solidFill>
                <a:latin typeface="Bodoni"/>
                <a:ea typeface="Bodoni"/>
                <a:cs typeface="Bodoni"/>
                <a:sym typeface="Bodoni"/>
              </a:rPr>
              <a:t>Evaluation and Visualization</a:t>
            </a:r>
            <a:endParaRPr sz="7200">
              <a:solidFill>
                <a:srgbClr val="F4EADB"/>
              </a:solidFill>
              <a:latin typeface="Bodoni"/>
              <a:ea typeface="Bodoni"/>
              <a:cs typeface="Bodoni"/>
              <a:sym typeface="Bodoni"/>
            </a:endParaRPr>
          </a:p>
        </p:txBody>
      </p:sp>
      <p:sp>
        <p:nvSpPr>
          <p:cNvPr id="256" name="Google Shape;256;p32"/>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F4EADB"/>
                </a:solidFill>
                <a:latin typeface="Alice"/>
                <a:ea typeface="Alice"/>
                <a:cs typeface="Alice"/>
                <a:sym typeface="Alice"/>
              </a:rPr>
              <a:t>0</a:t>
            </a:r>
            <a:r>
              <a:rPr lang="en-US" sz="2799">
                <a:solidFill>
                  <a:srgbClr val="F4EADB"/>
                </a:solidFill>
                <a:latin typeface="Alice"/>
                <a:ea typeface="Alice"/>
                <a:cs typeface="Alice"/>
                <a:sym typeface="Alice"/>
              </a:rPr>
              <a:t>7</a:t>
            </a:r>
            <a:endParaRPr/>
          </a:p>
        </p:txBody>
      </p:sp>
      <p:cxnSp>
        <p:nvCxnSpPr>
          <p:cNvPr id="257" name="Google Shape;257;p32"/>
          <p:cNvCxnSpPr/>
          <p:nvPr/>
        </p:nvCxnSpPr>
        <p:spPr>
          <a:xfrm>
            <a:off x="9780663" y="9258300"/>
            <a:ext cx="8507400" cy="0"/>
          </a:xfrm>
          <a:prstGeom prst="straightConnector1">
            <a:avLst/>
          </a:prstGeom>
          <a:noFill/>
          <a:ln cap="flat" cmpd="sng" w="38100">
            <a:solidFill>
              <a:srgbClr val="F4EADB"/>
            </a:solidFill>
            <a:prstDash val="solid"/>
            <a:round/>
            <a:headEnd len="sm" w="sm" type="none"/>
            <a:tailEnd len="sm" w="sm" type="none"/>
          </a:ln>
        </p:spPr>
      </p:cxnSp>
      <p:cxnSp>
        <p:nvCxnSpPr>
          <p:cNvPr id="258" name="Google Shape;258;p32"/>
          <p:cNvCxnSpPr/>
          <p:nvPr/>
        </p:nvCxnSpPr>
        <p:spPr>
          <a:xfrm>
            <a:off x="58478" y="9258300"/>
            <a:ext cx="8507400" cy="0"/>
          </a:xfrm>
          <a:prstGeom prst="straightConnector1">
            <a:avLst/>
          </a:prstGeom>
          <a:noFill/>
          <a:ln cap="flat" cmpd="sng" w="38100">
            <a:solidFill>
              <a:srgbClr val="F4EADB"/>
            </a:solidFill>
            <a:prstDash val="solid"/>
            <a:round/>
            <a:headEnd len="sm" w="sm" type="none"/>
            <a:tailEnd len="sm" w="sm" type="none"/>
          </a:ln>
        </p:spPr>
      </p:cxnSp>
      <p:grpSp>
        <p:nvGrpSpPr>
          <p:cNvPr id="259" name="Google Shape;259;p32"/>
          <p:cNvGrpSpPr/>
          <p:nvPr/>
        </p:nvGrpSpPr>
        <p:grpSpPr>
          <a:xfrm>
            <a:off x="16593978" y="658048"/>
            <a:ext cx="2046874" cy="2046874"/>
            <a:chOff x="0" y="0"/>
            <a:chExt cx="812800" cy="812800"/>
          </a:xfrm>
        </p:grpSpPr>
        <p:sp>
          <p:nvSpPr>
            <p:cNvPr id="260" name="Google Shape;260;p3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2"/>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2" name="Google Shape;262;p32"/>
          <p:cNvGrpSpPr/>
          <p:nvPr/>
        </p:nvGrpSpPr>
        <p:grpSpPr>
          <a:xfrm>
            <a:off x="-2492340" y="4219596"/>
            <a:ext cx="3521050" cy="3521050"/>
            <a:chOff x="0" y="0"/>
            <a:chExt cx="812800" cy="812800"/>
          </a:xfrm>
        </p:grpSpPr>
        <p:sp>
          <p:nvSpPr>
            <p:cNvPr id="263" name="Google Shape;263;p3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2"/>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5" name="Google Shape;265;p32"/>
          <p:cNvSpPr txBox="1"/>
          <p:nvPr/>
        </p:nvSpPr>
        <p:spPr>
          <a:xfrm>
            <a:off x="1559650" y="2635625"/>
            <a:ext cx="12545100" cy="4739100"/>
          </a:xfrm>
          <a:prstGeom prst="rect">
            <a:avLst/>
          </a:prstGeom>
          <a:noFill/>
          <a:ln>
            <a:noFill/>
          </a:ln>
        </p:spPr>
        <p:txBody>
          <a:bodyPr anchorCtr="0" anchor="t" bIns="0" lIns="0" spcFirstLastPara="1" rIns="0" wrap="square" tIns="0">
            <a:spAutoFit/>
          </a:bodyPr>
          <a:lstStyle/>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Plot the training and validation loss curves to assess model performance.</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Make predictions on the test set using the trained model.</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Monitor the training and validation loss during each epoch.Convert predicted and true values to binary form (1 if closing price increased, 0 otherwise).</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Calculate and display the MAE, MSE to evaluate binary classification performance.</a:t>
            </a:r>
            <a:endParaRPr sz="2799">
              <a:solidFill>
                <a:srgbClr val="271905"/>
              </a:solidFill>
              <a:latin typeface="Alice"/>
              <a:ea typeface="Alice"/>
              <a:cs typeface="Alice"/>
              <a:sym typeface="Alice"/>
            </a:endParaRPr>
          </a:p>
          <a:p>
            <a:pPr indent="0" lvl="0" marL="45720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67D55"/>
        </a:solidFill>
      </p:bgPr>
    </p:bg>
    <p:spTree>
      <p:nvGrpSpPr>
        <p:cNvPr id="269" name="Shape 269"/>
        <p:cNvGrpSpPr/>
        <p:nvPr/>
      </p:nvGrpSpPr>
      <p:grpSpPr>
        <a:xfrm>
          <a:off x="0" y="0"/>
          <a:ext cx="0" cy="0"/>
          <a:chOff x="0" y="0"/>
          <a:chExt cx="0" cy="0"/>
        </a:xfrm>
      </p:grpSpPr>
      <p:sp>
        <p:nvSpPr>
          <p:cNvPr id="270" name="Google Shape;270;p33"/>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F4EADB"/>
                </a:solidFill>
                <a:latin typeface="Alice"/>
                <a:ea typeface="Alice"/>
                <a:cs typeface="Alice"/>
                <a:sym typeface="Alice"/>
              </a:rPr>
              <a:t>0</a:t>
            </a:r>
            <a:r>
              <a:rPr lang="en-US" sz="2799">
                <a:solidFill>
                  <a:srgbClr val="F4EADB"/>
                </a:solidFill>
                <a:latin typeface="Alice"/>
                <a:ea typeface="Alice"/>
                <a:cs typeface="Alice"/>
                <a:sym typeface="Alice"/>
              </a:rPr>
              <a:t>8</a:t>
            </a:r>
            <a:endParaRPr/>
          </a:p>
        </p:txBody>
      </p:sp>
      <p:cxnSp>
        <p:nvCxnSpPr>
          <p:cNvPr id="271" name="Google Shape;271;p33"/>
          <p:cNvCxnSpPr/>
          <p:nvPr/>
        </p:nvCxnSpPr>
        <p:spPr>
          <a:xfrm>
            <a:off x="9780663" y="9258300"/>
            <a:ext cx="8507400" cy="0"/>
          </a:xfrm>
          <a:prstGeom prst="straightConnector1">
            <a:avLst/>
          </a:prstGeom>
          <a:noFill/>
          <a:ln cap="flat" cmpd="sng" w="38100">
            <a:solidFill>
              <a:srgbClr val="F4EADB"/>
            </a:solidFill>
            <a:prstDash val="solid"/>
            <a:round/>
            <a:headEnd len="sm" w="sm" type="none"/>
            <a:tailEnd len="sm" w="sm" type="none"/>
          </a:ln>
        </p:spPr>
      </p:cxnSp>
      <p:cxnSp>
        <p:nvCxnSpPr>
          <p:cNvPr id="272" name="Google Shape;272;p33"/>
          <p:cNvCxnSpPr/>
          <p:nvPr/>
        </p:nvCxnSpPr>
        <p:spPr>
          <a:xfrm>
            <a:off x="58478" y="9258300"/>
            <a:ext cx="8507400" cy="0"/>
          </a:xfrm>
          <a:prstGeom prst="straightConnector1">
            <a:avLst/>
          </a:prstGeom>
          <a:noFill/>
          <a:ln cap="flat" cmpd="sng" w="38100">
            <a:solidFill>
              <a:srgbClr val="F4EADB"/>
            </a:solidFill>
            <a:prstDash val="solid"/>
            <a:round/>
            <a:headEnd len="sm" w="sm" type="none"/>
            <a:tailEnd len="sm" w="sm" type="none"/>
          </a:ln>
        </p:spPr>
      </p:cxnSp>
      <p:grpSp>
        <p:nvGrpSpPr>
          <p:cNvPr id="273" name="Google Shape;273;p33"/>
          <p:cNvGrpSpPr/>
          <p:nvPr/>
        </p:nvGrpSpPr>
        <p:grpSpPr>
          <a:xfrm>
            <a:off x="16593978" y="658048"/>
            <a:ext cx="2046874" cy="2046874"/>
            <a:chOff x="0" y="0"/>
            <a:chExt cx="812800" cy="812800"/>
          </a:xfrm>
        </p:grpSpPr>
        <p:sp>
          <p:nvSpPr>
            <p:cNvPr id="274" name="Google Shape;274;p3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3"/>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6" name="Google Shape;276;p33"/>
          <p:cNvGrpSpPr/>
          <p:nvPr/>
        </p:nvGrpSpPr>
        <p:grpSpPr>
          <a:xfrm>
            <a:off x="-2492340" y="4219596"/>
            <a:ext cx="3521050" cy="3521050"/>
            <a:chOff x="0" y="0"/>
            <a:chExt cx="812800" cy="812800"/>
          </a:xfrm>
        </p:grpSpPr>
        <p:sp>
          <p:nvSpPr>
            <p:cNvPr id="277" name="Google Shape;277;p3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3"/>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279" name="Google Shape;279;p33"/>
          <p:cNvPicPr preferRelativeResize="0"/>
          <p:nvPr/>
        </p:nvPicPr>
        <p:blipFill>
          <a:blip r:embed="rId3">
            <a:alphaModFix/>
          </a:blip>
          <a:stretch>
            <a:fillRect/>
          </a:stretch>
        </p:blipFill>
        <p:spPr>
          <a:xfrm>
            <a:off x="441250" y="2107086"/>
            <a:ext cx="8507399" cy="5510606"/>
          </a:xfrm>
          <a:prstGeom prst="rect">
            <a:avLst/>
          </a:prstGeom>
          <a:noFill/>
          <a:ln>
            <a:noFill/>
          </a:ln>
        </p:spPr>
      </p:pic>
      <p:pic>
        <p:nvPicPr>
          <p:cNvPr id="280" name="Google Shape;280;p33"/>
          <p:cNvPicPr preferRelativeResize="0"/>
          <p:nvPr/>
        </p:nvPicPr>
        <p:blipFill>
          <a:blip r:embed="rId4">
            <a:alphaModFix/>
          </a:blip>
          <a:stretch>
            <a:fillRect/>
          </a:stretch>
        </p:blipFill>
        <p:spPr>
          <a:xfrm>
            <a:off x="9441275" y="2107075"/>
            <a:ext cx="8456402" cy="5510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