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69" r:id="rId2"/>
    <p:sldId id="258" r:id="rId3"/>
    <p:sldId id="257" r:id="rId4"/>
    <p:sldId id="259" r:id="rId5"/>
    <p:sldId id="260" r:id="rId6"/>
    <p:sldId id="276" r:id="rId7"/>
    <p:sldId id="274" r:id="rId8"/>
    <p:sldId id="283" r:id="rId9"/>
    <p:sldId id="289" r:id="rId10"/>
    <p:sldId id="295" r:id="rId11"/>
    <p:sldId id="290" r:id="rId12"/>
    <p:sldId id="291" r:id="rId13"/>
    <p:sldId id="292" r:id="rId14"/>
    <p:sldId id="293" r:id="rId15"/>
    <p:sldId id="294" r:id="rId16"/>
    <p:sldId id="296" r:id="rId17"/>
    <p:sldId id="297" r:id="rId18"/>
    <p:sldId id="298" r:id="rId19"/>
    <p:sldId id="299" r:id="rId20"/>
    <p:sldId id="300" r:id="rId21"/>
    <p:sldId id="301" r:id="rId22"/>
    <p:sldId id="314" r:id="rId23"/>
    <p:sldId id="316" r:id="rId24"/>
    <p:sldId id="317" r:id="rId25"/>
    <p:sldId id="320" r:id="rId26"/>
    <p:sldId id="318" r:id="rId27"/>
    <p:sldId id="319" r:id="rId28"/>
    <p:sldId id="321" r:id="rId29"/>
    <p:sldId id="322" r:id="rId30"/>
    <p:sldId id="323" r:id="rId31"/>
    <p:sldId id="324" r:id="rId32"/>
    <p:sldId id="333" r:id="rId33"/>
    <p:sldId id="334" r:id="rId34"/>
    <p:sldId id="335" r:id="rId35"/>
    <p:sldId id="282" r:id="rId36"/>
    <p:sldId id="261" r:id="rId37"/>
    <p:sldId id="262" r:id="rId38"/>
    <p:sldId id="263" r:id="rId39"/>
    <p:sldId id="277" r:id="rId40"/>
    <p:sldId id="310" r:id="rId41"/>
    <p:sldId id="264" r:id="rId42"/>
    <p:sldId id="278" r:id="rId43"/>
    <p:sldId id="284" r:id="rId44"/>
    <p:sldId id="325" r:id="rId45"/>
    <p:sldId id="329" r:id="rId46"/>
    <p:sldId id="288" r:id="rId47"/>
    <p:sldId id="265" r:id="rId48"/>
    <p:sldId id="285" r:id="rId49"/>
    <p:sldId id="286" r:id="rId50"/>
    <p:sldId id="287" r:id="rId51"/>
    <p:sldId id="311" r:id="rId52"/>
    <p:sldId id="312" r:id="rId53"/>
    <p:sldId id="313" r:id="rId54"/>
    <p:sldId id="266" r:id="rId55"/>
    <p:sldId id="302" r:id="rId56"/>
    <p:sldId id="303" r:id="rId57"/>
    <p:sldId id="304" r:id="rId58"/>
    <p:sldId id="305" r:id="rId59"/>
    <p:sldId id="326" r:id="rId60"/>
    <p:sldId id="327" r:id="rId61"/>
    <p:sldId id="328" r:id="rId62"/>
    <p:sldId id="306" r:id="rId63"/>
    <p:sldId id="307" r:id="rId64"/>
    <p:sldId id="308" r:id="rId65"/>
    <p:sldId id="309" r:id="rId66"/>
    <p:sldId id="280" r:id="rId67"/>
    <p:sldId id="281" r:id="rId68"/>
    <p:sldId id="330" r:id="rId69"/>
    <p:sldId id="331" r:id="rId70"/>
    <p:sldId id="268" r:id="rId71"/>
    <p:sldId id="27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33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xmlns="" val="37678900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3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38" name="Title 7"/>
          <p:cNvSpPr>
            <a:spLocks noGrp="1"/>
          </p:cNvSpPr>
          <p:nvPr>
            <p:ph type="ctrTitle"/>
          </p:nvPr>
        </p:nvSpPr>
        <p:spPr>
          <a:xfrm>
            <a:off x="464234" y="381001"/>
            <a:ext cx="8229600" cy="2209800"/>
          </a:xfrm>
        </p:spPr>
        <p:txBody>
          <a:bodyPr lIns="45720" rIns="228600" anchor="b">
            <a:normAutofit/>
          </a:bodyPr>
          <a:lstStyle>
            <a:lvl1pPr marL="0" algn="r">
              <a:defRPr sz="4800"/>
            </a:lvl1pPr>
          </a:lstStyle>
          <a:p>
            <a:r>
              <a:rPr kumimoji="0" lang="en-US" smtClean="0"/>
              <a:t>Click to edit Master title style</a:t>
            </a:r>
            <a:endParaRPr kumimoji="0" lang="en-US"/>
          </a:p>
        </p:txBody>
      </p:sp>
      <p:sp>
        <p:nvSpPr>
          <p:cNvPr id="104863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40" name="Date Placeholder 9"/>
          <p:cNvSpPr>
            <a:spLocks noGrp="1"/>
          </p:cNvSpPr>
          <p:nvPr>
            <p:ph type="dt" sz="half" idx="10"/>
          </p:nvPr>
        </p:nvSpPr>
        <p:spPr>
          <a:xfrm>
            <a:off x="5562600" y="6509004"/>
            <a:ext cx="3002280" cy="274320"/>
          </a:xfrm>
        </p:spPr>
        <p:txBody>
          <a:bodyPr vert="horz" rtlCol="0"/>
          <a:lstStyle/>
          <a:p>
            <a:fld id="{FE4F5EFD-7AAA-4745-8763-4D62FCB8F223}" type="datetimeFigureOut">
              <a:rPr lang="en-US" smtClean="0"/>
              <a:pPr/>
              <a:t>06/02/20</a:t>
            </a:fld>
            <a:endParaRPr lang="en-IN"/>
          </a:p>
        </p:txBody>
      </p:sp>
      <p:sp>
        <p:nvSpPr>
          <p:cNvPr id="104864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DEEF3509-673E-4A13-9D1B-D905ED2CFF3E}" type="slidenum">
              <a:rPr lang="en-IN" smtClean="0"/>
              <a:pPr/>
              <a:t>‹#›</a:t>
            </a:fld>
            <a:endParaRPr lang="en-IN"/>
          </a:p>
        </p:txBody>
      </p:sp>
      <p:sp>
        <p:nvSpPr>
          <p:cNvPr id="1048642" name="Footer Placeholder 11"/>
          <p:cNvSpPr>
            <a:spLocks noGrp="1"/>
          </p:cNvSpPr>
          <p:nvPr>
            <p:ph type="ftr" sz="quarter" idx="12"/>
          </p:nvPr>
        </p:nvSpPr>
        <p:spPr>
          <a:xfrm>
            <a:off x="1600200" y="6509004"/>
            <a:ext cx="3907464" cy="274320"/>
          </a:xfrm>
        </p:spPr>
        <p:txBody>
          <a:bodyPr vert="horz" rtlCol="0"/>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kumimoji="0" lang="en-US" smtClean="0"/>
              <a:t>Click to edit Master title style</a:t>
            </a:r>
            <a:endParaRPr kumimoji="0" lang="en-US"/>
          </a:p>
        </p:txBody>
      </p:sp>
      <p:sp>
        <p:nvSpPr>
          <p:cNvPr id="1048656"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7" name="Date Placeholder 3"/>
          <p:cNvSpPr>
            <a:spLocks noGrp="1"/>
          </p:cNvSpPr>
          <p:nvPr>
            <p:ph type="dt" sz="half" idx="10"/>
          </p:nvPr>
        </p:nvSpPr>
        <p:spPr/>
        <p:txBody>
          <a:bodyPr/>
          <a:lstStyle/>
          <a:p>
            <a:fld id="{FE4F5EFD-7AAA-4745-8763-4D62FCB8F223}" type="datetimeFigureOut">
              <a:rPr lang="en-US" smtClean="0"/>
              <a:pPr/>
              <a:t>06/02/20</a:t>
            </a:fld>
            <a:endParaRPr lang="en-IN"/>
          </a:p>
        </p:txBody>
      </p:sp>
      <p:sp>
        <p:nvSpPr>
          <p:cNvPr id="1048658" name="Footer Placeholder 4"/>
          <p:cNvSpPr>
            <a:spLocks noGrp="1"/>
          </p:cNvSpPr>
          <p:nvPr>
            <p:ph type="ftr" sz="quarter" idx="11"/>
          </p:nvPr>
        </p:nvSpPr>
        <p:spPr/>
        <p:txBody>
          <a:bodyPr/>
          <a:lstStyle/>
          <a:p>
            <a:endParaRPr lang="en-IN"/>
          </a:p>
        </p:txBody>
      </p:sp>
      <p:sp>
        <p:nvSpPr>
          <p:cNvPr id="1048659" name="Slide Number Placeholder 5"/>
          <p:cNvSpPr>
            <a:spLocks noGrp="1"/>
          </p:cNvSpPr>
          <p:nvPr>
            <p:ph type="sldNum" sz="quarter" idx="12"/>
          </p:nvPr>
        </p:nvSpPr>
        <p:spPr/>
        <p:txBody>
          <a:bodyPr/>
          <a:lstStyle/>
          <a:p>
            <a:fld id="{DEEF3509-673E-4A13-9D1B-D905ED2CFF3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9" name="Vertical Title 1"/>
          <p:cNvSpPr>
            <a:spLocks noGrp="1"/>
          </p:cNvSpPr>
          <p:nvPr>
            <p:ph type="title" orient="vert"/>
          </p:nvPr>
        </p:nvSpPr>
        <p:spPr>
          <a:xfrm>
            <a:off x="6629400" y="274638"/>
            <a:ext cx="2057400" cy="5851525"/>
          </a:xfrm>
        </p:spPr>
        <p:txBody>
          <a:bodyPr vert="eaVert"/>
          <a:lstStyle>
            <a:lvl1pPr algn="l"/>
          </a:lstStyle>
          <a:p>
            <a:r>
              <a:rPr kumimoji="0" lang="en-US" smtClean="0"/>
              <a:t>Click to edit Master title style</a:t>
            </a:r>
            <a:endParaRPr kumimoji="0" lang="en-US"/>
          </a:p>
        </p:txBody>
      </p:sp>
      <p:sp>
        <p:nvSpPr>
          <p:cNvPr id="1048630"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1" name="Date Placeholder 3"/>
          <p:cNvSpPr>
            <a:spLocks noGrp="1"/>
          </p:cNvSpPr>
          <p:nvPr>
            <p:ph type="dt" sz="half" idx="10"/>
          </p:nvPr>
        </p:nvSpPr>
        <p:spPr/>
        <p:txBody>
          <a:bodyPr/>
          <a:lstStyle/>
          <a:p>
            <a:fld id="{FE4F5EFD-7AAA-4745-8763-4D62FCB8F223}" type="datetimeFigureOut">
              <a:rPr lang="en-US" smtClean="0"/>
              <a:pPr/>
              <a:t>06/02/20</a:t>
            </a:fld>
            <a:endParaRPr lang="en-IN"/>
          </a:p>
        </p:txBody>
      </p:sp>
      <p:sp>
        <p:nvSpPr>
          <p:cNvPr id="1048632" name="Footer Placeholder 4"/>
          <p:cNvSpPr>
            <a:spLocks noGrp="1"/>
          </p:cNvSpPr>
          <p:nvPr>
            <p:ph type="ftr" sz="quarter" idx="11"/>
          </p:nvPr>
        </p:nvSpPr>
        <p:spPr/>
        <p:txBody>
          <a:bodyPr/>
          <a:lstStyle/>
          <a:p>
            <a:endParaRPr lang="en-IN"/>
          </a:p>
        </p:txBody>
      </p:sp>
      <p:sp>
        <p:nvSpPr>
          <p:cNvPr id="1048633" name="Slide Number Placeholder 5"/>
          <p:cNvSpPr>
            <a:spLocks noGrp="1"/>
          </p:cNvSpPr>
          <p:nvPr>
            <p:ph type="sldNum" sz="quarter" idx="12"/>
          </p:nvPr>
        </p:nvSpPr>
        <p:spPr/>
        <p:txBody>
          <a:bodyPr/>
          <a:lstStyle/>
          <a:p>
            <a:fld id="{DEEF3509-673E-4A13-9D1B-D905ED2CFF3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3" name="Title 1"/>
          <p:cNvSpPr>
            <a:spLocks noGrp="1"/>
          </p:cNvSpPr>
          <p:nvPr>
            <p:ph type="title"/>
          </p:nvPr>
        </p:nvSpPr>
        <p:spPr/>
        <p:txBody>
          <a:bodyPr/>
          <a:lstStyle/>
          <a:p>
            <a:r>
              <a:rPr kumimoji="0" lang="en-US" smtClean="0"/>
              <a:t>Click to edit Master title style</a:t>
            </a:r>
            <a:endParaRPr kumimoji="0" lang="en-US"/>
          </a:p>
        </p:txBody>
      </p:sp>
      <p:sp>
        <p:nvSpPr>
          <p:cNvPr id="104858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5" name="Date Placeholder 3"/>
          <p:cNvSpPr>
            <a:spLocks noGrp="1"/>
          </p:cNvSpPr>
          <p:nvPr>
            <p:ph type="dt" sz="half" idx="10"/>
          </p:nvPr>
        </p:nvSpPr>
        <p:spPr/>
        <p:txBody>
          <a:bodyPr/>
          <a:lstStyle/>
          <a:p>
            <a:fld id="{FE4F5EFD-7AAA-4745-8763-4D62FCB8F223}" type="datetimeFigureOut">
              <a:rPr lang="en-US" smtClean="0"/>
              <a:pPr/>
              <a:t>06/02/20</a:t>
            </a:fld>
            <a:endParaRPr lang="en-IN"/>
          </a:p>
        </p:txBody>
      </p:sp>
      <p:sp>
        <p:nvSpPr>
          <p:cNvPr id="1048586" name="Footer Placeholder 4"/>
          <p:cNvSpPr>
            <a:spLocks noGrp="1"/>
          </p:cNvSpPr>
          <p:nvPr>
            <p:ph type="ftr" sz="quarter" idx="11"/>
          </p:nvPr>
        </p:nvSpPr>
        <p:spPr/>
        <p:txBody>
          <a:bodyPr/>
          <a:lstStyle/>
          <a:p>
            <a:endParaRPr lang="en-IN"/>
          </a:p>
        </p:txBody>
      </p:sp>
      <p:sp>
        <p:nvSpPr>
          <p:cNvPr id="1048587" name="Slide Number Placeholder 5"/>
          <p:cNvSpPr>
            <a:spLocks noGrp="1"/>
          </p:cNvSpPr>
          <p:nvPr>
            <p:ph type="sldNum" sz="quarter" idx="12"/>
          </p:nvPr>
        </p:nvSpPr>
        <p:spPr/>
        <p:txBody>
          <a:bodyPr/>
          <a:lstStyle/>
          <a:p>
            <a:fld id="{DEEF3509-673E-4A13-9D1B-D905ED2CFF3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649"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0"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52" name="Date Placeholder 7"/>
          <p:cNvSpPr>
            <a:spLocks noGrp="1"/>
          </p:cNvSpPr>
          <p:nvPr>
            <p:ph type="dt" sz="half" idx="10"/>
          </p:nvPr>
        </p:nvSpPr>
        <p:spPr>
          <a:xfrm>
            <a:off x="5562600" y="6513670"/>
            <a:ext cx="3002280" cy="274320"/>
          </a:xfrm>
        </p:spPr>
        <p:txBody>
          <a:bodyPr vert="horz" rtlCol="0"/>
          <a:lstStyle/>
          <a:p>
            <a:fld id="{FE4F5EFD-7AAA-4745-8763-4D62FCB8F223}" type="datetimeFigureOut">
              <a:rPr lang="en-US" smtClean="0"/>
              <a:pPr/>
              <a:t>06/02/20</a:t>
            </a:fld>
            <a:endParaRPr lang="en-IN"/>
          </a:p>
        </p:txBody>
      </p:sp>
      <p:sp>
        <p:nvSpPr>
          <p:cNvPr id="1048653"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DEEF3509-673E-4A13-9D1B-D905ED2CFF3E}" type="slidenum">
              <a:rPr lang="en-IN" smtClean="0"/>
              <a:pPr/>
              <a:t>‹#›</a:t>
            </a:fld>
            <a:endParaRPr lang="en-IN"/>
          </a:p>
        </p:txBody>
      </p:sp>
      <p:sp>
        <p:nvSpPr>
          <p:cNvPr id="1048654" name="Footer Placeholder 9"/>
          <p:cNvSpPr>
            <a:spLocks noGrp="1"/>
          </p:cNvSpPr>
          <p:nvPr>
            <p:ph type="ftr" sz="quarter" idx="12"/>
          </p:nvPr>
        </p:nvSpPr>
        <p:spPr>
          <a:xfrm>
            <a:off x="1600200" y="6513670"/>
            <a:ext cx="3907464"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kumimoji="0" lang="en-US" smtClean="0"/>
              <a:t>Click to edit Master title style</a:t>
            </a:r>
            <a:endParaRPr kumimoji="0" lang="en-US"/>
          </a:p>
        </p:txBody>
      </p:sp>
      <p:sp>
        <p:nvSpPr>
          <p:cNvPr id="1048608"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09"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10" name="Date Placeholder 4"/>
          <p:cNvSpPr>
            <a:spLocks noGrp="1"/>
          </p:cNvSpPr>
          <p:nvPr>
            <p:ph type="dt" sz="half" idx="10"/>
          </p:nvPr>
        </p:nvSpPr>
        <p:spPr/>
        <p:txBody>
          <a:bodyPr/>
          <a:lstStyle/>
          <a:p>
            <a:fld id="{FE4F5EFD-7AAA-4745-8763-4D62FCB8F223}" type="datetimeFigureOut">
              <a:rPr lang="en-US" smtClean="0"/>
              <a:pPr/>
              <a:t>06/02/20</a:t>
            </a:fld>
            <a:endParaRPr lang="en-IN"/>
          </a:p>
        </p:txBody>
      </p:sp>
      <p:sp>
        <p:nvSpPr>
          <p:cNvPr id="1048611" name="Footer Placeholder 5"/>
          <p:cNvSpPr>
            <a:spLocks noGrp="1"/>
          </p:cNvSpPr>
          <p:nvPr>
            <p:ph type="ftr" sz="quarter" idx="11"/>
          </p:nvPr>
        </p:nvSpPr>
        <p:spPr/>
        <p:txBody>
          <a:bodyPr/>
          <a:lstStyle/>
          <a:p>
            <a:endParaRPr lang="en-IN"/>
          </a:p>
        </p:txBody>
      </p:sp>
      <p:sp>
        <p:nvSpPr>
          <p:cNvPr id="1048612" name="Slide Number Placeholder 6"/>
          <p:cNvSpPr>
            <a:spLocks noGrp="1"/>
          </p:cNvSpPr>
          <p:nvPr>
            <p:ph type="sldNum" sz="quarter" idx="12"/>
          </p:nvPr>
        </p:nvSpPr>
        <p:spPr>
          <a:xfrm>
            <a:off x="8641080" y="6514568"/>
            <a:ext cx="464288" cy="274320"/>
          </a:xfrm>
        </p:spPr>
        <p:txBody>
          <a:bodyPr/>
          <a:lstStyle/>
          <a:p>
            <a:fld id="{DEEF3509-673E-4A13-9D1B-D905ED2CFF3E}" type="slidenum">
              <a:rPr lang="en-IN" smtClean="0"/>
              <a:pPr/>
              <a:t>‹#›</a:t>
            </a:fld>
            <a:endParaRPr lang="en-IN"/>
          </a:p>
        </p:txBody>
      </p:sp>
      <p:sp>
        <p:nvSpPr>
          <p:cNvPr id="1048613"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14"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048615"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048616" name="Title 1"/>
          <p:cNvSpPr>
            <a:spLocks noGrp="1"/>
          </p:cNvSpPr>
          <p:nvPr>
            <p:ph type="title"/>
          </p:nvPr>
        </p:nvSpPr>
        <p:spPr>
          <a:xfrm>
            <a:off x="457200" y="251948"/>
            <a:ext cx="8229600" cy="1143000"/>
          </a:xfrm>
        </p:spPr>
        <p:txBody>
          <a:bodyPr anchor="b"/>
          <a:lstStyle/>
          <a:p>
            <a:r>
              <a:rPr kumimoji="0" lang="en-US" smtClean="0"/>
              <a:t>Click to edit Master title style</a:t>
            </a:r>
            <a:endParaRPr kumimoji="0" lang="en-US"/>
          </a:p>
        </p:txBody>
      </p:sp>
      <p:sp>
        <p:nvSpPr>
          <p:cNvPr id="1048617"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18"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19"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20"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21" name="Date Placeholder 6"/>
          <p:cNvSpPr>
            <a:spLocks noGrp="1"/>
          </p:cNvSpPr>
          <p:nvPr>
            <p:ph type="dt" sz="half" idx="10"/>
          </p:nvPr>
        </p:nvSpPr>
        <p:spPr/>
        <p:txBody>
          <a:bodyPr/>
          <a:lstStyle/>
          <a:p>
            <a:fld id="{FE4F5EFD-7AAA-4745-8763-4D62FCB8F223}" type="datetimeFigureOut">
              <a:rPr lang="en-US" smtClean="0"/>
              <a:pPr/>
              <a:t>06/02/20</a:t>
            </a:fld>
            <a:endParaRPr lang="en-IN"/>
          </a:p>
        </p:txBody>
      </p:sp>
      <p:sp>
        <p:nvSpPr>
          <p:cNvPr id="1048622" name="Footer Placeholder 7"/>
          <p:cNvSpPr>
            <a:spLocks noGrp="1"/>
          </p:cNvSpPr>
          <p:nvPr>
            <p:ph type="ftr" sz="quarter" idx="11"/>
          </p:nvPr>
        </p:nvSpPr>
        <p:spPr/>
        <p:txBody>
          <a:bodyPr/>
          <a:lstStyle/>
          <a:p>
            <a:endParaRPr lang="en-IN"/>
          </a:p>
        </p:txBody>
      </p:sp>
      <p:sp>
        <p:nvSpPr>
          <p:cNvPr id="1048623" name="Slide Number Placeholder 8"/>
          <p:cNvSpPr>
            <a:spLocks noGrp="1"/>
          </p:cNvSpPr>
          <p:nvPr>
            <p:ph type="sldNum" sz="quarter" idx="12"/>
          </p:nvPr>
        </p:nvSpPr>
        <p:spPr>
          <a:xfrm>
            <a:off x="8641080" y="6514568"/>
            <a:ext cx="464288" cy="274320"/>
          </a:xfrm>
        </p:spPr>
        <p:txBody>
          <a:bodyPr/>
          <a:lstStyle/>
          <a:p>
            <a:fld id="{DEEF3509-673E-4A13-9D1B-D905ED2CFF3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4" name="Title 1"/>
          <p:cNvSpPr>
            <a:spLocks noGrp="1"/>
          </p:cNvSpPr>
          <p:nvPr>
            <p:ph type="title"/>
          </p:nvPr>
        </p:nvSpPr>
        <p:spPr>
          <a:xfrm>
            <a:off x="457200" y="253218"/>
            <a:ext cx="8229600" cy="1143000"/>
          </a:xfrm>
        </p:spPr>
        <p:txBody>
          <a:bodyPr/>
          <a:lstStyle/>
          <a:p>
            <a:r>
              <a:rPr kumimoji="0" lang="en-US" smtClean="0"/>
              <a:t>Click to edit Master title style</a:t>
            </a:r>
            <a:endParaRPr kumimoji="0" lang="en-US"/>
          </a:p>
        </p:txBody>
      </p:sp>
      <p:sp>
        <p:nvSpPr>
          <p:cNvPr id="1048625" name="Date Placeholder 2"/>
          <p:cNvSpPr>
            <a:spLocks noGrp="1"/>
          </p:cNvSpPr>
          <p:nvPr>
            <p:ph type="dt" sz="half" idx="10"/>
          </p:nvPr>
        </p:nvSpPr>
        <p:spPr/>
        <p:txBody>
          <a:bodyPr/>
          <a:lstStyle/>
          <a:p>
            <a:fld id="{FE4F5EFD-7AAA-4745-8763-4D62FCB8F223}" type="datetimeFigureOut">
              <a:rPr lang="en-US" smtClean="0"/>
              <a:pPr/>
              <a:t>06/02/20</a:t>
            </a:fld>
            <a:endParaRPr lang="en-IN"/>
          </a:p>
        </p:txBody>
      </p:sp>
      <p:sp>
        <p:nvSpPr>
          <p:cNvPr id="1048626" name="Footer Placeholder 3"/>
          <p:cNvSpPr>
            <a:spLocks noGrp="1"/>
          </p:cNvSpPr>
          <p:nvPr>
            <p:ph type="ftr" sz="quarter" idx="11"/>
          </p:nvPr>
        </p:nvSpPr>
        <p:spPr/>
        <p:txBody>
          <a:bodyPr/>
          <a:lstStyle/>
          <a:p>
            <a:endParaRPr lang="en-IN"/>
          </a:p>
        </p:txBody>
      </p:sp>
      <p:sp>
        <p:nvSpPr>
          <p:cNvPr id="1048627" name="Slide Number Placeholder 4"/>
          <p:cNvSpPr>
            <a:spLocks noGrp="1"/>
          </p:cNvSpPr>
          <p:nvPr>
            <p:ph type="sldNum" sz="quarter" idx="12"/>
          </p:nvPr>
        </p:nvSpPr>
        <p:spPr/>
        <p:txBody>
          <a:bodyPr/>
          <a:lstStyle/>
          <a:p>
            <a:fld id="{DEEF3509-673E-4A13-9D1B-D905ED2CFF3E}" type="slidenum">
              <a:rPr lang="en-IN" smtClean="0"/>
              <a:pPr/>
              <a:t>‹#›</a:t>
            </a:fld>
            <a:endParaRPr lang="en-IN"/>
          </a:p>
        </p:txBody>
      </p:sp>
      <p:sp>
        <p:nvSpPr>
          <p:cNvPr id="1048628"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4" name="Date Placeholder 1"/>
          <p:cNvSpPr>
            <a:spLocks noGrp="1"/>
          </p:cNvSpPr>
          <p:nvPr>
            <p:ph type="dt" sz="half" idx="10"/>
          </p:nvPr>
        </p:nvSpPr>
        <p:spPr/>
        <p:txBody>
          <a:bodyPr/>
          <a:lstStyle/>
          <a:p>
            <a:fld id="{FE4F5EFD-7AAA-4745-8763-4D62FCB8F223}" type="datetimeFigureOut">
              <a:rPr lang="en-US" smtClean="0"/>
              <a:pPr/>
              <a:t>06/02/20</a:t>
            </a:fld>
            <a:endParaRPr lang="en-IN"/>
          </a:p>
        </p:txBody>
      </p:sp>
      <p:sp>
        <p:nvSpPr>
          <p:cNvPr id="1048635" name="Footer Placeholder 2"/>
          <p:cNvSpPr>
            <a:spLocks noGrp="1"/>
          </p:cNvSpPr>
          <p:nvPr>
            <p:ph type="ftr" sz="quarter" idx="11"/>
          </p:nvPr>
        </p:nvSpPr>
        <p:spPr/>
        <p:txBody>
          <a:bodyPr/>
          <a:lstStyle/>
          <a:p>
            <a:endParaRPr lang="en-IN"/>
          </a:p>
        </p:txBody>
      </p:sp>
      <p:sp>
        <p:nvSpPr>
          <p:cNvPr id="1048636" name="Slide Number Placeholder 3"/>
          <p:cNvSpPr>
            <a:spLocks noGrp="1"/>
          </p:cNvSpPr>
          <p:nvPr>
            <p:ph type="sldNum" sz="quarter" idx="12"/>
          </p:nvPr>
        </p:nvSpPr>
        <p:spPr/>
        <p:txBody>
          <a:bodyPr/>
          <a:lstStyle/>
          <a:p>
            <a:fld id="{DEEF3509-673E-4A13-9D1B-D905ED2CFF3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48660"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1" name="Title 1"/>
          <p:cNvSpPr>
            <a:spLocks noGrp="1"/>
          </p:cNvSpPr>
          <p:nvPr>
            <p:ph type="title"/>
          </p:nvPr>
        </p:nvSpPr>
        <p:spPr>
          <a:xfrm>
            <a:off x="4963136" y="304800"/>
            <a:ext cx="3931920" cy="762000"/>
          </a:xfrm>
        </p:spPr>
        <p:txBody>
          <a:bodyPr anchor="b"/>
          <a:lstStyle>
            <a:lvl1pPr marL="0" algn="r">
              <a:buNone/>
              <a:defRPr sz="2000" b="1"/>
            </a:lvl1pPr>
          </a:lstStyle>
          <a:p>
            <a:r>
              <a:rPr kumimoji="0" lang="en-US" smtClean="0"/>
              <a:t>Click to edit Master title style</a:t>
            </a:r>
            <a:endParaRPr kumimoji="0" lang="en-US"/>
          </a:p>
        </p:txBody>
      </p:sp>
      <p:sp>
        <p:nvSpPr>
          <p:cNvPr id="1048662"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663"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4" name="Date Placeholder 8"/>
          <p:cNvSpPr>
            <a:spLocks noGrp="1"/>
          </p:cNvSpPr>
          <p:nvPr>
            <p:ph type="dt" sz="half" idx="10"/>
          </p:nvPr>
        </p:nvSpPr>
        <p:spPr>
          <a:xfrm>
            <a:off x="5562600" y="6513670"/>
            <a:ext cx="3002280" cy="274320"/>
          </a:xfrm>
        </p:spPr>
        <p:txBody>
          <a:bodyPr vert="horz" rtlCol="0"/>
          <a:lstStyle/>
          <a:p>
            <a:fld id="{FE4F5EFD-7AAA-4745-8763-4D62FCB8F223}" type="datetimeFigureOut">
              <a:rPr lang="en-US" smtClean="0"/>
              <a:pPr/>
              <a:t>06/02/20</a:t>
            </a:fld>
            <a:endParaRPr lang="en-IN"/>
          </a:p>
        </p:txBody>
      </p:sp>
      <p:sp>
        <p:nvSpPr>
          <p:cNvPr id="1048665"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DEEF3509-673E-4A13-9D1B-D905ED2CFF3E}" type="slidenum">
              <a:rPr lang="en-IN" smtClean="0"/>
              <a:pPr/>
              <a:t>‹#›</a:t>
            </a:fld>
            <a:endParaRPr lang="en-IN"/>
          </a:p>
        </p:txBody>
      </p:sp>
      <p:sp>
        <p:nvSpPr>
          <p:cNvPr id="1048666" name="Footer Placeholder 10"/>
          <p:cNvSpPr>
            <a:spLocks noGrp="1"/>
          </p:cNvSpPr>
          <p:nvPr>
            <p:ph type="ftr" sz="quarter" idx="12"/>
          </p:nvPr>
        </p:nvSpPr>
        <p:spPr>
          <a:xfrm>
            <a:off x="1600200" y="6513670"/>
            <a:ext cx="3907464"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3" name="Title 1"/>
          <p:cNvSpPr>
            <a:spLocks noGrp="1"/>
          </p:cNvSpPr>
          <p:nvPr>
            <p:ph type="title"/>
          </p:nvPr>
        </p:nvSpPr>
        <p:spPr>
          <a:xfrm>
            <a:off x="3040443" y="4724400"/>
            <a:ext cx="5486400" cy="664536"/>
          </a:xfrm>
        </p:spPr>
        <p:txBody>
          <a:bodyPr anchor="b"/>
          <a:lstStyle>
            <a:lvl1pPr marL="0" algn="r">
              <a:buNone/>
              <a:defRPr sz="2000" b="1"/>
            </a:lvl1pPr>
          </a:lstStyle>
          <a:p>
            <a:r>
              <a:rPr kumimoji="0" lang="en-US" smtClean="0"/>
              <a:t>Click to edit Master title style</a:t>
            </a:r>
            <a:endParaRPr kumimoji="0" lang="en-US"/>
          </a:p>
        </p:txBody>
      </p:sp>
      <p:sp>
        <p:nvSpPr>
          <p:cNvPr id="104864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45"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1048646" name="Date Placeholder 7"/>
          <p:cNvSpPr>
            <a:spLocks noGrp="1"/>
          </p:cNvSpPr>
          <p:nvPr>
            <p:ph type="dt" sz="half" idx="10"/>
          </p:nvPr>
        </p:nvSpPr>
        <p:spPr>
          <a:xfrm>
            <a:off x="5562600" y="6509004"/>
            <a:ext cx="3002280" cy="274320"/>
          </a:xfrm>
        </p:spPr>
        <p:txBody>
          <a:bodyPr vert="horz" rtlCol="0"/>
          <a:lstStyle/>
          <a:p>
            <a:fld id="{FE4F5EFD-7AAA-4745-8763-4D62FCB8F223}" type="datetimeFigureOut">
              <a:rPr lang="en-US" smtClean="0"/>
              <a:pPr/>
              <a:t>06/02/20</a:t>
            </a:fld>
            <a:endParaRPr lang="en-IN"/>
          </a:p>
        </p:txBody>
      </p:sp>
      <p:sp>
        <p:nvSpPr>
          <p:cNvPr id="1048647"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DEEF3509-673E-4A13-9D1B-D905ED2CFF3E}" type="slidenum">
              <a:rPr lang="en-IN" smtClean="0"/>
              <a:pPr/>
              <a:t>‹#›</a:t>
            </a:fld>
            <a:endParaRPr lang="en-IN"/>
          </a:p>
        </p:txBody>
      </p:sp>
      <p:sp>
        <p:nvSpPr>
          <p:cNvPr id="1048648" name="Footer Placeholder 9"/>
          <p:cNvSpPr>
            <a:spLocks noGrp="1"/>
          </p:cNvSpPr>
          <p:nvPr>
            <p:ph type="ftr" sz="quarter" idx="12"/>
          </p:nvPr>
        </p:nvSpPr>
        <p:spPr>
          <a:xfrm>
            <a:off x="1600200" y="6509004"/>
            <a:ext cx="3907464" cy="274320"/>
          </a:xfrm>
        </p:spPr>
        <p:txBody>
          <a:bodyPr vert="horz"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lstStyle>
          <a:p>
            <a:endParaRPr lang="en-IN"/>
          </a:p>
        </p:txBody>
      </p:sp>
      <p:sp>
        <p:nvSpPr>
          <p:cNvPr id="1048578"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lstStyle>
          <a:p>
            <a:fld id="{FE4F5EFD-7AAA-4745-8763-4D62FCB8F223}" type="datetimeFigureOut">
              <a:rPr lang="en-US" smtClean="0"/>
              <a:pPr/>
              <a:t>06/02/20</a:t>
            </a:fld>
            <a:endParaRPr lang="en-IN"/>
          </a:p>
        </p:txBody>
      </p:sp>
      <p:sp>
        <p:nvSpPr>
          <p:cNvPr id="1048579"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lstStyle>
          <a:p>
            <a:fld id="{DEEF3509-673E-4A13-9D1B-D905ED2CFF3E}" type="slidenum">
              <a:rPr lang="en-IN" smtClean="0"/>
              <a:pPr/>
              <a:t>‹#›</a:t>
            </a:fld>
            <a:endParaRPr lang="en-IN"/>
          </a:p>
        </p:txBody>
      </p:sp>
      <p:sp>
        <p:nvSpPr>
          <p:cNvPr id="1048580"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048581"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onyis.me/paperpdf/frp1159-songA-www-2015.pd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abs/1703.04247"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static.googleusercontent.com/media/research.google.com/en/pubs/archive/45530.pdf"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arxiv.org/pdf/1606.07659.pdf"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m.postech.ac.kr/~cartopy/ConvMF/"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dfs.semanticscholar.org/595d/6f891d2c12123e69151548b52de5c71ae632.pdf" TargetMode="External"/><Relationship Id="rId2" Type="http://schemas.openxmlformats.org/officeDocument/2006/relationships/hyperlink" Target="https://pdfs.semanticscholar.org/1e6b/0c387c62b3dfdde8b8226fc206e41e72e7d9.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papers.nips.cc/paper/5004-deep-content-based-music-recommendation.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chemeClr val="accent1">
                    <a:lumMod val="60000"/>
                    <a:lumOff val="40000"/>
                  </a:schemeClr>
                </a:solidFill>
                <a:latin typeface="Times New Roman" pitchFamily="18" charset="0"/>
                <a:cs typeface="Times New Roman" pitchFamily="18" charset="0"/>
              </a:rPr>
              <a:t>REVIEW -1</a:t>
            </a:r>
            <a:endParaRPr lang="en-IN" b="1"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smtClean="0">
              <a:latin typeface="Times New Roman" panose="02020603050405020304" pitchFamily="18" charset="0"/>
              <a:cs typeface="Times New Roman" panose="02020603050405020304" pitchFamily="18" charset="0"/>
            </a:endParaRPr>
          </a:p>
          <a:p>
            <a:r>
              <a:rPr lang="en-IN" dirty="0" smtClean="0">
                <a:solidFill>
                  <a:schemeClr val="accent1">
                    <a:lumMod val="60000"/>
                    <a:lumOff val="40000"/>
                  </a:schemeClr>
                </a:solidFill>
                <a:latin typeface="Times New Roman" panose="02020603050405020304" pitchFamily="18" charset="0"/>
                <a:cs typeface="Times New Roman" panose="02020603050405020304" pitchFamily="18" charset="0"/>
              </a:rPr>
              <a:t>COURSE</a:t>
            </a:r>
            <a:r>
              <a:rPr lang="en-IN" dirty="0" smtClean="0">
                <a:latin typeface="Times New Roman" panose="02020603050405020304" pitchFamily="18" charset="0"/>
                <a:cs typeface="Times New Roman" panose="02020603050405020304" pitchFamily="18" charset="0"/>
              </a:rPr>
              <a:t>  : CLOUD COMPUTING</a:t>
            </a:r>
          </a:p>
          <a:p>
            <a:pPr marL="0" indent="0">
              <a:buNone/>
            </a:pPr>
            <a:endParaRPr lang="en-IN" dirty="0" smtClean="0">
              <a:latin typeface="Times New Roman" panose="02020603050405020304" pitchFamily="18" charset="0"/>
              <a:cs typeface="Times New Roman" panose="02020603050405020304" pitchFamily="18" charset="0"/>
            </a:endParaRPr>
          </a:p>
          <a:p>
            <a:r>
              <a:rPr lang="en-IN" dirty="0" smtClean="0">
                <a:solidFill>
                  <a:schemeClr val="accent1">
                    <a:lumMod val="60000"/>
                    <a:lumOff val="40000"/>
                  </a:schemeClr>
                </a:solidFill>
                <a:latin typeface="Times New Roman" panose="02020603050405020304" pitchFamily="18" charset="0"/>
                <a:cs typeface="Times New Roman" panose="02020603050405020304" pitchFamily="18" charset="0"/>
              </a:rPr>
              <a:t>COURSE</a:t>
            </a:r>
            <a:r>
              <a:rPr lang="en-IN" dirty="0" smtClean="0">
                <a:latin typeface="Times New Roman" panose="02020603050405020304" pitchFamily="18" charset="0"/>
                <a:cs typeface="Times New Roman" panose="02020603050405020304" pitchFamily="18" charset="0"/>
              </a:rPr>
              <a:t>  </a:t>
            </a:r>
            <a:r>
              <a:rPr lang="en-IN" dirty="0" smtClean="0">
                <a:solidFill>
                  <a:schemeClr val="accent1">
                    <a:lumMod val="60000"/>
                    <a:lumOff val="40000"/>
                  </a:schemeClr>
                </a:solidFill>
                <a:latin typeface="Times New Roman" panose="02020603050405020304" pitchFamily="18" charset="0"/>
                <a:cs typeface="Times New Roman" panose="02020603050405020304" pitchFamily="18" charset="0"/>
              </a:rPr>
              <a:t>CODE</a:t>
            </a:r>
            <a:r>
              <a:rPr lang="en-IN" dirty="0" smtClean="0">
                <a:latin typeface="Times New Roman" panose="02020603050405020304" pitchFamily="18" charset="0"/>
                <a:cs typeface="Times New Roman" panose="02020603050405020304" pitchFamily="18" charset="0"/>
              </a:rPr>
              <a:t>: SWE4002</a:t>
            </a:r>
          </a:p>
          <a:p>
            <a:pPr marL="0" indent="0">
              <a:buNone/>
            </a:pPr>
            <a:endParaRPr lang="en-IN" dirty="0" smtClean="0">
              <a:latin typeface="Times New Roman" panose="02020603050405020304" pitchFamily="18" charset="0"/>
              <a:cs typeface="Times New Roman" panose="02020603050405020304" pitchFamily="18" charset="0"/>
            </a:endParaRPr>
          </a:p>
          <a:p>
            <a:r>
              <a:rPr lang="en-IN" dirty="0" smtClean="0">
                <a:solidFill>
                  <a:schemeClr val="accent1">
                    <a:lumMod val="60000"/>
                    <a:lumOff val="40000"/>
                  </a:schemeClr>
                </a:solidFill>
                <a:latin typeface="Times New Roman" panose="02020603050405020304" pitchFamily="18" charset="0"/>
                <a:cs typeface="Times New Roman" panose="02020603050405020304" pitchFamily="18" charset="0"/>
              </a:rPr>
              <a:t>FACULTY</a:t>
            </a:r>
            <a:r>
              <a:rPr lang="en-IN" dirty="0" smtClean="0">
                <a:latin typeface="Times New Roman" panose="02020603050405020304" pitchFamily="18" charset="0"/>
                <a:cs typeface="Times New Roman" panose="02020603050405020304" pitchFamily="18" charset="0"/>
              </a:rPr>
              <a:t>: DR V MUTHUMANIKANDAN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6487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62000" y="304800"/>
          <a:ext cx="7772400" cy="5435600"/>
        </p:xfrm>
        <a:graphic>
          <a:graphicData uri="http://schemas.openxmlformats.org/drawingml/2006/table">
            <a:tbl>
              <a:tblPr firstRow="1" bandRow="1">
                <a:tableStyleId>{5C22544A-7EE6-4342-B048-85BDC9FD1C3A}</a:tableStyleId>
              </a:tblPr>
              <a:tblGrid>
                <a:gridCol w="762000"/>
                <a:gridCol w="990600"/>
                <a:gridCol w="457200"/>
                <a:gridCol w="2133600"/>
                <a:gridCol w="2819400"/>
                <a:gridCol w="609600"/>
              </a:tblGrid>
              <a:tr h="990600">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4445000">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Which</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compares a traditional approach using a bag-of-words representation of the audio signals with deep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networks, and evaluate </a:t>
                      </a:r>
                      <a:r>
                        <a:rPr lang="en-US" dirty="0" err="1" smtClean="0">
                          <a:latin typeface="Times New Roman" pitchFamily="18" charset="0"/>
                          <a:cs typeface="Times New Roman" pitchFamily="18" charset="0"/>
                        </a:rPr>
                        <a:t>sthe</a:t>
                      </a:r>
                      <a:r>
                        <a:rPr lang="en-US" dirty="0" smtClean="0">
                          <a:latin typeface="Times New Roman" pitchFamily="18" charset="0"/>
                          <a:cs typeface="Times New Roman" pitchFamily="18" charset="0"/>
                        </a:rPr>
                        <a:t> predictions quantitatively and qualitatively on the Million Song Dataset. </a:t>
                      </a:r>
                    </a:p>
                    <a:p>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Evaluated the predictions by using them for music recommendation on an industrial-scale dataset. Even though a lot of characteristics of songs that affect user preference cannot be predicted from audio signals, the resulting recommendations seem to be sensible. conclude s that predicting latent factors from music audio is a viable method for recommending new and unpopular music.</a:t>
                      </a:r>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533400" y="457200"/>
          <a:ext cx="7848600" cy="5547042"/>
        </p:xfrm>
        <a:graphic>
          <a:graphicData uri="http://schemas.openxmlformats.org/drawingml/2006/table">
            <a:tbl>
              <a:tblPr firstRow="1" bandRow="1">
                <a:tableStyleId>{5C22544A-7EE6-4342-B048-85BDC9FD1C3A}</a:tableStyleId>
              </a:tblPr>
              <a:tblGrid>
                <a:gridCol w="1143000"/>
                <a:gridCol w="1143000"/>
                <a:gridCol w="990600"/>
                <a:gridCol w="1600200"/>
                <a:gridCol w="15240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r>
                        <a:rPr lang="en-US" dirty="0" smtClean="0">
                          <a:latin typeface="Times New Roman" pitchFamily="18" charset="0"/>
                          <a:cs typeface="Times New Roman" pitchFamily="18" charset="0"/>
                          <a:hlinkClick r:id="rId2"/>
                        </a:rPr>
                        <a:t>http://sonyis.me/paperpdf/frp1159-songA-www-2015.pdf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hlinkClick r:id="rId2"/>
                        </a:rPr>
                        <a:t>http://sonyis.me/paperpdf/frp1159-songA-www-2015.pdf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 Multi-View Deep Learning Approach for Cross Domain User Modeling in Recommendation Systems (2015)</a:t>
                      </a:r>
                      <a:endParaRPr lang="en-US" dirty="0">
                        <a:latin typeface="Times New Roman" pitchFamily="18" charset="0"/>
                        <a:cs typeface="Times New Roman" pitchFamily="18" charset="0"/>
                      </a:endParaRPr>
                    </a:p>
                  </a:txBody>
                  <a:tcPr/>
                </a:tc>
                <a:tc>
                  <a:txBody>
                    <a:bodyPr/>
                    <a:lstStyle/>
                    <a:p>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 propose to use a rich feature set to represent users, according to their web browsing history and search queries. We use a Deep Learning approach to map users and items to a latent space where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presented a general recommendation framework that uses deep learning to match rich user features to items features. We also showed how to extend this framework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entire set of user features can be used for training without dimension reduction. We also aim at adding more domains into our multi-view framework and further</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09600" y="381000"/>
          <a:ext cx="7848600" cy="5836602"/>
        </p:xfrm>
        <a:graphic>
          <a:graphicData uri="http://schemas.openxmlformats.org/drawingml/2006/table">
            <a:tbl>
              <a:tblPr firstRow="1" bandRow="1">
                <a:tableStyleId>{5C22544A-7EE6-4342-B048-85BDC9FD1C3A}</a:tableStyleId>
              </a:tblPr>
              <a:tblGrid>
                <a:gridCol w="1143000"/>
                <a:gridCol w="762000"/>
                <a:gridCol w="914400"/>
                <a:gridCol w="1905000"/>
                <a:gridCol w="1219200"/>
                <a:gridCol w="1905000"/>
              </a:tblGrid>
              <a:tr h="92500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4911600">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similarity between users and their preferred items is maximized. We extend the model to jointly learn from features of items from different domains and user features by introducing a multi-view</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to combine data from different domains to further improve the recommendation quality. </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analysis its performance in details. Another important direction is to investigate how to incorporate collaborative filtering with our approach which currently running only as content-based filtering approach.</a:t>
                      </a:r>
                    </a:p>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09600" y="1219200"/>
          <a:ext cx="7848600" cy="4724082"/>
        </p:xfrm>
        <a:graphic>
          <a:graphicData uri="http://schemas.openxmlformats.org/drawingml/2006/table">
            <a:tbl>
              <a:tblPr firstRow="1" bandRow="1">
                <a:tableStyleId>{5C22544A-7EE6-4342-B048-85BDC9FD1C3A}</a:tableStyleId>
              </a:tblPr>
              <a:tblGrid>
                <a:gridCol w="1143000"/>
                <a:gridCol w="1143000"/>
                <a:gridCol w="990600"/>
                <a:gridCol w="1600200"/>
                <a:gridCol w="15240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Deep Learning model. We show how to make this rich-feature based user representation scalable by reducing the dimension of the inputs and the amount of training data. </a:t>
                      </a:r>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09600" y="76518"/>
          <a:ext cx="7848600" cy="5547042"/>
        </p:xfrm>
        <a:graphic>
          <a:graphicData uri="http://schemas.openxmlformats.org/drawingml/2006/table">
            <a:tbl>
              <a:tblPr firstRow="1" bandRow="1">
                <a:tableStyleId>{5C22544A-7EE6-4342-B048-85BDC9FD1C3A}</a:tableStyleId>
              </a:tblPr>
              <a:tblGrid>
                <a:gridCol w="1143000"/>
                <a:gridCol w="1143000"/>
                <a:gridCol w="990600"/>
                <a:gridCol w="1600200"/>
                <a:gridCol w="15240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4160838">
                <a:tc>
                  <a:txBody>
                    <a:bodyPr/>
                    <a:lstStyle/>
                    <a:p>
                      <a:r>
                        <a:rPr lang="en-US" dirty="0" smtClean="0">
                          <a:latin typeface="Times New Roman" pitchFamily="18" charset="0"/>
                          <a:cs typeface="Times New Roman" pitchFamily="18" charset="0"/>
                          <a:hlinkClick r:id="rId2"/>
                        </a:rPr>
                        <a:t>https://arxiv.org/abs/1703.04247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hlinkClick r:id="rId2"/>
                        </a:rPr>
                        <a:t>https://arxiv.org/abs/1703.04247</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smtClean="0">
                          <a:solidFill>
                            <a:schemeClr val="dk1"/>
                          </a:solidFill>
                          <a:latin typeface="Times New Roman" pitchFamily="18" charset="0"/>
                          <a:ea typeface="+mn-ea"/>
                          <a:cs typeface="Times New Roman" pitchFamily="18" charset="0"/>
                        </a:rPr>
                        <a:t>DeepFM</a:t>
                      </a:r>
                      <a:r>
                        <a:rPr kumimoji="0" lang="en-US" b="0" i="0" kern="1200" dirty="0" smtClean="0">
                          <a:solidFill>
                            <a:schemeClr val="dk1"/>
                          </a:solidFill>
                          <a:latin typeface="Times New Roman" pitchFamily="18" charset="0"/>
                          <a:ea typeface="+mn-ea"/>
                          <a:cs typeface="Times New Roman" pitchFamily="18" charset="0"/>
                        </a:rPr>
                        <a:t>: A Factorization-Machine based Neural Network for CTR Prediction</a:t>
                      </a:r>
                    </a:p>
                    <a:p>
                      <a:r>
                        <a:rPr lang="en-US" b="0" dirty="0" smtClean="0">
                          <a:latin typeface="Times New Roman" pitchFamily="18" charset="0"/>
                          <a:cs typeface="Times New Roman" pitchFamily="18" charset="0"/>
                        </a:rPr>
                        <a:t>(2017)</a:t>
                      </a:r>
                      <a:endParaRPr lang="en-US" b="0" dirty="0">
                        <a:latin typeface="Times New Roman" pitchFamily="18" charset="0"/>
                        <a:cs typeface="Times New Roman" pitchFamily="18" charset="0"/>
                      </a:endParaRPr>
                    </a:p>
                  </a:txBody>
                  <a:tcPr/>
                </a:tc>
                <a:tc>
                  <a:txBody>
                    <a:bodyPr/>
                    <a:lstStyle/>
                    <a:p>
                      <a:r>
                        <a:rPr lang="en-US" b="0" baseline="0" dirty="0" smtClean="0">
                          <a:latin typeface="Times New Roman" pitchFamily="18" charset="0"/>
                          <a:cs typeface="Times New Roman" pitchFamily="18" charset="0"/>
                        </a:rPr>
                        <a:t> </a:t>
                      </a:r>
                      <a:r>
                        <a:rPr kumimoji="0" lang="en-US" b="0" i="0" kern="1200" dirty="0" smtClean="0">
                          <a:solidFill>
                            <a:schemeClr val="dk1"/>
                          </a:solidFill>
                          <a:latin typeface="Times New Roman" pitchFamily="18" charset="0"/>
                          <a:ea typeface="+mn-ea"/>
                          <a:cs typeface="Times New Roman" pitchFamily="18" charset="0"/>
                        </a:rPr>
                        <a:t>In this paper, its</a:t>
                      </a:r>
                      <a:r>
                        <a:rPr kumimoji="0" lang="en-US" b="0" i="0" kern="1200" baseline="0" dirty="0" smtClean="0">
                          <a:solidFill>
                            <a:schemeClr val="dk1"/>
                          </a:solidFill>
                          <a:latin typeface="Times New Roman" pitchFamily="18" charset="0"/>
                          <a:ea typeface="+mn-ea"/>
                          <a:cs typeface="Times New Roman" pitchFamily="18" charset="0"/>
                        </a:rPr>
                        <a:t> </a:t>
                      </a:r>
                      <a:r>
                        <a:rPr kumimoji="0" lang="en-US" b="0" i="0" kern="1200" dirty="0" smtClean="0">
                          <a:solidFill>
                            <a:schemeClr val="dk1"/>
                          </a:solidFill>
                          <a:latin typeface="Times New Roman" pitchFamily="18" charset="0"/>
                          <a:ea typeface="+mn-ea"/>
                          <a:cs typeface="Times New Roman" pitchFamily="18" charset="0"/>
                        </a:rPr>
                        <a:t>shown that it is possible to derive an end-to-end learning model that emphasizes both low- and high-order feature interactions. The proposed model, </a:t>
                      </a:r>
                      <a:r>
                        <a:rPr kumimoji="0" lang="en-US" b="0" i="0" kern="1200" dirty="0" err="1" smtClean="0">
                          <a:solidFill>
                            <a:schemeClr val="dk1"/>
                          </a:solidFill>
                          <a:latin typeface="Times New Roman" pitchFamily="18" charset="0"/>
                          <a:ea typeface="+mn-ea"/>
                          <a:cs typeface="Times New Roman" pitchFamily="18" charset="0"/>
                        </a:rPr>
                        <a:t>DeepFM</a:t>
                      </a:r>
                      <a:r>
                        <a:rPr kumimoji="0" lang="en-US" b="0" i="0" kern="1200" dirty="0" smtClean="0">
                          <a:solidFill>
                            <a:schemeClr val="dk1"/>
                          </a:solidFill>
                          <a:latin typeface="Times New Roman" pitchFamily="18" charset="0"/>
                          <a:ea typeface="+mn-ea"/>
                          <a:cs typeface="Times New Roman" pitchFamily="18" charset="0"/>
                        </a:rPr>
                        <a:t>, combines the power of factorization</a:t>
                      </a:r>
                      <a:endParaRPr lang="en-US" b="0" dirty="0">
                        <a:latin typeface="Times New Roman" pitchFamily="18" charset="0"/>
                        <a:cs typeface="Times New Roman" pitchFamily="18" charset="0"/>
                      </a:endParaRPr>
                    </a:p>
                  </a:txBody>
                  <a:tcPr/>
                </a:tc>
                <a:tc>
                  <a:txBody>
                    <a:bodyPr/>
                    <a:lstStyle/>
                    <a:p>
                      <a:r>
                        <a:rPr kumimoji="0" lang="en-US" b="0" i="0" kern="1200" dirty="0" smtClean="0">
                          <a:solidFill>
                            <a:schemeClr val="dk1"/>
                          </a:solidFill>
                          <a:latin typeface="Times New Roman" pitchFamily="18" charset="0"/>
                          <a:ea typeface="+mn-ea"/>
                          <a:cs typeface="Times New Roman" pitchFamily="18" charset="0"/>
                        </a:rPr>
                        <a:t>Learning sophisticated feature interactions behind user behaviors is critical in maximizing CTR for recommender systems. </a:t>
                      </a:r>
                      <a:endParaRPr lang="en-US" b="0" dirty="0">
                        <a:latin typeface="Times New Roman" pitchFamily="18" charset="0"/>
                        <a:cs typeface="Times New Roman" pitchFamily="18" charset="0"/>
                      </a:endParaRPr>
                    </a:p>
                  </a:txBody>
                  <a:tcPr/>
                </a:tc>
                <a:tc>
                  <a:txBody>
                    <a:bodyPr/>
                    <a:lstStyle/>
                    <a:p>
                      <a:r>
                        <a:rPr kumimoji="0" lang="en-US" b="0" i="0" kern="1200" dirty="0" smtClean="0">
                          <a:solidFill>
                            <a:schemeClr val="dk1"/>
                          </a:solidFill>
                          <a:latin typeface="Times New Roman" pitchFamily="18" charset="0"/>
                          <a:ea typeface="+mn-ea"/>
                          <a:cs typeface="Times New Roman" pitchFamily="18" charset="0"/>
                        </a:rPr>
                        <a:t>Despite great progress, existing methods seem to have a strong bias towards low- or high-order interactions, or require expertise feature engineering</a:t>
                      </a:r>
                      <a:endParaRPr lang="en-US" b="0" dirty="0">
                        <a:latin typeface="Times New Roman" pitchFamily="18" charset="0"/>
                        <a:cs typeface="Times New Roman" pitchFamily="18"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85800" y="381000"/>
          <a:ext cx="7848600" cy="5394960"/>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lang="en-US" b="0" baseline="0" dirty="0" smtClean="0">
                          <a:latin typeface="Times New Roman" pitchFamily="18" charset="0"/>
                          <a:cs typeface="Times New Roman" pitchFamily="18" charset="0"/>
                        </a:rPr>
                        <a:t> </a:t>
                      </a:r>
                      <a:r>
                        <a:rPr kumimoji="0" lang="en-US" b="0" i="0" kern="1200" dirty="0" smtClean="0">
                          <a:solidFill>
                            <a:schemeClr val="dk1"/>
                          </a:solidFill>
                          <a:latin typeface="Times New Roman" pitchFamily="18" charset="0"/>
                          <a:ea typeface="+mn-ea"/>
                          <a:cs typeface="Times New Roman" pitchFamily="18" charset="0"/>
                        </a:rPr>
                        <a:t>machines for recommendation and deep learning for feature learning in a new neural network architecture. Compared to the latest Wide \&amp; Deep model from Google, </a:t>
                      </a:r>
                      <a:r>
                        <a:rPr kumimoji="0" lang="en-US" b="0" i="0" kern="1200" dirty="0" err="1" smtClean="0">
                          <a:solidFill>
                            <a:schemeClr val="dk1"/>
                          </a:solidFill>
                          <a:latin typeface="Times New Roman" pitchFamily="18" charset="0"/>
                          <a:ea typeface="+mn-ea"/>
                          <a:cs typeface="Times New Roman" pitchFamily="18" charset="0"/>
                        </a:rPr>
                        <a:t>DeepFM</a:t>
                      </a:r>
                      <a:r>
                        <a:rPr kumimoji="0" lang="en-US" b="0" i="0" kern="1200" dirty="0" smtClean="0">
                          <a:solidFill>
                            <a:schemeClr val="dk1"/>
                          </a:solidFill>
                          <a:latin typeface="Times New Roman" pitchFamily="18" charset="0"/>
                          <a:ea typeface="+mn-ea"/>
                          <a:cs typeface="Times New Roman" pitchFamily="18" charset="0"/>
                        </a:rPr>
                        <a:t> has a shared input to its "wide" and "deep" parts, with no need of feature engineering besides raw features. Comprehensive experiments are conducted to demonstrate the effectiveness and efficiency of </a:t>
                      </a:r>
                      <a:r>
                        <a:rPr kumimoji="0" lang="en-US" b="0" i="0" kern="1200" dirty="0" err="1" smtClean="0">
                          <a:solidFill>
                            <a:schemeClr val="dk1"/>
                          </a:solidFill>
                          <a:latin typeface="Times New Roman" pitchFamily="18" charset="0"/>
                          <a:ea typeface="+mn-ea"/>
                          <a:cs typeface="Times New Roman" pitchFamily="18" charset="0"/>
                        </a:rPr>
                        <a:t>DeepFM</a:t>
                      </a:r>
                      <a:r>
                        <a:rPr kumimoji="0" lang="en-US" b="0" i="0" kern="1200" dirty="0" smtClean="0">
                          <a:solidFill>
                            <a:schemeClr val="dk1"/>
                          </a:solidFill>
                          <a:latin typeface="Times New Roman" pitchFamily="18" charset="0"/>
                          <a:ea typeface="+mn-ea"/>
                          <a:cs typeface="Times New Roman" pitchFamily="18" charset="0"/>
                        </a:rPr>
                        <a:t> over the existing models for CTR prediction, on both benchmark data and commercial data.</a:t>
                      </a:r>
                      <a:endParaRPr lang="en-US" b="0"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85800" y="381000"/>
          <a:ext cx="7848600" cy="5272722"/>
        </p:xfrm>
        <a:graphic>
          <a:graphicData uri="http://schemas.openxmlformats.org/drawingml/2006/table">
            <a:tbl>
              <a:tblPr firstRow="1" bandRow="1">
                <a:tableStyleId>{5C22544A-7EE6-4342-B048-85BDC9FD1C3A}</a:tableStyleId>
              </a:tblPr>
              <a:tblGrid>
                <a:gridCol w="1143000"/>
                <a:gridCol w="1066800"/>
                <a:gridCol w="1066800"/>
                <a:gridCol w="1752600"/>
                <a:gridCol w="13716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r>
                        <a:rPr lang="en-US" dirty="0" smtClean="0">
                          <a:latin typeface="Times New Roman" pitchFamily="18" charset="0"/>
                          <a:cs typeface="Times New Roman" pitchFamily="18" charset="0"/>
                          <a:hlinkClick r:id="rId2"/>
                        </a:rPr>
                        <a:t>https://static.googleusercontent.com/media/research.google.com/en//pubs/archive/45530.pdf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hlinkClick r:id="rId2"/>
                        </a:rPr>
                        <a:t>https://static.googleusercontent.com/media/research.google.com/en//pubs/archive/45530.pdf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Deep Neural Networks for YouTube Recommendations(2018)</a:t>
                      </a:r>
                      <a:endParaRPr lang="en-US" dirty="0">
                        <a:latin typeface="Times New Roman" pitchFamily="18" charset="0"/>
                        <a:cs typeface="Times New Roman" pitchFamily="18" charset="0"/>
                      </a:endParaRPr>
                    </a:p>
                  </a:txBody>
                  <a:tcPr/>
                </a:tc>
                <a:tc>
                  <a:txBody>
                    <a:bodyPr/>
                    <a:lstStyle/>
                    <a:p>
                      <a:r>
                        <a:rPr lang="en-US" b="0"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paper is split according to the classic two-stage information retrieval dichotomy: first, they</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detailed a deep candidate generation model and then describe d a separate deep ranking model. Also provided</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practical</a:t>
                      </a:r>
                      <a:endParaRPr lang="en-US" b="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Deep collaborative filtering model is able to effectively assimilate many signals and model their interaction with layers of depth,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latch behavior and preventing leakage of future information. Withholding </a:t>
                      </a:r>
                      <a:r>
                        <a:rPr lang="en-US" dirty="0" err="1" smtClean="0">
                          <a:latin typeface="Times New Roman" pitchFamily="18" charset="0"/>
                          <a:cs typeface="Times New Roman" pitchFamily="18" charset="0"/>
                        </a:rPr>
                        <a:t>discrimative</a:t>
                      </a:r>
                      <a:r>
                        <a:rPr lang="en-US" dirty="0" smtClean="0">
                          <a:latin typeface="Times New Roman" pitchFamily="18" charset="0"/>
                          <a:cs typeface="Times New Roman" pitchFamily="18" charset="0"/>
                        </a:rPr>
                        <a:t> signals from the classifier was also essential to</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85800" y="381000"/>
          <a:ext cx="7848600" cy="5867400"/>
        </p:xfrm>
        <a:graphic>
          <a:graphicData uri="http://schemas.openxmlformats.org/drawingml/2006/table">
            <a:tbl>
              <a:tblPr firstRow="1" bandRow="1">
                <a:tableStyleId>{5C22544A-7EE6-4342-B048-85BDC9FD1C3A}</a:tableStyleId>
              </a:tblPr>
              <a:tblGrid>
                <a:gridCol w="1143000"/>
                <a:gridCol w="609600"/>
                <a:gridCol w="533400"/>
                <a:gridCol w="1600200"/>
                <a:gridCol w="1524000"/>
                <a:gridCol w="2438400"/>
              </a:tblGrid>
              <a:tr h="1382563">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4484837">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lang="en-US" b="0"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lessons and insights derived from designing, iterating and maintaining a massive recommendation system with enormous </a:t>
                      </a:r>
                      <a:r>
                        <a:rPr lang="en-US" dirty="0" err="1" smtClean="0">
                          <a:latin typeface="Times New Roman" pitchFamily="18" charset="0"/>
                          <a:cs typeface="Times New Roman" pitchFamily="18" charset="0"/>
                        </a:rPr>
                        <a:t>userfacing</a:t>
                      </a:r>
                      <a:r>
                        <a:rPr lang="en-US" dirty="0" smtClean="0">
                          <a:latin typeface="Times New Roman" pitchFamily="18" charset="0"/>
                          <a:cs typeface="Times New Roman" pitchFamily="18" charset="0"/>
                        </a:rPr>
                        <a:t> impact. </a:t>
                      </a:r>
                      <a:endParaRPr lang="en-US"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outperforming previous matrix factorization approaches used at YouTube</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achieving good results - otherwise the model would </a:t>
                      </a:r>
                      <a:r>
                        <a:rPr lang="en-US" dirty="0" err="1" smtClean="0">
                          <a:latin typeface="Times New Roman" pitchFamily="18" charset="0"/>
                          <a:cs typeface="Times New Roman" pitchFamily="18" charset="0"/>
                        </a:rPr>
                        <a:t>overfit</a:t>
                      </a:r>
                      <a:r>
                        <a:rPr lang="en-US" dirty="0" smtClean="0">
                          <a:latin typeface="Times New Roman" pitchFamily="18" charset="0"/>
                          <a:cs typeface="Times New Roman" pitchFamily="18" charset="0"/>
                        </a:rPr>
                        <a:t> the surrogate problem and not transfer well to the homepage</a:t>
                      </a:r>
                    </a:p>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85800" y="381000"/>
          <a:ext cx="7848600" cy="5821362"/>
        </p:xfrm>
        <a:graphic>
          <a:graphicData uri="http://schemas.openxmlformats.org/drawingml/2006/table">
            <a:tbl>
              <a:tblPr firstRow="1" bandRow="1">
                <a:tableStyleId>{5C22544A-7EE6-4342-B048-85BDC9FD1C3A}</a:tableStyleId>
              </a:tblPr>
              <a:tblGrid>
                <a:gridCol w="1143000"/>
                <a:gridCol w="914400"/>
                <a:gridCol w="990600"/>
                <a:gridCol w="1600200"/>
                <a:gridCol w="17526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5029200">
                <a:tc>
                  <a:txBody>
                    <a:bodyPr/>
                    <a:lstStyle/>
                    <a:p>
                      <a:r>
                        <a:rPr lang="en-US" dirty="0" smtClean="0">
                          <a:latin typeface="Times New Roman" pitchFamily="18" charset="0"/>
                          <a:cs typeface="Times New Roman" pitchFamily="18" charset="0"/>
                          <a:hlinkClick r:id="rId2"/>
                        </a:rPr>
                        <a:t>https://arxiv.org/pdf/1606.07659.pdf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hlinkClick r:id="rId2"/>
                        </a:rPr>
                        <a:t>https://arxiv.org/pdf/1606.07659.pdf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Hybrid Recommender System based on </a:t>
                      </a:r>
                      <a:r>
                        <a:rPr lang="en-US" dirty="0" err="1" smtClean="0">
                          <a:latin typeface="Times New Roman" pitchFamily="18" charset="0"/>
                          <a:cs typeface="Times New Roman" pitchFamily="18" charset="0"/>
                        </a:rPr>
                        <a:t>Autoencoders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In this paper, we gather the best practice from the literature to achieve this goal. We first highlight the link between these </a:t>
                      </a:r>
                      <a:r>
                        <a:rPr lang="en-US" dirty="0" err="1" smtClean="0">
                          <a:latin typeface="Times New Roman" pitchFamily="18" charset="0"/>
                          <a:cs typeface="Times New Roman" pitchFamily="18" charset="0"/>
                        </a:rPr>
                        <a:t>autoencoder</a:t>
                      </a:r>
                      <a:r>
                        <a:rPr lang="en-US" dirty="0" smtClean="0">
                          <a:latin typeface="Times New Roman" pitchFamily="18" charset="0"/>
                          <a:cs typeface="Times New Roman" pitchFamily="18" charset="0"/>
                        </a:rPr>
                        <a:t> based approaches and MF. Then, we refine the training</a:t>
                      </a:r>
                      <a:endParaRPr lang="en-US" b="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highlight the connections between </a:t>
                      </a:r>
                      <a:r>
                        <a:rPr lang="en-US" dirty="0" err="1" smtClean="0">
                          <a:latin typeface="Times New Roman" pitchFamily="18" charset="0"/>
                          <a:cs typeface="Times New Roman" pitchFamily="18" charset="0"/>
                        </a:rPr>
                        <a:t>autoencoders</a:t>
                      </a:r>
                      <a:r>
                        <a:rPr lang="en-US" dirty="0" smtClean="0">
                          <a:latin typeface="Times New Roman" pitchFamily="18" charset="0"/>
                          <a:cs typeface="Times New Roman" pitchFamily="18" charset="0"/>
                        </a:rPr>
                        <a:t> and matrix factorization for matrix completion. We pack some modern training techniques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Other extensions could use recurrent networks to grasp the sequential aspect of the collection of ratings.</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85800" y="381000"/>
          <a:ext cx="7848600" cy="5044758"/>
        </p:xfrm>
        <a:graphic>
          <a:graphicData uri="http://schemas.openxmlformats.org/drawingml/2006/table">
            <a:tbl>
              <a:tblPr firstRow="1" bandRow="1">
                <a:tableStyleId>{5C22544A-7EE6-4342-B048-85BDC9FD1C3A}</a:tableStyleId>
              </a:tblPr>
              <a:tblGrid>
                <a:gridCol w="1143000"/>
                <a:gridCol w="609600"/>
                <a:gridCol w="533400"/>
                <a:gridCol w="3048000"/>
                <a:gridCol w="10668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lang="en-US" b="0"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Other extensions could use recurrent networks to grasp the sequential aspect of the collection of ratings.</a:t>
                      </a:r>
                      <a:endParaRPr lang="en-US" b="0"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idx="1"/>
          </p:nvPr>
        </p:nvSpPr>
        <p:spPr>
          <a:xfrm>
            <a:off x="457200" y="285728"/>
            <a:ext cx="8229600" cy="5886789"/>
          </a:xfrm>
        </p:spPr>
        <p:txBody>
          <a:bodyPr/>
          <a:lstStyle/>
          <a:p>
            <a:pPr>
              <a:buNone/>
            </a:pPr>
            <a:r>
              <a:rPr lang="en-IN" sz="4100" b="1" dirty="0" smtClean="0">
                <a:solidFill>
                  <a:schemeClr val="accent1">
                    <a:lumMod val="60000"/>
                    <a:lumOff val="40000"/>
                  </a:schemeClr>
                </a:solidFill>
                <a:latin typeface="Times New Roman" pitchFamily="18" charset="0"/>
                <a:cs typeface="Times New Roman" pitchFamily="18" charset="0"/>
              </a:rPr>
              <a:t>TEAM MEMBERS:</a:t>
            </a:r>
          </a:p>
          <a:p>
            <a:pPr>
              <a:buNone/>
            </a:pPr>
            <a:endParaRPr lang="en-IN" sz="4100" b="1" dirty="0" smtClean="0">
              <a:solidFill>
                <a:schemeClr val="accent1">
                  <a:lumMod val="60000"/>
                  <a:lumOff val="40000"/>
                </a:schemeClr>
              </a:solidFill>
              <a:latin typeface="+mj-lt"/>
            </a:endParaRPr>
          </a:p>
          <a:p>
            <a:r>
              <a:rPr lang="en-IN" sz="4400" dirty="0" err="1" smtClean="0">
                <a:latin typeface="Times New Roman" panose="02020603050405020304" pitchFamily="18" charset="0"/>
                <a:cs typeface="Times New Roman" panose="02020603050405020304" pitchFamily="18" charset="0"/>
              </a:rPr>
              <a:t>Reshma.P</a:t>
            </a:r>
            <a:r>
              <a:rPr lang="en-IN" sz="4400" dirty="0" smtClean="0">
                <a:latin typeface="Times New Roman" panose="02020603050405020304" pitchFamily="18" charset="0"/>
                <a:cs typeface="Times New Roman" panose="02020603050405020304" pitchFamily="18" charset="0"/>
              </a:rPr>
              <a:t>             - 17MIS1009</a:t>
            </a:r>
          </a:p>
          <a:p>
            <a:pPr marL="0" indent="0">
              <a:buNone/>
            </a:pPr>
            <a:endParaRPr lang="en-IN" sz="4400" dirty="0" smtClean="0">
              <a:latin typeface="Times New Roman" panose="02020603050405020304" pitchFamily="18" charset="0"/>
              <a:cs typeface="Times New Roman" panose="02020603050405020304" pitchFamily="18" charset="0"/>
            </a:endParaRPr>
          </a:p>
          <a:p>
            <a:r>
              <a:rPr lang="en-US" sz="4400" dirty="0" err="1" smtClean="0">
                <a:latin typeface="Times New Roman" panose="02020603050405020304" pitchFamily="18" charset="0"/>
                <a:cs typeface="Times New Roman" panose="02020603050405020304" pitchFamily="18" charset="0"/>
              </a:rPr>
              <a:t>Nitya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sree.P</a:t>
            </a:r>
            <a:r>
              <a:rPr lang="en-IN" sz="4400" dirty="0" smtClean="0">
                <a:latin typeface="Times New Roman" panose="02020603050405020304" pitchFamily="18" charset="0"/>
                <a:cs typeface="Times New Roman" panose="02020603050405020304" pitchFamily="18" charset="0"/>
              </a:rPr>
              <a:t>          - 17MIS10</a:t>
            </a:r>
            <a:r>
              <a:rPr lang="en-US" sz="4400" dirty="0" smtClean="0">
                <a:latin typeface="Times New Roman" panose="02020603050405020304" pitchFamily="18" charset="0"/>
                <a:cs typeface="Times New Roman" panose="02020603050405020304" pitchFamily="18" charset="0"/>
              </a:rPr>
              <a:t>07</a:t>
            </a:r>
          </a:p>
          <a:p>
            <a:pPr marL="0" indent="0">
              <a:buNone/>
            </a:pPr>
            <a:endParaRPr lang="zh-CN" altLang="en-US" dirty="0">
              <a:latin typeface="Times New Roman" panose="02020603050405020304" pitchFamily="18" charset="0"/>
              <a:cs typeface="Times New Roman" panose="02020603050405020304" pitchFamily="18" charset="0"/>
            </a:endParaRPr>
          </a:p>
          <a:p>
            <a:r>
              <a:rPr lang="en-US" altLang="en-US" sz="4400" dirty="0" smtClean="0">
                <a:latin typeface="Times New Roman" panose="02020603050405020304" pitchFamily="18" charset="0"/>
                <a:cs typeface="Times New Roman" panose="02020603050405020304" pitchFamily="18" charset="0"/>
              </a:rPr>
              <a:t>N </a:t>
            </a:r>
            <a:r>
              <a:rPr lang="en-US" altLang="en-US" sz="4400" dirty="0" err="1" smtClean="0">
                <a:latin typeface="Times New Roman" panose="02020603050405020304" pitchFamily="18" charset="0"/>
                <a:cs typeface="Times New Roman" panose="02020603050405020304" pitchFamily="18" charset="0"/>
              </a:rPr>
              <a:t>Nimisha</a:t>
            </a:r>
            <a:r>
              <a:rPr lang="en-US" altLang="en-US" sz="4400" dirty="0" smtClean="0">
                <a:latin typeface="Times New Roman" panose="02020603050405020304" pitchFamily="18" charset="0"/>
                <a:cs typeface="Times New Roman" panose="02020603050405020304" pitchFamily="18" charset="0"/>
              </a:rPr>
              <a:t> </a:t>
            </a:r>
            <a:r>
              <a:rPr lang="en-US" altLang="en-US" sz="4400" dirty="0" err="1" smtClean="0">
                <a:latin typeface="Times New Roman" panose="02020603050405020304" pitchFamily="18" charset="0"/>
                <a:cs typeface="Times New Roman" panose="02020603050405020304" pitchFamily="18" charset="0"/>
              </a:rPr>
              <a:t>Yadav</a:t>
            </a:r>
            <a:r>
              <a:rPr lang="en-US" altLang="en-US" sz="4400" dirty="0" smtClean="0">
                <a:latin typeface="Times New Roman" panose="02020603050405020304" pitchFamily="18" charset="0"/>
                <a:cs typeface="Times New Roman" panose="02020603050405020304" pitchFamily="18" charset="0"/>
              </a:rPr>
              <a:t> -17MIS1183  </a:t>
            </a:r>
            <a:endParaRPr lang="zh-CN" altLang="en-US" dirty="0">
              <a:latin typeface="Times New Roman" panose="02020603050405020304" pitchFamily="18" charset="0"/>
              <a:cs typeface="Times New Roman" panose="02020603050405020304" pitchFamily="18" charset="0"/>
            </a:endParaRPr>
          </a:p>
          <a:p>
            <a:pPr>
              <a:buNone/>
            </a:pPr>
            <a:endParaRPr lang="en-IN" sz="4100" b="1" dirty="0" smtClean="0">
              <a:solidFill>
                <a:schemeClr val="accent1">
                  <a:lumMod val="60000"/>
                  <a:lumOff val="40000"/>
                </a:schemeClr>
              </a:solidFill>
              <a:latin typeface="+mj-lt"/>
            </a:endParaRPr>
          </a:p>
          <a:p>
            <a:pPr>
              <a:buNone/>
            </a:pPr>
            <a:endParaRPr lang="en-IN" sz="4100" b="1" dirty="0" smtClean="0">
              <a:solidFill>
                <a:schemeClr val="accent1">
                  <a:lumMod val="60000"/>
                  <a:lumOff val="40000"/>
                </a:schemeClr>
              </a:solidFill>
              <a:latin typeface="+mj-lt"/>
            </a:endParaRPr>
          </a:p>
          <a:p>
            <a:pPr>
              <a:buNone/>
            </a:pPr>
            <a:endParaRPr lang="en-IN" sz="4100" b="1" dirty="0" smtClean="0">
              <a:solidFill>
                <a:schemeClr val="accent1">
                  <a:lumMod val="60000"/>
                  <a:lumOff val="40000"/>
                </a:schemeClr>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85800" y="381000"/>
          <a:ext cx="7848600" cy="5791200"/>
        </p:xfrm>
        <a:graphic>
          <a:graphicData uri="http://schemas.openxmlformats.org/drawingml/2006/table">
            <a:tbl>
              <a:tblPr firstRow="1" bandRow="1">
                <a:tableStyleId>{5C22544A-7EE6-4342-B048-85BDC9FD1C3A}</a:tableStyleId>
              </a:tblPr>
              <a:tblGrid>
                <a:gridCol w="1143000"/>
                <a:gridCol w="609600"/>
                <a:gridCol w="1066800"/>
                <a:gridCol w="2209800"/>
                <a:gridCol w="1371600"/>
                <a:gridCol w="1447800"/>
              </a:tblGrid>
              <a:tr h="917807">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4873393">
                <a:tc>
                  <a:txBody>
                    <a:bodyPr/>
                    <a:lstStyle/>
                    <a:p>
                      <a:r>
                        <a:rPr lang="en-US" dirty="0" smtClean="0">
                          <a:latin typeface="Times New Roman" pitchFamily="18" charset="0"/>
                          <a:cs typeface="Times New Roman" pitchFamily="18" charset="0"/>
                          <a:hlinkClick r:id="rId2"/>
                        </a:rPr>
                        <a:t>http://dm.postech.ac.kr/~cartopy/ConvMF/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hlinkClick r:id="rId2"/>
                        </a:rPr>
                        <a:t>http://dm.postech.ac.kr/~cartopy/ConvMF/</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smtClean="0">
                          <a:solidFill>
                            <a:schemeClr val="dk1"/>
                          </a:solidFill>
                          <a:latin typeface="Times New Roman" pitchFamily="18" charset="0"/>
                          <a:ea typeface="+mn-ea"/>
                          <a:cs typeface="Times New Roman" pitchFamily="18" charset="0"/>
                        </a:rPr>
                        <a:t>Convolutional</a:t>
                      </a:r>
                      <a:r>
                        <a:rPr kumimoji="0" lang="en-US" b="0" i="0" kern="1200" dirty="0" smtClean="0">
                          <a:solidFill>
                            <a:schemeClr val="dk1"/>
                          </a:solidFill>
                          <a:latin typeface="Times New Roman" pitchFamily="18" charset="0"/>
                          <a:ea typeface="+mn-ea"/>
                          <a:cs typeface="Times New Roman" pitchFamily="18" charset="0"/>
                        </a:rPr>
                        <a:t> Matrix Factorization for</a:t>
                      </a:r>
                      <a:br>
                        <a:rPr kumimoji="0" lang="en-US" b="0" i="0" kern="1200" dirty="0" smtClean="0">
                          <a:solidFill>
                            <a:schemeClr val="dk1"/>
                          </a:solidFill>
                          <a:latin typeface="Times New Roman" pitchFamily="18" charset="0"/>
                          <a:ea typeface="+mn-ea"/>
                          <a:cs typeface="Times New Roman" pitchFamily="18" charset="0"/>
                        </a:rPr>
                      </a:br>
                      <a:r>
                        <a:rPr kumimoji="0" lang="en-US" b="0" i="0" kern="1200" dirty="0" smtClean="0">
                          <a:solidFill>
                            <a:schemeClr val="dk1"/>
                          </a:solidFill>
                          <a:latin typeface="Times New Roman" pitchFamily="18" charset="0"/>
                          <a:ea typeface="+mn-ea"/>
                          <a:cs typeface="Times New Roman" pitchFamily="18" charset="0"/>
                        </a:rPr>
                        <a:t>Document Context-Aware Recommendation</a:t>
                      </a:r>
                    </a:p>
                    <a:p>
                      <a:r>
                        <a:rPr lang="en-US" b="0" dirty="0" smtClean="0">
                          <a:latin typeface="Times New Roman" pitchFamily="18" charset="0"/>
                          <a:cs typeface="Times New Roman" pitchFamily="18" charset="0"/>
                        </a:rPr>
                        <a:t>(2012)</a:t>
                      </a:r>
                      <a:endParaRPr lang="en-US" b="0" dirty="0">
                        <a:latin typeface="Times New Roman" pitchFamily="18" charset="0"/>
                        <a:cs typeface="Times New Roman" pitchFamily="18" charset="0"/>
                      </a:endParaRPr>
                    </a:p>
                  </a:txBody>
                  <a:tcPr/>
                </a:tc>
                <a:tc>
                  <a:txBody>
                    <a:bodyPr/>
                    <a:lstStyle/>
                    <a:p>
                      <a:r>
                        <a:rPr lang="en-US" b="0" baseline="0" dirty="0" smtClean="0">
                          <a:latin typeface="Times New Roman" pitchFamily="18" charset="0"/>
                          <a:cs typeface="Times New Roman" pitchFamily="18" charset="0"/>
                        </a:rPr>
                        <a:t> T</a:t>
                      </a:r>
                      <a:r>
                        <a:rPr kumimoji="0" lang="en-US" b="0" i="0" kern="1200" dirty="0" smtClean="0">
                          <a:solidFill>
                            <a:schemeClr val="dk1"/>
                          </a:solidFill>
                          <a:latin typeface="Times New Roman" pitchFamily="18" charset="0"/>
                          <a:ea typeface="+mn-ea"/>
                          <a:cs typeface="Times New Roman" pitchFamily="18" charset="0"/>
                        </a:rPr>
                        <a:t>his paper proposes a novel context-aware recommendation model, </a:t>
                      </a:r>
                      <a:r>
                        <a:rPr kumimoji="0" lang="en-US" b="0" i="0" kern="1200" dirty="0" err="1" smtClean="0">
                          <a:solidFill>
                            <a:schemeClr val="dk1"/>
                          </a:solidFill>
                          <a:latin typeface="Times New Roman" pitchFamily="18" charset="0"/>
                          <a:ea typeface="+mn-ea"/>
                          <a:cs typeface="Times New Roman" pitchFamily="18" charset="0"/>
                        </a:rPr>
                        <a:t>convolutional</a:t>
                      </a:r>
                      <a:r>
                        <a:rPr kumimoji="0" lang="en-US" b="0" i="0" kern="1200" dirty="0" smtClean="0">
                          <a:solidFill>
                            <a:schemeClr val="dk1"/>
                          </a:solidFill>
                          <a:latin typeface="Times New Roman" pitchFamily="18" charset="0"/>
                          <a:ea typeface="+mn-ea"/>
                          <a:cs typeface="Times New Roman" pitchFamily="18" charset="0"/>
                        </a:rPr>
                        <a:t> matrix factorization (</a:t>
                      </a:r>
                      <a:r>
                        <a:rPr kumimoji="0" lang="en-US" b="0" i="0" kern="1200" dirty="0" err="1" smtClean="0">
                          <a:solidFill>
                            <a:schemeClr val="dk1"/>
                          </a:solidFill>
                          <a:latin typeface="Times New Roman" pitchFamily="18" charset="0"/>
                          <a:ea typeface="+mn-ea"/>
                          <a:cs typeface="Times New Roman" pitchFamily="18" charset="0"/>
                        </a:rPr>
                        <a:t>ConvMF</a:t>
                      </a:r>
                      <a:r>
                        <a:rPr kumimoji="0" lang="en-US" b="0" i="0" kern="1200" dirty="0" smtClean="0">
                          <a:solidFill>
                            <a:schemeClr val="dk1"/>
                          </a:solidFill>
                          <a:latin typeface="Times New Roman" pitchFamily="18" charset="0"/>
                          <a:ea typeface="+mn-ea"/>
                          <a:cs typeface="Times New Roman" pitchFamily="18" charset="0"/>
                        </a:rPr>
                        <a:t>) that integrates </a:t>
                      </a:r>
                      <a:r>
                        <a:rPr kumimoji="0" lang="en-US" b="0" i="0" kern="1200" dirty="0" err="1" smtClean="0">
                          <a:solidFill>
                            <a:schemeClr val="dk1"/>
                          </a:solidFill>
                          <a:latin typeface="Times New Roman" pitchFamily="18" charset="0"/>
                          <a:ea typeface="+mn-ea"/>
                          <a:cs typeface="Times New Roman" pitchFamily="18" charset="0"/>
                        </a:rPr>
                        <a:t>convolutional</a:t>
                      </a:r>
                      <a:r>
                        <a:rPr kumimoji="0" lang="en-US" b="0" i="0" kern="1200" dirty="0" smtClean="0">
                          <a:solidFill>
                            <a:schemeClr val="dk1"/>
                          </a:solidFill>
                          <a:latin typeface="Times New Roman" pitchFamily="18" charset="0"/>
                          <a:ea typeface="+mn-ea"/>
                          <a:cs typeface="Times New Roman" pitchFamily="18" charset="0"/>
                        </a:rPr>
                        <a:t> neural network (CNN) into probabilistic matrix factorization (PMF).</a:t>
                      </a:r>
                      <a:endParaRPr lang="en-US" b="0" dirty="0">
                        <a:latin typeface="Times New Roman" pitchFamily="18" charset="0"/>
                        <a:cs typeface="Times New Roman" pitchFamily="18" charset="0"/>
                      </a:endParaRPr>
                    </a:p>
                  </a:txBody>
                  <a:tcPr/>
                </a:tc>
                <a:tc>
                  <a:txBody>
                    <a:bodyPr/>
                    <a:lstStyle/>
                    <a:p>
                      <a:r>
                        <a:rPr kumimoji="0" lang="en-US" b="0" i="0" kern="1200" dirty="0" smtClean="0">
                          <a:solidFill>
                            <a:schemeClr val="dk1"/>
                          </a:solidFill>
                          <a:latin typeface="Times New Roman" pitchFamily="18" charset="0"/>
                          <a:ea typeface="+mn-ea"/>
                          <a:cs typeface="Times New Roman" pitchFamily="18" charset="0"/>
                        </a:rPr>
                        <a:t>Shows the overall rating prediction errors of five methods on each test set. </a:t>
                      </a:r>
                      <a:r>
                        <a:rPr kumimoji="0" lang="en-US" b="0" i="0" kern="1200" dirty="0" err="1" smtClean="0">
                          <a:solidFill>
                            <a:schemeClr val="dk1"/>
                          </a:solidFill>
                          <a:latin typeface="Times New Roman" pitchFamily="18" charset="0"/>
                          <a:ea typeface="+mn-ea"/>
                          <a:cs typeface="Times New Roman" pitchFamily="18" charset="0"/>
                        </a:rPr>
                        <a:t>ConvMF</a:t>
                      </a:r>
                      <a:r>
                        <a:rPr kumimoji="0" lang="en-US" b="0" i="0" kern="1200" dirty="0" smtClean="0">
                          <a:solidFill>
                            <a:schemeClr val="dk1"/>
                          </a:solidFill>
                          <a:latin typeface="Times New Roman" pitchFamily="18" charset="0"/>
                          <a:ea typeface="+mn-ea"/>
                          <a:cs typeface="Times New Roman" pitchFamily="18" charset="0"/>
                        </a:rPr>
                        <a:t> and </a:t>
                      </a:r>
                      <a:r>
                        <a:rPr kumimoji="0" lang="en-US" b="0" i="0" kern="1200" dirty="0" err="1" smtClean="0">
                          <a:solidFill>
                            <a:schemeClr val="dk1"/>
                          </a:solidFill>
                          <a:latin typeface="Times New Roman" pitchFamily="18" charset="0"/>
                          <a:ea typeface="+mn-ea"/>
                          <a:cs typeface="Times New Roman" pitchFamily="18" charset="0"/>
                        </a:rPr>
                        <a:t>ConvMF</a:t>
                      </a:r>
                      <a:r>
                        <a:rPr kumimoji="0" lang="en-US" b="0" i="0" kern="1200" dirty="0" smtClean="0">
                          <a:solidFill>
                            <a:schemeClr val="dk1"/>
                          </a:solidFill>
                          <a:latin typeface="Times New Roman" pitchFamily="18" charset="0"/>
                          <a:ea typeface="+mn-ea"/>
                          <a:cs typeface="Times New Roman" pitchFamily="18" charset="0"/>
                        </a:rPr>
                        <a:t>+ achieve significant improvements on all the datasets.</a:t>
                      </a:r>
                      <a:endParaRPr lang="en-US" b="0" dirty="0">
                        <a:latin typeface="Times New Roman" pitchFamily="18" charset="0"/>
                        <a:cs typeface="Times New Roman" pitchFamily="18" charset="0"/>
                      </a:endParaRPr>
                    </a:p>
                  </a:txBody>
                  <a:tcPr/>
                </a:tc>
                <a:tc>
                  <a:txBody>
                    <a:bodyPr/>
                    <a:lstStyle/>
                    <a:p>
                      <a:r>
                        <a:rPr kumimoji="0" lang="en-US" b="0" i="0" kern="1200" dirty="0" smtClean="0">
                          <a:solidFill>
                            <a:schemeClr val="dk1"/>
                          </a:solidFill>
                          <a:latin typeface="Times New Roman" pitchFamily="18" charset="0"/>
                          <a:ea typeface="+mn-ea"/>
                          <a:cs typeface="Times New Roman" pitchFamily="18" charset="0"/>
                        </a:rPr>
                        <a:t>a high value of </a:t>
                      </a:r>
                      <a:r>
                        <a:rPr kumimoji="0" lang="en-US" b="0" i="0" kern="1200" dirty="0" err="1" smtClean="0">
                          <a:solidFill>
                            <a:schemeClr val="dk1"/>
                          </a:solidFill>
                          <a:latin typeface="Times New Roman" pitchFamily="18" charset="0"/>
                          <a:ea typeface="+mn-ea"/>
                          <a:cs typeface="Times New Roman" pitchFamily="18" charset="0"/>
                        </a:rPr>
                        <a:t>λ</a:t>
                      </a:r>
                      <a:r>
                        <a:rPr kumimoji="0" lang="en-US" b="0" i="0" kern="1200" baseline="-25000" dirty="0" err="1" smtClean="0">
                          <a:solidFill>
                            <a:schemeClr val="dk1"/>
                          </a:solidFill>
                          <a:latin typeface="Times New Roman" pitchFamily="18" charset="0"/>
                          <a:ea typeface="+mn-ea"/>
                          <a:cs typeface="Times New Roman" pitchFamily="18" charset="0"/>
                        </a:rPr>
                        <a:t>v</a:t>
                      </a:r>
                      <a:r>
                        <a:rPr kumimoji="0" lang="en-US" b="0" i="0" kern="1200" dirty="0" smtClean="0">
                          <a:solidFill>
                            <a:schemeClr val="dk1"/>
                          </a:solidFill>
                          <a:latin typeface="Times New Roman" pitchFamily="18" charset="0"/>
                          <a:ea typeface="+mn-ea"/>
                          <a:cs typeface="Times New Roman" pitchFamily="18" charset="0"/>
                        </a:rPr>
                        <a:t> leads that </a:t>
                      </a:r>
                      <a:r>
                        <a:rPr kumimoji="0" lang="en-US" b="0" i="0" kern="1200" dirty="0" err="1" smtClean="0">
                          <a:solidFill>
                            <a:schemeClr val="dk1"/>
                          </a:solidFill>
                          <a:latin typeface="Times New Roman" pitchFamily="18" charset="0"/>
                          <a:ea typeface="+mn-ea"/>
                          <a:cs typeface="Times New Roman" pitchFamily="18" charset="0"/>
                        </a:rPr>
                        <a:t>ConvMF</a:t>
                      </a:r>
                      <a:r>
                        <a:rPr kumimoji="0" lang="en-US" b="0" i="0" kern="1200" dirty="0" smtClean="0">
                          <a:solidFill>
                            <a:schemeClr val="dk1"/>
                          </a:solidFill>
                          <a:latin typeface="Times New Roman" pitchFamily="18" charset="0"/>
                          <a:ea typeface="+mn-ea"/>
                          <a:cs typeface="Times New Roman" pitchFamily="18" charset="0"/>
                        </a:rPr>
                        <a:t> and </a:t>
                      </a:r>
                      <a:r>
                        <a:rPr kumimoji="0" lang="en-US" b="0" i="0" kern="1200" dirty="0" err="1" smtClean="0">
                          <a:solidFill>
                            <a:schemeClr val="dk1"/>
                          </a:solidFill>
                          <a:latin typeface="Times New Roman" pitchFamily="18" charset="0"/>
                          <a:ea typeface="+mn-ea"/>
                          <a:cs typeface="Times New Roman" pitchFamily="18" charset="0"/>
                        </a:rPr>
                        <a:t>ConvMF</a:t>
                      </a:r>
                      <a:r>
                        <a:rPr kumimoji="0" lang="en-US" b="0" i="0" kern="1200" dirty="0" smtClean="0">
                          <a:solidFill>
                            <a:schemeClr val="dk1"/>
                          </a:solidFill>
                          <a:latin typeface="Times New Roman" pitchFamily="18" charset="0"/>
                          <a:ea typeface="+mn-ea"/>
                          <a:cs typeface="Times New Roman" pitchFamily="18" charset="0"/>
                        </a:rPr>
                        <a:t>+ try to exploit description documents of items more than ratings. </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249375098"/>
              </p:ext>
            </p:extLst>
          </p:nvPr>
        </p:nvGraphicFramePr>
        <p:xfrm>
          <a:off x="685800" y="381000"/>
          <a:ext cx="7848600" cy="5120640"/>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kumimoji="0" lang="en-US" b="0" i="0" kern="1200" dirty="0" smtClean="0">
                          <a:solidFill>
                            <a:schemeClr val="dk1"/>
                          </a:solidFill>
                          <a:latin typeface="Times New Roman" pitchFamily="18" charset="0"/>
                          <a:ea typeface="+mn-ea"/>
                          <a:cs typeface="Times New Roman" pitchFamily="18" charset="0"/>
                        </a:rPr>
                        <a:t>Consequently, </a:t>
                      </a:r>
                      <a:r>
                        <a:rPr kumimoji="0" lang="en-US" b="0" i="0" kern="1200" dirty="0" err="1" smtClean="0">
                          <a:solidFill>
                            <a:schemeClr val="dk1"/>
                          </a:solidFill>
                          <a:latin typeface="Times New Roman" pitchFamily="18" charset="0"/>
                          <a:ea typeface="+mn-ea"/>
                          <a:cs typeface="Times New Roman" pitchFamily="18" charset="0"/>
                        </a:rPr>
                        <a:t>ConvMF</a:t>
                      </a:r>
                      <a:r>
                        <a:rPr kumimoji="0" lang="en-US" b="0" i="0" kern="1200" dirty="0" smtClean="0">
                          <a:solidFill>
                            <a:schemeClr val="dk1"/>
                          </a:solidFill>
                          <a:latin typeface="Times New Roman" pitchFamily="18" charset="0"/>
                          <a:ea typeface="+mn-ea"/>
                          <a:cs typeface="Times New Roman" pitchFamily="18" charset="0"/>
                        </a:rPr>
                        <a:t> captures contextual information of documents and further enhances the rating prediction accuracy. Our extensive evaluations on three real-world datasets show that </a:t>
                      </a:r>
                      <a:r>
                        <a:rPr kumimoji="0" lang="en-US" b="0" i="0" kern="1200" dirty="0" err="1" smtClean="0">
                          <a:solidFill>
                            <a:schemeClr val="dk1"/>
                          </a:solidFill>
                          <a:latin typeface="Times New Roman" pitchFamily="18" charset="0"/>
                          <a:ea typeface="+mn-ea"/>
                          <a:cs typeface="Times New Roman" pitchFamily="18" charset="0"/>
                        </a:rPr>
                        <a:t>ConvMF</a:t>
                      </a:r>
                      <a:r>
                        <a:rPr kumimoji="0" lang="en-US" b="0" i="0" kern="1200" dirty="0" smtClean="0">
                          <a:solidFill>
                            <a:schemeClr val="dk1"/>
                          </a:solidFill>
                          <a:latin typeface="Times New Roman" pitchFamily="18" charset="0"/>
                          <a:ea typeface="+mn-ea"/>
                          <a:cs typeface="Times New Roman" pitchFamily="18" charset="0"/>
                        </a:rPr>
                        <a:t> significantly outperforms the state-of-the-art recommendation models even when the rating data is extremely sparse. We also demonstrate that </a:t>
                      </a:r>
                      <a:r>
                        <a:rPr kumimoji="0" lang="en-US" b="0" i="0" kern="1200" dirty="0" err="1" smtClean="0">
                          <a:solidFill>
                            <a:schemeClr val="dk1"/>
                          </a:solidFill>
                          <a:latin typeface="Times New Roman" pitchFamily="18" charset="0"/>
                          <a:ea typeface="+mn-ea"/>
                          <a:cs typeface="Times New Roman" pitchFamily="18" charset="0"/>
                        </a:rPr>
                        <a:t>ConvMF</a:t>
                      </a:r>
                      <a:r>
                        <a:rPr kumimoji="0" lang="en-US" b="0" i="0" kern="1200" dirty="0" smtClean="0">
                          <a:solidFill>
                            <a:schemeClr val="dk1"/>
                          </a:solidFill>
                          <a:latin typeface="Times New Roman" pitchFamily="18" charset="0"/>
                          <a:ea typeface="+mn-ea"/>
                          <a:cs typeface="Times New Roman" pitchFamily="18" charset="0"/>
                        </a:rPr>
                        <a:t> successfully captures subtle contextual difference of a word in a document.</a:t>
                      </a:r>
                      <a:endParaRPr lang="en-US" b="0"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xmlns="" val="4020976911"/>
              </p:ext>
            </p:extLst>
          </p:nvPr>
        </p:nvGraphicFramePr>
        <p:xfrm>
          <a:off x="685800" y="381000"/>
          <a:ext cx="7848600" cy="6221327"/>
        </p:xfrm>
        <a:graphic>
          <a:graphicData uri="http://schemas.openxmlformats.org/drawingml/2006/table">
            <a:tbl>
              <a:tblPr firstRow="1" bandRow="1">
                <a:tableStyleId>{5C22544A-7EE6-4342-B048-85BDC9FD1C3A}</a:tableStyleId>
              </a:tblPr>
              <a:tblGrid>
                <a:gridCol w="885804"/>
                <a:gridCol w="1071570"/>
                <a:gridCol w="1143008"/>
                <a:gridCol w="1928818"/>
                <a:gridCol w="1371600"/>
                <a:gridCol w="1447800"/>
              </a:tblGrid>
              <a:tr h="917807">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4873393">
                <a:tc>
                  <a:txBody>
                    <a:bodyPr/>
                    <a:lstStyle/>
                    <a:p>
                      <a:r>
                        <a:rPr lang="en-US" sz="1800" u="sng" dirty="0" smtClean="0">
                          <a:solidFill>
                            <a:srgbClr val="FF0000"/>
                          </a:solidFill>
                          <a:latin typeface="Times New Roman" pitchFamily="18" charset="0"/>
                          <a:cs typeface="Times New Roman" pitchFamily="18" charset="0"/>
                        </a:rPr>
                        <a:t>https://pdfs.semanticscholar.org/1e6b/0c387c62b3dfdde8b8226fc206e41e72e7d9.pdf</a:t>
                      </a:r>
                      <a:endParaRPr lang="en-US" sz="1800" u="sng" dirty="0">
                        <a:solidFill>
                          <a:srgbClr val="FF0000"/>
                        </a:solidFill>
                        <a:latin typeface="Times New Roman" pitchFamily="18" charset="0"/>
                        <a:cs typeface="Times New Roman" pitchFamily="18" charset="0"/>
                      </a:endParaRPr>
                    </a:p>
                  </a:txBody>
                  <a:tcPr/>
                </a:tc>
                <a:tc>
                  <a:txBody>
                    <a:bodyPr/>
                    <a:lstStyle/>
                    <a:p>
                      <a:r>
                        <a:rPr lang="en-IN" sz="1800" u="sng" dirty="0" smtClean="0">
                          <a:solidFill>
                            <a:srgbClr val="FF0000"/>
                          </a:solidFill>
                          <a:latin typeface="Times New Roman" pitchFamily="18" charset="0"/>
                          <a:cs typeface="Times New Roman" pitchFamily="18" charset="0"/>
                        </a:rPr>
                        <a:t>Hofmann, T. (2014). Latent semantic models for collaborative filtering. ACM Transactions on Information Systems (TOIS), 22(1), 89-115. </a:t>
                      </a:r>
                      <a:endParaRPr lang="en-US" sz="1800" u="sng" dirty="0">
                        <a:solidFill>
                          <a:srgbClr val="FF000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A Literature Review on Recommender Systems Algorithms, Techniques and Evaluations </a:t>
                      </a:r>
                      <a:endParaRPr lang="en-US" sz="18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itchFamily="18" charset="0"/>
                          <a:cs typeface="Times New Roman" pitchFamily="18" charset="0"/>
                        </a:rPr>
                        <a:t>(2014)</a:t>
                      </a:r>
                      <a:endParaRPr lang="en-US" sz="1800" b="0" dirty="0">
                        <a:latin typeface="Times New Roman" pitchFamily="18" charset="0"/>
                        <a:cs typeface="Times New Roman" pitchFamily="18" charset="0"/>
                      </a:endParaRPr>
                    </a:p>
                  </a:txBody>
                  <a:tcPr/>
                </a:tc>
                <a:tc>
                  <a:txBody>
                    <a:bodyPr/>
                    <a:lstStyle/>
                    <a:p>
                      <a:r>
                        <a:rPr lang="en-US" sz="1800" b="0" baseline="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Collaborative Filtering Techniques Collaborative filtering could be implemented in the forms of memory-based (usually </a:t>
                      </a:r>
                      <a:r>
                        <a:rPr lang="en-IN" sz="1800" dirty="0" err="1" smtClean="0">
                          <a:latin typeface="Times New Roman" pitchFamily="18" charset="0"/>
                          <a:cs typeface="Times New Roman" pitchFamily="18" charset="0"/>
                        </a:rPr>
                        <a:t>userbased</a:t>
                      </a:r>
                      <a:r>
                        <a:rPr lang="en-IN" sz="1800" dirty="0" smtClean="0">
                          <a:latin typeface="Times New Roman" pitchFamily="18" charset="0"/>
                          <a:cs typeface="Times New Roman" pitchFamily="18" charset="0"/>
                        </a:rPr>
                        <a:t>) or model-based.</a:t>
                      </a:r>
                      <a:endParaRPr lang="en-US" sz="1800" b="0" dirty="0">
                        <a:latin typeface="Times New Roman" pitchFamily="18" charset="0"/>
                        <a:cs typeface="Times New Roman" pitchFamily="18" charset="0"/>
                      </a:endParaRPr>
                    </a:p>
                  </a:txBody>
                  <a:tcPr/>
                </a:tc>
                <a:tc>
                  <a:txBody>
                    <a:bodyPr/>
                    <a:lstStyle/>
                    <a:p>
                      <a:r>
                        <a:rPr kumimoji="0" lang="en-IN" sz="1800" b="0" i="0" kern="1200" dirty="0" smtClean="0">
                          <a:solidFill>
                            <a:schemeClr val="dk1"/>
                          </a:solidFill>
                          <a:effectLst/>
                          <a:latin typeface="Times New Roman" pitchFamily="18" charset="0"/>
                          <a:ea typeface="+mn-ea"/>
                          <a:cs typeface="Times New Roman" pitchFamily="18" charset="0"/>
                        </a:rPr>
                        <a:t>No domain knowledge necessary</a:t>
                      </a:r>
                    </a:p>
                    <a:p>
                      <a:r>
                        <a:rPr kumimoji="0" lang="en-IN" sz="1800" b="0" i="0" kern="1200" dirty="0" smtClean="0">
                          <a:solidFill>
                            <a:schemeClr val="dk1"/>
                          </a:solidFill>
                          <a:effectLst/>
                          <a:latin typeface="Times New Roman" pitchFamily="18" charset="0"/>
                          <a:ea typeface="+mn-ea"/>
                          <a:cs typeface="Times New Roman" pitchFamily="18" charset="0"/>
                        </a:rPr>
                        <a:t>We don't need domain knowledge because the </a:t>
                      </a:r>
                      <a:r>
                        <a:rPr kumimoji="0" lang="en-IN" sz="1800" b="0" i="0" kern="1200" dirty="0" err="1" smtClean="0">
                          <a:solidFill>
                            <a:schemeClr val="dk1"/>
                          </a:solidFill>
                          <a:effectLst/>
                          <a:latin typeface="Times New Roman" pitchFamily="18" charset="0"/>
                          <a:ea typeface="+mn-ea"/>
                          <a:cs typeface="Times New Roman" pitchFamily="18" charset="0"/>
                        </a:rPr>
                        <a:t>embeddings</a:t>
                      </a:r>
                      <a:r>
                        <a:rPr kumimoji="0" lang="en-IN" sz="1800" b="0" i="0" kern="1200" dirty="0" smtClean="0">
                          <a:solidFill>
                            <a:schemeClr val="dk1"/>
                          </a:solidFill>
                          <a:effectLst/>
                          <a:latin typeface="Times New Roman" pitchFamily="18" charset="0"/>
                          <a:ea typeface="+mn-ea"/>
                          <a:cs typeface="Times New Roman" pitchFamily="18" charset="0"/>
                        </a:rPr>
                        <a:t> are automatically learned.</a:t>
                      </a:r>
                      <a:endParaRPr lang="en-US" sz="1800" b="0" dirty="0">
                        <a:latin typeface="Times New Roman" pitchFamily="18" charset="0"/>
                        <a:cs typeface="Times New Roman" pitchFamily="18" charset="0"/>
                      </a:endParaRPr>
                    </a:p>
                  </a:txBody>
                  <a:tcPr/>
                </a:tc>
                <a:tc>
                  <a:txBody>
                    <a:bodyPr/>
                    <a:lstStyle/>
                    <a:p>
                      <a:r>
                        <a:rPr kumimoji="0" lang="en-IN" sz="1800" b="0" i="0" kern="1200" dirty="0" smtClean="0">
                          <a:solidFill>
                            <a:schemeClr val="dk1"/>
                          </a:solidFill>
                          <a:effectLst/>
                          <a:latin typeface="Times New Roman" pitchFamily="18" charset="0"/>
                          <a:ea typeface="+mn-ea"/>
                          <a:cs typeface="Times New Roman" pitchFamily="18" charset="0"/>
                        </a:rPr>
                        <a:t>Hard to include side features for query/item</a:t>
                      </a:r>
                    </a:p>
                    <a:p>
                      <a:r>
                        <a:rPr kumimoji="0" lang="en-IN" sz="1800" b="0" i="0" kern="1200" dirty="0" smtClean="0">
                          <a:solidFill>
                            <a:schemeClr val="dk1"/>
                          </a:solidFill>
                          <a:effectLst/>
                          <a:latin typeface="Times New Roman" pitchFamily="18" charset="0"/>
                          <a:ea typeface="+mn-ea"/>
                          <a:cs typeface="Times New Roman" pitchFamily="18" charset="0"/>
                        </a:rPr>
                        <a:t>Side features are any features beyond the query or item ID. </a:t>
                      </a:r>
                      <a:endParaRPr lang="en-US" sz="18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2098686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1386627385"/>
              </p:ext>
            </p:extLst>
          </p:nvPr>
        </p:nvGraphicFramePr>
        <p:xfrm>
          <a:off x="685800" y="381000"/>
          <a:ext cx="7848600" cy="5120640"/>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In this approach recommendations are more accurate but when system database is very large, this approach is almost impractical due to existed limitation in primary memory for keeping the database. Model-based approach on the other hand does not have the aforementioned limitations of memory-based. In this method, instead of keeping the entire database in memory just specific collection of data which are already trained using machine learning methods are kept in memory. </a:t>
                      </a:r>
                      <a:endParaRPr lang="en-US" b="0"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2972968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1102575799"/>
              </p:ext>
            </p:extLst>
          </p:nvPr>
        </p:nvGraphicFramePr>
        <p:xfrm>
          <a:off x="685800" y="354352"/>
          <a:ext cx="7848600" cy="6217920"/>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792162">
                <a:tc>
                  <a:txBody>
                    <a:bodyPr/>
                    <a:lstStyle/>
                    <a:p>
                      <a:r>
                        <a:rPr lang="en-US" sz="1800" dirty="0" smtClean="0">
                          <a:latin typeface="Times New Roman" pitchFamily="18" charset="0"/>
                          <a:cs typeface="Times New Roman" pitchFamily="18" charset="0"/>
                        </a:rPr>
                        <a:t>Paper</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Journal</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Title (year)</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Explanation</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Merits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Demerits</a:t>
                      </a:r>
                      <a:endParaRPr lang="en-US" sz="1800" dirty="0">
                        <a:latin typeface="Times New Roman" pitchFamily="18" charset="0"/>
                        <a:cs typeface="Times New Roman" pitchFamily="18" charset="0"/>
                      </a:endParaRPr>
                    </a:p>
                  </a:txBody>
                  <a:tcPr/>
                </a:tc>
              </a:tr>
              <a:tr h="50025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FF0000"/>
                          </a:solidFill>
                          <a:latin typeface="Times New Roman" pitchFamily="18" charset="0"/>
                          <a:cs typeface="Times New Roman" pitchFamily="18" charset="0"/>
                        </a:rPr>
                        <a:t>https://pdfs.semanticscholar.org/1e6b/0c387c62b3dfdde8b8226fc206e41e72e7d9.pdf</a:t>
                      </a:r>
                    </a:p>
                    <a:p>
                      <a:endParaRPr lang="en-US" sz="1800" dirty="0">
                        <a:latin typeface="Times New Roman" pitchFamily="18" charset="0"/>
                        <a:cs typeface="Times New Roman" pitchFamily="18" charset="0"/>
                      </a:endParaRPr>
                    </a:p>
                  </a:txBody>
                  <a:tcPr/>
                </a:tc>
                <a:tc>
                  <a:txBody>
                    <a:bodyPr/>
                    <a:lstStyle/>
                    <a:p>
                      <a:r>
                        <a:rPr lang="en-IN" sz="1100" u="sng" dirty="0" err="1" smtClean="0">
                          <a:solidFill>
                            <a:srgbClr val="FF0000"/>
                          </a:solidFill>
                          <a:latin typeface="Times New Roman" pitchFamily="18" charset="0"/>
                          <a:cs typeface="Times New Roman" pitchFamily="18" charset="0"/>
                        </a:rPr>
                        <a:t>Adomavicius</a:t>
                      </a:r>
                      <a:r>
                        <a:rPr lang="en-IN" sz="1100" u="sng" dirty="0" smtClean="0">
                          <a:solidFill>
                            <a:srgbClr val="FF0000"/>
                          </a:solidFill>
                          <a:latin typeface="Times New Roman" pitchFamily="18" charset="0"/>
                          <a:cs typeface="Times New Roman" pitchFamily="18" charset="0"/>
                        </a:rPr>
                        <a:t>, G., </a:t>
                      </a:r>
                      <a:r>
                        <a:rPr lang="en-IN" sz="1100" u="sng" dirty="0" err="1" smtClean="0">
                          <a:solidFill>
                            <a:srgbClr val="FF0000"/>
                          </a:solidFill>
                          <a:latin typeface="Times New Roman" pitchFamily="18" charset="0"/>
                          <a:cs typeface="Times New Roman" pitchFamily="18" charset="0"/>
                        </a:rPr>
                        <a:t>Sankaranarayanan</a:t>
                      </a:r>
                      <a:r>
                        <a:rPr lang="en-IN" sz="1100" u="sng" dirty="0" smtClean="0">
                          <a:solidFill>
                            <a:srgbClr val="FF0000"/>
                          </a:solidFill>
                          <a:latin typeface="Times New Roman" pitchFamily="18" charset="0"/>
                          <a:cs typeface="Times New Roman" pitchFamily="18" charset="0"/>
                        </a:rPr>
                        <a:t>, R., Sen, S., &amp; </a:t>
                      </a:r>
                      <a:r>
                        <a:rPr lang="en-IN" sz="1100" u="sng" dirty="0" err="1" smtClean="0">
                          <a:solidFill>
                            <a:srgbClr val="FF0000"/>
                          </a:solidFill>
                          <a:latin typeface="Times New Roman" pitchFamily="18" charset="0"/>
                          <a:cs typeface="Times New Roman" pitchFamily="18" charset="0"/>
                        </a:rPr>
                        <a:t>Tuzhilin</a:t>
                      </a:r>
                      <a:r>
                        <a:rPr lang="en-IN" sz="1100" u="sng" dirty="0" smtClean="0">
                          <a:solidFill>
                            <a:srgbClr val="FF0000"/>
                          </a:solidFill>
                          <a:latin typeface="Times New Roman" pitchFamily="18" charset="0"/>
                          <a:cs typeface="Times New Roman" pitchFamily="18" charset="0"/>
                        </a:rPr>
                        <a:t>, A. (2015). Incorporating contextual information in recommender systems using a multidimensional approach. ACM </a:t>
                      </a:r>
                      <a:endParaRPr lang="en-US" sz="1100" u="sng" dirty="0">
                        <a:solidFill>
                          <a:srgbClr val="FF000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dk1"/>
                          </a:solidFill>
                          <a:effectLst/>
                          <a:latin typeface="Times New Roman" pitchFamily="18" charset="0"/>
                          <a:ea typeface="+mn-ea"/>
                          <a:cs typeface="Times New Roman" pitchFamily="18" charset="0"/>
                        </a:rPr>
                        <a:t>Research-paper recommender systems: a literature survey</a:t>
                      </a:r>
                    </a:p>
                    <a:p>
                      <a:r>
                        <a:rPr lang="en-US" sz="1600" dirty="0" smtClean="0">
                          <a:latin typeface="Times New Roman" pitchFamily="18" charset="0"/>
                          <a:cs typeface="Times New Roman" pitchFamily="18" charset="0"/>
                        </a:rPr>
                        <a:t>(2015)</a:t>
                      </a:r>
                      <a:endParaRPr lang="en-US" sz="16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Memory-based Collaborative Filtering A memory-based CF (nearest-</a:t>
                      </a:r>
                      <a:r>
                        <a:rPr lang="en-IN" sz="1800" dirty="0" err="1" smtClean="0">
                          <a:latin typeface="Times New Roman" pitchFamily="18" charset="0"/>
                          <a:cs typeface="Times New Roman" pitchFamily="18" charset="0"/>
                        </a:rPr>
                        <a:t>neighbor</a:t>
                      </a:r>
                      <a:r>
                        <a:rPr lang="en-IN" sz="1800" dirty="0" smtClean="0">
                          <a:latin typeface="Times New Roman" pitchFamily="18" charset="0"/>
                          <a:cs typeface="Times New Roman" pitchFamily="18" charset="0"/>
                        </a:rPr>
                        <a:t>) approach, mostly called as a form of implementation of the “Word of Mouth” phenomenon (</a:t>
                      </a:r>
                      <a:r>
                        <a:rPr lang="en-IN" sz="1800" dirty="0" err="1" smtClean="0">
                          <a:latin typeface="Times New Roman" pitchFamily="18" charset="0"/>
                          <a:cs typeface="Times New Roman" pitchFamily="18" charset="0"/>
                        </a:rPr>
                        <a:t>Jin</a:t>
                      </a:r>
                      <a:r>
                        <a:rPr lang="en-IN" sz="1800" dirty="0" smtClean="0">
                          <a:latin typeface="Times New Roman" pitchFamily="18" charset="0"/>
                          <a:cs typeface="Times New Roman" pitchFamily="18" charset="0"/>
                        </a:rPr>
                        <a:t>, Chai &amp; Si, 2004) since the entire user database with their preferences are kept in memory. For each prediction computation is performed K. </a:t>
                      </a:r>
                      <a:r>
                        <a:rPr lang="en-IN" sz="1800" dirty="0" err="1" smtClean="0">
                          <a:latin typeface="Times New Roman" pitchFamily="18" charset="0"/>
                          <a:cs typeface="Times New Roman" pitchFamily="18" charset="0"/>
                        </a:rPr>
                        <a:t>Madadipouya</a:t>
                      </a:r>
                      <a:r>
                        <a:rPr lang="en-IN" sz="1800" dirty="0" smtClean="0">
                          <a:latin typeface="Times New Roman" pitchFamily="18" charset="0"/>
                          <a:cs typeface="Times New Roman" pitchFamily="18" charset="0"/>
                        </a:rPr>
                        <a:t>, S. </a:t>
                      </a:r>
                      <a:r>
                        <a:rPr lang="en-IN" sz="1800" dirty="0" err="1" smtClean="0">
                          <a:latin typeface="Times New Roman" pitchFamily="18" charset="0"/>
                          <a:cs typeface="Times New Roman" pitchFamily="18" charset="0"/>
                        </a:rPr>
                        <a:t>Chelliah</a:t>
                      </a:r>
                      <a:r>
                        <a:rPr lang="en-IN" sz="1800" dirty="0" smtClean="0">
                          <a:latin typeface="Times New Roman" pitchFamily="18" charset="0"/>
                          <a:cs typeface="Times New Roman" pitchFamily="18" charset="0"/>
                        </a:rPr>
                        <a:t> - A Literature Review on Recommender Systems Algorithms, Techniques and Evaluations 113 on the whole database. This method could predict a user interests on a specific item based on the rating information of similar user profiles. </a:t>
                      </a:r>
                      <a:endParaRPr lang="en-US" sz="1800" b="0" dirty="0">
                        <a:latin typeface="Times New Roman" pitchFamily="18" charset="0"/>
                        <a:cs typeface="Times New Roman" pitchFamily="18" charset="0"/>
                      </a:endParaRPr>
                    </a:p>
                  </a:txBody>
                  <a:tcPr/>
                </a:tc>
                <a:tc>
                  <a:txBody>
                    <a:bodyPr/>
                    <a:lstStyle/>
                    <a:p>
                      <a:r>
                        <a:rPr kumimoji="0" lang="en-IN" sz="1600" b="0" i="0" kern="1200" dirty="0" smtClean="0">
                          <a:solidFill>
                            <a:schemeClr val="dk1"/>
                          </a:solidFill>
                          <a:effectLst/>
                          <a:latin typeface="Times New Roman" pitchFamily="18" charset="0"/>
                          <a:ea typeface="+mn-ea"/>
                          <a:cs typeface="Times New Roman" pitchFamily="18" charset="0"/>
                        </a:rPr>
                        <a:t>Serendipit</a:t>
                      </a:r>
                      <a:r>
                        <a:rPr kumimoji="0" lang="en-IN" sz="1600" b="1" i="0" kern="1200" dirty="0" smtClean="0">
                          <a:solidFill>
                            <a:schemeClr val="dk1"/>
                          </a:solidFill>
                          <a:effectLst/>
                          <a:latin typeface="Times New Roman" pitchFamily="18" charset="0"/>
                          <a:ea typeface="+mn-ea"/>
                          <a:cs typeface="Times New Roman" pitchFamily="18" charset="0"/>
                        </a:rPr>
                        <a:t>y</a:t>
                      </a:r>
                      <a:endParaRPr kumimoji="0" lang="en-IN" sz="1600" b="0" i="0" kern="1200" dirty="0" smtClean="0">
                        <a:solidFill>
                          <a:schemeClr val="dk1"/>
                        </a:solidFill>
                        <a:effectLst/>
                        <a:latin typeface="Times New Roman" pitchFamily="18" charset="0"/>
                        <a:ea typeface="+mn-ea"/>
                        <a:cs typeface="Times New Roman" pitchFamily="18" charset="0"/>
                      </a:endParaRPr>
                    </a:p>
                    <a:p>
                      <a:r>
                        <a:rPr kumimoji="0" lang="en-IN" sz="1600" b="0" i="0" kern="1200" dirty="0" smtClean="0">
                          <a:solidFill>
                            <a:schemeClr val="dk1"/>
                          </a:solidFill>
                          <a:effectLst/>
                          <a:latin typeface="Times New Roman" pitchFamily="18" charset="0"/>
                          <a:ea typeface="+mn-ea"/>
                          <a:cs typeface="Times New Roman" pitchFamily="18" charset="0"/>
                        </a:rPr>
                        <a:t>The model can help users discover new interests.  </a:t>
                      </a:r>
                      <a:endParaRPr lang="en-US" sz="1600" dirty="0">
                        <a:latin typeface="Times New Roman" pitchFamily="18" charset="0"/>
                        <a:cs typeface="Times New Roman" pitchFamily="18" charset="0"/>
                      </a:endParaRPr>
                    </a:p>
                  </a:txBody>
                  <a:tcPr/>
                </a:tc>
                <a:tc>
                  <a:txBody>
                    <a:bodyPr/>
                    <a:lstStyle/>
                    <a:p>
                      <a:r>
                        <a:rPr kumimoji="0" lang="en-IN" sz="1800" b="0" i="0" kern="1200" dirty="0" smtClean="0">
                          <a:solidFill>
                            <a:schemeClr val="dk1"/>
                          </a:solidFill>
                          <a:effectLst/>
                          <a:latin typeface="Times New Roman" pitchFamily="18" charset="0"/>
                          <a:ea typeface="+mn-ea"/>
                          <a:cs typeface="Times New Roman" pitchFamily="18" charset="0"/>
                        </a:rPr>
                        <a:t>Heuristics to </a:t>
                      </a:r>
                      <a:r>
                        <a:rPr kumimoji="0" lang="en-IN" sz="1600" b="0" i="0" kern="1200" dirty="0" smtClean="0">
                          <a:solidFill>
                            <a:schemeClr val="dk1"/>
                          </a:solidFill>
                          <a:effectLst/>
                          <a:latin typeface="Times New Roman" pitchFamily="18" charset="0"/>
                          <a:ea typeface="+mn-ea"/>
                          <a:cs typeface="Times New Roman" pitchFamily="18" charset="0"/>
                        </a:rPr>
                        <a:t>generate </a:t>
                      </a:r>
                      <a:r>
                        <a:rPr kumimoji="0" lang="en-IN" sz="1600" b="0" i="0" kern="1200" dirty="0" err="1" smtClean="0">
                          <a:solidFill>
                            <a:schemeClr val="dk1"/>
                          </a:solidFill>
                          <a:effectLst/>
                          <a:latin typeface="Times New Roman" pitchFamily="18" charset="0"/>
                          <a:ea typeface="+mn-ea"/>
                          <a:cs typeface="Times New Roman" pitchFamily="18" charset="0"/>
                        </a:rPr>
                        <a:t>embeddings</a:t>
                      </a:r>
                      <a:r>
                        <a:rPr kumimoji="0" lang="en-IN" sz="1600" b="0" i="0" kern="1200" dirty="0" smtClean="0">
                          <a:solidFill>
                            <a:schemeClr val="dk1"/>
                          </a:solidFill>
                          <a:effectLst/>
                          <a:latin typeface="Times New Roman" pitchFamily="18" charset="0"/>
                          <a:ea typeface="+mn-ea"/>
                          <a:cs typeface="Times New Roman" pitchFamily="18" charset="0"/>
                        </a:rPr>
                        <a:t> of fresh items. If the system does not have interactions, the system can approximate its embedding by averaging the </a:t>
                      </a:r>
                      <a:r>
                        <a:rPr kumimoji="0" lang="en-IN" sz="1600" b="0" i="0" kern="1200" dirty="0" err="1" smtClean="0">
                          <a:solidFill>
                            <a:schemeClr val="dk1"/>
                          </a:solidFill>
                          <a:effectLst/>
                          <a:latin typeface="Times New Roman" pitchFamily="18" charset="0"/>
                          <a:ea typeface="+mn-ea"/>
                          <a:cs typeface="Times New Roman" pitchFamily="18" charset="0"/>
                        </a:rPr>
                        <a:t>embeddings</a:t>
                      </a:r>
                      <a:r>
                        <a:rPr kumimoji="0" lang="en-IN" sz="1600" b="0" i="0" kern="1200" dirty="0" smtClean="0">
                          <a:solidFill>
                            <a:schemeClr val="dk1"/>
                          </a:solidFill>
                          <a:effectLst/>
                          <a:latin typeface="Times New Roman" pitchFamily="18" charset="0"/>
                          <a:ea typeface="+mn-ea"/>
                          <a:cs typeface="Times New Roman" pitchFamily="18" charset="0"/>
                        </a:rPr>
                        <a:t> of items from the same category, from the same uploader (in YouTube), and so on.</a:t>
                      </a:r>
                      <a:endParaRPr lang="en-US"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234824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254469928"/>
              </p:ext>
            </p:extLst>
          </p:nvPr>
        </p:nvGraphicFramePr>
        <p:xfrm>
          <a:off x="685800" y="381000"/>
          <a:ext cx="7848600" cy="5943600"/>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It reflects where the prediction of a specific item (belonging to a specific user) is done by sorting the row vectors (user profiles) by its dissimilarity toward the user. In this method, more rating by more similar users leads to more rating prediction. Various types of memory-based recommender systems have been developed. Decker and Lenz (2007) stated that Goldberg on 1992 developed certain type of memory-based CF system which is called Tapestry. This system relies on each user to identify similar users manually</a:t>
                      </a:r>
                      <a:r>
                        <a:rPr lang="en-IN" sz="1600" dirty="0" smtClean="0">
                          <a:latin typeface="Times New Roman" panose="02020603050405020304" pitchFamily="18" charset="0"/>
                          <a:cs typeface="Times New Roman" panose="02020603050405020304" pitchFamily="18" charset="0"/>
                        </a:rPr>
                        <a:t>. </a:t>
                      </a:r>
                      <a:endParaRPr lang="en-US" sz="1600" b="0" dirty="0" smtClean="0">
                        <a:latin typeface="Times New Roman" pitchFamily="18" charset="0"/>
                        <a:cs typeface="Times New Roman" pitchFamily="18" charset="0"/>
                      </a:endParaRPr>
                    </a:p>
                    <a:p>
                      <a:endParaRPr lang="en-US" b="0"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2480798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1208243806"/>
              </p:ext>
            </p:extLst>
          </p:nvPr>
        </p:nvGraphicFramePr>
        <p:xfrm>
          <a:off x="685800" y="381000"/>
          <a:ext cx="7848600" cy="5974080"/>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r>
                        <a:rPr lang="en-IN" u="sng" dirty="0" err="1" smtClean="0">
                          <a:solidFill>
                            <a:srgbClr val="FF0000"/>
                          </a:solidFill>
                          <a:latin typeface="Times New Roman" panose="02020603050405020304" pitchFamily="18" charset="0"/>
                          <a:cs typeface="Times New Roman" panose="02020603050405020304" pitchFamily="18" charset="0"/>
                        </a:rPr>
                        <a:t>Bogers</a:t>
                      </a:r>
                      <a:r>
                        <a:rPr lang="en-IN" u="sng" dirty="0" smtClean="0">
                          <a:solidFill>
                            <a:srgbClr val="FF0000"/>
                          </a:solidFill>
                          <a:latin typeface="Times New Roman" panose="02020603050405020304" pitchFamily="18" charset="0"/>
                          <a:cs typeface="Times New Roman" panose="02020603050405020304" pitchFamily="18" charset="0"/>
                        </a:rPr>
                        <a:t>, T., &amp; Van den Bosch, A. (2012). Collaborative and content-based filtering for item recommendation on social bookmarking websites. </a:t>
                      </a:r>
                      <a:endParaRPr lang="en-US" u="sng" dirty="0">
                        <a:solidFill>
                          <a:srgbClr val="FF0000"/>
                        </a:solidFill>
                        <a:latin typeface="Times New Roman" pitchFamily="18" charset="0"/>
                        <a:cs typeface="Times New Roman" pitchFamily="18" charset="0"/>
                      </a:endParaRPr>
                    </a:p>
                  </a:txBody>
                  <a:tcPr/>
                </a:tc>
                <a:tc>
                  <a:txBody>
                    <a:bodyPr/>
                    <a:lstStyle/>
                    <a:p>
                      <a:r>
                        <a:rPr lang="en-IN" sz="1400" u="sng" dirty="0" smtClean="0">
                          <a:solidFill>
                            <a:srgbClr val="FF0000"/>
                          </a:solidFill>
                          <a:latin typeface="Times New Roman" panose="02020603050405020304" pitchFamily="18" charset="0"/>
                          <a:cs typeface="Times New Roman" panose="02020603050405020304" pitchFamily="18" charset="0"/>
                        </a:rPr>
                        <a:t>Cano, P., </a:t>
                      </a:r>
                      <a:r>
                        <a:rPr lang="en-IN" sz="1400" u="sng" dirty="0" err="1" smtClean="0">
                          <a:solidFill>
                            <a:srgbClr val="FF0000"/>
                          </a:solidFill>
                          <a:latin typeface="Times New Roman" panose="02020603050405020304" pitchFamily="18" charset="0"/>
                          <a:cs typeface="Times New Roman" panose="02020603050405020304" pitchFamily="18" charset="0"/>
                        </a:rPr>
                        <a:t>Koppenberger</a:t>
                      </a:r>
                      <a:r>
                        <a:rPr lang="en-IN" sz="1400" u="sng" dirty="0" smtClean="0">
                          <a:solidFill>
                            <a:srgbClr val="FF0000"/>
                          </a:solidFill>
                          <a:latin typeface="Times New Roman" panose="02020603050405020304" pitchFamily="18" charset="0"/>
                          <a:cs typeface="Times New Roman" panose="02020603050405020304" pitchFamily="18" charset="0"/>
                        </a:rPr>
                        <a:t>, M., &amp; </a:t>
                      </a:r>
                      <a:r>
                        <a:rPr lang="en-IN" sz="1400" u="sng" dirty="0" err="1" smtClean="0">
                          <a:solidFill>
                            <a:srgbClr val="FF0000"/>
                          </a:solidFill>
                          <a:latin typeface="Times New Roman" panose="02020603050405020304" pitchFamily="18" charset="0"/>
                          <a:cs typeface="Times New Roman" panose="02020603050405020304" pitchFamily="18" charset="0"/>
                        </a:rPr>
                        <a:t>Wack</a:t>
                      </a:r>
                      <a:r>
                        <a:rPr lang="en-IN" sz="1400" u="sng" dirty="0" smtClean="0">
                          <a:solidFill>
                            <a:srgbClr val="FF0000"/>
                          </a:solidFill>
                          <a:latin typeface="Times New Roman" panose="02020603050405020304" pitchFamily="18" charset="0"/>
                          <a:cs typeface="Times New Roman" panose="02020603050405020304" pitchFamily="18" charset="0"/>
                        </a:rPr>
                        <a:t>, N. (2012November). Content-based music audio recommendation.</a:t>
                      </a:r>
                      <a:endParaRPr lang="en-US" sz="1400" u="sng" dirty="0">
                        <a:solidFill>
                          <a:srgbClr val="FF0000"/>
                        </a:solidFill>
                        <a:latin typeface="Times New Roman" pitchFamily="18" charset="0"/>
                        <a:cs typeface="Times New Roman"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Content-based Filtering </a:t>
                      </a:r>
                    </a:p>
                    <a:p>
                      <a:r>
                        <a:rPr lang="en-IN" dirty="0" smtClean="0">
                          <a:latin typeface="Times New Roman" panose="02020603050405020304" pitchFamily="18" charset="0"/>
                          <a:cs typeface="Times New Roman" panose="02020603050405020304" pitchFamily="18" charset="0"/>
                        </a:rPr>
                        <a:t>(2012)</a:t>
                      </a:r>
                      <a:endParaRPr lang="en-US" dirty="0">
                        <a:latin typeface="Times New Roman" pitchFamily="18" charset="0"/>
                        <a:cs typeface="Times New Roman"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Content-based Filtering Due to information overloading in the web which is explained before, different approaches provided to tackle with this issue. One common method that used to automatically categorize, filter, and provide recommendations to users is content-based filtering (</a:t>
                      </a:r>
                      <a:r>
                        <a:rPr lang="en-IN" dirty="0" err="1" smtClean="0">
                          <a:latin typeface="Times New Roman" panose="02020603050405020304" pitchFamily="18" charset="0"/>
                          <a:cs typeface="Times New Roman" panose="02020603050405020304" pitchFamily="18" charset="0"/>
                        </a:rPr>
                        <a:t>Ferman</a:t>
                      </a:r>
                      <a:r>
                        <a:rPr lang="en-IN" dirty="0" smtClean="0">
                          <a:latin typeface="Times New Roman" panose="02020603050405020304" pitchFamily="18" charset="0"/>
                          <a:cs typeface="Times New Roman" panose="02020603050405020304" pitchFamily="18" charset="0"/>
                        </a:rPr>
                        <a:t> et al., 2002). This method compares the available items with a user’s profile and item rated previously to find the best match to generate recommendations. This technique is different from IF and IR methods. </a:t>
                      </a:r>
                      <a:endParaRPr lang="en-US" b="0" dirty="0">
                        <a:latin typeface="Times New Roman" pitchFamily="18" charset="0"/>
                        <a:cs typeface="Times New Roman" pitchFamily="18" charset="0"/>
                      </a:endParaRPr>
                    </a:p>
                  </a:txBody>
                  <a:tcPr/>
                </a:tc>
                <a:tc>
                  <a:txBody>
                    <a:bodyPr/>
                    <a:lstStyle/>
                    <a:p>
                      <a:r>
                        <a:rPr kumimoji="0"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The model doesn't need any data about other users, </a:t>
                      </a:r>
                      <a:endParaRPr lang="en-US" sz="1600" dirty="0">
                        <a:latin typeface="Times New Roman" pitchFamily="18" charset="0"/>
                        <a:cs typeface="Times New Roman" pitchFamily="18" charset="0"/>
                      </a:endParaRPr>
                    </a:p>
                  </a:txBody>
                  <a:tcPr/>
                </a:tc>
                <a:tc>
                  <a:txBody>
                    <a:bodyPr/>
                    <a:lstStyle/>
                    <a:p>
                      <a:r>
                        <a:rPr kumimoji="0" lang="en-IN" b="0" i="0" kern="1200" dirty="0" smtClean="0">
                          <a:solidFill>
                            <a:schemeClr val="dk1"/>
                          </a:solidFill>
                          <a:effectLst/>
                          <a:latin typeface="Times New Roman" panose="02020603050405020304" pitchFamily="18" charset="0"/>
                          <a:ea typeface="+mn-ea"/>
                          <a:cs typeface="Times New Roman" panose="02020603050405020304" pitchFamily="18" charset="0"/>
                        </a:rPr>
                        <a:t>The model can only make recommendations based on existing interests of the user. In other words, the model has limited ability to expand on the users' existing interests.</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1757399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698672655"/>
              </p:ext>
            </p:extLst>
          </p:nvPr>
        </p:nvGraphicFramePr>
        <p:xfrm>
          <a:off x="685800" y="381000"/>
          <a:ext cx="7848600" cy="5669280"/>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For instance, information retrieval allows users to specify their interest explicitly in form of keywords. This means that users retrieve their needed information, however, content-based filtering is based on finding suitable information automatically. In this technique, at first, data about the target user is gathered. This data could be acquired explicitly and implicitly with doing analysis on the user profile. Then based on the analysis the user’s tastes identified and as a result a set of items will be recommended to the users. </a:t>
                      </a:r>
                      <a:endParaRPr lang="en-US" b="0"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1037848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2042250690"/>
              </p:ext>
            </p:extLst>
          </p:nvPr>
        </p:nvGraphicFramePr>
        <p:xfrm>
          <a:off x="685800" y="381000"/>
          <a:ext cx="7848600" cy="6217920"/>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1371600">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r>
                        <a:rPr lang="en-US" u="sng" dirty="0" smtClean="0">
                          <a:solidFill>
                            <a:srgbClr val="FF0000"/>
                          </a:solidFill>
                          <a:latin typeface="Times New Roman" pitchFamily="18" charset="0"/>
                          <a:cs typeface="Times New Roman" pitchFamily="18" charset="0"/>
                        </a:rPr>
                        <a:t>http://aircconline.com/acii/V3N1/3116acii03.pdf</a:t>
                      </a:r>
                      <a:endParaRPr lang="en-US" u="sng" dirty="0">
                        <a:solidFill>
                          <a:srgbClr val="FF0000"/>
                        </a:solidFill>
                        <a:latin typeface="Times New Roman" pitchFamily="18" charset="0"/>
                        <a:cs typeface="Times New Roman" pitchFamily="18" charset="0"/>
                      </a:endParaRPr>
                    </a:p>
                  </a:txBody>
                  <a:tcPr/>
                </a:tc>
                <a:tc>
                  <a:txBody>
                    <a:bodyPr/>
                    <a:lstStyle/>
                    <a:p>
                      <a:r>
                        <a:rPr lang="en-IN" sz="1200" u="sng" dirty="0" smtClean="0">
                          <a:solidFill>
                            <a:srgbClr val="FF0000"/>
                          </a:solidFill>
                          <a:latin typeface="Times New Roman" panose="02020603050405020304" pitchFamily="18" charset="0"/>
                          <a:cs typeface="Times New Roman" panose="02020603050405020304" pitchFamily="18" charset="0"/>
                        </a:rPr>
                        <a:t>P. Resnick and H. R. Varian, “Recommender systems,” Communications of the ACM, vol. 40, no. 3, pp. 56–58, 1997. </a:t>
                      </a:r>
                      <a:endParaRPr lang="en-US" sz="1200" u="sng" dirty="0">
                        <a:solidFill>
                          <a:srgbClr val="FF000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A LITERATURE SURVEY ON RECOMMENDATION SYSTEM BASED ON SENTIMENTAL ANALYSIS(2014)</a:t>
                      </a:r>
                      <a:endParaRPr lang="en-US" sz="12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Hybrid Collaborative Filtering Techniques In hybrid recommender system, different techniques of collaborative approaches and other recommender techniques (usually content based approaches), combined to get better results. Various problems like cold-start, data sparsity and scalability can be avoided by using hybrid approach . </a:t>
                      </a:r>
                      <a:endParaRPr lang="en-IN" dirty="0">
                        <a:latin typeface="Times New Roman" panose="02020603050405020304" pitchFamily="18" charset="0"/>
                        <a:cs typeface="Times New Roman" panose="02020603050405020304" pitchFamily="18" charset="0"/>
                      </a:endParaRPr>
                    </a:p>
                  </a:txBody>
                  <a:tcPr/>
                </a:tc>
                <a:tc>
                  <a:txBody>
                    <a:bodyPr/>
                    <a:lstStyle/>
                    <a:p>
                      <a:r>
                        <a:rPr kumimoji="0" lang="en-IN" b="0" i="0" kern="1200" dirty="0" smtClean="0">
                          <a:solidFill>
                            <a:schemeClr val="dk1"/>
                          </a:solidFill>
                          <a:effectLst/>
                          <a:latin typeface="Times New Roman" panose="02020603050405020304" pitchFamily="18" charset="0"/>
                          <a:ea typeface="+mn-ea"/>
                          <a:cs typeface="Times New Roman" panose="02020603050405020304" pitchFamily="18" charset="0"/>
                        </a:rPr>
                        <a:t>Great starting point</a:t>
                      </a:r>
                    </a:p>
                  </a:txBody>
                  <a:tcPr/>
                </a:tc>
                <a:tc>
                  <a:txBody>
                    <a:bodyPr/>
                    <a:lstStyle/>
                    <a:p>
                      <a:r>
                        <a:rPr kumimoji="0" lang="en-IN" b="0" i="0" kern="1200" dirty="0" smtClean="0">
                          <a:solidFill>
                            <a:schemeClr val="dk1"/>
                          </a:solidFill>
                          <a:effectLst/>
                          <a:latin typeface="Times New Roman" panose="02020603050405020304" pitchFamily="18" charset="0"/>
                          <a:ea typeface="+mn-ea"/>
                          <a:cs typeface="Times New Roman" panose="02020603050405020304" pitchFamily="18" charset="0"/>
                        </a:rPr>
                        <a:t>No domain knowledge necessary.</a:t>
                      </a:r>
                    </a:p>
                    <a:p>
                      <a:r>
                        <a:rPr kumimoji="0" lang="en-IN" b="0" i="0" kern="1200" dirty="0" smtClean="0">
                          <a:solidFill>
                            <a:schemeClr val="dk1"/>
                          </a:solidFill>
                          <a:effectLst/>
                          <a:latin typeface="Times New Roman" panose="02020603050405020304" pitchFamily="18" charset="0"/>
                          <a:ea typeface="+mn-ea"/>
                          <a:cs typeface="Times New Roman" panose="02020603050405020304" pitchFamily="18" charset="0"/>
                        </a:rPr>
                        <a:t>Serendipity.</a:t>
                      </a:r>
                    </a:p>
                    <a:p>
                      <a:r>
                        <a:rPr kumimoji="0" lang="en-IN" b="0" i="0" kern="1200" dirty="0" smtClean="0">
                          <a:solidFill>
                            <a:schemeClr val="dk1"/>
                          </a:solidFill>
                          <a:effectLst/>
                          <a:latin typeface="Times New Roman" panose="02020603050405020304" pitchFamily="18" charset="0"/>
                          <a:ea typeface="+mn-ea"/>
                          <a:cs typeface="Times New Roman" panose="02020603050405020304" pitchFamily="18" charset="0"/>
                        </a:rPr>
                        <a:t>Cannot handle fresh items.</a:t>
                      </a:r>
                    </a:p>
                    <a:p>
                      <a:r>
                        <a:rPr kumimoji="0" lang="en-IN" b="0" i="0" kern="1200" dirty="0" smtClean="0">
                          <a:solidFill>
                            <a:schemeClr val="dk1"/>
                          </a:solidFill>
                          <a:effectLst/>
                          <a:latin typeface="Times New Roman" panose="02020603050405020304" pitchFamily="18" charset="0"/>
                          <a:ea typeface="+mn-ea"/>
                          <a:cs typeface="Times New Roman" panose="02020603050405020304" pitchFamily="18" charset="0"/>
                        </a:rPr>
                        <a:t>Hard to include side features for query/item.</a:t>
                      </a:r>
                    </a:p>
                    <a:p>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816350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112805549"/>
              </p:ext>
            </p:extLst>
          </p:nvPr>
        </p:nvGraphicFramePr>
        <p:xfrm>
          <a:off x="685800" y="381000"/>
          <a:ext cx="7848600" cy="5044758"/>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There are different ways of combining CF with other recommender techniques which are following: • Hybrid Recommenders Incorporating CF and Content-Based Features • Hybrid Recommenders Combining CF and Other Recommender Systems • Hybrid Recommenders Combining CF Algorithms [37</a:t>
                      </a:r>
                      <a:endParaRPr lang="en-US" b="0"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185132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2"/>
          <p:cNvSpPr>
            <a:spLocks noGrp="1"/>
          </p:cNvSpPr>
          <p:nvPr>
            <p:ph idx="1"/>
          </p:nvPr>
        </p:nvSpPr>
        <p:spPr>
          <a:xfrm>
            <a:off x="457200" y="285728"/>
            <a:ext cx="8229600" cy="5886789"/>
          </a:xfrm>
        </p:spPr>
        <p:txBody>
          <a:bodyPr>
            <a:normAutofit/>
          </a:bodyPr>
          <a:lstStyle/>
          <a:p>
            <a:pPr>
              <a:buNone/>
            </a:pPr>
            <a:r>
              <a:rPr lang="en-IN" sz="5400" b="1" dirty="0" smtClean="0">
                <a:solidFill>
                  <a:schemeClr val="accent1">
                    <a:lumMod val="60000"/>
                    <a:lumOff val="40000"/>
                  </a:schemeClr>
                </a:solidFill>
                <a:latin typeface="Times New Roman" pitchFamily="18" charset="0"/>
                <a:cs typeface="Times New Roman" pitchFamily="18" charset="0"/>
              </a:rPr>
              <a:t>PROJECT </a:t>
            </a:r>
            <a:r>
              <a:rPr lang="en-IN" sz="5400" b="1" dirty="0">
                <a:solidFill>
                  <a:schemeClr val="accent1">
                    <a:lumMod val="60000"/>
                    <a:lumOff val="40000"/>
                  </a:schemeClr>
                </a:solidFill>
                <a:latin typeface="Times New Roman" pitchFamily="18" charset="0"/>
                <a:cs typeface="Times New Roman" pitchFamily="18" charset="0"/>
              </a:rPr>
              <a:t> </a:t>
            </a:r>
            <a:r>
              <a:rPr lang="en-IN" sz="5400" b="1" dirty="0" smtClean="0">
                <a:solidFill>
                  <a:schemeClr val="accent1">
                    <a:lumMod val="60000"/>
                    <a:lumOff val="40000"/>
                  </a:schemeClr>
                </a:solidFill>
                <a:latin typeface="Times New Roman" pitchFamily="18" charset="0"/>
                <a:cs typeface="Times New Roman" pitchFamily="18" charset="0"/>
              </a:rPr>
              <a:t>TITLE:</a:t>
            </a:r>
          </a:p>
          <a:p>
            <a:pPr>
              <a:buNone/>
            </a:pPr>
            <a:endParaRPr lang="en-IN" sz="5400" b="1" dirty="0" smtClean="0">
              <a:solidFill>
                <a:schemeClr val="accent1">
                  <a:lumMod val="60000"/>
                  <a:lumOff val="40000"/>
                </a:schemeClr>
              </a:solidFill>
              <a:latin typeface="Times New Roman" pitchFamily="18" charset="0"/>
              <a:cs typeface="Times New Roman" pitchFamily="18" charset="0"/>
            </a:endParaRPr>
          </a:p>
          <a:p>
            <a:r>
              <a:rPr lang="en-US" sz="5400" b="1" dirty="0" smtClean="0">
                <a:latin typeface="Times New Roman" pitchFamily="18" charset="0"/>
                <a:cs typeface="Times New Roman" pitchFamily="18" charset="0"/>
              </a:rPr>
              <a:t>A Cloud based personalized recommendation system</a:t>
            </a:r>
            <a:endParaRPr lang="en-IN" sz="5400" b="1" dirty="0" smtClean="0">
              <a:latin typeface="Times New Roman" pitchFamily="18" charset="0"/>
              <a:cs typeface="Times New Roman" pitchFamily="18" charset="0"/>
            </a:endParaRPr>
          </a:p>
          <a:p>
            <a:pPr>
              <a:buNone/>
            </a:pPr>
            <a:endParaRPr lang="en-IN" sz="5400" b="1" dirty="0" smtClean="0">
              <a:solidFill>
                <a:schemeClr val="accent1">
                  <a:lumMod val="60000"/>
                  <a:lumOff val="40000"/>
                </a:schemeClr>
              </a:solidFill>
              <a:latin typeface="Times New Roman" pitchFamily="18" charset="0"/>
              <a:cs typeface="Times New Roman" pitchFamily="18" charset="0"/>
            </a:endParaRPr>
          </a:p>
          <a:p>
            <a:pPr>
              <a:buNone/>
            </a:pPr>
            <a:endParaRPr lang="en-IN" sz="5400" b="1" dirty="0" smtClean="0">
              <a:solidFill>
                <a:schemeClr val="accent1">
                  <a:lumMod val="60000"/>
                  <a:lumOff val="40000"/>
                </a:schemeClr>
              </a:solidFill>
              <a:latin typeface="Times New Roman" pitchFamily="18" charset="0"/>
              <a:cs typeface="Times New Roman" pitchFamily="18" charset="0"/>
            </a:endParaRPr>
          </a:p>
          <a:p>
            <a:pPr>
              <a:buNone/>
            </a:pPr>
            <a:endParaRPr lang="en-IN" sz="5400" b="1" dirty="0" smtClean="0">
              <a:solidFill>
                <a:schemeClr val="accent1">
                  <a:lumMod val="60000"/>
                  <a:lumOff val="40000"/>
                </a:schemeClr>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274973746"/>
              </p:ext>
            </p:extLst>
          </p:nvPr>
        </p:nvGraphicFramePr>
        <p:xfrm>
          <a:off x="685800" y="381000"/>
          <a:ext cx="7848600" cy="5669280"/>
        </p:xfrm>
        <a:graphic>
          <a:graphicData uri="http://schemas.openxmlformats.org/drawingml/2006/table">
            <a:tbl>
              <a:tblPr firstRow="1" bandRow="1">
                <a:tableStyleId>{5C22544A-7EE6-4342-B048-85BDC9FD1C3A}</a:tableStyleId>
              </a:tblPr>
              <a:tblGrid>
                <a:gridCol w="671490"/>
                <a:gridCol w="1081110"/>
                <a:gridCol w="533400"/>
                <a:gridCol w="2814646"/>
                <a:gridCol w="1300154"/>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FF0000"/>
                          </a:solidFill>
                          <a:latin typeface="Times New Roman" pitchFamily="18" charset="0"/>
                          <a:cs typeface="Times New Roman" pitchFamily="18" charset="0"/>
                        </a:rPr>
                        <a:t>http://aircconline.com/acii/V3N1/3116acii03.pdf</a:t>
                      </a:r>
                    </a:p>
                    <a:p>
                      <a:endParaRPr lang="en-US" sz="1800" dirty="0">
                        <a:latin typeface="Times New Roman" pitchFamily="18" charset="0"/>
                        <a:cs typeface="Times New Roman" pitchFamily="18" charset="0"/>
                      </a:endParaRPr>
                    </a:p>
                  </a:txBody>
                  <a:tcPr/>
                </a:tc>
                <a:tc>
                  <a:txBody>
                    <a:bodyPr/>
                    <a:lstStyle/>
                    <a:p>
                      <a:r>
                        <a:rPr lang="en-IN" sz="1800" u="sng" dirty="0" smtClean="0">
                          <a:solidFill>
                            <a:srgbClr val="FF0000"/>
                          </a:solidFill>
                          <a:latin typeface="Times New Roman" pitchFamily="18" charset="0"/>
                          <a:cs typeface="Times New Roman" pitchFamily="18" charset="0"/>
                        </a:rPr>
                        <a:t>P. Resnick and H. R. Varian, “Recommender systems,” Communications of the ACM, vol. 40, no. 3, pp. 56–58, 1997. </a:t>
                      </a:r>
                      <a:endParaRPr lang="en-US" sz="1800" u="sng" dirty="0">
                        <a:solidFill>
                          <a:srgbClr val="FF0000"/>
                        </a:solidFill>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Context-Based Recommender </a:t>
                      </a:r>
                      <a:r>
                        <a:rPr lang="en-IN" sz="1800" dirty="0" err="1" smtClean="0">
                          <a:latin typeface="Times New Roman" pitchFamily="18" charset="0"/>
                          <a:cs typeface="Times New Roman" pitchFamily="18" charset="0"/>
                        </a:rPr>
                        <a:t>Syste</a:t>
                      </a:r>
                      <a:r>
                        <a:rPr lang="en-IN" sz="1800" dirty="0" smtClean="0">
                          <a:latin typeface="Times New Roman" pitchFamily="18" charset="0"/>
                          <a:cs typeface="Times New Roman" pitchFamily="18" charset="0"/>
                        </a:rPr>
                        <a:t>(2015)m </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METHOD DESCRIPTION REFERENCES </a:t>
                      </a:r>
                    </a:p>
                    <a:p>
                      <a:r>
                        <a:rPr lang="en-IN" sz="1800" dirty="0" smtClean="0">
                          <a:latin typeface="Times New Roman" pitchFamily="18" charset="0"/>
                          <a:cs typeface="Times New Roman" pitchFamily="18" charset="0"/>
                        </a:rPr>
                        <a:t>Hidden Markov Model Improved version of a location recommender system by implementing Decision Tree (DT) along with discrete Hidden Markov Model (HMM).Together HMM and DT differentiate between transport modes and reduce noise. Norma Saiph Savage </a:t>
                      </a:r>
                      <a:r>
                        <a:rPr lang="en-IN" sz="1800" dirty="0" err="1" smtClean="0">
                          <a:latin typeface="Times New Roman" pitchFamily="18" charset="0"/>
                          <a:cs typeface="Times New Roman" pitchFamily="18" charset="0"/>
                        </a:rPr>
                        <a:t>Maciej</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Baranski</a:t>
                      </a:r>
                      <a:r>
                        <a:rPr lang="en-IN" sz="1800" dirty="0" smtClean="0">
                          <a:latin typeface="Times New Roman" pitchFamily="18" charset="0"/>
                          <a:cs typeface="Times New Roman" pitchFamily="18" charset="0"/>
                        </a:rPr>
                        <a:t> Norma Elva Chavez Tobias </a:t>
                      </a:r>
                      <a:r>
                        <a:rPr lang="en-IN" sz="1800" dirty="0" err="1" smtClean="0">
                          <a:latin typeface="Times New Roman" pitchFamily="18" charset="0"/>
                          <a:cs typeface="Times New Roman" pitchFamily="18" charset="0"/>
                        </a:rPr>
                        <a:t>Höllerer</a:t>
                      </a:r>
                      <a:r>
                        <a:rPr lang="en-IN" sz="1800" dirty="0" smtClean="0">
                          <a:latin typeface="Times New Roman" pitchFamily="18" charset="0"/>
                          <a:cs typeface="Times New Roman" pitchFamily="18" charset="0"/>
                        </a:rPr>
                        <a:t>[34]</a:t>
                      </a:r>
                      <a:endParaRPr lang="en-US" sz="1800" b="0" dirty="0">
                        <a:latin typeface="Times New Roman" pitchFamily="18" charset="0"/>
                        <a:cs typeface="Times New Roman" pitchFamily="18" charset="0"/>
                      </a:endParaRPr>
                    </a:p>
                  </a:txBody>
                  <a:tcPr/>
                </a:tc>
                <a:tc>
                  <a:txBody>
                    <a:bodyPr/>
                    <a:lstStyle/>
                    <a:p>
                      <a:r>
                        <a:rPr kumimoji="0" lang="en-IN" sz="1800" b="0" i="0" kern="1200" dirty="0" smtClean="0">
                          <a:solidFill>
                            <a:schemeClr val="dk1"/>
                          </a:solidFill>
                          <a:effectLst/>
                          <a:latin typeface="Times New Roman" pitchFamily="18" charset="0"/>
                          <a:ea typeface="+mn-ea"/>
                          <a:cs typeface="Times New Roman" pitchFamily="18" charset="0"/>
                        </a:rPr>
                        <a:t> is that they provide personalization for customers of e-commerce, promoting one-to-one marketing. Amazon,</a:t>
                      </a:r>
                      <a:endParaRPr lang="en-US" sz="1800" dirty="0">
                        <a:latin typeface="Times New Roman" pitchFamily="18" charset="0"/>
                        <a:cs typeface="Times New Roman" pitchFamily="18" charset="0"/>
                      </a:endParaRPr>
                    </a:p>
                  </a:txBody>
                  <a:tcPr/>
                </a:tc>
                <a:tc>
                  <a:txBody>
                    <a:bodyPr/>
                    <a:lstStyle/>
                    <a:p>
                      <a:r>
                        <a:rPr kumimoji="0" lang="en-IN" sz="1800" b="0" i="0" kern="1200" dirty="0" smtClean="0">
                          <a:solidFill>
                            <a:schemeClr val="dk1"/>
                          </a:solidFill>
                          <a:effectLst/>
                          <a:latin typeface="Times New Roman" pitchFamily="18" charset="0"/>
                          <a:ea typeface="+mn-ea"/>
                          <a:cs typeface="Times New Roman" pitchFamily="18" charset="0"/>
                        </a:rPr>
                        <a:t>Scalability: Nearest </a:t>
                      </a:r>
                      <a:r>
                        <a:rPr kumimoji="0" lang="en-IN" sz="1800" b="0" i="0" kern="1200" dirty="0" err="1" smtClean="0">
                          <a:solidFill>
                            <a:schemeClr val="dk1"/>
                          </a:solidFill>
                          <a:effectLst/>
                          <a:latin typeface="Times New Roman" pitchFamily="18" charset="0"/>
                          <a:ea typeface="+mn-ea"/>
                          <a:cs typeface="Times New Roman" pitchFamily="18" charset="0"/>
                        </a:rPr>
                        <a:t>neighbor</a:t>
                      </a:r>
                      <a:r>
                        <a:rPr kumimoji="0" lang="en-IN" sz="1800" b="0" i="0" kern="1200" dirty="0" smtClean="0">
                          <a:solidFill>
                            <a:schemeClr val="dk1"/>
                          </a:solidFill>
                          <a:effectLst/>
                          <a:latin typeface="Times New Roman" pitchFamily="18" charset="0"/>
                          <a:ea typeface="+mn-ea"/>
                          <a:cs typeface="Times New Roman" pitchFamily="18" charset="0"/>
                        </a:rPr>
                        <a:t> algorithms require computation that grows with both the number of users and the number of items.</a:t>
                      </a:r>
                      <a:endParaRPr lang="en-US" sz="18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4140785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xmlns="" val="3904697053"/>
              </p:ext>
            </p:extLst>
          </p:nvPr>
        </p:nvGraphicFramePr>
        <p:xfrm>
          <a:off x="685800" y="381000"/>
          <a:ext cx="7848600" cy="5044758"/>
        </p:xfrm>
        <a:graphic>
          <a:graphicData uri="http://schemas.openxmlformats.org/drawingml/2006/table">
            <a:tbl>
              <a:tblPr firstRow="1" bandRow="1">
                <a:tableStyleId>{5C22544A-7EE6-4342-B048-85BDC9FD1C3A}</a:tableStyleId>
              </a:tblPr>
              <a:tblGrid>
                <a:gridCol w="1143000"/>
                <a:gridCol w="609600"/>
                <a:gridCol w="533400"/>
                <a:gridCol w="3581400"/>
                <a:gridCol w="5334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Multidimensional approach It provides additional contextual information on user and item, and also supports multiple Dimensions, profiling information, and hierarchical aggregation of recommender system.</a:t>
                      </a:r>
                      <a:endParaRPr lang="en-US" b="0"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3287184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571472" y="714356"/>
          <a:ext cx="7848600" cy="4724082"/>
        </p:xfrm>
        <a:graphic>
          <a:graphicData uri="http://schemas.openxmlformats.org/drawingml/2006/table">
            <a:tbl>
              <a:tblPr firstRow="1" bandRow="1">
                <a:tableStyleId>{5C22544A-7EE6-4342-B048-85BDC9FD1C3A}</a:tableStyleId>
              </a:tblPr>
              <a:tblGrid>
                <a:gridCol w="1143000"/>
                <a:gridCol w="1071578"/>
                <a:gridCol w="1062022"/>
                <a:gridCol w="1600200"/>
                <a:gridCol w="15240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r>
                        <a:rPr lang="en-US" u="sng" dirty="0" smtClean="0">
                          <a:solidFill>
                            <a:srgbClr val="FF0000"/>
                          </a:solidFill>
                          <a:latin typeface="Times New Roman" pitchFamily="18" charset="0"/>
                          <a:cs typeface="Times New Roman" pitchFamily="18" charset="0"/>
                        </a:rPr>
                        <a:t>https://link.springer.com/referenceworkentry/10.1007%2F978-3-319-17885-1_1580</a:t>
                      </a:r>
                      <a:endParaRPr lang="en-US" u="sng" dirty="0">
                        <a:solidFill>
                          <a:srgbClr val="FF0000"/>
                        </a:solidFill>
                        <a:latin typeface="Times New Roman" pitchFamily="18" charset="0"/>
                        <a:cs typeface="Times New Roman" pitchFamily="18" charset="0"/>
                      </a:endParaRPr>
                    </a:p>
                  </a:txBody>
                  <a:tcPr/>
                </a:tc>
                <a:tc>
                  <a:txBody>
                    <a:bodyPr/>
                    <a:lstStyle/>
                    <a:p>
                      <a:r>
                        <a:rPr lang="en-US" u="sng" dirty="0" smtClean="0">
                          <a:solidFill>
                            <a:srgbClr val="FF0000"/>
                          </a:solidFill>
                          <a:latin typeface="Times New Roman" pitchFamily="18" charset="0"/>
                          <a:cs typeface="Times New Roman" pitchFamily="18" charset="0"/>
                        </a:rPr>
                        <a:t>https://link.springer.com/referenceworkentry/10.1007%2F978-3-319-17885-1_1580</a:t>
                      </a:r>
                      <a:endParaRPr lang="en-US" u="sng" dirty="0">
                        <a:solidFill>
                          <a:srgbClr val="FF0000"/>
                        </a:solidFill>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Link analysis-based recommendation </a:t>
                      </a:r>
                      <a:r>
                        <a:rPr lang="en-IN" dirty="0" err="1" smtClean="0">
                          <a:latin typeface="Times New Roman" pitchFamily="18" charset="0"/>
                          <a:cs typeface="Times New Roman" pitchFamily="18" charset="0"/>
                        </a:rPr>
                        <a:t>Zheng</a:t>
                      </a:r>
                      <a:r>
                        <a:rPr lang="en-IN" dirty="0" smtClean="0">
                          <a:latin typeface="Times New Roman" pitchFamily="18" charset="0"/>
                          <a:cs typeface="Times New Roman" pitchFamily="18" charset="0"/>
                        </a:rPr>
                        <a:t> (2009) </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proposed a link analysis-based recommendation system for recommending experienced users and popular locations.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Location based recommendation algorithm</a:t>
                      </a:r>
                      <a:r>
                        <a:rPr lang="en-US" baseline="0" dirty="0" smtClean="0">
                          <a:latin typeface="Times New Roman" pitchFamily="18" charset="0"/>
                          <a:cs typeface="Times New Roman" pitchFamily="18" charset="0"/>
                        </a:rPr>
                        <a:t> proposed is very accurate</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But the system is unable to provide personalized recommendations, and is preferred only in cases where generic recommendations are anticipated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09600" y="838200"/>
          <a:ext cx="7848600" cy="4648200"/>
        </p:xfrm>
        <a:graphic>
          <a:graphicData uri="http://schemas.openxmlformats.org/drawingml/2006/table">
            <a:tbl>
              <a:tblPr firstRow="1" bandRow="1">
                <a:tableStyleId>{5C22544A-7EE6-4342-B048-85BDC9FD1C3A}</a:tableStyleId>
              </a:tblPr>
              <a:tblGrid>
                <a:gridCol w="1143000"/>
                <a:gridCol w="1143000"/>
                <a:gridCol w="990600"/>
                <a:gridCol w="1600200"/>
                <a:gridCol w="15240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r>
                        <a:rPr lang="en-US" u="sng" dirty="0" smtClean="0">
                          <a:solidFill>
                            <a:srgbClr val="FF0000"/>
                          </a:solidFill>
                          <a:latin typeface="Times New Roman" pitchFamily="18" charset="0"/>
                          <a:cs typeface="Times New Roman" pitchFamily="18" charset="0"/>
                        </a:rPr>
                        <a:t>https://www.researchgate.net/publication/2378325_Knowledge-Based_Recommender_Systems</a:t>
                      </a:r>
                      <a:endParaRPr lang="en-US" u="sng" dirty="0">
                        <a:solidFill>
                          <a:srgbClr val="FF0000"/>
                        </a:solidFill>
                        <a:latin typeface="Times New Roman" pitchFamily="18" charset="0"/>
                        <a:cs typeface="Times New Roman" pitchFamily="18" charset="0"/>
                      </a:endParaRPr>
                    </a:p>
                  </a:txBody>
                  <a:tcPr/>
                </a:tc>
                <a:tc>
                  <a:txBody>
                    <a:bodyPr/>
                    <a:lstStyle/>
                    <a:p>
                      <a:r>
                        <a:rPr lang="en-US" u="sng" dirty="0" smtClean="0">
                          <a:solidFill>
                            <a:srgbClr val="FF0000"/>
                          </a:solidFill>
                          <a:latin typeface="Times New Roman" pitchFamily="18" charset="0"/>
                          <a:cs typeface="Times New Roman" pitchFamily="18" charset="0"/>
                        </a:rPr>
                        <a:t>https://www.researchgate.net/publication/2378325_Knowledge-Based_Recommender_Systems</a:t>
                      </a:r>
                      <a:endParaRPr lang="en-US" u="sng" dirty="0">
                        <a:solidFill>
                          <a:srgbClr val="FF0000"/>
                        </a:solidFill>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 Knowledge-based recommendation Burke (2000)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proposed a knowledge-based recommendation system for recommending restaurants to users.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The system allows users to interact with it by getting them to specify their requirements, and then refining them on the go. </a:t>
                      </a:r>
                    </a:p>
                    <a:p>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the system is focuses</a:t>
                      </a:r>
                      <a:r>
                        <a:rPr lang="en-IN" baseline="0" dirty="0" smtClean="0">
                          <a:latin typeface="Times New Roman" pitchFamily="18" charset="0"/>
                          <a:cs typeface="Times New Roman" pitchFamily="18" charset="0"/>
                        </a:rPr>
                        <a:t> too much on personalised recommendation and hence finding new suggestion based on peer review is hard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09600" y="838200"/>
          <a:ext cx="7848600" cy="4724082"/>
        </p:xfrm>
        <a:graphic>
          <a:graphicData uri="http://schemas.openxmlformats.org/drawingml/2006/table">
            <a:tbl>
              <a:tblPr firstRow="1" bandRow="1">
                <a:tableStyleId>{5C22544A-7EE6-4342-B048-85BDC9FD1C3A}</a:tableStyleId>
              </a:tblPr>
              <a:tblGrid>
                <a:gridCol w="1143000"/>
                <a:gridCol w="1143000"/>
                <a:gridCol w="990600"/>
                <a:gridCol w="1600200"/>
                <a:gridCol w="15240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r>
                        <a:rPr lang="en-US" u="sng" dirty="0" smtClean="0">
                          <a:solidFill>
                            <a:srgbClr val="FF0000"/>
                          </a:solidFill>
                          <a:latin typeface="Times New Roman" pitchFamily="18" charset="0"/>
                          <a:cs typeface="Times New Roman" pitchFamily="18" charset="0"/>
                        </a:rPr>
                        <a:t>https://www.researchgate.net/publication/2492710_Content-Boosted_Collaborative_Filtering_for_Improved_Recommendations</a:t>
                      </a:r>
                      <a:endParaRPr lang="en-US" u="sng" dirty="0">
                        <a:solidFill>
                          <a:srgbClr val="FF0000"/>
                        </a:solidFill>
                        <a:latin typeface="Times New Roman" pitchFamily="18" charset="0"/>
                        <a:cs typeface="Times New Roman" pitchFamily="18" charset="0"/>
                      </a:endParaRPr>
                    </a:p>
                  </a:txBody>
                  <a:tcPr/>
                </a:tc>
                <a:tc>
                  <a:txBody>
                    <a:bodyPr/>
                    <a:lstStyle/>
                    <a:p>
                      <a:r>
                        <a:rPr lang="en-US" u="sng" dirty="0" smtClean="0">
                          <a:solidFill>
                            <a:srgbClr val="FF0000"/>
                          </a:solidFill>
                          <a:latin typeface="Times New Roman" pitchFamily="18" charset="0"/>
                          <a:cs typeface="Times New Roman" pitchFamily="18" charset="0"/>
                        </a:rPr>
                        <a:t>https://www.researchgate.net/publication/2492710_Content-Boosted_Collaborative_Filtering_for_Improved_Recommendations</a:t>
                      </a:r>
                      <a:endParaRPr lang="en-US" u="sng" dirty="0">
                        <a:solidFill>
                          <a:srgbClr val="FF0000"/>
                        </a:solidFill>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 Melville (2002) deploy content-boosted collaborative filtering.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The method uses the Naïve </a:t>
                      </a:r>
                      <a:r>
                        <a:rPr lang="en-IN" dirty="0" err="1" smtClean="0">
                          <a:latin typeface="Times New Roman" pitchFamily="18" charset="0"/>
                          <a:cs typeface="Times New Roman" pitchFamily="18" charset="0"/>
                        </a:rPr>
                        <a:t>Bayes</a:t>
                      </a:r>
                      <a:r>
                        <a:rPr lang="en-IN" dirty="0" smtClean="0">
                          <a:latin typeface="Times New Roman" pitchFamily="18" charset="0"/>
                          <a:cs typeface="Times New Roman" pitchFamily="18" charset="0"/>
                        </a:rPr>
                        <a:t> classifier for rating unrated items in the rating matrix, with the collaborative filtering technique being used for recommendation.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The system uses a CF-based recommendation system. The execution time for recommendations is short</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but the cold start problem is not dealt with. </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86717"/>
          </a:xfrm>
        </p:spPr>
        <p:txBody>
          <a:bodyPr/>
          <a:lstStyle/>
          <a:p>
            <a:pPr>
              <a:buNone/>
            </a:pPr>
            <a:r>
              <a:rPr lang="en-US" dirty="0" smtClean="0">
                <a:latin typeface="Times New Roman" pitchFamily="18" charset="0"/>
                <a:cs typeface="Times New Roman" pitchFamily="18" charset="0"/>
              </a:rPr>
              <a:t>Generic Input-Process-Output Model of Recommender System</a:t>
            </a:r>
          </a:p>
          <a:p>
            <a:pPr>
              <a:buNone/>
            </a:pPr>
            <a:endParaRPr lang="en-US" dirty="0" smtClean="0"/>
          </a:p>
          <a:p>
            <a:pPr>
              <a:buNone/>
            </a:pPr>
            <a:endParaRPr lang="en-US" dirty="0" smtClean="0"/>
          </a:p>
        </p:txBody>
      </p:sp>
      <p:pic>
        <p:nvPicPr>
          <p:cNvPr id="6" name="Picture 5" descr="Capture.PNG"/>
          <p:cNvPicPr>
            <a:picLocks noChangeAspect="1"/>
          </p:cNvPicPr>
          <p:nvPr/>
        </p:nvPicPr>
        <p:blipFill>
          <a:blip r:embed="rId2"/>
          <a:stretch>
            <a:fillRect/>
          </a:stretch>
        </p:blipFill>
        <p:spPr>
          <a:xfrm>
            <a:off x="1524000" y="2209800"/>
            <a:ext cx="5887272" cy="378195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ontent Placeholder 2"/>
          <p:cNvSpPr>
            <a:spLocks noGrp="1"/>
          </p:cNvSpPr>
          <p:nvPr>
            <p:ph idx="1"/>
          </p:nvPr>
        </p:nvSpPr>
        <p:spPr>
          <a:xfrm>
            <a:off x="457200" y="285728"/>
            <a:ext cx="8229600" cy="5886789"/>
          </a:xfrm>
        </p:spPr>
        <p:txBody>
          <a:bodyPr>
            <a:normAutofit fontScale="85000" lnSpcReduction="10000"/>
          </a:bodyPr>
          <a:lstStyle/>
          <a:p>
            <a:pPr>
              <a:buNone/>
            </a:pPr>
            <a:endParaRPr lang="en-US" altLang="zh-CN" sz="4000" b="1" dirty="0" smtClean="0">
              <a:solidFill>
                <a:schemeClr val="accent1">
                  <a:lumMod val="60000"/>
                  <a:lumOff val="40000"/>
                </a:schemeClr>
              </a:solidFill>
              <a:latin typeface="+mj-lt"/>
            </a:endParaRPr>
          </a:p>
          <a:p>
            <a:pPr>
              <a:buNone/>
            </a:pPr>
            <a:r>
              <a:rPr lang="en-US" altLang="zh-CN" sz="4000" b="1" dirty="0" smtClean="0">
                <a:solidFill>
                  <a:schemeClr val="accent1">
                    <a:lumMod val="60000"/>
                    <a:lumOff val="40000"/>
                  </a:schemeClr>
                </a:solidFill>
                <a:latin typeface="Times New Roman" pitchFamily="18" charset="0"/>
                <a:cs typeface="Times New Roman" pitchFamily="18" charset="0"/>
              </a:rPr>
              <a:t>EXISTING SYSTEM</a:t>
            </a:r>
            <a:r>
              <a:rPr lang="en-US" altLang="zh-CN" sz="2800" b="1" dirty="0" smtClean="0">
                <a:solidFill>
                  <a:schemeClr val="accent1">
                    <a:lumMod val="60000"/>
                    <a:lumOff val="40000"/>
                  </a:schemeClr>
                </a:solidFill>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a:buNone/>
            </a:pPr>
            <a:endParaRPr lang="en-IN" sz="2800" b="1" dirty="0" smtClean="0">
              <a:solidFill>
                <a:schemeClr val="accent1">
                  <a:lumMod val="60000"/>
                  <a:lumOff val="40000"/>
                </a:schemeClr>
              </a:solidFill>
              <a:latin typeface="+mj-lt"/>
            </a:endParaRPr>
          </a:p>
          <a:p>
            <a:pPr>
              <a:buNone/>
            </a:pPr>
            <a:r>
              <a:rPr lang="en-IN" sz="2800" dirty="0" smtClean="0"/>
              <a:t>  </a:t>
            </a:r>
          </a:p>
          <a:p>
            <a:r>
              <a:rPr lang="en-IN" sz="2800"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Existing system uses conventional data mining algorithms and are most specialized to cater a single need like movies alone or songs alone.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the main module is </a:t>
            </a:r>
            <a:r>
              <a:rPr lang="en-US" dirty="0" err="1" smtClean="0">
                <a:latin typeface="Times New Roman" panose="02020603050405020304" pitchFamily="18" charset="0"/>
                <a:cs typeface="Times New Roman" panose="02020603050405020304" pitchFamily="18" charset="0"/>
              </a:rPr>
              <a:t>Recommendar</a:t>
            </a:r>
            <a:r>
              <a:rPr lang="en-US" dirty="0" smtClean="0">
                <a:latin typeface="Times New Roman" panose="02020603050405020304" pitchFamily="18" charset="0"/>
                <a:cs typeface="Times New Roman" panose="02020603050405020304" pitchFamily="18" charset="0"/>
              </a:rPr>
              <a:t> system, where the user can view books, movies of different categories and can rate them as per his/her likings. </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Collaborative based and content based filtering techniques are used.</a:t>
            </a:r>
          </a:p>
          <a:p>
            <a:pPr>
              <a:buNone/>
            </a:pPr>
            <a:endParaRPr lang="en-IN" sz="2800" dirty="0" smtClean="0"/>
          </a:p>
          <a:p>
            <a:pPr>
              <a:buNone/>
            </a:pPr>
            <a:endParaRPr lang="en-IN" sz="2800" b="1" dirty="0" smtClean="0">
              <a:solidFill>
                <a:schemeClr val="accent1">
                  <a:lumMod val="60000"/>
                  <a:lumOff val="40000"/>
                </a:schemeClr>
              </a:solidFill>
              <a:latin typeface="+mj-lt"/>
            </a:endParaRPr>
          </a:p>
          <a:p>
            <a:pPr>
              <a:buNone/>
            </a:pPr>
            <a:endParaRPr lang="en-IN" sz="2800" b="1" dirty="0" smtClean="0">
              <a:solidFill>
                <a:schemeClr val="accent1">
                  <a:lumMod val="60000"/>
                  <a:lumOff val="40000"/>
                </a:schemeClr>
              </a:solidFill>
              <a:latin typeface="+mj-lt"/>
            </a:endParaRPr>
          </a:p>
          <a:p>
            <a:pPr>
              <a:buNone/>
            </a:pPr>
            <a:endParaRPr lang="en-IN" sz="2800" b="1" dirty="0" smtClean="0">
              <a:solidFill>
                <a:schemeClr val="accent1">
                  <a:lumMod val="60000"/>
                  <a:lumOff val="40000"/>
                </a:schemeClr>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title"/>
          </p:nvPr>
        </p:nvSpPr>
        <p:spPr/>
        <p:txBody>
          <a:bodyPr>
            <a:normAutofit/>
          </a:bodyPr>
          <a:lstStyle/>
          <a:p>
            <a:pPr algn="l"/>
            <a:r>
              <a:rPr lang="en-US" sz="3600" b="1" dirty="0" smtClean="0">
                <a:solidFill>
                  <a:schemeClr val="accent1">
                    <a:lumMod val="60000"/>
                    <a:lumOff val="40000"/>
                  </a:schemeClr>
                </a:solidFill>
                <a:latin typeface="Times New Roman" pitchFamily="18" charset="0"/>
                <a:cs typeface="Times New Roman" pitchFamily="18" charset="0"/>
              </a:rPr>
              <a:t>PROBLEM DEFINITION</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sp>
        <p:nvSpPr>
          <p:cNvPr id="1048602" name="Content Placeholder 1048601"/>
          <p:cNvSpPr>
            <a:spLocks noGrp="1"/>
          </p:cNvSpPr>
          <p:nvPr>
            <p:ph idx="1"/>
          </p:nvPr>
        </p:nvSpPr>
        <p:spPr/>
        <p:txBody>
          <a:bodyPr>
            <a:normAutofit/>
          </a:bodyPr>
          <a:lstStyle/>
          <a:p>
            <a:pPr lvl="1"/>
            <a:r>
              <a:rPr lang="en-US" sz="3200" dirty="0">
                <a:latin typeface="Times New Roman" panose="02020603050405020304" pitchFamily="18" charset="0"/>
                <a:cs typeface="Times New Roman" panose="02020603050405020304" pitchFamily="18" charset="0"/>
              </a:rPr>
              <a:t>Recommendation system focuses on one domain alone . A user will have a good experience if it extends to more than </a:t>
            </a:r>
            <a:r>
              <a:rPr lang="en-US" sz="3200" dirty="0" smtClean="0">
                <a:latin typeface="Times New Roman" panose="02020603050405020304" pitchFamily="18" charset="0"/>
                <a:cs typeface="Times New Roman" panose="02020603050405020304" pitchFamily="18" charset="0"/>
              </a:rPr>
              <a:t>one domain ,and  accurate recommendations   of books, songs, movies based on the user based on their interests.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048602"/>
          <p:cNvSpPr>
            <a:spLocks noGrp="1"/>
          </p:cNvSpPr>
          <p:nvPr>
            <p:ph type="title"/>
          </p:nvPr>
        </p:nvSpPr>
        <p:spPr/>
        <p:txBody>
          <a:bodyPr>
            <a:normAutofit/>
          </a:bodyPr>
          <a:lstStyle/>
          <a:p>
            <a:pPr algn="l"/>
            <a:r>
              <a:rPr lang="en-US" sz="4000" b="1" dirty="0" smtClean="0">
                <a:solidFill>
                  <a:schemeClr val="accent1">
                    <a:lumMod val="60000"/>
                    <a:lumOff val="40000"/>
                  </a:schemeClr>
                </a:solidFill>
                <a:latin typeface="Times New Roman" pitchFamily="18" charset="0"/>
                <a:cs typeface="Times New Roman" pitchFamily="18" charset="0"/>
              </a:rPr>
              <a:t>PROPOSED SYSTEM:</a:t>
            </a:r>
            <a:endParaRPr lang="en-US" sz="4000" b="1" dirty="0">
              <a:solidFill>
                <a:schemeClr val="accent1">
                  <a:lumMod val="60000"/>
                  <a:lumOff val="40000"/>
                </a:schemeClr>
              </a:solidFill>
              <a:latin typeface="Times New Roman" pitchFamily="18" charset="0"/>
              <a:cs typeface="Times New Roman" pitchFamily="18" charset="0"/>
            </a:endParaRPr>
          </a:p>
        </p:txBody>
      </p:sp>
      <p:sp>
        <p:nvSpPr>
          <p:cNvPr id="1048604" name="Content Placeholder 1048603"/>
          <p:cNvSpPr>
            <a:spLocks noGrp="1"/>
          </p:cNvSpPr>
          <p:nvPr>
            <p:ph idx="1"/>
          </p:nvPr>
        </p:nvSpPr>
        <p:spPr/>
        <p:txBody>
          <a:bodyPr/>
          <a:lstStyle/>
          <a:p>
            <a:r>
              <a:rPr lang="en-US" sz="3600" dirty="0">
                <a:latin typeface="Times New Roman" pitchFamily="18" charset="0"/>
                <a:cs typeface="Times New Roman" pitchFamily="18" charset="0"/>
              </a:rPr>
              <a:t>Proposed system uses collaborative filter and deep learning algorithm and is not catered to a specialized category. Rather it focused on user and all his interest in different domain including songs, movies</a:t>
            </a:r>
            <a:r>
              <a:rPr lang="en-US" sz="3600" dirty="0" smtClean="0">
                <a:latin typeface="Times New Roman" pitchFamily="18" charset="0"/>
                <a:cs typeface="Times New Roman" pitchFamily="18" charset="0"/>
              </a:rPr>
              <a:t>, books </a:t>
            </a:r>
            <a:r>
              <a:rPr lang="en-US" sz="3600" dirty="0">
                <a:latin typeface="Times New Roman" pitchFamily="18" charset="0"/>
                <a:cs typeface="Times New Roman" pitchFamily="18" charset="0"/>
              </a:rPr>
              <a:t>etc</a:t>
            </a:r>
          </a:p>
          <a:p>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b="1" dirty="0" smtClean="0">
                <a:solidFill>
                  <a:schemeClr val="accent1">
                    <a:lumMod val="60000"/>
                    <a:lumOff val="40000"/>
                  </a:schemeClr>
                </a:solidFill>
                <a:latin typeface="Times New Roman" pitchFamily="18" charset="0"/>
                <a:cs typeface="Times New Roman" pitchFamily="18" charset="0"/>
              </a:rPr>
              <a:t>ARCHITECTURE DIAGRAM:</a:t>
            </a:r>
            <a:endParaRPr lang="en-IN" sz="4000" b="1" dirty="0">
              <a:solidFill>
                <a:schemeClr val="accent1">
                  <a:lumMod val="60000"/>
                  <a:lumOff val="40000"/>
                </a:schemeClr>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15616" y="1772816"/>
            <a:ext cx="6912768" cy="4464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5516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Content Placeholder 2"/>
          <p:cNvSpPr>
            <a:spLocks noGrp="1"/>
          </p:cNvSpPr>
          <p:nvPr>
            <p:ph idx="1"/>
          </p:nvPr>
        </p:nvSpPr>
        <p:spPr>
          <a:xfrm>
            <a:off x="457200" y="285728"/>
            <a:ext cx="8229600" cy="5886789"/>
          </a:xfrm>
        </p:spPr>
        <p:txBody>
          <a:bodyPr>
            <a:normAutofit/>
          </a:bodyPr>
          <a:lstStyle/>
          <a:p>
            <a:pPr>
              <a:buNone/>
            </a:pPr>
            <a:r>
              <a:rPr lang="en-US" sz="4100" b="1" dirty="0" smtClean="0">
                <a:solidFill>
                  <a:schemeClr val="accent1">
                    <a:lumMod val="60000"/>
                    <a:lumOff val="40000"/>
                  </a:schemeClr>
                </a:solidFill>
                <a:latin typeface="Times New Roman" pitchFamily="18" charset="0"/>
                <a:cs typeface="Times New Roman" pitchFamily="18" charset="0"/>
              </a:rPr>
              <a:t>INTRODUCTION:</a:t>
            </a:r>
            <a:endParaRPr lang="en-IN" sz="4100" b="1" dirty="0" smtClean="0">
              <a:solidFill>
                <a:schemeClr val="accent1">
                  <a:lumMod val="60000"/>
                  <a:lumOff val="40000"/>
                </a:schemeClr>
              </a:solidFill>
              <a:latin typeface="Times New Roman" pitchFamily="18" charset="0"/>
              <a:cs typeface="Times New Roman" pitchFamily="18" charset="0"/>
            </a:endParaRPr>
          </a:p>
          <a:p>
            <a:pPr>
              <a:buNone/>
            </a:pPr>
            <a:endParaRPr lang="en-IN" sz="4100" b="1" dirty="0" smtClean="0">
              <a:solidFill>
                <a:schemeClr val="accent1">
                  <a:lumMod val="60000"/>
                  <a:lumOff val="40000"/>
                </a:schemeClr>
              </a:solidFill>
              <a:latin typeface="Times New Roman" pitchFamily="18" charset="0"/>
              <a:cs typeface="Times New Roman" pitchFamily="18" charset="0"/>
            </a:endParaRPr>
          </a:p>
          <a:p>
            <a:r>
              <a:rPr lang="en-IN" sz="4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cloud based personalized recommendation system , takes the current books, songs, movies present in your account by the ratings given to them and recommends new books , songs or movies based on the user interests.</a:t>
            </a:r>
          </a:p>
          <a:p>
            <a:r>
              <a:rPr lang="en-US" b="1" dirty="0">
                <a:solidFill>
                  <a:schemeClr val="accent4">
                    <a:lumMod val="20000"/>
                    <a:lumOff val="80000"/>
                  </a:schemeClr>
                </a:solidFill>
                <a:latin typeface="Times New Roman" pitchFamily="18" charset="0"/>
                <a:cs typeface="Times New Roman" pitchFamily="18" charset="0"/>
              </a:rPr>
              <a:t> </a:t>
            </a:r>
            <a:r>
              <a:rPr lang="en-US" b="1" dirty="0" smtClean="0">
                <a:solidFill>
                  <a:schemeClr val="accent4">
                    <a:lumMod val="20000"/>
                    <a:lumOff val="80000"/>
                  </a:schemeClr>
                </a:solidFill>
                <a:latin typeface="Times New Roman" pitchFamily="18" charset="0"/>
                <a:cs typeface="Times New Roman" pitchFamily="18" charset="0"/>
              </a:rPr>
              <a:t>  </a:t>
            </a:r>
            <a:r>
              <a:rPr lang="en-US" dirty="0" smtClean="0">
                <a:solidFill>
                  <a:schemeClr val="accent4">
                    <a:lumMod val="20000"/>
                    <a:lumOff val="80000"/>
                  </a:schemeClr>
                </a:solidFill>
                <a:latin typeface="Times New Roman" pitchFamily="18" charset="0"/>
                <a:cs typeface="Times New Roman" pitchFamily="18" charset="0"/>
              </a:rPr>
              <a:t>By using the techniques like content based and collaborative based, deep learning and matrix factorization techniques</a:t>
            </a:r>
            <a:endParaRPr lang="en-IN" dirty="0" smtClean="0">
              <a:solidFill>
                <a:schemeClr val="accent4">
                  <a:lumMod val="20000"/>
                  <a:lumOff val="80000"/>
                </a:schemeClr>
              </a:solidFill>
              <a:latin typeface="Times New Roman" pitchFamily="18" charset="0"/>
              <a:cs typeface="Times New Roman" pitchFamily="18" charset="0"/>
            </a:endParaRPr>
          </a:p>
          <a:p>
            <a:pPr>
              <a:buNone/>
            </a:pPr>
            <a:endParaRPr lang="en-IN" sz="4100" b="1" dirty="0" smtClean="0">
              <a:solidFill>
                <a:schemeClr val="accent1">
                  <a:lumMod val="60000"/>
                  <a:lumOff val="40000"/>
                </a:schemeClr>
              </a:solidFill>
              <a:latin typeface="Times New Roman" pitchFamily="18" charset="0"/>
              <a:cs typeface="Times New Roman" pitchFamily="18" charset="0"/>
            </a:endParaRPr>
          </a:p>
          <a:p>
            <a:pPr>
              <a:buNone/>
            </a:pPr>
            <a:endParaRPr lang="en-IN" sz="4100" b="1" dirty="0" smtClean="0">
              <a:solidFill>
                <a:schemeClr val="accent1">
                  <a:lumMod val="60000"/>
                  <a:lumOff val="40000"/>
                </a:schemeClr>
              </a:solidFill>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pc="-295" dirty="0" smtClean="0">
                <a:latin typeface="Times New Roman" pitchFamily="18" charset="0"/>
                <a:cs typeface="Times New Roman" pitchFamily="18" charset="0"/>
              </a:rPr>
              <a:t>How </a:t>
            </a:r>
            <a:r>
              <a:rPr lang="en-US" spc="-335" dirty="0" smtClean="0">
                <a:latin typeface="Times New Roman" pitchFamily="18" charset="0"/>
                <a:cs typeface="Times New Roman" pitchFamily="18" charset="0"/>
              </a:rPr>
              <a:t>Recommender </a:t>
            </a:r>
            <a:r>
              <a:rPr lang="en-US" spc="-434" dirty="0" smtClean="0">
                <a:latin typeface="Times New Roman" pitchFamily="18" charset="0"/>
                <a:cs typeface="Times New Roman" pitchFamily="18" charset="0"/>
              </a:rPr>
              <a:t>System</a:t>
            </a:r>
            <a:r>
              <a:rPr lang="en-US" spc="-484" dirty="0" smtClean="0">
                <a:latin typeface="Times New Roman" pitchFamily="18" charset="0"/>
                <a:cs typeface="Times New Roman" pitchFamily="18" charset="0"/>
              </a:rPr>
              <a:t> </a:t>
            </a:r>
            <a:r>
              <a:rPr lang="en-US" spc="-345" dirty="0" smtClean="0">
                <a:latin typeface="Times New Roman" pitchFamily="18" charset="0"/>
                <a:cs typeface="Times New Roman" pitchFamily="18" charset="0"/>
              </a:rPr>
              <a:t>Works</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624012" y="2718594"/>
            <a:ext cx="5895975" cy="23812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p:txBody>
          <a:bodyPr>
            <a:normAutofit/>
          </a:bodyPr>
          <a:lstStyle/>
          <a:p>
            <a:pPr algn="l"/>
            <a:r>
              <a:rPr lang="en-US" sz="4000" b="1" dirty="0" smtClean="0">
                <a:solidFill>
                  <a:schemeClr val="accent1">
                    <a:lumMod val="60000"/>
                    <a:lumOff val="40000"/>
                  </a:schemeClr>
                </a:solidFill>
                <a:latin typeface="Times New Roman" pitchFamily="18" charset="0"/>
                <a:cs typeface="Times New Roman" pitchFamily="18" charset="0"/>
              </a:rPr>
              <a:t>MODULES AND DESCRIPTION</a:t>
            </a:r>
            <a:r>
              <a:rPr lang="en-US" sz="4000" b="1" dirty="0" smtClean="0">
                <a:solidFill>
                  <a:schemeClr val="accent1">
                    <a:lumMod val="60000"/>
                    <a:lumOff val="40000"/>
                  </a:schemeClr>
                </a:solidFill>
              </a:rPr>
              <a:t>:</a:t>
            </a:r>
            <a:endParaRPr lang="en-US" sz="4000" b="1" dirty="0">
              <a:solidFill>
                <a:schemeClr val="accent1">
                  <a:lumMod val="60000"/>
                  <a:lumOff val="40000"/>
                </a:schemeClr>
              </a:solidFill>
            </a:endParaRPr>
          </a:p>
        </p:txBody>
      </p:sp>
      <p:sp>
        <p:nvSpPr>
          <p:cNvPr id="1048606" name="Content Placeholder 1048605"/>
          <p:cNvSpPr>
            <a:spLocks noGrp="1"/>
          </p:cNvSpPr>
          <p:nvPr>
            <p:ph idx="1"/>
          </p:nvPr>
        </p:nvSpPr>
        <p:spPr/>
        <p:txBody>
          <a:bodyPr>
            <a:normAutofit fontScale="88125" lnSpcReduction="10000"/>
          </a:bodyPr>
          <a:lstStyle/>
          <a:p>
            <a:pPr marL="0" indent="0">
              <a:lnSpc>
                <a:spcPct val="150000"/>
              </a:lnSpc>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4 recommendation systems that can be used. Here they are, in respective order of presentation</a:t>
            </a:r>
            <a:r>
              <a:rPr lang="en-US" dirty="0" smtClean="0">
                <a:latin typeface="Times New Roman" pitchFamily="18" charset="0"/>
                <a:cs typeface="Times New Roman" pitchFamily="18" charset="0"/>
              </a:rPr>
              <a:t>:</a:t>
            </a:r>
          </a:p>
          <a:p>
            <a:pPr marL="0" indent="0">
              <a:lnSpc>
                <a:spcPct val="150000"/>
              </a:lnSpc>
              <a:buNone/>
            </a:pP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    Content-Based Filtering</a:t>
            </a:r>
          </a:p>
          <a:p>
            <a:pPr>
              <a:lnSpc>
                <a:spcPct val="150000"/>
              </a:lnSpc>
            </a:pPr>
            <a:r>
              <a:rPr lang="en-US" dirty="0">
                <a:latin typeface="Times New Roman" pitchFamily="18" charset="0"/>
                <a:cs typeface="Times New Roman" pitchFamily="18" charset="0"/>
              </a:rPr>
              <a:t>    Memory-Based Collaborative Filtering</a:t>
            </a:r>
          </a:p>
          <a:p>
            <a:pPr>
              <a:lnSpc>
                <a:spcPct val="150000"/>
              </a:lnSpc>
            </a:pPr>
            <a:r>
              <a:rPr lang="en-US" dirty="0">
                <a:latin typeface="Times New Roman" pitchFamily="18" charset="0"/>
                <a:cs typeface="Times New Roman" pitchFamily="18" charset="0"/>
              </a:rPr>
              <a:t>    Model-Based Collaborative Filtering</a:t>
            </a:r>
          </a:p>
          <a:p>
            <a:pPr>
              <a:lnSpc>
                <a:spcPct val="150000"/>
              </a:lnSpc>
            </a:pPr>
            <a:r>
              <a:rPr lang="en-US" dirty="0">
                <a:latin typeface="Times New Roman" pitchFamily="18" charset="0"/>
                <a:cs typeface="Times New Roman" pitchFamily="18" charset="0"/>
              </a:rPr>
              <a:t>    Deep Learning / Neural </a:t>
            </a:r>
            <a:r>
              <a:rPr lang="en-US" dirty="0" smtClean="0">
                <a:latin typeface="Times New Roman" pitchFamily="18" charset="0"/>
                <a:cs typeface="Times New Roman" pitchFamily="18" charset="0"/>
              </a:rPr>
              <a:t>Network</a:t>
            </a:r>
          </a:p>
          <a:p>
            <a:pPr>
              <a:lnSpc>
                <a:spcPct val="150000"/>
              </a:lnSpc>
            </a:pPr>
            <a:endParaRPr lang="en-US"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 </a:t>
            </a:r>
            <a:r>
              <a:rPr lang="en-IN" b="1" dirty="0" smtClean="0">
                <a:latin typeface="Times New Roman" pitchFamily="18" charset="0"/>
                <a:cs typeface="Times New Roman" pitchFamily="18" charset="0"/>
              </a:rPr>
              <a:t>Content Based:</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953000"/>
          </a:xfrm>
        </p:spPr>
        <p:txBody>
          <a:bodyPr>
            <a:noAutofit/>
          </a:bodyPr>
          <a:lstStyle/>
          <a:p>
            <a:pPr>
              <a:buClr>
                <a:srgbClr val="72A376"/>
              </a:buClr>
            </a:pPr>
            <a:r>
              <a:rPr lang="en-US" sz="2400" dirty="0" smtClean="0">
                <a:solidFill>
                  <a:prstClr val="white"/>
                </a:solidFill>
                <a:latin typeface="Times New Roman" pitchFamily="18" charset="0"/>
                <a:cs typeface="Times New Roman" pitchFamily="18" charset="0"/>
              </a:rPr>
              <a:t>The </a:t>
            </a:r>
            <a:r>
              <a:rPr lang="en-US" sz="2400" dirty="0">
                <a:solidFill>
                  <a:prstClr val="white"/>
                </a:solidFill>
                <a:latin typeface="Times New Roman" pitchFamily="18" charset="0"/>
                <a:cs typeface="Times New Roman" pitchFamily="18" charset="0"/>
              </a:rPr>
              <a:t>Content-Based Recommender relies on the similarity of the items being recommended. The basic idea is that if you like an item, then you will also like a “similar” item. It generally works well when it’s easy to determine the context/properties of each item</a:t>
            </a:r>
            <a:r>
              <a:rPr lang="en-US" sz="2400" dirty="0" smtClean="0">
                <a:solidFill>
                  <a:prstClr val="white"/>
                </a:solidFill>
                <a:latin typeface="Times New Roman" pitchFamily="18" charset="0"/>
                <a:cs typeface="Times New Roman" pitchFamily="18" charset="0"/>
              </a:rPr>
              <a:t>.</a:t>
            </a:r>
          </a:p>
          <a:p>
            <a:pPr>
              <a:buClr>
                <a:srgbClr val="72A376"/>
              </a:buClr>
            </a:pPr>
            <a:endParaRPr lang="en-US" sz="2400" dirty="0">
              <a:solidFill>
                <a:prstClr val="white"/>
              </a:solidFill>
              <a:latin typeface="Times New Roman" pitchFamily="18" charset="0"/>
              <a:cs typeface="Times New Roman" pitchFamily="18" charset="0"/>
            </a:endParaRPr>
          </a:p>
          <a:p>
            <a:pPr lvl="0">
              <a:buClr>
                <a:srgbClr val="72A376"/>
              </a:buClr>
            </a:pPr>
            <a:r>
              <a:rPr lang="en-US" sz="2400" dirty="0">
                <a:solidFill>
                  <a:prstClr val="white"/>
                </a:solidFill>
                <a:latin typeface="Times New Roman" pitchFamily="18" charset="0"/>
                <a:cs typeface="Times New Roman" pitchFamily="18" charset="0"/>
              </a:rPr>
              <a:t>A content based recommender works with data that the user provides, either explicitly movie ratings for the </a:t>
            </a:r>
            <a:r>
              <a:rPr lang="en-US" sz="2400" dirty="0" smtClean="0">
                <a:solidFill>
                  <a:prstClr val="white"/>
                </a:solidFill>
                <a:latin typeface="Times New Roman" pitchFamily="18" charset="0"/>
                <a:cs typeface="Times New Roman" pitchFamily="18" charset="0"/>
              </a:rPr>
              <a:t>Movie Lens </a:t>
            </a:r>
            <a:r>
              <a:rPr lang="en-US" sz="2400" dirty="0">
                <a:solidFill>
                  <a:prstClr val="white"/>
                </a:solidFill>
                <a:latin typeface="Times New Roman" pitchFamily="18" charset="0"/>
                <a:cs typeface="Times New Roman" pitchFamily="18" charset="0"/>
              </a:rPr>
              <a:t>dataset. Based on that data, a user profile is generated, which is then used to make suggestions to the user. As the user provides more inputs or takes actions on the recommendations, the engine becomes more and more accurate.</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74839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Content based recommender system</a:t>
            </a:r>
            <a:endParaRPr lang="en-US" sz="4000" b="1" dirty="0">
              <a:latin typeface="Times New Roman" pitchFamily="18" charset="0"/>
              <a:cs typeface="Times New Roman" pitchFamily="18" charset="0"/>
            </a:endParaRPr>
          </a:p>
        </p:txBody>
      </p:sp>
      <p:pic>
        <p:nvPicPr>
          <p:cNvPr id="4" name="Content Placeholder 3" descr="Capture2.PNG"/>
          <p:cNvPicPr>
            <a:picLocks noGrp="1" noChangeAspect="1"/>
          </p:cNvPicPr>
          <p:nvPr>
            <p:ph idx="1"/>
          </p:nvPr>
        </p:nvPicPr>
        <p:blipFill>
          <a:blip r:embed="rId2"/>
          <a:stretch>
            <a:fillRect/>
          </a:stretch>
        </p:blipFill>
        <p:spPr>
          <a:xfrm>
            <a:off x="1905432" y="2209800"/>
            <a:ext cx="5260898" cy="3352800"/>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500" dirty="0" smtClean="0">
                <a:latin typeface="Times New Roman" panose="02020603050405020304" pitchFamily="18" charset="0"/>
                <a:cs typeface="Times New Roman" panose="02020603050405020304" pitchFamily="18" charset="0"/>
              </a:rPr>
              <a:t>Content based systems focus on the features of the products and aim at creating a user profile depending on the previous reviews and also a profile of the item in accordance with the features it provides and the reviews it has received .It is observed that reviews usually contain product feature and user opinion in pairs </a:t>
            </a:r>
          </a:p>
          <a:p>
            <a:r>
              <a:rPr lang="en-IN" sz="2500" dirty="0" smtClean="0">
                <a:latin typeface="Times New Roman" panose="02020603050405020304" pitchFamily="18" charset="0"/>
                <a:cs typeface="Times New Roman" panose="02020603050405020304" pitchFamily="18" charset="0"/>
              </a:rPr>
              <a:t>It is observed that users’ reviews contain a feature of the product followed by his/her opinion about the product. Content based recommendation systems help overcome sparsity problem that is faced in collaborative filtering based recommendation system. </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21212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In this system, the user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is tracked and based on the history and interaction appropriate web pages are recommended to the user. Content-based filtering is also widely used in music domain. </a:t>
            </a:r>
            <a:r>
              <a:rPr lang="en-IN" dirty="0" err="1">
                <a:latin typeface="Times New Roman" panose="02020603050405020304" pitchFamily="18" charset="0"/>
                <a:cs typeface="Times New Roman" panose="02020603050405020304" pitchFamily="18" charset="0"/>
              </a:rPr>
              <a:t>Last.Fm</a:t>
            </a:r>
            <a:r>
              <a:rPr lang="en-IN" dirty="0">
                <a:latin typeface="Times New Roman" panose="02020603050405020304" pitchFamily="18" charset="0"/>
                <a:cs typeface="Times New Roman" panose="02020603050405020304" pitchFamily="18" charset="0"/>
              </a:rPr>
              <a:t> (Petersen &amp; Hansen, 2011) is a successful example of content-based recommender system in the music industry. In </a:t>
            </a:r>
            <a:r>
              <a:rPr lang="en-IN" dirty="0" err="1">
                <a:latin typeface="Times New Roman" panose="02020603050405020304" pitchFamily="18" charset="0"/>
                <a:cs typeface="Times New Roman" panose="02020603050405020304" pitchFamily="18" charset="0"/>
              </a:rPr>
              <a:t>Last.Fm</a:t>
            </a:r>
            <a:r>
              <a:rPr lang="en-IN" dirty="0">
                <a:latin typeface="Times New Roman" panose="02020603050405020304" pitchFamily="18" charset="0"/>
                <a:cs typeface="Times New Roman" panose="02020603050405020304" pitchFamily="18" charset="0"/>
              </a:rPr>
              <a:t>, predictions are given to users based on previous items that they rated over time. </a:t>
            </a: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Google </a:t>
            </a:r>
            <a:r>
              <a:rPr lang="en-IN" dirty="0">
                <a:latin typeface="Times New Roman" panose="02020603050405020304" pitchFamily="18" charset="0"/>
                <a:cs typeface="Times New Roman" panose="02020603050405020304" pitchFamily="18" charset="0"/>
              </a:rPr>
              <a:t>News is a successful news recommender system which is used both collaborative and content-based filtering approaches to provide recommendations. In this system, the user clicks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is </a:t>
            </a:r>
            <a:r>
              <a:rPr lang="en-IN" dirty="0" err="1">
                <a:latin typeface="Times New Roman" panose="02020603050405020304" pitchFamily="18" charset="0"/>
                <a:cs typeface="Times New Roman" panose="02020603050405020304" pitchFamily="18" charset="0"/>
              </a:rPr>
              <a:t>modeled</a:t>
            </a:r>
            <a:r>
              <a:rPr lang="en-IN" dirty="0">
                <a:latin typeface="Times New Roman" panose="02020603050405020304" pitchFamily="18" charset="0"/>
                <a:cs typeface="Times New Roman" panose="02020603050405020304" pitchFamily="18" charset="0"/>
              </a:rPr>
              <a:t> in order to identify the likelihood interest of articles by the user (Liu, Dolan &amp; Pedersen, 2010). </a:t>
            </a:r>
          </a:p>
        </p:txBody>
      </p:sp>
    </p:spTree>
    <p:extLst>
      <p:ext uri="{BB962C8B-B14F-4D97-AF65-F5344CB8AC3E}">
        <p14:creationId xmlns:p14="http://schemas.microsoft.com/office/powerpoint/2010/main" xmlns="" val="1099001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dirty="0" smtClean="0"/>
              <a:t/>
            </a:r>
            <a:br>
              <a:rPr lang="en-US" dirty="0" smtClean="0"/>
            </a:br>
            <a:r>
              <a:rPr lang="en-US" sz="4400" b="1" dirty="0" smtClean="0">
                <a:latin typeface="Times New Roman" pitchFamily="18" charset="0"/>
                <a:cs typeface="Times New Roman" pitchFamily="18" charset="0"/>
              </a:rPr>
              <a:t>Methods</a:t>
            </a:r>
            <a:endParaRPr lang="en-US" sz="4400" b="1" dirty="0">
              <a:latin typeface="Times New Roman" pitchFamily="18" charset="0"/>
              <a:cs typeface="Times New Roman" pitchFamily="18" charset="0"/>
            </a:endParaRPr>
          </a:p>
        </p:txBody>
      </p:sp>
      <p:pic>
        <p:nvPicPr>
          <p:cNvPr id="4" name="Content Placeholder 3" descr="Capture6.PNG"/>
          <p:cNvPicPr>
            <a:picLocks noGrp="1" noChangeAspect="1"/>
          </p:cNvPicPr>
          <p:nvPr>
            <p:ph idx="1"/>
          </p:nvPr>
        </p:nvPicPr>
        <p:blipFill>
          <a:blip r:embed="rId2"/>
          <a:stretch>
            <a:fillRect/>
          </a:stretch>
        </p:blipFill>
        <p:spPr>
          <a:xfrm>
            <a:off x="1143000" y="1676400"/>
            <a:ext cx="6477000" cy="2943636"/>
          </a:xfrm>
        </p:spPr>
      </p:pic>
      <p:pic>
        <p:nvPicPr>
          <p:cNvPr id="5" name="Picture 4" descr="Capture7.PNG"/>
          <p:cNvPicPr>
            <a:picLocks noChangeAspect="1"/>
          </p:cNvPicPr>
          <p:nvPr/>
        </p:nvPicPr>
        <p:blipFill>
          <a:blip r:embed="rId3"/>
          <a:stretch>
            <a:fillRect/>
          </a:stretch>
        </p:blipFill>
        <p:spPr>
          <a:xfrm>
            <a:off x="1143000" y="4572000"/>
            <a:ext cx="6477000" cy="180047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048593"/>
          <p:cNvSpPr>
            <a:spLocks noGrp="1"/>
          </p:cNvSpPr>
          <p:nvPr>
            <p:ph type="title"/>
          </p:nvPr>
        </p:nvSpPr>
        <p:spPr/>
        <p:txBody>
          <a:bodyPr/>
          <a:lstStyle/>
          <a:p>
            <a:pPr algn="l"/>
            <a:r>
              <a:rPr lang="en-US" b="1" dirty="0" smtClean="0">
                <a:latin typeface="Times New Roman" pitchFamily="18" charset="0"/>
                <a:cs typeface="Times New Roman" pitchFamily="18" charset="0"/>
              </a:rPr>
              <a:t>Collaborative:</a:t>
            </a:r>
            <a:endParaRPr lang="en-US" b="1" dirty="0">
              <a:latin typeface="Times New Roman" pitchFamily="18" charset="0"/>
              <a:cs typeface="Times New Roman" pitchFamily="18" charset="0"/>
            </a:endParaRPr>
          </a:p>
        </p:txBody>
      </p:sp>
      <p:sp>
        <p:nvSpPr>
          <p:cNvPr id="1048595" name="Content Placeholder 1048594"/>
          <p:cNvSpPr>
            <a:spLocks noGrp="1"/>
          </p:cNvSpPr>
          <p:nvPr>
            <p:ph idx="1"/>
          </p:nvPr>
        </p:nvSpPr>
        <p:spPr>
          <a:xfrm>
            <a:off x="457200" y="1646236"/>
            <a:ext cx="8229600" cy="6319267"/>
          </a:xfrm>
        </p:spPr>
        <p:txBody>
          <a:bodyPr>
            <a:noAutofit/>
          </a:bodyPr>
          <a:lstStyle/>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Collaborative Filtering Recommender is entirely based on the past behavior and not on the context. More specifically, it is based on the similarity in preferences, tastes and choices of two users. It analyses how similar the tastes of one user is to another and makes recommendations on the basis of that</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For instance, if user A likes movies 1, 2, 3 and user B likes movies 2,3,4, then they have similar interests and A should like movie 4 and B should like movie 1. This makes it one of the most commonly used algorithm as it is not dependent on any additional information</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general, collaborative filtering is the workhorse of recommender engines. The algorithm has a very interesting property of being able to do feature learning on its own, which means that it can start to learn for itself what features to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533400" y="1295400"/>
            <a:ext cx="8228492" cy="4414044"/>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latin typeface="Times New Roman" pitchFamily="18" charset="0"/>
                <a:cs typeface="Times New Roman" pitchFamily="18" charset="0"/>
              </a:rPr>
              <a:t>Collaborative filtering recommender system</a:t>
            </a:r>
            <a:endParaRPr lang="en-US" sz="3600" dirty="0">
              <a:latin typeface="Times New Roman" pitchFamily="18" charset="0"/>
              <a:cs typeface="Times New Roman" pitchFamily="18" charset="0"/>
            </a:endParaRPr>
          </a:p>
        </p:txBody>
      </p:sp>
      <p:pic>
        <p:nvPicPr>
          <p:cNvPr id="4" name="Content Placeholder 3" descr="Capture4.PNG"/>
          <p:cNvPicPr>
            <a:picLocks noGrp="1" noChangeAspect="1"/>
          </p:cNvPicPr>
          <p:nvPr>
            <p:ph idx="1"/>
          </p:nvPr>
        </p:nvPicPr>
        <p:blipFill>
          <a:blip r:embed="rId2"/>
          <a:stretch>
            <a:fillRect/>
          </a:stretch>
        </p:blipFill>
        <p:spPr>
          <a:xfrm>
            <a:off x="1981200" y="1066800"/>
            <a:ext cx="6248400" cy="533399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Content Placeholder 2"/>
          <p:cNvSpPr>
            <a:spLocks noGrp="1"/>
          </p:cNvSpPr>
          <p:nvPr>
            <p:ph idx="1"/>
          </p:nvPr>
        </p:nvSpPr>
        <p:spPr>
          <a:xfrm>
            <a:off x="457200" y="285728"/>
            <a:ext cx="8229600" cy="5886789"/>
          </a:xfrm>
        </p:spPr>
        <p:txBody>
          <a:bodyPr>
            <a:normAutofit/>
          </a:bodyPr>
          <a:lstStyle/>
          <a:p>
            <a:pPr>
              <a:buNone/>
            </a:pPr>
            <a:r>
              <a:rPr lang="en-US" altLang="zh-CN" sz="4100" b="1" dirty="0" smtClean="0">
                <a:solidFill>
                  <a:schemeClr val="accent1">
                    <a:lumMod val="60000"/>
                    <a:lumOff val="40000"/>
                  </a:schemeClr>
                </a:solidFill>
                <a:latin typeface="Times New Roman" pitchFamily="18" charset="0"/>
                <a:cs typeface="Times New Roman" pitchFamily="18" charset="0"/>
              </a:rPr>
              <a:t>OBJECTIVES:</a:t>
            </a:r>
            <a:endParaRPr lang="zh-CN" altLang="en-US" dirty="0">
              <a:latin typeface="Times New Roman" pitchFamily="18" charset="0"/>
              <a:cs typeface="Times New Roman" pitchFamily="18" charset="0"/>
            </a:endParaRPr>
          </a:p>
          <a:p>
            <a:endParaRPr lang="en-IN" sz="4400" dirty="0" smtClean="0">
              <a:latin typeface="Times New Roman" pitchFamily="18" charset="0"/>
              <a:cs typeface="Times New Roman" pitchFamily="18" charset="0"/>
            </a:endParaRPr>
          </a:p>
          <a:p>
            <a:r>
              <a:rPr lang="en-US" sz="3600" dirty="0">
                <a:latin typeface="Times New Roman" pitchFamily="18" charset="0"/>
                <a:cs typeface="Times New Roman" pitchFamily="18" charset="0"/>
              </a:rPr>
              <a:t>T</a:t>
            </a:r>
            <a:r>
              <a:rPr lang="en-US" sz="3600" dirty="0" smtClean="0">
                <a:latin typeface="Times New Roman" pitchFamily="18" charset="0"/>
                <a:cs typeface="Times New Roman" pitchFamily="18" charset="0"/>
              </a:rPr>
              <a:t>he main objective is to get all recommendation about different books, movies, songs in one place ,to be more accurate  ,giving ratings to them and have a faster response time by using various latest algorithms like deep learning and matrix </a:t>
            </a:r>
            <a:r>
              <a:rPr lang="en-US" sz="3600" dirty="0" err="1" smtClean="0">
                <a:latin typeface="Times New Roman" pitchFamily="18" charset="0"/>
                <a:cs typeface="Times New Roman" pitchFamily="18" charset="0"/>
              </a:rPr>
              <a:t>factorzation</a:t>
            </a:r>
            <a:r>
              <a:rPr lang="en-US" sz="3600" dirty="0" smtClean="0">
                <a:latin typeface="Times New Roman" pitchFamily="18" charset="0"/>
                <a:cs typeface="Times New Roman" pitchFamily="18" charset="0"/>
              </a:rPr>
              <a:t>. </a:t>
            </a:r>
            <a:endParaRPr lang="en-IN" sz="3600" dirty="0" smtClean="0">
              <a:latin typeface="Times New Roman" pitchFamily="18" charset="0"/>
              <a:cs typeface="Times New Roman" pitchFamily="18" charset="0"/>
            </a:endParaRPr>
          </a:p>
          <a:p>
            <a:pPr>
              <a:buNone/>
            </a:pPr>
            <a:endParaRPr lang="en-IN" sz="4100" b="1" dirty="0" smtClean="0">
              <a:solidFill>
                <a:schemeClr val="accent1">
                  <a:lumMod val="60000"/>
                  <a:lumOff val="40000"/>
                </a:schemeClr>
              </a:solidFill>
              <a:latin typeface="Times New Roman" pitchFamily="18" charset="0"/>
              <a:cs typeface="Times New Roman" pitchFamily="18" charset="0"/>
            </a:endParaRPr>
          </a:p>
          <a:p>
            <a:pPr>
              <a:buNone/>
            </a:pPr>
            <a:endParaRPr lang="en-IN" sz="4100" b="1" dirty="0" smtClean="0">
              <a:solidFill>
                <a:schemeClr val="accent1">
                  <a:lumMod val="60000"/>
                  <a:lumOff val="40000"/>
                </a:schemeClr>
              </a:solidFill>
              <a:latin typeface="Times New Roman" pitchFamily="18" charset="0"/>
              <a:cs typeface="Times New Roman" pitchFamily="18" charset="0"/>
            </a:endParaRPr>
          </a:p>
          <a:p>
            <a:pPr>
              <a:buNone/>
            </a:pPr>
            <a:endParaRPr lang="en-IN" sz="4100" b="1" dirty="0" smtClean="0">
              <a:solidFill>
                <a:schemeClr val="accent1">
                  <a:lumMod val="60000"/>
                  <a:lumOff val="40000"/>
                </a:schemeClr>
              </a:solidFill>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latin typeface="Times New Roman" pitchFamily="18" charset="0"/>
                <a:cs typeface="Times New Roman" pitchFamily="18" charset="0"/>
              </a:rPr>
              <a:t>Methods</a:t>
            </a:r>
            <a:endParaRPr lang="en-US" sz="4000" dirty="0">
              <a:latin typeface="Times New Roman" pitchFamily="18" charset="0"/>
              <a:cs typeface="Times New Roman" pitchFamily="18" charset="0"/>
            </a:endParaRPr>
          </a:p>
        </p:txBody>
      </p:sp>
      <p:pic>
        <p:nvPicPr>
          <p:cNvPr id="4" name="Content Placeholder 3" descr="Capture5.PNG"/>
          <p:cNvPicPr>
            <a:picLocks noGrp="1" noChangeAspect="1"/>
          </p:cNvPicPr>
          <p:nvPr>
            <p:ph idx="1"/>
          </p:nvPr>
        </p:nvPicPr>
        <p:blipFill>
          <a:blip r:embed="rId2"/>
          <a:stretch>
            <a:fillRect/>
          </a:stretch>
        </p:blipFill>
        <p:spPr>
          <a:xfrm>
            <a:off x="990600" y="1524000"/>
            <a:ext cx="7239000" cy="46482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066801" y="1600200"/>
            <a:ext cx="7467600" cy="44958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86936"/>
          </a:xfrm>
        </p:spPr>
        <p:txBody>
          <a:bodyPr>
            <a:normAutofit fontScale="90000"/>
          </a:bodyPr>
          <a:lstStyle/>
          <a:p>
            <a:pPr algn="l"/>
            <a:r>
              <a:rPr lang="en-US" dirty="0" smtClean="0">
                <a:latin typeface="Times New Roman" pitchFamily="18" charset="0"/>
                <a:cs typeface="Times New Roman" pitchFamily="18" charset="0"/>
              </a:rPr>
              <a:t>Recommending Users</a:t>
            </a:r>
            <a:endParaRPr lang="en-US"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457200" y="1371600"/>
            <a:ext cx="8153400" cy="50292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Error Calculation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4419600"/>
            <a:ext cx="8229600" cy="1371917"/>
          </a:xfrm>
        </p:spPr>
        <p:txBody>
          <a:bodyPr>
            <a:normAutofit/>
          </a:bodyPr>
          <a:lstStyle/>
          <a:p>
            <a:r>
              <a:rPr lang="en-US" spc="-10" dirty="0" smtClean="0">
                <a:latin typeface="Times New Roman" pitchFamily="18" charset="0"/>
                <a:cs typeface="Times New Roman" pitchFamily="18" charset="0"/>
              </a:rPr>
              <a:t>Thus we </a:t>
            </a:r>
            <a:r>
              <a:rPr lang="en-US" spc="-5" dirty="0" smtClean="0">
                <a:latin typeface="Times New Roman" pitchFamily="18" charset="0"/>
                <a:cs typeface="Times New Roman" pitchFamily="18" charset="0"/>
              </a:rPr>
              <a:t>find User </a:t>
            </a:r>
            <a:r>
              <a:rPr lang="en-US" dirty="0" smtClean="0">
                <a:latin typeface="Times New Roman" pitchFamily="18" charset="0"/>
                <a:cs typeface="Times New Roman" pitchFamily="18" charset="0"/>
              </a:rPr>
              <a:t>Based </a:t>
            </a:r>
            <a:r>
              <a:rPr lang="en-US" spc="-10" dirty="0" smtClean="0">
                <a:latin typeface="Times New Roman" pitchFamily="18" charset="0"/>
                <a:cs typeface="Times New Roman" pitchFamily="18" charset="0"/>
              </a:rPr>
              <a:t>Collaborative Filtering </a:t>
            </a:r>
            <a:r>
              <a:rPr lang="en-US" spc="-5" dirty="0" smtClean="0">
                <a:latin typeface="Times New Roman" pitchFamily="18" charset="0"/>
                <a:cs typeface="Times New Roman" pitchFamily="18" charset="0"/>
              </a:rPr>
              <a:t>gives </a:t>
            </a:r>
            <a:r>
              <a:rPr lang="en-US" dirty="0" smtClean="0">
                <a:latin typeface="Times New Roman" pitchFamily="18" charset="0"/>
                <a:cs typeface="Times New Roman" pitchFamily="18" charset="0"/>
              </a:rPr>
              <a:t>the </a:t>
            </a:r>
            <a:r>
              <a:rPr lang="en-US" spc="-10" dirty="0" smtClean="0">
                <a:latin typeface="Times New Roman" pitchFamily="18" charset="0"/>
                <a:cs typeface="Times New Roman" pitchFamily="18" charset="0"/>
              </a:rPr>
              <a:t>best</a:t>
            </a:r>
            <a:r>
              <a:rPr lang="en-US" spc="114"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results.</a:t>
            </a:r>
            <a:endParaRPr lang="en-US" dirty="0" smtClean="0">
              <a:latin typeface="Times New Roman" pitchFamily="18" charset="0"/>
              <a:cs typeface="Times New Roman" pitchFamily="18" charset="0"/>
            </a:endParaRPr>
          </a:p>
          <a:p>
            <a:endParaRPr lang="en-US" dirty="0"/>
          </a:p>
        </p:txBody>
      </p:sp>
      <p:pic>
        <p:nvPicPr>
          <p:cNvPr id="5122" name="Picture 2"/>
          <p:cNvPicPr>
            <a:picLocks noChangeAspect="1" noChangeArrowheads="1"/>
          </p:cNvPicPr>
          <p:nvPr/>
        </p:nvPicPr>
        <p:blipFill>
          <a:blip r:embed="rId2"/>
          <a:srcRect/>
          <a:stretch>
            <a:fillRect/>
          </a:stretch>
        </p:blipFill>
        <p:spPr bwMode="auto">
          <a:xfrm>
            <a:off x="1066800" y="2209800"/>
            <a:ext cx="6553200" cy="17526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591"/>
          <p:cNvSpPr>
            <a:spLocks noGrp="1"/>
          </p:cNvSpPr>
          <p:nvPr>
            <p:ph type="title"/>
          </p:nvPr>
        </p:nvSpPr>
        <p:spPr/>
        <p:txBody>
          <a:bodyPr/>
          <a:lstStyle/>
          <a:p>
            <a:pPr algn="l"/>
            <a:r>
              <a:rPr lang="en-US" b="1" dirty="0" smtClean="0">
                <a:latin typeface="Times New Roman" pitchFamily="18" charset="0"/>
                <a:cs typeface="Times New Roman" pitchFamily="18" charset="0"/>
              </a:rPr>
              <a:t>Matrix function:</a:t>
            </a:r>
            <a:endParaRPr lang="en-US" b="1" dirty="0">
              <a:latin typeface="Times New Roman" pitchFamily="18" charset="0"/>
              <a:cs typeface="Times New Roman" pitchFamily="18" charset="0"/>
            </a:endParaRPr>
          </a:p>
        </p:txBody>
      </p:sp>
      <p:sp>
        <p:nvSpPr>
          <p:cNvPr id="1048593" name="Content Placeholder 1048592"/>
          <p:cNvSpPr>
            <a:spLocks noGrp="1"/>
          </p:cNvSpPr>
          <p:nvPr>
            <p:ph idx="1"/>
          </p:nvPr>
        </p:nvSpPr>
        <p:spPr/>
        <p:txBody>
          <a:bodyPr>
            <a:normAutofit fontScale="67500" lnSpcReduction="20000"/>
          </a:bodyPr>
          <a:lstStyle/>
          <a:p>
            <a:r>
              <a:rPr lang="en-US" dirty="0">
                <a:latin typeface="Times New Roman" pitchFamily="18" charset="0"/>
                <a:cs typeface="Times New Roman" pitchFamily="18" charset="0"/>
              </a:rPr>
              <a:t>The goal of MF is to learn the latent preferences of users and the latent attributes of items from known ratings (learn features that describe the characteristics of ratings) to then predict the unknown ratings through the dot product of the latent features of users and items</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When you have a very sparse matrix, with a lot of dimensions, by doing matrix factorization, you can restructure the user-item matrix into low-rank structure, and you can represent the matrix by the multiplication of two low-rank matrices, where the rows contain the latent vector</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You fit this matrix to approximate your original matrix, as closely as possible, by multiplying the low-rank matrices together, which fills in the entries missing in the original matrix.</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Model-Based Collaborative Filtering</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3000" dirty="0" smtClean="0">
                <a:latin typeface="Times New Roman" pitchFamily="18" charset="0"/>
                <a:cs typeface="Times New Roman" pitchFamily="18" charset="0"/>
              </a:rPr>
              <a:t>Model-based techniques provide recommendations by estimating parameters of statistical models for user ratings</a:t>
            </a:r>
          </a:p>
          <a:p>
            <a:r>
              <a:rPr lang="en-US" sz="3000" dirty="0" smtClean="0">
                <a:latin typeface="Times New Roman" pitchFamily="18" charset="0"/>
                <a:cs typeface="Times New Roman" pitchFamily="18" charset="0"/>
              </a:rPr>
              <a:t>For example, describe an early approach to map CF to a classification problem, and build a classifier for each active user representing items as feature vectors over users and available ratings as labels, possibly in conjunction with dimensionality reduction techniques to overcome data </a:t>
            </a:r>
            <a:r>
              <a:rPr lang="en-US" sz="3000" dirty="0" err="1" smtClean="0">
                <a:latin typeface="Times New Roman" pitchFamily="18" charset="0"/>
                <a:cs typeface="Times New Roman" pitchFamily="18" charset="0"/>
              </a:rPr>
              <a:t>sparsity</a:t>
            </a:r>
            <a:r>
              <a:rPr lang="en-US" sz="3000" dirty="0" smtClean="0">
                <a:latin typeface="Times New Roman" pitchFamily="18" charset="0"/>
                <a:cs typeface="Times New Roman" pitchFamily="18" charset="0"/>
              </a:rPr>
              <a:t> issues.</a:t>
            </a:r>
          </a:p>
          <a:p>
            <a:endParaRPr lang="en-US"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86717"/>
          </a:xfrm>
        </p:spPr>
        <p:txBody>
          <a:bodyPr>
            <a:normAutofit/>
          </a:bodyPr>
          <a:lstStyle/>
          <a:p>
            <a:r>
              <a:rPr lang="en-US" sz="2800" dirty="0" smtClean="0">
                <a:latin typeface="Times New Roman" pitchFamily="18" charset="0"/>
                <a:cs typeface="Times New Roman" pitchFamily="18" charset="0"/>
              </a:rPr>
              <a:t>Latent factor and matrix factorization models have emerged as a state of the art methodology in this class of techniques</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Unlike neighborhood based methods that generate recommendations based on statistical notions of similarity between users, or between items, Latent Factor models assume that the similarity between users and items is simultaneously induced by some hidden lower-dimensional structure in the data. </a:t>
            </a:r>
          </a:p>
          <a:p>
            <a:endParaRPr lang="en-US" sz="28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Autofit/>
          </a:bodyPr>
          <a:lstStyle/>
          <a:p>
            <a:r>
              <a:rPr lang="en-US" sz="2800" dirty="0" smtClean="0">
                <a:latin typeface="Times New Roman" pitchFamily="18" charset="0"/>
                <a:cs typeface="Times New Roman" pitchFamily="18" charset="0"/>
              </a:rPr>
              <a:t>For example, the rating that a user gives to a movie might be assumed to depend on few implicit factors such as the user’s taste across various movie genres.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Matrix factorization techniques are a class of widely successful Latent Factor models where users and items are simultaneously represented as unknown feature vectors (column vectors) </a:t>
            </a:r>
            <a:r>
              <a:rPr lang="en-US" sz="2800" dirty="0" err="1" smtClean="0">
                <a:latin typeface="Times New Roman" pitchFamily="18" charset="0"/>
                <a:cs typeface="Times New Roman" pitchFamily="18" charset="0"/>
              </a:rPr>
              <a:t>wu</a:t>
            </a:r>
            <a:r>
              <a:rPr lang="en-US" sz="2800" dirty="0" smtClean="0">
                <a:latin typeface="Times New Roman" pitchFamily="18" charset="0"/>
                <a:cs typeface="Times New Roman" pitchFamily="18" charset="0"/>
              </a:rPr>
              <a:t>, hi ∈ </a:t>
            </a:r>
            <a:r>
              <a:rPr lang="en-US" sz="2800" dirty="0" err="1" smtClean="0">
                <a:latin typeface="Times New Roman" pitchFamily="18" charset="0"/>
                <a:cs typeface="Times New Roman" pitchFamily="18" charset="0"/>
              </a:rPr>
              <a:t>ℜk</a:t>
            </a:r>
            <a:r>
              <a:rPr lang="en-US" sz="2800" dirty="0" smtClean="0">
                <a:latin typeface="Times New Roman" pitchFamily="18" charset="0"/>
                <a:cs typeface="Times New Roman" pitchFamily="18" charset="0"/>
              </a:rPr>
              <a:t> along k latent dimensions.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These feature vectors are learnt so that inner products w T u hi approximate the known preference ratings </a:t>
            </a:r>
            <a:r>
              <a:rPr lang="en-US" sz="2800" dirty="0" err="1" smtClean="0">
                <a:latin typeface="Times New Roman" pitchFamily="18" charset="0"/>
                <a:cs typeface="Times New Roman" pitchFamily="18" charset="0"/>
              </a:rPr>
              <a:t>ru,i</a:t>
            </a:r>
            <a:r>
              <a:rPr lang="en-US" sz="2800" dirty="0" smtClean="0">
                <a:latin typeface="Times New Roman" pitchFamily="18" charset="0"/>
                <a:cs typeface="Times New Roman" pitchFamily="18" charset="0"/>
              </a:rPr>
              <a:t> with respect to some loss measure.</a:t>
            </a:r>
          </a:p>
          <a:p>
            <a:pPr>
              <a:buNone/>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876800"/>
          </a:xfrm>
        </p:spPr>
        <p:txBody>
          <a:bodyPr>
            <a:normAutofit/>
          </a:bodyPr>
          <a:lstStyle/>
          <a:p>
            <a:r>
              <a:rPr lang="en-US" sz="2800" dirty="0" smtClean="0">
                <a:latin typeface="Times New Roman" pitchFamily="18" charset="0"/>
                <a:cs typeface="Times New Roman" pitchFamily="18" charset="0"/>
              </a:rPr>
              <a:t>The squared loss is a standard choice for the loss function, in which case the following objective function is minimized,</a:t>
            </a:r>
          </a:p>
          <a:p>
            <a:endParaRPr lang="en-US"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438400" y="2743200"/>
            <a:ext cx="4343400" cy="9144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pPr algn="l"/>
            <a:r>
              <a:rPr lang="en-IN" sz="3500" dirty="0" smtClean="0">
                <a:latin typeface="Times New Roman" panose="02020603050405020304" pitchFamily="18" charset="0"/>
                <a:cs typeface="Times New Roman" panose="02020603050405020304" pitchFamily="18" charset="0"/>
              </a:rPr>
              <a:t>MEMORY BASED COLLABORATIVE</a:t>
            </a:r>
            <a:endParaRPr lang="en-I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IN" sz="1900" dirty="0" smtClean="0">
                <a:latin typeface="Times New Roman" panose="02020603050405020304" pitchFamily="18" charset="0"/>
                <a:cs typeface="Times New Roman" panose="02020603050405020304" pitchFamily="18" charset="0"/>
              </a:rPr>
              <a:t>A memory-based CF (nearest-</a:t>
            </a:r>
            <a:r>
              <a:rPr lang="en-IN" sz="1900" dirty="0" err="1" smtClean="0">
                <a:latin typeface="Times New Roman" panose="02020603050405020304" pitchFamily="18" charset="0"/>
                <a:cs typeface="Times New Roman" panose="02020603050405020304" pitchFamily="18" charset="0"/>
              </a:rPr>
              <a:t>neighbor</a:t>
            </a:r>
            <a:r>
              <a:rPr lang="en-IN" sz="1900" dirty="0" smtClean="0">
                <a:latin typeface="Times New Roman" panose="02020603050405020304" pitchFamily="18" charset="0"/>
                <a:cs typeface="Times New Roman" panose="02020603050405020304" pitchFamily="18" charset="0"/>
              </a:rPr>
              <a:t>) approach, mostly called as a form of implementation of the “Word of Mouth” phenomenon (</a:t>
            </a:r>
            <a:r>
              <a:rPr lang="en-IN" sz="1900" dirty="0" err="1" smtClean="0">
                <a:latin typeface="Times New Roman" panose="02020603050405020304" pitchFamily="18" charset="0"/>
                <a:cs typeface="Times New Roman" panose="02020603050405020304" pitchFamily="18" charset="0"/>
              </a:rPr>
              <a:t>Jin</a:t>
            </a:r>
            <a:r>
              <a:rPr lang="en-IN" sz="1900" dirty="0" smtClean="0">
                <a:latin typeface="Times New Roman" panose="02020603050405020304" pitchFamily="18" charset="0"/>
                <a:cs typeface="Times New Roman" panose="02020603050405020304" pitchFamily="18" charset="0"/>
              </a:rPr>
              <a:t>, Chai &amp; Si, 2004) since the entire user database with their preferences are kept in memory. For each prediction computation is performed K. </a:t>
            </a:r>
            <a:r>
              <a:rPr lang="en-IN" sz="1900" dirty="0" err="1" smtClean="0">
                <a:latin typeface="Times New Roman" panose="02020603050405020304" pitchFamily="18" charset="0"/>
                <a:cs typeface="Times New Roman" panose="02020603050405020304" pitchFamily="18" charset="0"/>
              </a:rPr>
              <a:t>Madadipouya</a:t>
            </a:r>
            <a:r>
              <a:rPr lang="en-IN" sz="1900" dirty="0" smtClean="0">
                <a:latin typeface="Times New Roman" panose="02020603050405020304" pitchFamily="18" charset="0"/>
                <a:cs typeface="Times New Roman" panose="02020603050405020304" pitchFamily="18" charset="0"/>
              </a:rPr>
              <a:t>, S. </a:t>
            </a:r>
            <a:r>
              <a:rPr lang="en-IN" sz="1900" dirty="0" err="1" smtClean="0">
                <a:latin typeface="Times New Roman" panose="02020603050405020304" pitchFamily="18" charset="0"/>
                <a:cs typeface="Times New Roman" panose="02020603050405020304" pitchFamily="18" charset="0"/>
              </a:rPr>
              <a:t>Chelliah</a:t>
            </a:r>
            <a:r>
              <a:rPr lang="en-IN" sz="1900" dirty="0" smtClean="0">
                <a:latin typeface="Times New Roman" panose="02020603050405020304" pitchFamily="18" charset="0"/>
                <a:cs typeface="Times New Roman" panose="02020603050405020304" pitchFamily="18" charset="0"/>
              </a:rPr>
              <a:t> - A Literature Review on Recommender Systems Algorithms, Techniques and Evaluations 113 on the whole database. This method could predict a user interests on a specific item based on the rating information of similar user profiles. It reflects where the prediction of a specific item (belonging to a specific user) is done by sorting the row vectors (user profiles) by its dissimilarity toward the user. In this method, more rating by more similar users leads to more rating prediction. Various types of memory-based recommender systems have been developed. Decker and Lenz (2007) stated that Goldberg on 1992 developed certain type of memory-based CF system which is called Tapestry. This approach mostly is used in information retrieval systems. Apart from developments which have been done by researchers, some commercial websites also have developed their own version of memory-based collaborative filtering</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5821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685800"/>
          </a:xfrm>
        </p:spPr>
        <p:txBody>
          <a:bodyPr>
            <a:normAutofit fontScale="90000"/>
          </a:bodyPr>
          <a:lstStyle/>
          <a:p>
            <a:pPr algn="l"/>
            <a:r>
              <a:rPr lang="en-IN" sz="4000" b="1" dirty="0" smtClean="0">
                <a:solidFill>
                  <a:schemeClr val="accent1">
                    <a:lumMod val="60000"/>
                    <a:lumOff val="40000"/>
                  </a:schemeClr>
                </a:solidFill>
                <a:latin typeface="Times New Roman" pitchFamily="18" charset="0"/>
                <a:cs typeface="Times New Roman" pitchFamily="18" charset="0"/>
              </a:rPr>
              <a:t>LITERATURE SURVEY</a:t>
            </a:r>
            <a:r>
              <a:rPr lang="en-IN" dirty="0" smtClean="0">
                <a:solidFill>
                  <a:schemeClr val="accent1">
                    <a:lumMod val="60000"/>
                    <a:lumOff val="40000"/>
                  </a:schemeClr>
                </a:solidFill>
                <a:latin typeface="Times New Roman" pitchFamily="18" charset="0"/>
                <a:cs typeface="Times New Roman" pitchFamily="18" charset="0"/>
              </a:rPr>
              <a:t>: </a:t>
            </a:r>
            <a:endParaRPr lang="en-IN" dirty="0">
              <a:solidFill>
                <a:schemeClr val="accent1">
                  <a:lumMod val="60000"/>
                  <a:lumOff val="40000"/>
                </a:schemeClr>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609600" y="1219200"/>
          <a:ext cx="7848600" cy="4998402"/>
        </p:xfrm>
        <a:graphic>
          <a:graphicData uri="http://schemas.openxmlformats.org/drawingml/2006/table">
            <a:tbl>
              <a:tblPr firstRow="1" bandRow="1">
                <a:tableStyleId>{5C22544A-7EE6-4342-B048-85BDC9FD1C3A}</a:tableStyleId>
              </a:tblPr>
              <a:tblGrid>
                <a:gridCol w="1143000"/>
                <a:gridCol w="1143000"/>
                <a:gridCol w="990600"/>
                <a:gridCol w="1600200"/>
                <a:gridCol w="15240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r>
                        <a:rPr lang="en-US" dirty="0" smtClean="0">
                          <a:latin typeface="Times New Roman" pitchFamily="18" charset="0"/>
                          <a:cs typeface="Times New Roman" pitchFamily="18" charset="0"/>
                          <a:hlinkClick r:id="rId2"/>
                        </a:rPr>
                        <a:t>https://pdfs.semanticscholar.org/1e6b/0c387c62b3dfdde8b8226fc206e41e72e7d9.pdf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hlinkClick r:id="rId3"/>
                        </a:rPr>
                        <a:t>https://pdfs.semanticscholar.org/595d/6f891d2c12123e69151548b52de5c71ae632.pdf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Recommender</a:t>
                      </a:r>
                      <a:r>
                        <a:rPr lang="en-US" baseline="0" dirty="0" smtClean="0">
                          <a:latin typeface="Times New Roman" pitchFamily="18" charset="0"/>
                          <a:cs typeface="Times New Roman" pitchFamily="18" charset="0"/>
                        </a:rPr>
                        <a:t> systems</a:t>
                      </a:r>
                    </a:p>
                    <a:p>
                      <a:r>
                        <a:rPr lang="en-US" baseline="0" dirty="0" smtClean="0">
                          <a:latin typeface="Times New Roman" pitchFamily="18" charset="0"/>
                          <a:cs typeface="Times New Roman" pitchFamily="18" charset="0"/>
                        </a:rPr>
                        <a:t>(March 2015)</a:t>
                      </a:r>
                      <a:endParaRPr lang="en-US" dirty="0">
                        <a:latin typeface="Times New Roman" pitchFamily="18" charset="0"/>
                        <a:cs typeface="Times New Roman" pitchFamily="18" charset="0"/>
                      </a:endParaRPr>
                    </a:p>
                  </a:txBody>
                  <a:tcPr/>
                </a:tc>
                <a:tc>
                  <a:txBody>
                    <a:bodyPr/>
                    <a:lstStyle/>
                    <a:p>
                      <a:r>
                        <a:rPr lang="en-US" baseline="0"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paper reviews state of art in recommender systems algorithms and techniques which is necessary to identify the gaps and improvement areas.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This work provided a broad overview of available recommender systems techniques with their pros and cons. In addition to that shortcomings of each technique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Current recommender systems have shortcomings such as cold start, </a:t>
                      </a:r>
                      <a:r>
                        <a:rPr lang="en-US" dirty="0" err="1" smtClean="0">
                          <a:latin typeface="Times New Roman" pitchFamily="18" charset="0"/>
                          <a:cs typeface="Times New Roman" pitchFamily="18" charset="0"/>
                        </a:rPr>
                        <a:t>sparsity</a:t>
                      </a:r>
                      <a:r>
                        <a:rPr lang="en-US" dirty="0" smtClean="0">
                          <a:latin typeface="Times New Roman" pitchFamily="18" charset="0"/>
                          <a:cs typeface="Times New Roman" pitchFamily="18" charset="0"/>
                        </a:rPr>
                        <a:t>, and lack of enough context awareness. </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1377872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This system relies on each user to identify similar users manually. Ringo and </a:t>
            </a:r>
            <a:r>
              <a:rPr lang="en-IN" dirty="0" err="1">
                <a:latin typeface="Times New Roman" panose="02020603050405020304" pitchFamily="18" charset="0"/>
                <a:cs typeface="Times New Roman" panose="02020603050405020304" pitchFamily="18" charset="0"/>
              </a:rPr>
              <a:t>GroupLens</a:t>
            </a:r>
            <a:r>
              <a:rPr lang="en-IN" dirty="0">
                <a:latin typeface="Times New Roman" panose="02020603050405020304" pitchFamily="18" charset="0"/>
                <a:cs typeface="Times New Roman" panose="02020603050405020304" pitchFamily="18" charset="0"/>
              </a:rPr>
              <a:t> also developed separately developed the systems which in prediction task were automated for the first time. In </a:t>
            </a:r>
            <a:r>
              <a:rPr lang="en-IN" dirty="0" err="1">
                <a:latin typeface="Times New Roman" panose="02020603050405020304" pitchFamily="18" charset="0"/>
                <a:cs typeface="Times New Roman" panose="02020603050405020304" pitchFamily="18" charset="0"/>
              </a:rPr>
              <a:t>GroupLens</a:t>
            </a:r>
            <a:r>
              <a:rPr lang="en-IN" dirty="0">
                <a:latin typeface="Times New Roman" panose="02020603050405020304" pitchFamily="18" charset="0"/>
                <a:cs typeface="Times New Roman" panose="02020603050405020304" pitchFamily="18" charset="0"/>
              </a:rPr>
              <a:t> method Pearson correlation coefficient was utilized to provide automatic predictions (Nguyen &amp; </a:t>
            </a:r>
            <a:r>
              <a:rPr lang="en-IN" dirty="0" err="1">
                <a:latin typeface="Times New Roman" panose="02020603050405020304" pitchFamily="18" charset="0"/>
                <a:cs typeface="Times New Roman" panose="02020603050405020304" pitchFamily="18" charset="0"/>
              </a:rPr>
              <a:t>Haddawy</a:t>
            </a:r>
            <a:r>
              <a:rPr lang="en-IN" dirty="0">
                <a:latin typeface="Times New Roman" panose="02020603050405020304" pitchFamily="18" charset="0"/>
                <a:cs typeface="Times New Roman" panose="02020603050405020304" pitchFamily="18" charset="0"/>
              </a:rPr>
              <a:t>, 1998), however, in Ringo project the main concern was testing various metrics for finding similarity between users such as correlation and means squared. In a work by </a:t>
            </a:r>
            <a:r>
              <a:rPr lang="en-IN" dirty="0" err="1">
                <a:latin typeface="Times New Roman" panose="02020603050405020304" pitchFamily="18" charset="0"/>
                <a:cs typeface="Times New Roman" panose="02020603050405020304" pitchFamily="18" charset="0"/>
              </a:rPr>
              <a:t>Madadipouya</a:t>
            </a:r>
            <a:r>
              <a:rPr lang="en-IN" dirty="0">
                <a:latin typeface="Times New Roman" panose="02020603050405020304" pitchFamily="18" charset="0"/>
                <a:cs typeface="Times New Roman" panose="02020603050405020304" pitchFamily="18" charset="0"/>
              </a:rPr>
              <a:t> (2015a) a new collaborative filtering proposed to take into account users’ location. The proposed method has been implemented using modified Pearson Correlation and applied in a movie dataset. The end result demonstrated some enhancement over the baseline Pearson method (</a:t>
            </a:r>
            <a:r>
              <a:rPr lang="en-IN" dirty="0" err="1">
                <a:latin typeface="Times New Roman" panose="02020603050405020304" pitchFamily="18" charset="0"/>
                <a:cs typeface="Times New Roman" panose="02020603050405020304" pitchFamily="18" charset="0"/>
              </a:rPr>
              <a:t>Madadipouya</a:t>
            </a:r>
            <a:r>
              <a:rPr lang="en-IN" dirty="0">
                <a:latin typeface="Times New Roman" panose="02020603050405020304" pitchFamily="18" charset="0"/>
                <a:cs typeface="Times New Roman" panose="02020603050405020304" pitchFamily="18" charset="0"/>
              </a:rPr>
              <a:t>, 2015b). </a:t>
            </a:r>
            <a:r>
              <a:rPr lang="en-IN" dirty="0" err="1">
                <a:latin typeface="Times New Roman" panose="02020603050405020304" pitchFamily="18" charset="0"/>
                <a:cs typeface="Times New Roman" panose="02020603050405020304" pitchFamily="18" charset="0"/>
              </a:rPr>
              <a:t>Jannach</a:t>
            </a:r>
            <a:r>
              <a:rPr lang="en-IN" dirty="0">
                <a:latin typeface="Times New Roman" panose="02020603050405020304" pitchFamily="18" charset="0"/>
                <a:cs typeface="Times New Roman" panose="02020603050405020304" pitchFamily="18" charset="0"/>
              </a:rPr>
              <a:t> (2010) proposed a similarity vector based on the cosine measure to find the similarity between the users.</a:t>
            </a:r>
          </a:p>
        </p:txBody>
      </p:sp>
    </p:spTree>
    <p:extLst>
      <p:ext uri="{BB962C8B-B14F-4D97-AF65-F5344CB8AC3E}">
        <p14:creationId xmlns:p14="http://schemas.microsoft.com/office/powerpoint/2010/main" xmlns="" val="2451202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buClr>
                <a:srgbClr val="72A376"/>
              </a:buClr>
            </a:pPr>
            <a:r>
              <a:rPr lang="en-IN" sz="2400" dirty="0" smtClean="0">
                <a:solidFill>
                  <a:prstClr val="white"/>
                </a:solidFill>
                <a:latin typeface="Times New Roman" panose="02020603050405020304" pitchFamily="18" charset="0"/>
                <a:cs typeface="Times New Roman" panose="02020603050405020304" pitchFamily="18" charset="0"/>
              </a:rPr>
              <a:t>The most successful and significance examples are </a:t>
            </a:r>
            <a:r>
              <a:rPr lang="en-IN" sz="2400" dirty="0" err="1" smtClean="0">
                <a:solidFill>
                  <a:prstClr val="white"/>
                </a:solidFill>
                <a:latin typeface="Times New Roman" panose="02020603050405020304" pitchFamily="18" charset="0"/>
                <a:cs typeface="Times New Roman" panose="02020603050405020304" pitchFamily="18" charset="0"/>
              </a:rPr>
              <a:t>Amazoon</a:t>
            </a:r>
            <a:r>
              <a:rPr lang="en-IN" sz="2400" dirty="0" smtClean="0">
                <a:solidFill>
                  <a:prstClr val="white"/>
                </a:solidFill>
                <a:latin typeface="Times New Roman" panose="02020603050405020304" pitchFamily="18" charset="0"/>
                <a:cs typeface="Times New Roman" panose="02020603050405020304" pitchFamily="18" charset="0"/>
              </a:rPr>
              <a:t> and </a:t>
            </a:r>
            <a:r>
              <a:rPr lang="en-IN" sz="2400" dirty="0" err="1" smtClean="0">
                <a:solidFill>
                  <a:prstClr val="white"/>
                </a:solidFill>
                <a:latin typeface="Times New Roman" panose="02020603050405020304" pitchFamily="18" charset="0"/>
                <a:cs typeface="Times New Roman" panose="02020603050405020304" pitchFamily="18" charset="0"/>
              </a:rPr>
              <a:t>CDNow</a:t>
            </a:r>
            <a:r>
              <a:rPr lang="en-IN" sz="2400" dirty="0" smtClean="0">
                <a:solidFill>
                  <a:prstClr val="white"/>
                </a:solidFill>
                <a:latin typeface="Times New Roman" panose="02020603050405020304" pitchFamily="18" charset="0"/>
                <a:cs typeface="Times New Roman" panose="02020603050405020304" pitchFamily="18" charset="0"/>
              </a:rPr>
              <a:t>. Several equations and formulas could be used in the memory-based approach in order to find the similarity between two users which are called mostly as similarity index function. One of the most used and the best of them is Pearson Correlation Coefficient which is used to find similarity between two users based on the rated items of the user (</a:t>
            </a:r>
            <a:r>
              <a:rPr lang="en-IN" sz="2400" dirty="0" err="1" smtClean="0">
                <a:solidFill>
                  <a:prstClr val="white"/>
                </a:solidFill>
                <a:latin typeface="Times New Roman" panose="02020603050405020304" pitchFamily="18" charset="0"/>
                <a:cs typeface="Times New Roman" panose="02020603050405020304" pitchFamily="18" charset="0"/>
              </a:rPr>
              <a:t>Jannach</a:t>
            </a:r>
            <a:r>
              <a:rPr lang="en-IN" sz="2400" dirty="0" smtClean="0">
                <a:solidFill>
                  <a:prstClr val="white"/>
                </a:solidFill>
                <a:latin typeface="Times New Roman" panose="02020603050405020304" pitchFamily="18" charset="0"/>
                <a:cs typeface="Times New Roman" panose="02020603050405020304" pitchFamily="18" charset="0"/>
              </a:rPr>
              <a:t>, 2010). In addition to that this method could be used to find missed values in the database. Equation (1) demonstrates Pearson Correlation Coefficient. </a:t>
            </a:r>
            <a:endParaRPr lang="en-IN" sz="24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334990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Deep Learning Techniques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0000" lnSpcReduction="20000"/>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Math</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idea of using deep learning is similar to that of Model-Based Matrix Factorization. In matrix factorization, we decompose our original sparse matrix into product of 2 low rank orthogonal matrices. For deep learning implementation, we don’t need them to be orthogonal, we want our model to learn the values of embedding matrix itself.</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user latent features and movie latent features are looked up from the embedding matrices for specific movie-user combination. These are the input values for further linear and non-linear layers. We can pass this input to multiple </a:t>
            </a:r>
            <a:r>
              <a:rPr lang="en-US" dirty="0" err="1" smtClean="0">
                <a:latin typeface="Times New Roman" pitchFamily="18" charset="0"/>
                <a:cs typeface="Times New Roman" pitchFamily="18" charset="0"/>
              </a:rPr>
              <a:t>relu</a:t>
            </a:r>
            <a:r>
              <a:rPr lang="en-US" dirty="0" smtClean="0">
                <a:latin typeface="Times New Roman" pitchFamily="18" charset="0"/>
                <a:cs typeface="Times New Roman" pitchFamily="18" charset="0"/>
              </a:rPr>
              <a:t>, linear or sigmoid layers and learn the corresponding weights by any optimization algorithm (Adam, SGD, etc.).</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Multilayer </a:t>
            </a:r>
            <a:r>
              <a:rPr lang="en-US" dirty="0" err="1" smtClean="0">
                <a:latin typeface="Times New Roman" pitchFamily="18" charset="0"/>
                <a:cs typeface="Times New Roman" pitchFamily="18" charset="0"/>
              </a:rPr>
              <a:t>Perceptron</a:t>
            </a:r>
            <a:r>
              <a:rPr lang="en-US" dirty="0" smtClean="0">
                <a:latin typeface="Times New Roman" pitchFamily="18" charset="0"/>
                <a:cs typeface="Times New Roman" pitchFamily="18" charset="0"/>
              </a:rPr>
              <a:t> (MLP) is a feed-forward neural network with multiple (one or more) hidden layers between the input layer and output layer. Here, the </a:t>
            </a:r>
            <a:r>
              <a:rPr lang="en-US" dirty="0" err="1" smtClean="0">
                <a:latin typeface="Times New Roman" pitchFamily="18" charset="0"/>
                <a:cs typeface="Times New Roman" pitchFamily="18" charset="0"/>
              </a:rPr>
              <a:t>perceptron</a:t>
            </a:r>
            <a:r>
              <a:rPr lang="en-US" dirty="0" smtClean="0">
                <a:latin typeface="Times New Roman" pitchFamily="18" charset="0"/>
                <a:cs typeface="Times New Roman" pitchFamily="18" charset="0"/>
              </a:rPr>
              <a:t> can employ arbitrary activation function and does not necessarily represent strictly binary </a:t>
            </a:r>
            <a:r>
              <a:rPr lang="en-US" dirty="0" err="1" smtClean="0">
                <a:latin typeface="Times New Roman" pitchFamily="18" charset="0"/>
                <a:cs typeface="Times New Roman" pitchFamily="18" charset="0"/>
              </a:rPr>
              <a:t>classier</a:t>
            </a:r>
            <a:r>
              <a:rPr lang="en-US" dirty="0" smtClean="0">
                <a:latin typeface="Times New Roman" pitchFamily="18" charset="0"/>
                <a:cs typeface="Times New Roman" pitchFamily="18" charset="0"/>
              </a:rPr>
              <a:t>. MLPs can be </a:t>
            </a:r>
            <a:r>
              <a:rPr lang="en-US" dirty="0" err="1" smtClean="0">
                <a:latin typeface="Times New Roman" pitchFamily="18" charset="0"/>
                <a:cs typeface="Times New Roman" pitchFamily="18" charset="0"/>
              </a:rPr>
              <a:t>intrepreted</a:t>
            </a:r>
            <a:r>
              <a:rPr lang="en-US" dirty="0" smtClean="0">
                <a:latin typeface="Times New Roman" pitchFamily="18" charset="0"/>
                <a:cs typeface="Times New Roman" pitchFamily="18" charset="0"/>
              </a:rPr>
              <a:t> as stacked layers of nonlinear transformations, learning hierarchical feature representations. MLPs are also known to be universal </a:t>
            </a:r>
            <a:r>
              <a:rPr lang="en-US" dirty="0" err="1" smtClean="0">
                <a:latin typeface="Times New Roman" pitchFamily="18" charset="0"/>
                <a:cs typeface="Times New Roman" pitchFamily="18" charset="0"/>
              </a:rPr>
              <a:t>approximators</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Autoencoder</a:t>
            </a:r>
            <a:r>
              <a:rPr lang="en-US" dirty="0" smtClean="0">
                <a:latin typeface="Times New Roman" pitchFamily="18" charset="0"/>
                <a:cs typeface="Times New Roman" pitchFamily="18" charset="0"/>
              </a:rPr>
              <a:t> (AE) is an unsupervised model </a:t>
            </a:r>
            <a:r>
              <a:rPr lang="en-US" dirty="0" err="1" smtClean="0">
                <a:latin typeface="Times New Roman" pitchFamily="18" charset="0"/>
                <a:cs typeface="Times New Roman" pitchFamily="18" charset="0"/>
              </a:rPr>
              <a:t>aempting</a:t>
            </a:r>
            <a:r>
              <a:rPr lang="en-US" dirty="0" smtClean="0">
                <a:latin typeface="Times New Roman" pitchFamily="18" charset="0"/>
                <a:cs typeface="Times New Roman" pitchFamily="18" charset="0"/>
              </a:rPr>
              <a:t> to reconstruct its input data in the output layer. In general, the </a:t>
            </a:r>
            <a:r>
              <a:rPr lang="en-US" dirty="0" err="1" smtClean="0">
                <a:latin typeface="Times New Roman" pitchFamily="18" charset="0"/>
                <a:cs typeface="Times New Roman" pitchFamily="18" charset="0"/>
              </a:rPr>
              <a:t>boleneck</a:t>
            </a:r>
            <a:r>
              <a:rPr lang="en-US" dirty="0" smtClean="0">
                <a:latin typeface="Times New Roman" pitchFamily="18" charset="0"/>
                <a:cs typeface="Times New Roman" pitchFamily="18" charset="0"/>
              </a:rPr>
              <a:t> layer (the middle-most layer) is used as a salient feature representation of the input data. ere are many variants of </a:t>
            </a:r>
            <a:r>
              <a:rPr lang="en-US" dirty="0" err="1" smtClean="0">
                <a:latin typeface="Times New Roman" pitchFamily="18" charset="0"/>
                <a:cs typeface="Times New Roman" pitchFamily="18" charset="0"/>
              </a:rPr>
              <a:t>autoencoders</a:t>
            </a:r>
            <a:r>
              <a:rPr lang="en-US" dirty="0" smtClean="0">
                <a:latin typeface="Times New Roman" pitchFamily="18" charset="0"/>
                <a:cs typeface="Times New Roman" pitchFamily="18" charset="0"/>
              </a:rPr>
              <a:t> such as </a:t>
            </a:r>
            <a:r>
              <a:rPr lang="en-US" dirty="0" err="1" smtClean="0">
                <a:latin typeface="Times New Roman" pitchFamily="18" charset="0"/>
                <a:cs typeface="Times New Roman" pitchFamily="18" charset="0"/>
              </a:rPr>
              <a:t>denoising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autoencoder</a:t>
            </a:r>
            <a:r>
              <a:rPr lang="en-US" dirty="0" smtClean="0">
                <a:latin typeface="Times New Roman" pitchFamily="18" charset="0"/>
                <a:cs typeface="Times New Roman" pitchFamily="18" charset="0"/>
              </a:rPr>
              <a:t>, marginalized </a:t>
            </a:r>
            <a:r>
              <a:rPr lang="en-US" dirty="0" err="1" smtClean="0">
                <a:latin typeface="Times New Roman" pitchFamily="18" charset="0"/>
                <a:cs typeface="Times New Roman" pitchFamily="18" charset="0"/>
              </a:rPr>
              <a:t>denoising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autoencoder</a:t>
            </a:r>
            <a:r>
              <a:rPr lang="en-US" dirty="0" smtClean="0">
                <a:latin typeface="Times New Roman" pitchFamily="18" charset="0"/>
                <a:cs typeface="Times New Roman" pitchFamily="18" charset="0"/>
              </a:rPr>
              <a:t>, sparse </a:t>
            </a:r>
            <a:r>
              <a:rPr lang="en-US" dirty="0" err="1" smtClean="0">
                <a:latin typeface="Times New Roman" pitchFamily="18" charset="0"/>
                <a:cs typeface="Times New Roman" pitchFamily="18" charset="0"/>
              </a:rPr>
              <a:t>autoencoder</a:t>
            </a:r>
            <a:r>
              <a:rPr lang="en-US" dirty="0" smtClean="0">
                <a:latin typeface="Times New Roman" pitchFamily="18" charset="0"/>
                <a:cs typeface="Times New Roman" pitchFamily="18" charset="0"/>
              </a:rPr>
              <a:t>, contractive </a:t>
            </a:r>
            <a:r>
              <a:rPr lang="en-US" dirty="0" err="1" smtClean="0">
                <a:latin typeface="Times New Roman" pitchFamily="18" charset="0"/>
                <a:cs typeface="Times New Roman" pitchFamily="18" charset="0"/>
              </a:rPr>
              <a:t>autoencoder</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variational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autoencoder</a:t>
            </a:r>
            <a:r>
              <a:rPr lang="en-US" dirty="0" smtClean="0">
                <a:latin typeface="Times New Roman" pitchFamily="18" charset="0"/>
                <a:cs typeface="Times New Roman" pitchFamily="18" charset="0"/>
              </a:rPr>
              <a:t> (VAE) </a:t>
            </a:r>
            <a:endParaRPr lang="en-US"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9117"/>
          </a:xfrm>
        </p:spPr>
        <p:txBody>
          <a:bodyPr>
            <a:normAutofit fontScale="85000" lnSpcReduction="10000"/>
          </a:bodyPr>
          <a:lstStyle/>
          <a:p>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 (CNN) is a special kind of feed forward neural network with convolution layers and pooling operations. It can capture the global and local features and significantly enhancing the efficiency and accuracy. It performs well in processing data with grid-like topology.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Recurrent Neural Network (RNN) is suitable for modeling sequential data. Unlike feed forward neural network, there are loops and memories in RNN to remember former computations. Variants such as Long Short Term Memory (LSTM) and Gated Recurrent Unit (GRU) network are open deployed in practice to overcome the vanishing gradient problem.</a:t>
            </a:r>
            <a:endParaRPr lang="en-US"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85000" lnSpcReduction="10000"/>
          </a:bodyPr>
          <a:lstStyle/>
          <a:p>
            <a:r>
              <a:rPr lang="en-US" dirty="0" smtClean="0">
                <a:latin typeface="Times New Roman" pitchFamily="18" charset="0"/>
                <a:cs typeface="Times New Roman" pitchFamily="18" charset="0"/>
              </a:rPr>
              <a:t>Restricted Boltzmann Machine (RBM) is a two layer neural network consisting of a visible layer and a hidden layer. It can be easily stacked to a deep net. Restricted here means that there are no intra-layer communications in visible layer or hidden layer. </a:t>
            </a:r>
          </a:p>
          <a:p>
            <a:r>
              <a:rPr lang="en-US" dirty="0" smtClean="0">
                <a:latin typeface="Times New Roman" pitchFamily="18" charset="0"/>
                <a:cs typeface="Times New Roman" pitchFamily="18" charset="0"/>
              </a:rPr>
              <a:t>Neural Autoregressive Distribution Estimation (NADE) is an unsupervised neural network built atop autoregressive model and feed forward neural networks. It is a tractable and efficient estimator for modeling data distribution and densities.</a:t>
            </a:r>
          </a:p>
          <a:p>
            <a:r>
              <a:rPr lang="en-US" dirty="0" smtClean="0">
                <a:latin typeface="Times New Roman" pitchFamily="18" charset="0"/>
                <a:cs typeface="Times New Roman" pitchFamily="18" charset="0"/>
              </a:rPr>
              <a:t>Adversarial Networks (AN) is a generative neural network which consists of a discriminator and a generator. The two neural networks are trained simultaneously by competing with each other in a minimax game framework.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62917"/>
          </a:xfrm>
        </p:spPr>
        <p:txBody>
          <a:bodyPr>
            <a:normAutofit fontScale="70000" lnSpcReduction="20000"/>
          </a:bodyPr>
          <a:lstStyle/>
          <a:p>
            <a:r>
              <a:rPr lang="en-US" dirty="0" smtClean="0">
                <a:latin typeface="Times New Roman" pitchFamily="18" charset="0"/>
                <a:cs typeface="Times New Roman" pitchFamily="18" charset="0"/>
              </a:rPr>
              <a:t>Attentional Models (AM) are differentiable neural architectures that operate based on so content addressing over an input sequence (or image). Attention mechanism is typically ubiquitous and was incepted in Computer Vision and Natural Language Processing domains. However, it has also been an emerging trend in deep recommender system research.</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Deep Reinforcement Learning (DRL)  Reinforcement learning operates on a trial-and-error paradigm. e whole framework mainly consists of the following components: agents, environments, states, actions and rewards. e combination between deep neural networks and reinforcement learning formulate DRL which have achieved human-level performance across multiple domains such as games and self driving cars. Deep neural networks enable the agent to get knowledge from raw data and derive efficient representations without handcrafted features and domain heuristics.</a:t>
            </a:r>
            <a:endParaRPr lang="en-US"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latin typeface="Times New Roman" pitchFamily="18" charset="0"/>
                <a:cs typeface="Times New Roman" pitchFamily="18" charset="0"/>
              </a:rPr>
              <a:t>ALGORITHMS: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526280"/>
          </a:xfrm>
        </p:spPr>
        <p:txBody>
          <a:bodyPr>
            <a:noAutofit/>
          </a:bodyPr>
          <a:lstStyle/>
          <a:p>
            <a:r>
              <a:rPr lang="en-IN" sz="1800" b="1" dirty="0">
                <a:latin typeface="Times New Roman" pitchFamily="18" charset="0"/>
                <a:cs typeface="Times New Roman" pitchFamily="18" charset="0"/>
              </a:rPr>
              <a:t>Pearson </a:t>
            </a:r>
            <a:r>
              <a:rPr lang="en-IN" sz="1800" b="1" dirty="0" smtClean="0">
                <a:latin typeface="Times New Roman" pitchFamily="18" charset="0"/>
                <a:cs typeface="Times New Roman" pitchFamily="18" charset="0"/>
              </a:rPr>
              <a:t>correlation:</a:t>
            </a:r>
          </a:p>
          <a:p>
            <a:endParaRPr lang="en-IN" sz="1800" b="1" dirty="0">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Similarity between two users (and their attributes, such as articles read from a collection of blogs) can be accurately calculated with the Pearson correlation. This algorithm measures the linear dependence between two variables (or users) as a function of their attributes. But it doesn't calculate this measure over the entire population of users. Instead, the population must be filtered down to </a:t>
            </a:r>
            <a:r>
              <a:rPr lang="en-IN" sz="1800" dirty="0" smtClean="0">
                <a:latin typeface="Times New Roman" pitchFamily="18" charset="0"/>
                <a:cs typeface="Times New Roman" pitchFamily="18" charset="0"/>
              </a:rPr>
              <a:t>neighbourhoods</a:t>
            </a:r>
            <a:r>
              <a:rPr lang="en-IN" sz="1800" dirty="0">
                <a:latin typeface="Times New Roman" pitchFamily="18" charset="0"/>
                <a:cs typeface="Times New Roman" pitchFamily="18" charset="0"/>
              </a:rPr>
              <a:t> based on a higher-level similarity metric, such as reading similar blogs. The Pearson correlation, which is widely used in research, is a popular algorithm for collaborative filtering</a:t>
            </a:r>
            <a:r>
              <a:rPr lang="en-IN" sz="1800" dirty="0" smtClean="0">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a:p>
            <a:r>
              <a:rPr lang="en-IN" sz="1800" b="1" dirty="0">
                <a:latin typeface="Times New Roman" pitchFamily="18" charset="0"/>
                <a:cs typeface="Times New Roman" pitchFamily="18" charset="0"/>
              </a:rPr>
              <a:t>Clustering </a:t>
            </a:r>
            <a:r>
              <a:rPr lang="en-IN" sz="1800" b="1" dirty="0" smtClean="0">
                <a:latin typeface="Times New Roman" pitchFamily="18" charset="0"/>
                <a:cs typeface="Times New Roman" pitchFamily="18" charset="0"/>
              </a:rPr>
              <a:t>algorithms:</a:t>
            </a:r>
          </a:p>
          <a:p>
            <a:pPr marL="0" indent="0">
              <a:buNone/>
            </a:pPr>
            <a:r>
              <a:rPr lang="en-IN" sz="1800" dirty="0" smtClean="0">
                <a:latin typeface="Times New Roman" pitchFamily="18" charset="0"/>
                <a:cs typeface="Times New Roman" pitchFamily="18" charset="0"/>
              </a:rPr>
              <a:t>Clustering </a:t>
            </a:r>
            <a:r>
              <a:rPr lang="en-IN" sz="1800" dirty="0">
                <a:latin typeface="Times New Roman" pitchFamily="18" charset="0"/>
                <a:cs typeface="Times New Roman" pitchFamily="18" charset="0"/>
              </a:rPr>
              <a:t>algorithms are a form of unsupervised learning that can find structure in a set of seemingly random (or unlabeled) data. In general, they work by identifying similarities among items, such as blog readers, by calculating their distance from other items in a feature space. </a:t>
            </a: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number of independent features defines the dimensionality of the space. If items are "close" together, they can be joined in a cluster</a:t>
            </a:r>
            <a:r>
              <a:rPr lang="en-IN" sz="1800" dirty="0" smtClean="0">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44675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53536"/>
            <a:ext cx="7931224" cy="943216"/>
          </a:xfrm>
        </p:spPr>
        <p:txBody>
          <a:bodyPr>
            <a:normAutofit/>
          </a:bodyPr>
          <a:lstStyle/>
          <a:p>
            <a:pPr algn="l"/>
            <a:r>
              <a:rPr lang="en-IN" b="1" dirty="0" smtClean="0">
                <a:latin typeface="Times New Roman" pitchFamily="18" charset="0"/>
                <a:cs typeface="Times New Roman" pitchFamily="18" charset="0"/>
              </a:rPr>
              <a:t>TOOLS: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229600" cy="4526280"/>
          </a:xfrm>
        </p:spPr>
        <p:txBody>
          <a:bodyPr>
            <a:noAutofit/>
          </a:bodyPr>
          <a:lstStyle/>
          <a:p>
            <a:pPr lvl="0">
              <a:buClr>
                <a:srgbClr val="72A376"/>
              </a:buClr>
            </a:pPr>
            <a:r>
              <a:rPr lang="en-IN" sz="2400" b="1" dirty="0">
                <a:solidFill>
                  <a:prstClr val="white"/>
                </a:solidFill>
                <a:latin typeface="Times New Roman" panose="02020603050405020304" pitchFamily="18" charset="0"/>
                <a:cs typeface="Times New Roman" panose="02020603050405020304" pitchFamily="18" charset="0"/>
              </a:rPr>
              <a:t>Other algorithms- </a:t>
            </a:r>
            <a:r>
              <a:rPr lang="en-IN" sz="2400" dirty="0">
                <a:solidFill>
                  <a:prstClr val="white"/>
                </a:solidFill>
                <a:latin typeface="Times New Roman" panose="02020603050405020304" pitchFamily="18" charset="0"/>
                <a:cs typeface="Times New Roman" panose="02020603050405020304" pitchFamily="18" charset="0"/>
              </a:rPr>
              <a:t>Many algorithms — and an even larger set of variations of those </a:t>
            </a:r>
            <a:r>
              <a:rPr lang="en-IN" sz="2400" dirty="0" smtClean="0">
                <a:solidFill>
                  <a:prstClr val="white"/>
                </a:solidFill>
                <a:latin typeface="Times New Roman" panose="02020603050405020304" pitchFamily="18" charset="0"/>
                <a:cs typeface="Times New Roman" panose="02020603050405020304" pitchFamily="18" charset="0"/>
              </a:rPr>
              <a:t>algorithms</a:t>
            </a:r>
            <a:endParaRPr lang="en-IN" sz="2400" dirty="0">
              <a:solidFill>
                <a:prstClr val="white"/>
              </a:solidFill>
              <a:latin typeface="Times New Roman" panose="02020603050405020304" pitchFamily="18" charset="0"/>
              <a:cs typeface="Times New Roman" panose="02020603050405020304" pitchFamily="18" charset="0"/>
            </a:endParaRPr>
          </a:p>
          <a:p>
            <a:pPr lvl="1">
              <a:buClr>
                <a:srgbClr val="B0CCB0"/>
              </a:buClr>
            </a:pPr>
            <a:r>
              <a:rPr lang="en-IN" sz="2400" b="1" dirty="0">
                <a:solidFill>
                  <a:prstClr val="white"/>
                </a:solidFill>
                <a:latin typeface="Times New Roman" panose="02020603050405020304" pitchFamily="18" charset="0"/>
                <a:cs typeface="Times New Roman" panose="02020603050405020304" pitchFamily="18" charset="0"/>
              </a:rPr>
              <a:t>Bayesian Belief Nets</a:t>
            </a:r>
            <a:r>
              <a:rPr lang="en-IN" sz="2400" dirty="0">
                <a:solidFill>
                  <a:prstClr val="white"/>
                </a:solidFill>
                <a:latin typeface="Times New Roman" panose="02020603050405020304" pitchFamily="18" charset="0"/>
                <a:cs typeface="Times New Roman" panose="02020603050405020304" pitchFamily="18" charset="0"/>
              </a:rPr>
              <a:t>:</a:t>
            </a:r>
          </a:p>
          <a:p>
            <a:pPr marL="411480" lvl="1" indent="0">
              <a:buClr>
                <a:srgbClr val="B0CCB0"/>
              </a:buClr>
              <a:buNone/>
            </a:pPr>
            <a:r>
              <a:rPr lang="en-IN" sz="2400" dirty="0">
                <a:solidFill>
                  <a:prstClr val="white"/>
                </a:solidFill>
                <a:latin typeface="Times New Roman" panose="02020603050405020304" pitchFamily="18" charset="0"/>
                <a:cs typeface="Times New Roman" panose="02020603050405020304" pitchFamily="18" charset="0"/>
              </a:rPr>
              <a:t>which can be visualized as a directed acyclic graph, with arcs representing the associated probabilities among the variables</a:t>
            </a:r>
            <a:r>
              <a:rPr lang="en-IN" sz="2400" dirty="0" smtClean="0">
                <a:solidFill>
                  <a:prstClr val="white"/>
                </a:solidFill>
                <a:latin typeface="Times New Roman" panose="02020603050405020304" pitchFamily="18" charset="0"/>
                <a:cs typeface="Times New Roman" panose="02020603050405020304" pitchFamily="18" charset="0"/>
              </a:rPr>
              <a:t>.</a:t>
            </a:r>
          </a:p>
          <a:p>
            <a:pPr marL="411480" lvl="1" indent="0">
              <a:buClr>
                <a:srgbClr val="B0CCB0"/>
              </a:buClr>
              <a:buNone/>
            </a:pPr>
            <a:endParaRPr lang="en-IN" sz="2400" dirty="0">
              <a:solidFill>
                <a:prstClr val="white"/>
              </a:solidFill>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Markov </a:t>
            </a:r>
            <a:r>
              <a:rPr lang="en-IN" sz="2400" b="1" dirty="0" smtClean="0">
                <a:latin typeface="Times New Roman" panose="02020603050405020304" pitchFamily="18" charset="0"/>
                <a:cs typeface="Times New Roman" panose="02020603050405020304" pitchFamily="18" charset="0"/>
              </a:rPr>
              <a:t>chains</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which </a:t>
            </a:r>
            <a:r>
              <a:rPr lang="en-IN" sz="2400" dirty="0">
                <a:latin typeface="Times New Roman" panose="02020603050405020304" pitchFamily="18" charset="0"/>
                <a:cs typeface="Times New Roman" panose="02020603050405020304" pitchFamily="18" charset="0"/>
              </a:rPr>
              <a:t>take a similar approach to Bayesian Belief Nets but treat the recommendation problem as sequential optimization instead of simply prediction</a:t>
            </a:r>
            <a:r>
              <a:rPr lang="en-IN"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Rocchio classification</a:t>
            </a:r>
            <a:r>
              <a:rPr lang="en-IN" sz="2400" dirty="0">
                <a:latin typeface="Times New Roman" panose="02020603050405020304" pitchFamily="18" charset="0"/>
                <a:cs typeface="Times New Roman" panose="02020603050405020304" pitchFamily="18" charset="0"/>
              </a:rPr>
              <a:t> (developed with the Vector Space Model), which exploits feedback of the item relevance to improve recommendation accuracy.</a:t>
            </a:r>
          </a:p>
          <a:p>
            <a:pPr marL="411480" lvl="1" indent="0">
              <a:buClr>
                <a:srgbClr val="B0CCB0"/>
              </a:buClr>
              <a:buNone/>
            </a:pPr>
            <a:endParaRPr lang="en-IN" sz="2400" dirty="0">
              <a:solidFill>
                <a:prstClr val="white"/>
              </a:solidFill>
              <a:latin typeface="Times New Roman" panose="02020603050405020304" pitchFamily="18" charset="0"/>
              <a:cs typeface="Times New Roman" panose="02020603050405020304" pitchFamily="18" charset="0"/>
            </a:endParaRPr>
          </a:p>
          <a:p>
            <a:pPr lvl="0">
              <a:buClr>
                <a:srgbClr val="72A376"/>
              </a:buClr>
            </a:pPr>
            <a:endParaRPr lang="en-IN" sz="2400" dirty="0">
              <a:solidFill>
                <a:prstClr val="white"/>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49348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Times New Roman" pitchFamily="18" charset="0"/>
                <a:cs typeface="Times New Roman" pitchFamily="18" charset="0"/>
              </a:rPr>
              <a:t>Results and discussion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We first started off with context based model, then proceeded with model and memory based collaborative method finally we performed deep learning method. The accuracy of deep learning method was the highest</a:t>
            </a:r>
          </a:p>
          <a:p>
            <a:endParaRPr lang="en-IN" dirty="0" smtClean="0"/>
          </a:p>
          <a:p>
            <a:endParaRPr lang="en-IN" dirty="0" smtClean="0"/>
          </a:p>
          <a:p>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Times New Roman" pitchFamily="18" charset="0"/>
                <a:cs typeface="Times New Roman" pitchFamily="18" charset="0"/>
              </a:rPr>
              <a:t>Conclusion and future work</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IN" dirty="0" smtClean="0">
                <a:latin typeface="Times New Roman" pitchFamily="18" charset="0"/>
                <a:cs typeface="Times New Roman" pitchFamily="18" charset="0"/>
              </a:rPr>
              <a:t>Recommender systems are an extremely potent tool utilized to assist the selection process easier for users. The implemented  recommendation engine is a competent system to recommend Books for e-users. This recommender system will definitely be a great web application implemented in Java language. Such type of web application will be proved beneficial for </a:t>
            </a:r>
            <a:r>
              <a:rPr lang="en-IN" dirty="0" smtClean="0">
                <a:latin typeface="Times New Roman" pitchFamily="18" charset="0"/>
                <a:cs typeface="Times New Roman" pitchFamily="18" charset="0"/>
              </a:rPr>
              <a:t>today’s </a:t>
            </a:r>
            <a:r>
              <a:rPr lang="en-IN" dirty="0" smtClean="0">
                <a:latin typeface="Times New Roman" pitchFamily="18" charset="0"/>
                <a:cs typeface="Times New Roman" pitchFamily="18" charset="0"/>
              </a:rPr>
              <a:t>high demanding online purchasing web sites. This hybrid recommender system is more accurate and efficient as it combines the features of various recommendation techniques</a:t>
            </a:r>
            <a:r>
              <a:rPr lang="en-IN" dirty="0" smtClean="0">
                <a:latin typeface="Times New Roman" pitchFamily="18" charset="0"/>
                <a:cs typeface="Times New Roman" pitchFamily="18" charset="0"/>
              </a:rPr>
              <a:t>. The </a:t>
            </a:r>
            <a:r>
              <a:rPr lang="en-IN" dirty="0" smtClean="0">
                <a:latin typeface="Times New Roman" pitchFamily="18" charset="0"/>
                <a:cs typeface="Times New Roman" pitchFamily="18" charset="0"/>
              </a:rPr>
              <a:t>recommendation engine will reduce the overhead associated with making the best choices of books among the plenty</a:t>
            </a:r>
            <a:r>
              <a:rPr lang="en-IN" dirty="0" smtClean="0">
                <a:latin typeface="Times New Roman" pitchFamily="18" charset="0"/>
                <a:cs typeface="Times New Roman" pitchFamily="18" charset="0"/>
              </a:rPr>
              <a:t>. The </a:t>
            </a:r>
            <a:r>
              <a:rPr lang="en-IN" dirty="0" smtClean="0">
                <a:latin typeface="Times New Roman" pitchFamily="18" charset="0"/>
                <a:cs typeface="Times New Roman" pitchFamily="18" charset="0"/>
              </a:rPr>
              <a:t>future work can be focussed on improving the speed of the algorithm</a:t>
            </a:r>
          </a:p>
          <a:p>
            <a:endParaRPr lang="en-I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533400"/>
          <a:ext cx="8077200" cy="5120640"/>
        </p:xfrm>
        <a:graphic>
          <a:graphicData uri="http://schemas.openxmlformats.org/drawingml/2006/table">
            <a:tbl>
              <a:tblPr firstRow="1" bandRow="1">
                <a:tableStyleId>{5C22544A-7EE6-4342-B048-85BDC9FD1C3A}</a:tableStyleId>
              </a:tblPr>
              <a:tblGrid>
                <a:gridCol w="685800"/>
                <a:gridCol w="685800"/>
                <a:gridCol w="533400"/>
                <a:gridCol w="2819400"/>
                <a:gridCol w="1371600"/>
                <a:gridCol w="1981200"/>
              </a:tblGrid>
              <a:tr h="914400">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2857500">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In addition to that, we provide possible solutions to overcome shortages and known issues of recommender systems as well as discussing about recommender systems evaluation methods and metrics in details.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have been discussed and some suggestions have been made which can be leveraged to improve quality of recommendations. Finally, methods to evaluate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These issues could be partially addressed by taking applying some role enforcement mechanism, crowd sourcing, and taking further contextual parameters into account. These are the open areas in recommender systems. </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279406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title"/>
          </p:nvPr>
        </p:nvSpPr>
        <p:spPr/>
        <p:txBody>
          <a:bodyPr>
            <a:normAutofit/>
          </a:bodyPr>
          <a:lstStyle/>
          <a:p>
            <a:pPr algn="l"/>
            <a:r>
              <a:rPr lang="en-US" sz="4000" b="1" dirty="0" smtClean="0">
                <a:solidFill>
                  <a:schemeClr val="accent1">
                    <a:lumMod val="60000"/>
                    <a:lumOff val="40000"/>
                  </a:schemeClr>
                </a:solidFill>
                <a:latin typeface="Times New Roman" pitchFamily="18" charset="0"/>
                <a:cs typeface="Times New Roman" pitchFamily="18" charset="0"/>
              </a:rPr>
              <a:t>REFERENCES:</a:t>
            </a:r>
            <a:endParaRPr lang="en-US" sz="4000" b="1" dirty="0">
              <a:solidFill>
                <a:schemeClr val="accent1">
                  <a:lumMod val="60000"/>
                  <a:lumOff val="40000"/>
                </a:schemeClr>
              </a:solidFill>
              <a:latin typeface="Times New Roman" pitchFamily="18" charset="0"/>
              <a:cs typeface="Times New Roman" pitchFamily="18" charset="0"/>
            </a:endParaRPr>
          </a:p>
        </p:txBody>
      </p:sp>
      <p:sp>
        <p:nvSpPr>
          <p:cNvPr id="1048589" name="Content Placeholder 1048588"/>
          <p:cNvSpPr>
            <a:spLocks noGrp="1"/>
          </p:cNvSpPr>
          <p:nvPr>
            <p:ph idx="1"/>
          </p:nvPr>
        </p:nvSpPr>
        <p:spPr/>
        <p:txBody>
          <a:bodyPr>
            <a:normAutofit fontScale="92500" lnSpcReduction="20000"/>
          </a:bodyPr>
          <a:lstStyle/>
          <a:p>
            <a:pPr marL="0" indent="0">
              <a:buNone/>
            </a:pPr>
            <a:r>
              <a:rPr lang="en-IN" dirty="0">
                <a:latin typeface="Times New Roman" pitchFamily="18" charset="0"/>
                <a:cs typeface="Times New Roman" pitchFamily="18" charset="0"/>
              </a:rPr>
              <a:t>Reference  Journal links :</a:t>
            </a:r>
          </a:p>
          <a:p>
            <a:pPr marL="0" indent="0">
              <a:buNone/>
            </a:pP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https://ieeexplore.ieee.org/document/8696033</a:t>
            </a:r>
          </a:p>
          <a:p>
            <a:pPr marL="0" indent="0">
              <a:buNone/>
            </a:pP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https://ieeexplore.ieee.org/document/6779375</a:t>
            </a:r>
          </a:p>
          <a:p>
            <a:pPr marL="0" indent="0">
              <a:buNone/>
            </a:pP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https://</a:t>
            </a:r>
            <a:r>
              <a:rPr lang="en-IN" dirty="0" smtClean="0">
                <a:latin typeface="Times New Roman" pitchFamily="18" charset="0"/>
                <a:cs typeface="Times New Roman" pitchFamily="18" charset="0"/>
              </a:rPr>
              <a:t>ieeexplore.ieee.org/document/7435717</a:t>
            </a:r>
          </a:p>
          <a:p>
            <a:pPr marL="0" indent="0">
              <a:buNone/>
            </a:pP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https://</a:t>
            </a:r>
            <a:r>
              <a:rPr lang="en-IN" dirty="0" smtClean="0">
                <a:latin typeface="Times New Roman" pitchFamily="18" charset="0"/>
                <a:cs typeface="Times New Roman" pitchFamily="18" charset="0"/>
              </a:rPr>
              <a:t>ieeexplore.ieee.org/document/8399650</a:t>
            </a: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https://ieeexplore.ieee.org/document/8391175</a:t>
            </a:r>
          </a:p>
          <a:p>
            <a:endParaRPr lang="en-US"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G. Adomavicius and A. Tuzhilin, “Toward the next generation of recommender systems: A survey of the state-of the-art and possible extensions,” IEEE Trans. </a:t>
            </a:r>
            <a:r>
              <a:rPr lang="en-IN" dirty="0" err="1">
                <a:latin typeface="Times New Roman" pitchFamily="18" charset="0"/>
                <a:cs typeface="Times New Roman" pitchFamily="18" charset="0"/>
              </a:rPr>
              <a:t>Knowl</a:t>
            </a:r>
            <a:r>
              <a:rPr lang="en-IN" dirty="0">
                <a:latin typeface="Times New Roman" pitchFamily="18" charset="0"/>
                <a:cs typeface="Times New Roman" pitchFamily="18" charset="0"/>
              </a:rPr>
              <a:t>. Data Eng.</a:t>
            </a:r>
          </a:p>
          <a:p>
            <a:pPr marL="0" indent="0">
              <a:buNone/>
            </a:pP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G. Linden, B. Smith, and J. York, “Amazon recommendations:</a:t>
            </a:r>
          </a:p>
          <a:p>
            <a:pPr marL="0" indent="0">
              <a:buNone/>
            </a:pPr>
            <a:r>
              <a:rPr lang="en-IN" dirty="0">
                <a:latin typeface="Times New Roman" pitchFamily="18" charset="0"/>
                <a:cs typeface="Times New Roman" pitchFamily="18" charset="0"/>
              </a:rPr>
              <a:t> </a:t>
            </a:r>
          </a:p>
          <a:p>
            <a:r>
              <a:rPr lang="en-IN" dirty="0" err="1">
                <a:latin typeface="Times New Roman" pitchFamily="18" charset="0"/>
                <a:cs typeface="Times New Roman" pitchFamily="18" charset="0"/>
              </a:rPr>
              <a:t>Itemto</a:t>
            </a:r>
            <a:r>
              <a:rPr lang="en-IN" dirty="0">
                <a:latin typeface="Times New Roman" pitchFamily="18" charset="0"/>
                <a:cs typeface="Times New Roman" pitchFamily="18" charset="0"/>
              </a:rPr>
              <a:t>- item collaborative filtering,” IEEE Internet </a:t>
            </a:r>
            <a:r>
              <a:rPr lang="en-IN" dirty="0" err="1">
                <a:latin typeface="Times New Roman" pitchFamily="18" charset="0"/>
                <a:cs typeface="Times New Roman" pitchFamily="18" charset="0"/>
              </a:rPr>
              <a:t>Comput</a:t>
            </a:r>
            <a:r>
              <a:rPr lang="en-IN" dirty="0">
                <a:latin typeface="Times New Roman" pitchFamily="18" charset="0"/>
                <a:cs typeface="Times New Roman" pitchFamily="18" charset="0"/>
              </a:rPr>
              <a:t>., Feb. 2003.</a:t>
            </a:r>
          </a:p>
          <a:p>
            <a:pPr marL="0" indent="0">
              <a:buNone/>
            </a:pP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Michael </a:t>
            </a:r>
            <a:r>
              <a:rPr lang="en-IN" dirty="0" err="1">
                <a:latin typeface="Times New Roman" pitchFamily="18" charset="0"/>
                <a:cs typeface="Times New Roman" pitchFamily="18" charset="0"/>
              </a:rPr>
              <a:t>Hashler</a:t>
            </a:r>
            <a:r>
              <a:rPr lang="en-IN" dirty="0">
                <a:latin typeface="Times New Roman" pitchFamily="18" charset="0"/>
                <a:cs typeface="Times New Roman" pitchFamily="18" charset="0"/>
              </a:rPr>
              <a:t>, “Recommender Lab: A Framework for Developing and Testing Recommendation Algorithms” Nov. 2011.</a:t>
            </a:r>
          </a:p>
          <a:p>
            <a:pPr marL="0" indent="0">
              <a:buNone/>
            </a:pP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R. Bell, Y. </a:t>
            </a:r>
            <a:r>
              <a:rPr lang="en-IN" dirty="0" err="1">
                <a:latin typeface="Times New Roman" pitchFamily="18" charset="0"/>
                <a:cs typeface="Times New Roman" pitchFamily="18" charset="0"/>
              </a:rPr>
              <a:t>Koren</a:t>
            </a:r>
            <a:r>
              <a:rPr lang="en-IN" dirty="0">
                <a:latin typeface="Times New Roman" pitchFamily="18" charset="0"/>
                <a:cs typeface="Times New Roman" pitchFamily="18" charset="0"/>
              </a:rPr>
              <a:t>, and C. </a:t>
            </a:r>
            <a:r>
              <a:rPr lang="en-IN" dirty="0" err="1">
                <a:latin typeface="Times New Roman" pitchFamily="18" charset="0"/>
                <a:cs typeface="Times New Roman" pitchFamily="18" charset="0"/>
              </a:rPr>
              <a:t>Volinsky</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Modeling</a:t>
            </a:r>
            <a:r>
              <a:rPr lang="en-IN" dirty="0">
                <a:latin typeface="Times New Roman" pitchFamily="18" charset="0"/>
                <a:cs typeface="Times New Roman" pitchFamily="18" charset="0"/>
              </a:rPr>
              <a:t> relationships at multiple scales to improve accuracy of large recommender systems”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12712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457200"/>
          <a:ext cx="7772400" cy="5435600"/>
        </p:xfrm>
        <a:graphic>
          <a:graphicData uri="http://schemas.openxmlformats.org/drawingml/2006/table">
            <a:tbl>
              <a:tblPr firstRow="1" bandRow="1">
                <a:tableStyleId>{5C22544A-7EE6-4342-B048-85BDC9FD1C3A}</a:tableStyleId>
              </a:tblPr>
              <a:tblGrid>
                <a:gridCol w="762000"/>
                <a:gridCol w="990600"/>
                <a:gridCol w="609600"/>
                <a:gridCol w="1219200"/>
                <a:gridCol w="2895600"/>
                <a:gridCol w="1295400"/>
              </a:tblGrid>
              <a:tr h="990600">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4445000">
                <a:tc>
                  <a:txBody>
                    <a:bodyPr/>
                    <a:lstStyle/>
                    <a:p>
                      <a:endParaRPr lang="en-US" dirty="0">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recommender systems have been discussed. Recommender systems are closely related to information filtering with the idea of having personalized decision guides for users. There are mainly three algorithmic techniques for computing recommendations. </a:t>
                      </a:r>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609600" y="1219200"/>
          <a:ext cx="7848600" cy="4648200"/>
        </p:xfrm>
        <a:graphic>
          <a:graphicData uri="http://schemas.openxmlformats.org/drawingml/2006/table">
            <a:tbl>
              <a:tblPr firstRow="1" bandRow="1">
                <a:tableStyleId>{5C22544A-7EE6-4342-B048-85BDC9FD1C3A}</a:tableStyleId>
              </a:tblPr>
              <a:tblGrid>
                <a:gridCol w="1143000"/>
                <a:gridCol w="1143000"/>
                <a:gridCol w="990600"/>
                <a:gridCol w="1600200"/>
                <a:gridCol w="1524000"/>
                <a:gridCol w="1447800"/>
              </a:tblGrid>
              <a:tr h="792162">
                <a:tc>
                  <a:txBody>
                    <a:bodyPr/>
                    <a:lstStyle/>
                    <a:p>
                      <a:r>
                        <a:rPr lang="en-US" dirty="0" smtClean="0">
                          <a:latin typeface="Times New Roman" pitchFamily="18" charset="0"/>
                          <a:cs typeface="Times New Roman" pitchFamily="18" charset="0"/>
                        </a:rPr>
                        <a:t>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Explanation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Merits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US" dirty="0">
                        <a:latin typeface="Times New Roman" pitchFamily="18" charset="0"/>
                        <a:cs typeface="Times New Roman" pitchFamily="18" charset="0"/>
                      </a:endParaRPr>
                    </a:p>
                  </a:txBody>
                  <a:tcPr/>
                </a:tc>
              </a:tr>
              <a:tr h="3856038">
                <a:tc>
                  <a:txBody>
                    <a:bodyPr/>
                    <a:lstStyle/>
                    <a:p>
                      <a:r>
                        <a:rPr lang="en-US" dirty="0" smtClean="0">
                          <a:latin typeface="Times New Roman" pitchFamily="18" charset="0"/>
                          <a:cs typeface="Times New Roman" pitchFamily="18" charset="0"/>
                          <a:hlinkClick r:id="rId2"/>
                        </a:rPr>
                        <a:t>https://papers.nips.cc/paper/5004-deep-content-based-music-recommendation.pdf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hlinkClick r:id="rId2"/>
                        </a:rPr>
                        <a:t>https://papers.nips.cc/paper/5004-deep-content-based-music-recommendation.pdf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Deep content-based music recommendation(2012)</a:t>
                      </a:r>
                      <a:endParaRPr lang="en-US" dirty="0">
                        <a:latin typeface="Times New Roman" pitchFamily="18" charset="0"/>
                        <a:cs typeface="Times New Roman" pitchFamily="18" charset="0"/>
                      </a:endParaRPr>
                    </a:p>
                  </a:txBody>
                  <a:tcPr/>
                </a:tc>
                <a:tc>
                  <a:txBody>
                    <a:bodyPr/>
                    <a:lstStyle/>
                    <a:p>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this paper, a</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latent factor model for recommendation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proposed and predict the latent factors from music audio when they cannot be obtained from usage data.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The use of deep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networks to predict latent factors from music audio when they cannot be obtained from usage data.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lot of characteristics of songs that affect user preference cannot be predicted from audio signals,</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5172</Words>
  <Application>Microsoft Office PowerPoint</Application>
  <PresentationFormat>On-screen Show (4:3)</PresentationFormat>
  <Paragraphs>464</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Foundry</vt:lpstr>
      <vt:lpstr>REVIEW -1</vt:lpstr>
      <vt:lpstr>Slide 2</vt:lpstr>
      <vt:lpstr>Slide 3</vt:lpstr>
      <vt:lpstr>Slide 4</vt:lpstr>
      <vt:lpstr>Slide 5</vt:lpstr>
      <vt:lpstr>LITERATURE SURVEY: </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PROBLEM DEFINITION:</vt:lpstr>
      <vt:lpstr>PROPOSED SYSTEM:</vt:lpstr>
      <vt:lpstr>ARCHITECTURE DIAGRAM:</vt:lpstr>
      <vt:lpstr>How Recommender System Works</vt:lpstr>
      <vt:lpstr>MODULES AND DESCRIPTION:</vt:lpstr>
      <vt:lpstr> Content Based:</vt:lpstr>
      <vt:lpstr>Content based recommender system</vt:lpstr>
      <vt:lpstr>Slide 44</vt:lpstr>
      <vt:lpstr>Slide 45</vt:lpstr>
      <vt:lpstr>  Methods</vt:lpstr>
      <vt:lpstr>Collaborative:</vt:lpstr>
      <vt:lpstr>Slide 48</vt:lpstr>
      <vt:lpstr>Collaborative filtering recommender system</vt:lpstr>
      <vt:lpstr>Methods</vt:lpstr>
      <vt:lpstr>Implementation</vt:lpstr>
      <vt:lpstr>Recommending Users</vt:lpstr>
      <vt:lpstr>Error Calculation</vt:lpstr>
      <vt:lpstr>Matrix function:</vt:lpstr>
      <vt:lpstr>Model-Based Collaborative Filtering</vt:lpstr>
      <vt:lpstr>Slide 56</vt:lpstr>
      <vt:lpstr>Slide 57</vt:lpstr>
      <vt:lpstr>Slide 58</vt:lpstr>
      <vt:lpstr>MEMORY BASED COLLABORATIVE</vt:lpstr>
      <vt:lpstr>Slide 60</vt:lpstr>
      <vt:lpstr>Slide 61</vt:lpstr>
      <vt:lpstr>Deep Learning Techniques</vt:lpstr>
      <vt:lpstr>Slide 63</vt:lpstr>
      <vt:lpstr>Slide 64</vt:lpstr>
      <vt:lpstr>Slide 65</vt:lpstr>
      <vt:lpstr>ALGORITHMS:</vt:lpstr>
      <vt:lpstr>TOOLS:</vt:lpstr>
      <vt:lpstr>Results and discussion</vt:lpstr>
      <vt:lpstr>Conclusion and future work</vt:lpstr>
      <vt:lpstr>REFERENCES:</vt:lpstr>
      <vt:lpstr>References: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R078tu</dc:creator>
  <cp:lastModifiedBy>welcome</cp:lastModifiedBy>
  <cp:revision>66</cp:revision>
  <dcterms:created xsi:type="dcterms:W3CDTF">2019-07-26T08:12:53Z</dcterms:created>
  <dcterms:modified xsi:type="dcterms:W3CDTF">2020-06-02T12:09:06Z</dcterms:modified>
</cp:coreProperties>
</file>