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60" r:id="rId3"/>
    <p:sldId id="257" r:id="rId4"/>
    <p:sldId id="259" r:id="rId5"/>
    <p:sldId id="261" r:id="rId6"/>
    <p:sldId id="262" r:id="rId7"/>
    <p:sldId id="276" r:id="rId8"/>
    <p:sldId id="277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0" r:id="rId18"/>
    <p:sldId id="279" r:id="rId19"/>
    <p:sldId id="280" r:id="rId20"/>
    <p:sldId id="281" r:id="rId21"/>
    <p:sldId id="282" r:id="rId22"/>
    <p:sldId id="274" r:id="rId23"/>
    <p:sldId id="275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5149B1-5078-4965-88FA-78CF15C59A9E}" type="datetimeFigureOut">
              <a:rPr lang="en-IN" smtClean="0"/>
              <a:t>06-04-2019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DCCB03B-33F9-45BB-BFE9-813018393DB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2988" y="3068960"/>
            <a:ext cx="7024687" cy="172819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DATA </a:t>
            </a:r>
            <a:r>
              <a:rPr lang="en-IN" b="1" dirty="0"/>
              <a:t>MINING </a:t>
            </a:r>
            <a:r>
              <a:rPr lang="en-IN" b="1" dirty="0" smtClean="0"/>
              <a:t>TECHNIQUES</a:t>
            </a:r>
            <a:br>
              <a:rPr lang="en-IN" b="1" dirty="0" smtClean="0"/>
            </a:br>
            <a:r>
              <a:rPr lang="en-IN" b="1" dirty="0"/>
              <a:t> </a:t>
            </a:r>
            <a:r>
              <a:rPr lang="en-IN" b="1" dirty="0" smtClean="0"/>
              <a:t>              SWE2009</a:t>
            </a:r>
            <a:br>
              <a:rPr lang="en-IN" b="1" dirty="0" smtClean="0"/>
            </a:br>
            <a:r>
              <a:rPr lang="en-IN" b="1" dirty="0" smtClean="0"/>
              <a:t>         WINTER 2018-19</a:t>
            </a:r>
            <a:br>
              <a:rPr lang="en-IN" b="1" dirty="0" smtClean="0"/>
            </a:br>
            <a:r>
              <a:rPr lang="en-IN" b="1" dirty="0" smtClean="0"/>
              <a:t>       PROF: </a:t>
            </a:r>
            <a:r>
              <a:rPr lang="en-IN" b="1" dirty="0" err="1" smtClean="0"/>
              <a:t>Dr.NAGRAJ</a:t>
            </a:r>
            <a:r>
              <a:rPr lang="en-IN" b="1" dirty="0" smtClean="0"/>
              <a:t> SV</a:t>
            </a:r>
            <a:br>
              <a:rPr lang="en-IN" b="1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01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dirty="0">
                <a:latin typeface="Calibri" pitchFamily="34" charset="0"/>
                <a:cs typeface="Calibri" pitchFamily="34" charset="0"/>
              </a:rPr>
              <a:t>INTRODUCTION </a:t>
            </a:r>
          </a:p>
          <a:p>
            <a:pPr marL="0" indent="0"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      </a:t>
            </a:r>
          </a:p>
          <a:p>
            <a:pPr marL="0" indent="0"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This </a:t>
            </a:r>
            <a:r>
              <a:rPr lang="en-IN" dirty="0">
                <a:latin typeface="Calibri" pitchFamily="34" charset="0"/>
                <a:cs typeface="Calibri" pitchFamily="34" charset="0"/>
              </a:rPr>
              <a:t>survey concerns research which attempts to solve the problem of improving learning outcomes in e-learning distance courses by studying the impact of students' personality and learning preferences on his/her learning process.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IN" dirty="0">
                <a:latin typeface="Calibri" pitchFamily="34" charset="0"/>
                <a:cs typeface="Calibri" pitchFamily="34" charset="0"/>
              </a:rPr>
              <a:t>such e-learning distance courses, where students do not have a direct interaction with the teacher, it becomes challenging for the teacher to provide individualized assistance to students and to adjust the pace of their teaching appropriately (just like how a teacher in a traditional classroom adjusts) to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effectively </a:t>
            </a:r>
            <a:r>
              <a:rPr lang="en-IN" dirty="0">
                <a:latin typeface="Calibri" pitchFamily="34" charset="0"/>
                <a:cs typeface="Calibri" pitchFamily="34" charset="0"/>
              </a:rPr>
              <a:t>meet the course's learning outcomes.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Research </a:t>
            </a:r>
            <a:r>
              <a:rPr lang="en-IN" dirty="0">
                <a:latin typeface="Calibri" pitchFamily="34" charset="0"/>
                <a:cs typeface="Calibri" pitchFamily="34" charset="0"/>
              </a:rPr>
              <a:t>on correlating students' personality and learning preferences with their performance grades will empower the teachers teaching such distance courses towards meeting the course objectives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Calibri" pitchFamily="34" charset="0"/>
                <a:cs typeface="Calibri" pitchFamily="34" charset="0"/>
              </a:rPr>
              <a:t>TECHNIQUES USED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en-IN" dirty="0">
                <a:latin typeface="Calibri" pitchFamily="34" charset="0"/>
                <a:cs typeface="Calibri" pitchFamily="34" charset="0"/>
              </a:rPr>
              <a:t>Mining techniques  </a:t>
            </a:r>
          </a:p>
          <a:p>
            <a:pPr marL="0" indent="0">
              <a:buNone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  A </a:t>
            </a:r>
            <a:r>
              <a:rPr lang="en-IN" dirty="0">
                <a:latin typeface="Calibri" pitchFamily="34" charset="0"/>
                <a:cs typeface="Calibri" pitchFamily="34" charset="0"/>
              </a:rPr>
              <a:t>review of the ten selected papers identifies association rule mining as the most commonly applied data mining technique in the research of personality mining. Clustering using k-means and hierarchical clustering is also used by some researchers to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IN" dirty="0">
                <a:latin typeface="Calibri" pitchFamily="34" charset="0"/>
                <a:cs typeface="Calibri" pitchFamily="34" charset="0"/>
              </a:rPr>
              <a:t>groups of students that match with a certain learning strategy. Research papers that are presented in this section use these techniques to solve the considered problem.  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latin typeface="Calibri" pitchFamily="34" charset="0"/>
                <a:cs typeface="Calibri" pitchFamily="34" charset="0"/>
              </a:rPr>
              <a:t>Association Rule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Mining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 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   Du </a:t>
            </a:r>
            <a:r>
              <a:rPr lang="en-IN" dirty="0">
                <a:latin typeface="Calibri" pitchFamily="34" charset="0"/>
                <a:cs typeface="Calibri" pitchFamily="34" charset="0"/>
              </a:rPr>
              <a:t>et al. [Du et al. 2005] propose a learner model in 2005 that consists of a personality model (PM) and a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behaviour </a:t>
            </a:r>
            <a:r>
              <a:rPr lang="en-IN" dirty="0">
                <a:latin typeface="Calibri" pitchFamily="34" charset="0"/>
                <a:cs typeface="Calibri" pitchFamily="34" charset="0"/>
              </a:rPr>
              <a:t>model (BM), where personality model stores the learner's personality using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Cattell's</a:t>
            </a:r>
            <a:r>
              <a:rPr lang="en-IN" dirty="0">
                <a:latin typeface="Calibri" pitchFamily="34" charset="0"/>
                <a:cs typeface="Calibri" pitchFamily="34" charset="0"/>
              </a:rPr>
              <a:t> 16 personality factors and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behaviour </a:t>
            </a:r>
            <a:r>
              <a:rPr lang="en-IN" dirty="0">
                <a:latin typeface="Calibri" pitchFamily="34" charset="0"/>
                <a:cs typeface="Calibri" pitchFamily="34" charset="0"/>
              </a:rPr>
              <a:t>model is represented by six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different </a:t>
            </a:r>
            <a:r>
              <a:rPr lang="en-IN" dirty="0">
                <a:latin typeface="Calibri" pitchFamily="34" charset="0"/>
                <a:cs typeface="Calibri" pitchFamily="34" charset="0"/>
              </a:rPr>
              <a:t>aspects of the sequence of actions that a learner takes while using the web page :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behaviour </a:t>
            </a:r>
            <a:r>
              <a:rPr lang="en-IN" dirty="0">
                <a:latin typeface="Calibri" pitchFamily="34" charset="0"/>
                <a:cs typeface="Calibri" pitchFamily="34" charset="0"/>
              </a:rPr>
              <a:t>on courseware learning, tests / assignments, postings and interaction among students and teachers through the use of discussion boards, chat rooms etc. Each attribute of PM and BM is mapped to an integer value of 1, 2 or 3 representing high, middle and low. This transformed data is then mined using the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apriori</a:t>
            </a:r>
            <a:r>
              <a:rPr lang="en-IN" dirty="0">
                <a:latin typeface="Calibri" pitchFamily="34" charset="0"/>
                <a:cs typeface="Calibri" pitchFamily="34" charset="0"/>
              </a:rPr>
              <a:t> algorithm to analyse the relation between personality and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behavior</a:t>
            </a:r>
            <a:r>
              <a:rPr lang="en-IN" dirty="0">
                <a:latin typeface="Calibri" pitchFamily="34" charset="0"/>
                <a:cs typeface="Calibri" pitchFamily="34" charset="0"/>
              </a:rPr>
              <a:t> and generate association rules of the form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Behavior</a:t>
            </a:r>
            <a:r>
              <a:rPr lang="en-IN" dirty="0">
                <a:latin typeface="Calibri" pitchFamily="34" charset="0"/>
                <a:cs typeface="Calibri" pitchFamily="34" charset="0"/>
              </a:rPr>
              <a:t> =&gt; Personality. 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Autofit/>
          </a:bodyPr>
          <a:lstStyle/>
          <a:p>
            <a:r>
              <a:rPr lang="en-IN" sz="1800" dirty="0">
                <a:latin typeface="Calibri" pitchFamily="34" charset="0"/>
                <a:cs typeface="Calibri" pitchFamily="34" charset="0"/>
              </a:rPr>
              <a:t>Clustering. </a:t>
            </a: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        Jin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et al. [Jin et al. 2006] present an analysis of the various existing clustering methods to validate the feasibility of using k-means clustering algorithm as the most appropriate method for grouping learners. Then they build a learner model that consists of attributes that represent students' personality (e.g. warmth), motivation (e.g. curiosity), study style (e.g. visual/hands-on, serial/random), study concept (e.g. self-management), strategy (e.g. memorize/ cognize) and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behaviour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on courseware learning (e.g. average time spent on each login).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    Finally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, they apply k-means algorithm using Euclidean distance function to ACM Journal Name, Vol. V, No. N, Month 20YY. · 5 group students with same personality into one cluster and match that to a learning strategy appropriate for that group.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authors also conducted experiments using another clustering method called BIRCH to compare and validate the performance and accuracy of the suggested k-means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algorithm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08720"/>
            <a:ext cx="6777317" cy="4923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 </a:t>
            </a:r>
            <a:endParaRPr lang="en-IN" sz="1800" b="1" dirty="0">
              <a:latin typeface="Calibri" pitchFamily="34" charset="0"/>
              <a:cs typeface="Calibri" pitchFamily="34" charset="0"/>
            </a:endParaRPr>
          </a:p>
          <a:p>
            <a:pPr marL="68580" lvl="0" indent="0">
              <a:buNone/>
            </a:pPr>
            <a:r>
              <a:rPr lang="en-IN" sz="1800" b="1" dirty="0">
                <a:latin typeface="Calibri" pitchFamily="34" charset="0"/>
                <a:cs typeface="Calibri" pitchFamily="34" charset="0"/>
              </a:rPr>
              <a:t>DESIGN TECHNIQUES/METHODOLOGY</a:t>
            </a: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lvl="0"/>
            <a:r>
              <a:rPr lang="en-IN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project is mainly done using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RStudio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and Net Beans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To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find what character the person best suits naive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bayes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algorithm from data mining concept is used .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Naive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bayes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algorithm will be implemented in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rstudio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The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project is mainly done using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RStudio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and Net Beans. The implementation part for character analysis is done using Java concepts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question for personality quiz and the user's response is done using Java .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800" dirty="0">
                <a:latin typeface="Calibri" pitchFamily="34" charset="0"/>
                <a:cs typeface="Calibri" pitchFamily="34" charset="0"/>
              </a:rPr>
              <a:t>And a dataset containing attributes such as age ,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marital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status, introvert , extrovert , practical , creative which determines the character as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Caeser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or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Brutus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 Excel format is imported in R studio for implementing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naive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bayes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concept 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lvl="0" indent="0">
              <a:buNone/>
            </a:pPr>
            <a:r>
              <a:rPr lang="en-IN" b="1" dirty="0"/>
              <a:t>PLANNNG OF PROJECT WORK(MODULE SPLIT UP AND GANTT CHART</a:t>
            </a:r>
            <a:r>
              <a:rPr lang="en-IN" b="1" dirty="0" smtClean="0"/>
              <a:t>)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Naive </a:t>
            </a:r>
            <a:r>
              <a:rPr lang="en-US" dirty="0" smtClean="0"/>
              <a:t>Bayes(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code ): </a:t>
            </a:r>
            <a:r>
              <a:rPr lang="en-US" dirty="0" err="1"/>
              <a:t>Nityasree</a:t>
            </a:r>
            <a:r>
              <a:rPr lang="en-US" dirty="0"/>
              <a:t> 17mis1007 ,</a:t>
            </a:r>
            <a:r>
              <a:rPr lang="en-US" dirty="0" err="1"/>
              <a:t>Hema</a:t>
            </a:r>
            <a:r>
              <a:rPr lang="en-US" dirty="0"/>
              <a:t> </a:t>
            </a:r>
            <a:r>
              <a:rPr lang="en-US" dirty="0" err="1"/>
              <a:t>anmisha</a:t>
            </a:r>
            <a:r>
              <a:rPr lang="en-US" dirty="0"/>
              <a:t> 17mis1059</a:t>
            </a:r>
            <a:endParaRPr lang="en-IN" dirty="0"/>
          </a:p>
          <a:p>
            <a:pPr lvl="0"/>
            <a:r>
              <a:rPr lang="en-US" dirty="0"/>
              <a:t>Creating quiz (java code ): </a:t>
            </a:r>
            <a:r>
              <a:rPr lang="en-US" dirty="0" err="1"/>
              <a:t>Nityasree</a:t>
            </a:r>
            <a:r>
              <a:rPr lang="en-US" dirty="0"/>
              <a:t> 17mis1007 , Aparna-17mis1065</a:t>
            </a:r>
            <a:endParaRPr lang="en-IN" dirty="0"/>
          </a:p>
          <a:p>
            <a:pPr lvl="0"/>
            <a:r>
              <a:rPr lang="en-US" dirty="0"/>
              <a:t>Documentation: </a:t>
            </a:r>
            <a:r>
              <a:rPr lang="en-US" dirty="0" err="1"/>
              <a:t>Nityasree</a:t>
            </a:r>
            <a:r>
              <a:rPr lang="en-US" dirty="0"/>
              <a:t> 17mis1007</a:t>
            </a:r>
            <a:endParaRPr lang="en-IN" dirty="0"/>
          </a:p>
          <a:p>
            <a:pPr lvl="0"/>
            <a:r>
              <a:rPr lang="en-US" dirty="0"/>
              <a:t>Architectural diagram: Aparna-17mis1065, </a:t>
            </a:r>
            <a:r>
              <a:rPr lang="en-US" dirty="0" err="1"/>
              <a:t>Hema</a:t>
            </a:r>
            <a:r>
              <a:rPr lang="en-US" dirty="0"/>
              <a:t> </a:t>
            </a:r>
            <a:r>
              <a:rPr lang="en-US" dirty="0" err="1"/>
              <a:t>anmisha</a:t>
            </a:r>
            <a:r>
              <a:rPr lang="en-US" dirty="0"/>
              <a:t> 17mis1059</a:t>
            </a:r>
            <a:endParaRPr lang="en-IN" dirty="0"/>
          </a:p>
          <a:p>
            <a:pPr lvl="0"/>
            <a:r>
              <a:rPr lang="en-US" dirty="0"/>
              <a:t>Detailed design: Aparna-17mis1065, </a:t>
            </a:r>
            <a:r>
              <a:rPr lang="en-US" dirty="0" err="1"/>
              <a:t>Hema</a:t>
            </a:r>
            <a:r>
              <a:rPr lang="en-US" dirty="0"/>
              <a:t> </a:t>
            </a:r>
            <a:r>
              <a:rPr lang="en-US" dirty="0" err="1"/>
              <a:t>anmisha</a:t>
            </a:r>
            <a:r>
              <a:rPr lang="en-US" dirty="0"/>
              <a:t> 17mis1059</a:t>
            </a:r>
            <a:endParaRPr lang="en-IN" dirty="0"/>
          </a:p>
          <a:p>
            <a:pPr lvl="0"/>
            <a:r>
              <a:rPr lang="en-US" dirty="0"/>
              <a:t>Training datasets : </a:t>
            </a:r>
            <a:r>
              <a:rPr lang="en-US" dirty="0" err="1"/>
              <a:t>Hema</a:t>
            </a:r>
            <a:r>
              <a:rPr lang="en-US" dirty="0"/>
              <a:t> </a:t>
            </a:r>
            <a:r>
              <a:rPr lang="en-US" dirty="0" err="1"/>
              <a:t>anmisha</a:t>
            </a:r>
            <a:r>
              <a:rPr lang="en-US" dirty="0"/>
              <a:t> 17mis1059, Aparna-17mis1065</a:t>
            </a:r>
            <a:endParaRPr lang="en-IN" dirty="0"/>
          </a:p>
          <a:p>
            <a:pPr marL="6858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ganttchart</a:t>
            </a:r>
            <a:r>
              <a:rPr lang="en-US" dirty="0" smtClean="0"/>
              <a:t>: </a:t>
            </a:r>
            <a:r>
              <a:rPr lang="en-US" dirty="0" err="1"/>
              <a:t>Nityasree</a:t>
            </a:r>
            <a:r>
              <a:rPr lang="en-US" dirty="0"/>
              <a:t> 17mis1007, </a:t>
            </a:r>
            <a:r>
              <a:rPr lang="en-US" dirty="0" err="1"/>
              <a:t>Hema</a:t>
            </a:r>
            <a:r>
              <a:rPr lang="en-US" dirty="0"/>
              <a:t> </a:t>
            </a:r>
            <a:r>
              <a:rPr lang="en-US" dirty="0" err="1"/>
              <a:t>anmisha</a:t>
            </a:r>
            <a:r>
              <a:rPr lang="en-US" dirty="0"/>
              <a:t> 17mis1059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5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691276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7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548680"/>
            <a:ext cx="6777317" cy="4176464"/>
          </a:xfrm>
        </p:spPr>
        <p:txBody>
          <a:bodyPr>
            <a:noAutofit/>
          </a:bodyPr>
          <a:lstStyle/>
          <a:p>
            <a:pPr marL="68580" lvl="0" indent="0">
              <a:buNone/>
            </a:pPr>
            <a:r>
              <a:rPr lang="en-IN" sz="1800" b="1" dirty="0">
                <a:latin typeface="Calibri" pitchFamily="34" charset="0"/>
                <a:cs typeface="Calibri" pitchFamily="34" charset="0"/>
              </a:rPr>
              <a:t>EXPECTED </a:t>
            </a: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OUTCOMES</a:t>
            </a:r>
            <a:r>
              <a:rPr lang="en-IN" sz="1800" b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The outcome expected is a character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of a Person. The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user character is examined and which personality of the movie does the user resemble is the expected outcome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Coding style followed for implementation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IN" sz="1800" b="1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 dataset containing attributes such as age ,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marital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status, introvert , extrovert , practical , creative which determines the character as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ceaser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or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brutus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(person 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character) in Excel format is imported in R studio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8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netbeans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gui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, using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java create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 class containing variables for variables like age ,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marital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status, introvert , extrovert , practical , creative .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800" dirty="0">
                <a:latin typeface="Calibri" pitchFamily="34" charset="0"/>
                <a:cs typeface="Calibri" pitchFamily="34" charset="0"/>
              </a:rPr>
              <a:t>Create Any no of object for the above mentioned class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800" dirty="0">
                <a:latin typeface="Calibri" pitchFamily="34" charset="0"/>
                <a:cs typeface="Calibri" pitchFamily="34" charset="0"/>
              </a:rPr>
              <a:t>Use for loop get the values for variables mentioned in the class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800" dirty="0">
                <a:latin typeface="Calibri" pitchFamily="34" charset="0"/>
                <a:cs typeface="Calibri" pitchFamily="34" charset="0"/>
              </a:rPr>
              <a:t>Use the given values in naive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Baye's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rstudio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to predict the character 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800" dirty="0">
                <a:latin typeface="Calibri" pitchFamily="34" charset="0"/>
                <a:cs typeface="Calibri" pitchFamily="34" charset="0"/>
              </a:rPr>
              <a:t>Get the result and display it in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netbeans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/>
          <a:lstStyle/>
          <a:p>
            <a:pPr marL="68580" indent="0">
              <a:buNone/>
            </a:pPr>
            <a:r>
              <a:rPr lang="en-IN" b="1" dirty="0" smtClean="0"/>
              <a:t>PROGRAM OUTPUTS: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46772"/>
            <a:ext cx="6285086" cy="334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67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86558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725544" cy="20882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>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> </a:t>
            </a:r>
            <a:r>
              <a:rPr lang="en-GB" b="1" dirty="0" smtClean="0"/>
              <a:t>        </a:t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      </a:t>
            </a:r>
            <a:r>
              <a:rPr lang="en-GB" sz="2700" b="1" dirty="0" smtClean="0"/>
              <a:t>CHARACTER ANALYSIS OF A PERSON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GB" sz="2700" b="1" dirty="0" smtClean="0"/>
              <a:t>                              USING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GB" sz="2700" b="1" dirty="0" smtClean="0"/>
              <a:t>                      BAYES TECHNIQUE    </a:t>
            </a:r>
            <a:r>
              <a:rPr lang="en-IN" dirty="0"/>
              <a:t/>
            </a:r>
            <a:br>
              <a:rPr lang="en-IN" dirty="0"/>
            </a:br>
            <a:r>
              <a:rPr lang="en-GB" b="1" dirty="0"/>
              <a:t>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3445843"/>
          </a:xfrm>
        </p:spPr>
        <p:txBody>
          <a:bodyPr/>
          <a:lstStyle/>
          <a:p>
            <a:pPr marL="68580" indent="0">
              <a:buNone/>
            </a:pPr>
            <a:r>
              <a:rPr lang="en-GB" b="1" dirty="0"/>
              <a:t>Team Members:</a:t>
            </a:r>
            <a:endParaRPr lang="en-IN" dirty="0"/>
          </a:p>
          <a:p>
            <a:r>
              <a:rPr lang="en-GB" dirty="0" err="1" smtClean="0"/>
              <a:t>K.Hema</a:t>
            </a:r>
            <a:r>
              <a:rPr lang="en-GB" dirty="0" smtClean="0"/>
              <a:t> </a:t>
            </a:r>
            <a:r>
              <a:rPr lang="en-GB" dirty="0" err="1"/>
              <a:t>Anmisha</a:t>
            </a:r>
            <a:r>
              <a:rPr lang="en-GB" dirty="0"/>
              <a:t> 17mis1059</a:t>
            </a:r>
            <a:endParaRPr lang="en-IN" dirty="0"/>
          </a:p>
          <a:p>
            <a:r>
              <a:rPr lang="en-GB" dirty="0" err="1" smtClean="0"/>
              <a:t>R.Aparna</a:t>
            </a:r>
            <a:r>
              <a:rPr lang="en-GB" dirty="0" smtClean="0"/>
              <a:t> </a:t>
            </a:r>
            <a:r>
              <a:rPr lang="en-GB" dirty="0"/>
              <a:t>17mis1065</a:t>
            </a:r>
            <a:endParaRPr lang="en-IN" dirty="0"/>
          </a:p>
          <a:p>
            <a:r>
              <a:rPr lang="en-GB" dirty="0" err="1" smtClean="0"/>
              <a:t>P.Nitya</a:t>
            </a:r>
            <a:r>
              <a:rPr lang="en-GB" dirty="0" smtClean="0"/>
              <a:t> </a:t>
            </a:r>
            <a:r>
              <a:rPr lang="en-GB" dirty="0" err="1"/>
              <a:t>Sree</a:t>
            </a:r>
            <a:r>
              <a:rPr lang="en-GB" dirty="0"/>
              <a:t> 17mis1007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536504" cy="282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11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84596"/>
            <a:ext cx="5544616" cy="261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65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IN" b="1" dirty="0"/>
              <a:t>REFERENCES</a:t>
            </a:r>
          </a:p>
          <a:p>
            <a:r>
              <a:rPr lang="en-US" dirty="0" smtClean="0"/>
              <a:t>[1]. </a:t>
            </a:r>
            <a:r>
              <a:rPr lang="en-US" dirty="0"/>
              <a:t>Pang, Bo, and Lillian Lee. "Opinion mining and sentiment analysis." Foundations and trends in information retrieval 2.1-2 (2008)</a:t>
            </a:r>
            <a:r>
              <a:rPr lang="en-IN" dirty="0"/>
              <a:t> </a:t>
            </a:r>
            <a:r>
              <a:rPr lang="en-US" dirty="0"/>
              <a:t> </a:t>
            </a:r>
            <a:endParaRPr lang="en-IN" dirty="0"/>
          </a:p>
          <a:p>
            <a:r>
              <a:rPr lang="en-US" dirty="0" smtClean="0"/>
              <a:t>[2]. </a:t>
            </a:r>
            <a:r>
              <a:rPr lang="en-US" dirty="0" err="1"/>
              <a:t>Asur</a:t>
            </a:r>
            <a:r>
              <a:rPr lang="en-US" dirty="0"/>
              <a:t>, </a:t>
            </a:r>
            <a:r>
              <a:rPr lang="en-US" dirty="0" err="1"/>
              <a:t>Sitaram</a:t>
            </a:r>
            <a:r>
              <a:rPr lang="en-US" dirty="0"/>
              <a:t>, and Bernardo A. </a:t>
            </a:r>
            <a:r>
              <a:rPr lang="en-US" dirty="0" err="1"/>
              <a:t>Huberman</a:t>
            </a:r>
            <a:r>
              <a:rPr lang="en-US" dirty="0"/>
              <a:t>. "Predicting the future with social media." Web Intelligence and Intelligent Agent Technology (WI-IAT), 2010 IEEE/WIC/ACM International Conference on </a:t>
            </a:r>
            <a:r>
              <a:rPr lang="en-US" dirty="0" err="1"/>
              <a:t>Vol</a:t>
            </a:r>
            <a:r>
              <a:rPr lang="en-US" dirty="0"/>
              <a:t> 1 IEEE, 2001</a:t>
            </a:r>
            <a:r>
              <a:rPr lang="en-IN" dirty="0"/>
              <a:t> </a:t>
            </a:r>
            <a:r>
              <a:rPr lang="en-US" dirty="0"/>
              <a:t> </a:t>
            </a:r>
            <a:endParaRPr lang="en-IN" dirty="0"/>
          </a:p>
          <a:p>
            <a:r>
              <a:rPr lang="en-US" dirty="0" smtClean="0"/>
              <a:t>[3]. </a:t>
            </a:r>
            <a:r>
              <a:rPr lang="en-US" dirty="0"/>
              <a:t>Cambria, Erik, et al. "New avenues in opinion mining and sentiment analysis. “IEEE Intelligent Systems 28.2(2013): 15-21</a:t>
            </a:r>
            <a:r>
              <a:rPr lang="en-IN" dirty="0"/>
              <a:t> </a:t>
            </a:r>
            <a:r>
              <a:rPr lang="en-US" dirty="0"/>
              <a:t> </a:t>
            </a:r>
            <a:endParaRPr lang="en-IN" dirty="0"/>
          </a:p>
          <a:p>
            <a:r>
              <a:rPr lang="en-US" dirty="0" smtClean="0"/>
              <a:t>[4]. </a:t>
            </a:r>
            <a:r>
              <a:rPr lang="en-US" dirty="0" err="1"/>
              <a:t>Golbeck</a:t>
            </a:r>
            <a:r>
              <a:rPr lang="en-US" dirty="0"/>
              <a:t>, Jennifer, Cristina Robles, and Karen Turner. "Predicting personality with social media." CHI'11 extended abstracts on human factors in computing systems. ACM, 2011.</a:t>
            </a:r>
            <a:r>
              <a:rPr lang="en-IN" dirty="0"/>
              <a:t> </a:t>
            </a:r>
            <a:r>
              <a:rPr lang="en-US" dirty="0"/>
              <a:t> </a:t>
            </a:r>
            <a:endParaRPr lang="en-IN" dirty="0"/>
          </a:p>
          <a:p>
            <a:r>
              <a:rPr lang="en-US" dirty="0" smtClean="0"/>
              <a:t>[5]. </a:t>
            </a:r>
            <a:r>
              <a:rPr lang="en-US" dirty="0" err="1"/>
              <a:t>Barrick</a:t>
            </a:r>
            <a:r>
              <a:rPr lang="en-US" dirty="0"/>
              <a:t>, Murray R., and Michael K. Mount. "The Big Five personality dimensions and job performance: A meta-analysis." (1991).</a:t>
            </a:r>
            <a:r>
              <a:rPr lang="en-IN" dirty="0"/>
              <a:t> </a:t>
            </a: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8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[6]. </a:t>
            </a:r>
            <a:r>
              <a:rPr lang="en-US" dirty="0"/>
              <a:t>Judge, Timothy A., et al. "The big five personality traits, general mental ability, and career success across the life span." Personnel psychology 52.3 (1999): 621-652.</a:t>
            </a:r>
            <a:r>
              <a:rPr lang="en-IN" dirty="0"/>
              <a:t> </a:t>
            </a:r>
            <a:r>
              <a:rPr lang="en-US" dirty="0"/>
              <a:t> </a:t>
            </a:r>
            <a:endParaRPr lang="en-IN" dirty="0"/>
          </a:p>
          <a:p>
            <a:r>
              <a:rPr lang="en-US" dirty="0" smtClean="0"/>
              <a:t>[7]. </a:t>
            </a:r>
            <a:r>
              <a:rPr lang="en-US" dirty="0"/>
              <a:t>Shaver, Phillip R., and Kelly A. Brennan. "Attachment styles and the" Big Five" personality traits: Their connections with each other and with romantic relationship outcomes." Personality and Social Psychology Bulletin 18.5 (1992): 536-545.</a:t>
            </a:r>
            <a:r>
              <a:rPr lang="en-IN" dirty="0"/>
              <a:t> </a:t>
            </a:r>
            <a:r>
              <a:rPr lang="en-US" dirty="0"/>
              <a:t> </a:t>
            </a:r>
            <a:endParaRPr lang="en-IN" dirty="0"/>
          </a:p>
          <a:p>
            <a:r>
              <a:rPr lang="en-US" dirty="0" smtClean="0"/>
              <a:t>[8]. </a:t>
            </a:r>
            <a:r>
              <a:rPr lang="en-US" dirty="0" err="1"/>
              <a:t>Golbeck</a:t>
            </a:r>
            <a:r>
              <a:rPr lang="en-US" dirty="0"/>
              <a:t>, Jennifer, et al. "Predicting personality from twitter." Privacy, Security, Risk and Trust (PASSAT) and 2011 IEEE Third </a:t>
            </a:r>
            <a:r>
              <a:rPr lang="en-US" dirty="0" err="1"/>
              <a:t>Inernational</a:t>
            </a:r>
            <a:r>
              <a:rPr lang="en-US" dirty="0"/>
              <a:t> Conference on Social Computing (</a:t>
            </a:r>
            <a:r>
              <a:rPr lang="en-US" dirty="0" err="1"/>
              <a:t>SocialCom</a:t>
            </a:r>
            <a:r>
              <a:rPr lang="en-US" dirty="0"/>
              <a:t>), 2011 IEEE Third International Conference on. IEEE, 2011.</a:t>
            </a:r>
            <a:r>
              <a:rPr lang="en-IN" dirty="0"/>
              <a:t> </a:t>
            </a: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459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endParaRPr lang="en-IN" b="1" dirty="0"/>
          </a:p>
          <a:p>
            <a:pPr marL="68580" indent="0">
              <a:buNone/>
            </a:pPr>
            <a:r>
              <a:rPr lang="en-IN" b="1" dirty="0" smtClean="0"/>
              <a:t>                           THE  END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258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TITLE</a:t>
            </a:r>
          </a:p>
          <a:p>
            <a:r>
              <a:rPr lang="en-IN" dirty="0" smtClean="0"/>
              <a:t>OBJECTVES</a:t>
            </a:r>
          </a:p>
          <a:p>
            <a:r>
              <a:rPr lang="en-IN" dirty="0" smtClean="0"/>
              <a:t>DATA STRUCTURES/ALGORTHMS</a:t>
            </a:r>
          </a:p>
          <a:p>
            <a:r>
              <a:rPr lang="en-IN" dirty="0" smtClean="0"/>
              <a:t>LITERATURE SURVEY</a:t>
            </a:r>
          </a:p>
          <a:p>
            <a:r>
              <a:rPr lang="en-IN" dirty="0" smtClean="0"/>
              <a:t>DESIGN TECHNIQUES/METHODOLOGY</a:t>
            </a:r>
          </a:p>
          <a:p>
            <a:r>
              <a:rPr lang="en-IN" dirty="0" smtClean="0"/>
              <a:t>PLANNNG OF PROJECT WORK(MODULE SPLIT UP AND GANTT CHART)</a:t>
            </a:r>
          </a:p>
          <a:p>
            <a:r>
              <a:rPr lang="en-IN" dirty="0" smtClean="0"/>
              <a:t>EXPECTED OUTCOMES</a:t>
            </a:r>
          </a:p>
          <a:p>
            <a:r>
              <a:rPr lang="en-IN" dirty="0" smtClean="0"/>
              <a:t>CODNG STYLE FOLLOWED FOR MPLEMENTATON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 OUTPUT/RESULTS</a:t>
            </a:r>
          </a:p>
          <a:p>
            <a:r>
              <a:rPr lang="en-IN" dirty="0" smtClean="0"/>
              <a:t>REFERENCES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6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lv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TITLE:</a:t>
            </a:r>
          </a:p>
          <a:p>
            <a:pPr marL="0" lv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  character analysis of a person using 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baye’s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technique</a:t>
            </a:r>
          </a:p>
          <a:p>
            <a:pPr marL="0" lvl="0" indent="0">
              <a:buNone/>
            </a:pP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marL="0" lvl="0" indent="0">
              <a:buNone/>
            </a:pP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marL="68580" lvl="0" indent="0">
              <a:buNone/>
            </a:pPr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OBJECTVES:</a:t>
            </a:r>
            <a:endParaRPr lang="en-IN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 This project's objective is all about predicting and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analysing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 particular person's character based on their answers for the given set of questions. This process is carried out using the naive 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baye’s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technique used in data mining. The user is asked to answer a set of questions which are helpful for finding their character. This can be done for a large crowd too.</a:t>
            </a:r>
          </a:p>
          <a:p>
            <a:pPr marL="0" lvl="0" indent="0">
              <a:buNone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                   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IN" b="1" dirty="0">
                <a:latin typeface="Calibri" pitchFamily="34" charset="0"/>
                <a:cs typeface="Calibri" pitchFamily="34" charset="0"/>
              </a:rPr>
              <a:t>DATA STRUCTURES/ALGORTHMS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indent="-342900"/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naive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baye’s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technique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en-IN" b="1" dirty="0" smtClean="0">
                <a:latin typeface="Calibri" pitchFamily="34" charset="0"/>
                <a:cs typeface="Calibri" pitchFamily="34" charset="0"/>
              </a:rPr>
              <a:t>LITERATURE SURVEY:</a:t>
            </a:r>
            <a:endParaRPr lang="en-IN" b="1" dirty="0">
              <a:latin typeface="Calibri" pitchFamily="34" charset="0"/>
              <a:cs typeface="Calibri" pitchFamily="34" charset="0"/>
            </a:endParaRPr>
          </a:p>
          <a:p>
            <a:pPr indent="-342900"/>
            <a:r>
              <a:rPr lang="en-IN" dirty="0" err="1" smtClean="0">
                <a:latin typeface="Calibri" pitchFamily="34" charset="0"/>
                <a:cs typeface="Calibri" pitchFamily="34" charset="0"/>
              </a:rPr>
              <a:t>Ritu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Chaturvedi</a:t>
            </a:r>
            <a:r>
              <a:rPr lang="en-IN" dirty="0">
                <a:latin typeface="Calibri" pitchFamily="34" charset="0"/>
                <a:cs typeface="Calibri" pitchFamily="34" charset="0"/>
              </a:rPr>
              <a:t>  -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PERSONALITY CLASSIFICATION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Year </a:t>
            </a:r>
            <a:r>
              <a:rPr lang="en-IN" dirty="0" smtClean="0"/>
              <a:t>: </a:t>
            </a:r>
            <a:r>
              <a:rPr lang="en-IN" dirty="0"/>
              <a:t>2005</a:t>
            </a:r>
            <a:endParaRPr lang="en-IN" dirty="0" smtClean="0"/>
          </a:p>
          <a:p>
            <a:r>
              <a:rPr lang="en-IN" dirty="0" smtClean="0"/>
              <a:t>AUTHORS:</a:t>
            </a:r>
          </a:p>
          <a:p>
            <a:pPr marL="68580" indent="0">
              <a:buNone/>
            </a:pPr>
            <a:r>
              <a:rPr lang="en-IN" dirty="0" smtClean="0"/>
              <a:t>        Du</a:t>
            </a:r>
            <a:r>
              <a:rPr lang="en-IN" dirty="0"/>
              <a:t>, J.; </a:t>
            </a:r>
            <a:r>
              <a:rPr lang="en-IN" dirty="0" err="1"/>
              <a:t>Zheng</a:t>
            </a:r>
            <a:r>
              <a:rPr lang="en-IN" dirty="0"/>
              <a:t>, Q.; Li, H. and Yuan, W. </a:t>
            </a:r>
            <a:endParaRPr lang="en-IN" dirty="0" smtClean="0"/>
          </a:p>
          <a:p>
            <a:r>
              <a:rPr lang="en-IN" dirty="0" smtClean="0"/>
              <a:t>TITLE OF PAPER:</a:t>
            </a:r>
            <a:endParaRPr lang="en-IN" dirty="0"/>
          </a:p>
          <a:p>
            <a:pPr marL="68580" indent="0">
              <a:buNone/>
            </a:pPr>
            <a:r>
              <a:rPr lang="en-IN" dirty="0" smtClean="0"/>
              <a:t>The </a:t>
            </a:r>
            <a:r>
              <a:rPr lang="en-IN" dirty="0"/>
              <a:t>research of mining association rules between personality and </a:t>
            </a:r>
            <a:r>
              <a:rPr lang="en-IN" dirty="0" smtClean="0"/>
              <a:t>behaviour </a:t>
            </a:r>
            <a:r>
              <a:rPr lang="en-IN" dirty="0"/>
              <a:t>of learner under web-based learning </a:t>
            </a:r>
            <a:r>
              <a:rPr lang="en-IN" dirty="0" smtClean="0"/>
              <a:t>environment</a:t>
            </a:r>
          </a:p>
          <a:p>
            <a:r>
              <a:rPr lang="en-IN" dirty="0"/>
              <a:t> TECHNIQUE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 </a:t>
            </a:r>
            <a:r>
              <a:rPr lang="en-IN" dirty="0"/>
              <a:t>Association rule mining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improved </a:t>
            </a:r>
            <a:r>
              <a:rPr lang="en-IN" dirty="0" err="1"/>
              <a:t>apriori</a:t>
            </a:r>
            <a:r>
              <a:rPr lang="en-IN" dirty="0"/>
              <a:t> algorithm that substantially avoids the generation of redundant rules(16 personality and 6 </a:t>
            </a:r>
            <a:r>
              <a:rPr lang="en-IN" dirty="0" err="1"/>
              <a:t>behavioral</a:t>
            </a:r>
            <a:r>
              <a:rPr lang="en-IN" dirty="0"/>
              <a:t> attributes) , thereby reducing the complexity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122070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AUTHOR: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Jin</a:t>
            </a:r>
            <a:r>
              <a:rPr lang="en-IN" dirty="0"/>
              <a:t>, D.; </a:t>
            </a:r>
            <a:r>
              <a:rPr lang="en-IN" dirty="0" err="1"/>
              <a:t>Qinghua</a:t>
            </a:r>
            <a:r>
              <a:rPr lang="en-IN" dirty="0"/>
              <a:t>, Z.; Jiao, D. and </a:t>
            </a:r>
            <a:r>
              <a:rPr lang="en-IN" dirty="0" err="1"/>
              <a:t>Zhiyong</a:t>
            </a:r>
            <a:r>
              <a:rPr lang="en-IN" dirty="0"/>
              <a:t>, </a:t>
            </a:r>
            <a:r>
              <a:rPr lang="en-IN" dirty="0" smtClean="0"/>
              <a:t>G.</a:t>
            </a:r>
          </a:p>
          <a:p>
            <a:r>
              <a:rPr lang="en-IN" dirty="0" smtClean="0"/>
              <a:t>TITLE OF PAPER:</a:t>
            </a:r>
          </a:p>
          <a:p>
            <a:pPr marL="68580" indent="0">
              <a:buNone/>
            </a:pPr>
            <a:r>
              <a:rPr lang="en-IN" dirty="0" smtClean="0"/>
              <a:t>      A </a:t>
            </a:r>
            <a:r>
              <a:rPr lang="en-IN" dirty="0"/>
              <a:t>Method for Learner Grouping Based on Personality </a:t>
            </a:r>
            <a:r>
              <a:rPr lang="en-IN" dirty="0" smtClean="0"/>
              <a:t>  Clustering(2006)</a:t>
            </a:r>
          </a:p>
          <a:p>
            <a:r>
              <a:rPr lang="en-IN" dirty="0"/>
              <a:t> </a:t>
            </a:r>
            <a:r>
              <a:rPr lang="en-IN" dirty="0" smtClean="0"/>
              <a:t>  TECHNIQUE: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</a:t>
            </a:r>
            <a:r>
              <a:rPr lang="en-IN" dirty="0"/>
              <a:t>Clustering </a:t>
            </a: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An </a:t>
            </a:r>
            <a:r>
              <a:rPr lang="en-IN" dirty="0"/>
              <a:t>algorithm that validates the feasibility of using k-means clustering algorithm as the most appropriate method for grouping learners, before applying it to a learner model that consists of attributes that represent student's personality, study style</a:t>
            </a:r>
            <a:r>
              <a:rPr lang="en-IN" dirty="0" smtClean="0"/>
              <a:t>, learning </a:t>
            </a:r>
            <a:r>
              <a:rPr lang="en-IN" dirty="0"/>
              <a:t>strategy and </a:t>
            </a:r>
            <a:r>
              <a:rPr lang="en-IN" dirty="0" smtClean="0"/>
              <a:t>behaviour </a:t>
            </a:r>
            <a:r>
              <a:rPr lang="en-IN" dirty="0"/>
              <a:t>on courseware learning to group students with same personality so that an appropriate learning</a:t>
            </a:r>
          </a:p>
        </p:txBody>
      </p:sp>
    </p:spTree>
    <p:extLst>
      <p:ext uri="{BB962C8B-B14F-4D97-AF65-F5344CB8AC3E}">
        <p14:creationId xmlns:p14="http://schemas.microsoft.com/office/powerpoint/2010/main" val="144136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40768"/>
            <a:ext cx="6777317" cy="449186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YEAR:2007</a:t>
            </a:r>
          </a:p>
          <a:p>
            <a:r>
              <a:rPr lang="en-IN" dirty="0" smtClean="0"/>
              <a:t>AUTHOR: </a:t>
            </a:r>
            <a:r>
              <a:rPr lang="en-IN" dirty="0"/>
              <a:t>Huang, </a:t>
            </a:r>
            <a:r>
              <a:rPr lang="en-IN" dirty="0" smtClean="0"/>
              <a:t>J</a:t>
            </a:r>
            <a:r>
              <a:rPr lang="en-IN" dirty="0"/>
              <a:t>.; Zhu, A. and </a:t>
            </a:r>
            <a:r>
              <a:rPr lang="en-IN" dirty="0" err="1"/>
              <a:t>Luo</a:t>
            </a:r>
            <a:r>
              <a:rPr lang="en-IN" dirty="0" smtClean="0"/>
              <a:t>,</a:t>
            </a:r>
          </a:p>
          <a:p>
            <a:r>
              <a:rPr lang="en-IN" dirty="0" smtClean="0"/>
              <a:t>TITLE OF PAPER: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  Personality </a:t>
            </a:r>
            <a:r>
              <a:rPr lang="en-IN" dirty="0"/>
              <a:t>mining method in web based education system using data </a:t>
            </a:r>
            <a:r>
              <a:rPr lang="en-IN" dirty="0" smtClean="0"/>
              <a:t>mining</a:t>
            </a:r>
          </a:p>
          <a:p>
            <a:pPr marL="68580" indent="0">
              <a:buNone/>
            </a:pPr>
            <a:endParaRPr lang="en-IN" dirty="0" smtClean="0"/>
          </a:p>
          <a:p>
            <a:r>
              <a:rPr lang="en-IN" dirty="0" smtClean="0"/>
              <a:t> TECHNIQUE:</a:t>
            </a:r>
          </a:p>
          <a:p>
            <a:pPr marL="68580" indent="0">
              <a:buNone/>
            </a:pPr>
            <a:r>
              <a:rPr lang="en-IN" dirty="0" smtClean="0"/>
              <a:t> </a:t>
            </a:r>
            <a:r>
              <a:rPr lang="en-IN" dirty="0"/>
              <a:t>Association rule mining An algorithm that uses a </a:t>
            </a:r>
            <a:r>
              <a:rPr lang="en-IN" dirty="0" smtClean="0"/>
              <a:t>data cube </a:t>
            </a:r>
            <a:r>
              <a:rPr lang="en-IN" dirty="0"/>
              <a:t>to represent personality, </a:t>
            </a:r>
            <a:r>
              <a:rPr lang="en-IN" dirty="0" smtClean="0"/>
              <a:t>behaviour </a:t>
            </a:r>
            <a:r>
              <a:rPr lang="en-IN" dirty="0"/>
              <a:t>and time as its dimensions(d) to moderate the number of association rules generated by </a:t>
            </a:r>
            <a:r>
              <a:rPr lang="en-IN" dirty="0" err="1"/>
              <a:t>apriori</a:t>
            </a:r>
            <a:r>
              <a:rPr lang="en-IN" dirty="0"/>
              <a:t> algorithm (using roll-up, if there are no frequent </a:t>
            </a:r>
            <a:r>
              <a:rPr lang="en-IN" dirty="0" smtClean="0"/>
              <a:t>item sets </a:t>
            </a:r>
            <a:r>
              <a:rPr lang="en-IN" dirty="0"/>
              <a:t>ford and drill-down, if all d's </a:t>
            </a:r>
            <a:r>
              <a:rPr lang="en-IN" dirty="0" smtClean="0"/>
              <a:t>item sets </a:t>
            </a:r>
            <a:r>
              <a:rPr lang="en-IN" dirty="0"/>
              <a:t>are frequent).</a:t>
            </a:r>
          </a:p>
        </p:txBody>
      </p:sp>
    </p:spTree>
    <p:extLst>
      <p:ext uri="{BB962C8B-B14F-4D97-AF65-F5344CB8AC3E}">
        <p14:creationId xmlns:p14="http://schemas.microsoft.com/office/powerpoint/2010/main" val="417874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253</TotalTime>
  <Words>855</Words>
  <Application>Microsoft Office PowerPoint</Application>
  <PresentationFormat>On-screen Show (4:3)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Austin</vt:lpstr>
      <vt:lpstr>    DATA MINING TECHNIQUES                SWE2009          WINTER 2018-19        PROF: Dr.NAGRAJ SV  </vt:lpstr>
      <vt:lpstr>                             CHARACTER ANALYSIS OF A PERSON                               USING                       BAYES TECHNIQUE      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2019-03-09T08:49:32Z</dcterms:created>
  <dcterms:modified xsi:type="dcterms:W3CDTF">2019-04-06T18:03:54Z</dcterms:modified>
</cp:coreProperties>
</file>