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76" r:id="rId5"/>
    <p:sldId id="277" r:id="rId6"/>
    <p:sldId id="278" r:id="rId7"/>
    <p:sldId id="279" r:id="rId8"/>
    <p:sldId id="280" r:id="rId9"/>
    <p:sldId id="282" r:id="rId10"/>
    <p:sldId id="281" r:id="rId11"/>
    <p:sldId id="285" r:id="rId12"/>
    <p:sldId id="288" r:id="rId13"/>
    <p:sldId id="261" r:id="rId14"/>
    <p:sldId id="273" r:id="rId15"/>
    <p:sldId id="272" r:id="rId16"/>
    <p:sldId id="258" r:id="rId17"/>
    <p:sldId id="259" r:id="rId18"/>
    <p:sldId id="260" r:id="rId19"/>
    <p:sldId id="275" r:id="rId20"/>
    <p:sldId id="263" r:id="rId21"/>
    <p:sldId id="274" r:id="rId22"/>
    <p:sldId id="287" r:id="rId23"/>
    <p:sldId id="264" r:id="rId24"/>
    <p:sldId id="286" r:id="rId25"/>
    <p:sldId id="265" r:id="rId26"/>
    <p:sldId id="268"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11/12/2020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11/12/2020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rchive.ics.uci.edu/ml/datasets/Concrete+Compressive+Strengt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95897" y="574766"/>
            <a:ext cx="5486400" cy="1847850"/>
          </a:xfrm>
          <a:prstGeom prst="rect">
            <a:avLst/>
          </a:prstGeom>
        </p:spPr>
      </p:pic>
      <p:sp>
        <p:nvSpPr>
          <p:cNvPr id="3" name="Subtitle 2"/>
          <p:cNvSpPr>
            <a:spLocks noGrp="1"/>
          </p:cNvSpPr>
          <p:nvPr>
            <p:ph type="subTitle" idx="1"/>
          </p:nvPr>
        </p:nvSpPr>
        <p:spPr>
          <a:xfrm>
            <a:off x="1129976" y="2695453"/>
            <a:ext cx="9418241" cy="3594537"/>
          </a:xfrm>
        </p:spPr>
        <p:txBody>
          <a:bodyPr>
            <a:noAutofit/>
          </a:bodyPr>
          <a:lstStyle/>
          <a:p>
            <a:pPr algn="l"/>
            <a:r>
              <a:rPr lang="en-US" sz="2400" b="1" dirty="0" smtClean="0">
                <a:effectLst/>
              </a:rPr>
              <a:t>TITLE</a:t>
            </a:r>
            <a:r>
              <a:rPr lang="en-US" sz="2400" b="1" dirty="0">
                <a:effectLst/>
              </a:rPr>
              <a:t>: </a:t>
            </a:r>
            <a:r>
              <a:rPr lang="en-US" sz="2400" b="1" dirty="0" smtClean="0">
                <a:effectLst/>
              </a:rPr>
              <a:t>  Predicting </a:t>
            </a:r>
            <a:r>
              <a:rPr lang="en-US" sz="2400" b="1" dirty="0">
                <a:effectLst/>
              </a:rPr>
              <a:t>the Compressive Strength of  Concrete using </a:t>
            </a:r>
            <a:endParaRPr lang="en-US" sz="2400" b="1" dirty="0" smtClean="0">
              <a:effectLst/>
            </a:endParaRPr>
          </a:p>
          <a:p>
            <a:pPr algn="l"/>
            <a:r>
              <a:rPr lang="en-US" sz="2400" b="1" dirty="0">
                <a:effectLst/>
              </a:rPr>
              <a:t> </a:t>
            </a:r>
            <a:r>
              <a:rPr lang="en-US" sz="2400" b="1" dirty="0" smtClean="0">
                <a:effectLst/>
              </a:rPr>
              <a:t>      </a:t>
            </a:r>
            <a:r>
              <a:rPr lang="en-US" sz="2400" b="1" dirty="0" err="1" smtClean="0">
                <a:effectLst/>
              </a:rPr>
              <a:t>Nueral</a:t>
            </a:r>
            <a:r>
              <a:rPr lang="en-US" sz="2400" b="1" dirty="0" smtClean="0">
                <a:effectLst/>
              </a:rPr>
              <a:t> Network, </a:t>
            </a:r>
            <a:r>
              <a:rPr lang="en-US" sz="2400" b="1" dirty="0">
                <a:effectLst/>
              </a:rPr>
              <a:t>ML Methods and Recommendation system</a:t>
            </a:r>
            <a:r>
              <a:rPr lang="en-IN" sz="2400" b="1" dirty="0">
                <a:effectLst/>
              </a:rPr>
              <a:t/>
            </a:r>
            <a:br>
              <a:rPr lang="en-IN" sz="2400" b="1" dirty="0">
                <a:effectLst/>
              </a:rPr>
            </a:br>
            <a:endParaRPr lang="en-US" sz="2400" b="1" dirty="0"/>
          </a:p>
          <a:p>
            <a:pPr algn="l"/>
            <a:r>
              <a:rPr lang="en-US" sz="2000" b="1" dirty="0" smtClean="0"/>
              <a:t>COURSE:  TECHNICAL ANSWER FOR REAL WORLD PROBLEMS</a:t>
            </a:r>
          </a:p>
          <a:p>
            <a:pPr algn="l"/>
            <a:r>
              <a:rPr lang="en-US" sz="2000" b="1" dirty="0" smtClean="0"/>
              <a:t>COURSE CODE: SWE </a:t>
            </a:r>
            <a:r>
              <a:rPr lang="en-US" sz="2000" b="1" dirty="0" smtClean="0"/>
              <a:t>3999</a:t>
            </a:r>
            <a:endParaRPr lang="en-US" sz="2000" b="1" dirty="0" smtClean="0"/>
          </a:p>
        </p:txBody>
      </p:sp>
    </p:spTree>
    <p:extLst>
      <p:ext uri="{BB962C8B-B14F-4D97-AF65-F5344CB8AC3E}">
        <p14:creationId xmlns:p14="http://schemas.microsoft.com/office/powerpoint/2010/main" val="860868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6544" y="992778"/>
            <a:ext cx="9905998" cy="5320937"/>
          </a:xfrm>
        </p:spPr>
        <p:txBody>
          <a:bodyPr>
            <a:normAutofit/>
          </a:bodyPr>
          <a:lstStyle/>
          <a:p>
            <a:pPr marL="0" indent="0">
              <a:buNone/>
            </a:pPr>
            <a:r>
              <a:rPr lang="en-IN" b="1" dirty="0" smtClean="0">
                <a:effectLst/>
              </a:rPr>
              <a:t>6) Title</a:t>
            </a:r>
            <a:r>
              <a:rPr lang="en-IN" b="1" dirty="0">
                <a:effectLst/>
              </a:rPr>
              <a:t>: </a:t>
            </a:r>
            <a:r>
              <a:rPr lang="en-US" b="1" dirty="0">
                <a:effectLst/>
              </a:rPr>
              <a:t>Machine learning in concrete strength simulations: Multi-nation data analytics</a:t>
            </a:r>
            <a:endParaRPr lang="en-IN" b="1" i="1" dirty="0">
              <a:effectLst/>
            </a:endParaRPr>
          </a:p>
          <a:p>
            <a:r>
              <a:rPr lang="en-IN" b="1" dirty="0">
                <a:effectLst/>
              </a:rPr>
              <a:t>Author:</a:t>
            </a:r>
            <a:r>
              <a:rPr lang="en-US" b="1" dirty="0" err="1">
                <a:effectLst/>
              </a:rPr>
              <a:t>Jui-ShengChouaChih-FongTsaibAnh-DucPhamacYu-HsinLud</a:t>
            </a:r>
            <a:endParaRPr lang="en-IN" b="1" i="1" dirty="0">
              <a:effectLst/>
            </a:endParaRPr>
          </a:p>
          <a:p>
            <a:r>
              <a:rPr lang="en-US" b="1" dirty="0">
                <a:effectLst/>
              </a:rPr>
              <a:t> </a:t>
            </a:r>
            <a:r>
              <a:rPr lang="en-IN" b="1" dirty="0">
                <a:effectLst/>
              </a:rPr>
              <a:t>Year:</a:t>
            </a:r>
            <a:r>
              <a:rPr lang="en-IN" b="1" i="1" dirty="0">
                <a:effectLst/>
              </a:rPr>
              <a:t> </a:t>
            </a:r>
            <a:r>
              <a:rPr lang="en-US" b="1" dirty="0">
                <a:effectLst/>
              </a:rPr>
              <a:t>24 September 2019</a:t>
            </a:r>
            <a:endParaRPr lang="en-IN" b="1" i="1" dirty="0">
              <a:effectLst/>
            </a:endParaRPr>
          </a:p>
          <a:p>
            <a:r>
              <a:rPr lang="en-IN" b="1" dirty="0">
                <a:effectLst/>
              </a:rPr>
              <a:t>Techniques:</a:t>
            </a:r>
            <a:r>
              <a:rPr lang="en-US" b="1" dirty="0">
                <a:effectLst/>
              </a:rPr>
              <a:t>The individual</a:t>
            </a:r>
            <a:r>
              <a:rPr lang="en-IN" b="1" dirty="0">
                <a:effectLst/>
              </a:rPr>
              <a:t> learning classifiers are constructed from four different base learners, including multilayer perceptron (MLP) neural network, support vector machine (SVM), classification and regression tree (CART),and linear regression</a:t>
            </a:r>
            <a:r>
              <a:rPr lang="en-IN" b="1" dirty="0" smtClean="0">
                <a:effectLst/>
              </a:rPr>
              <a:t>.</a:t>
            </a:r>
            <a:r>
              <a:rPr lang="en-IN" b="1" dirty="0">
                <a:effectLst/>
              </a:rPr>
              <a:t> </a:t>
            </a:r>
          </a:p>
          <a:p>
            <a:r>
              <a:rPr lang="en-IN" b="1" dirty="0">
                <a:effectLst/>
              </a:rPr>
              <a:t>Limitations: This study validates the applicability of ML, voting, bagging, and stacking techniques for simple and efficient simulations of concrete compressive strength.</a:t>
            </a:r>
          </a:p>
          <a:p>
            <a:pPr marL="0" indent="0">
              <a:buNone/>
            </a:pPr>
            <a:endParaRPr lang="en-IN" b="1" dirty="0">
              <a:effectLst/>
            </a:endParaRPr>
          </a:p>
          <a:p>
            <a:endParaRPr lang="en-IN" b="1" dirty="0"/>
          </a:p>
        </p:txBody>
      </p:sp>
    </p:spTree>
    <p:extLst>
      <p:ext uri="{BB962C8B-B14F-4D97-AF65-F5344CB8AC3E}">
        <p14:creationId xmlns:p14="http://schemas.microsoft.com/office/powerpoint/2010/main" val="114294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81" y="387532"/>
            <a:ext cx="9905998" cy="526869"/>
          </a:xfrm>
        </p:spPr>
        <p:txBody>
          <a:bodyPr>
            <a:normAutofit fontScale="90000"/>
          </a:bodyPr>
          <a:lstStyle/>
          <a:p>
            <a:r>
              <a:rPr lang="en-US" dirty="0" smtClean="0"/>
              <a:t>PROPOSED METHODOLOGY :</a:t>
            </a:r>
            <a:endParaRPr lang="en-IN" dirty="0"/>
          </a:p>
        </p:txBody>
      </p:sp>
      <p:sp>
        <p:nvSpPr>
          <p:cNvPr id="3" name="Content Placeholder 2"/>
          <p:cNvSpPr>
            <a:spLocks noGrp="1"/>
          </p:cNvSpPr>
          <p:nvPr>
            <p:ph idx="1"/>
          </p:nvPr>
        </p:nvSpPr>
        <p:spPr>
          <a:xfrm>
            <a:off x="1141413" y="1463040"/>
            <a:ext cx="9905998" cy="5512525"/>
          </a:xfrm>
        </p:spPr>
        <p:txBody>
          <a:bodyPr>
            <a:normAutofit fontScale="85000" lnSpcReduction="20000"/>
          </a:bodyPr>
          <a:lstStyle/>
          <a:p>
            <a:pPr marL="0" indent="0">
              <a:buNone/>
            </a:pPr>
            <a:r>
              <a:rPr lang="en-IN" sz="3100" b="1" dirty="0" smtClean="0"/>
              <a:t>Modules:</a:t>
            </a:r>
          </a:p>
          <a:p>
            <a:pPr marL="0" indent="0">
              <a:buNone/>
            </a:pPr>
            <a:r>
              <a:rPr lang="en-IN" b="1" dirty="0" smtClean="0"/>
              <a:t>1</a:t>
            </a:r>
            <a:r>
              <a:rPr lang="en-IN" b="1" dirty="0"/>
              <a:t>) DATA COLLECTION                        </a:t>
            </a:r>
          </a:p>
          <a:p>
            <a:pPr marL="0" indent="0">
              <a:buNone/>
            </a:pPr>
            <a:r>
              <a:rPr lang="en-IN" b="1" dirty="0"/>
              <a:t>2) DATA PREPROCESSING</a:t>
            </a:r>
          </a:p>
          <a:p>
            <a:pPr marL="0" indent="0">
              <a:buNone/>
            </a:pPr>
            <a:r>
              <a:rPr lang="en-IN" b="1" dirty="0"/>
              <a:t>3) IMPORT THE LIBRARIES</a:t>
            </a:r>
          </a:p>
          <a:p>
            <a:pPr marL="0" indent="0">
              <a:buNone/>
            </a:pPr>
            <a:r>
              <a:rPr lang="en-IN" b="1" dirty="0"/>
              <a:t>4) IMPORTING THE DATASET</a:t>
            </a:r>
          </a:p>
          <a:p>
            <a:pPr marL="0" indent="0">
              <a:buNone/>
            </a:pPr>
            <a:r>
              <a:rPr lang="en-IN" b="1" dirty="0"/>
              <a:t>5) DATA VISUALISATION</a:t>
            </a:r>
          </a:p>
          <a:p>
            <a:pPr marL="0" indent="0">
              <a:buNone/>
            </a:pPr>
            <a:r>
              <a:rPr lang="en-US" b="1" dirty="0"/>
              <a:t>6) TAKING CARE OF MISSING DATA</a:t>
            </a:r>
          </a:p>
          <a:p>
            <a:pPr marL="0" indent="0">
              <a:buNone/>
            </a:pPr>
            <a:r>
              <a:rPr lang="en-IN" b="1" dirty="0"/>
              <a:t>7) LABEL ENCODING</a:t>
            </a:r>
          </a:p>
          <a:p>
            <a:pPr marL="0" indent="0">
              <a:buNone/>
            </a:pPr>
            <a:r>
              <a:rPr lang="en-IN" b="1" dirty="0"/>
              <a:t>8) ONE HOT ENCODING</a:t>
            </a:r>
          </a:p>
          <a:p>
            <a:pPr marL="0" indent="0">
              <a:buNone/>
            </a:pPr>
            <a:r>
              <a:rPr lang="en-IN" b="1" dirty="0"/>
              <a:t>9) FEATURE SCALING</a:t>
            </a:r>
          </a:p>
          <a:p>
            <a:pPr marL="0" indent="0">
              <a:buNone/>
            </a:pPr>
            <a:r>
              <a:rPr lang="en-US" b="1" dirty="0"/>
              <a:t>10) SPLITTING DATA INTO TRAIN AND TEST</a:t>
            </a:r>
          </a:p>
          <a:p>
            <a:pPr marL="0" indent="0">
              <a:buNone/>
            </a:pPr>
            <a:r>
              <a:rPr lang="en-IN" b="1" dirty="0"/>
              <a:t>11) MODEL BUILDING</a:t>
            </a:r>
          </a:p>
          <a:p>
            <a:pPr marL="0" indent="0">
              <a:buNone/>
            </a:pPr>
            <a:r>
              <a:rPr lang="en-IN" b="1" dirty="0"/>
              <a:t>12) APPLICATION BUILDING</a:t>
            </a:r>
          </a:p>
          <a:p>
            <a:pPr marL="0" indent="0">
              <a:buNone/>
            </a:pPr>
            <a:r>
              <a:rPr lang="en-IN" b="1" dirty="0"/>
              <a:t>13) CREATE HTML FILE</a:t>
            </a:r>
          </a:p>
          <a:p>
            <a:pPr marL="0" indent="0">
              <a:buNone/>
            </a:pPr>
            <a:r>
              <a:rPr lang="en-IN" b="1" dirty="0"/>
              <a:t>14) BUILD PYTHON CODE</a:t>
            </a:r>
          </a:p>
          <a:p>
            <a:endParaRPr lang="en-IN" dirty="0"/>
          </a:p>
        </p:txBody>
      </p:sp>
    </p:spTree>
    <p:extLst>
      <p:ext uri="{BB962C8B-B14F-4D97-AF65-F5344CB8AC3E}">
        <p14:creationId xmlns:p14="http://schemas.microsoft.com/office/powerpoint/2010/main" val="340366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291" y="705394"/>
            <a:ext cx="931381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56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541283"/>
          </a:xfrm>
        </p:spPr>
        <p:txBody>
          <a:bodyPr>
            <a:normAutofit fontScale="90000"/>
          </a:bodyPr>
          <a:lstStyle/>
          <a:p>
            <a:r>
              <a:rPr lang="en-US" b="1" dirty="0" smtClean="0"/>
              <a:t>ARCHITECTURE DIAGRAM:</a:t>
            </a:r>
            <a:endParaRPr lang="en-IN" b="1" dirty="0"/>
          </a:p>
        </p:txBody>
      </p:sp>
      <p:pic>
        <p:nvPicPr>
          <p:cNvPr id="4" name="Content Placeholder 3"/>
          <p:cNvPicPr>
            <a:picLocks noGrp="1" noChangeAspect="1"/>
          </p:cNvPicPr>
          <p:nvPr>
            <p:ph idx="1"/>
          </p:nvPr>
        </p:nvPicPr>
        <p:blipFill>
          <a:blip r:embed="rId2"/>
          <a:stretch>
            <a:fillRect/>
          </a:stretch>
        </p:blipFill>
        <p:spPr>
          <a:xfrm>
            <a:off x="1529255" y="1466193"/>
            <a:ext cx="8828690" cy="4950373"/>
          </a:xfrm>
          <a:prstGeom prst="rect">
            <a:avLst/>
          </a:prstGeom>
        </p:spPr>
      </p:pic>
    </p:spTree>
    <p:extLst>
      <p:ext uri="{BB962C8B-B14F-4D97-AF65-F5344CB8AC3E}">
        <p14:creationId xmlns:p14="http://schemas.microsoft.com/office/powerpoint/2010/main" val="267005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80" y="496389"/>
            <a:ext cx="11647579" cy="612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6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18754"/>
          </a:xfrm>
        </p:spPr>
        <p:txBody>
          <a:bodyPr/>
          <a:lstStyle/>
          <a:p>
            <a:r>
              <a:rPr lang="en-IN" b="1" dirty="0" smtClean="0"/>
              <a:t>DATA SET SOURCE LINK:</a:t>
            </a:r>
            <a:endParaRPr lang="en-IN" b="1" dirty="0"/>
          </a:p>
        </p:txBody>
      </p:sp>
      <p:sp>
        <p:nvSpPr>
          <p:cNvPr id="3" name="Content Placeholder 2"/>
          <p:cNvSpPr>
            <a:spLocks noGrp="1"/>
          </p:cNvSpPr>
          <p:nvPr>
            <p:ph idx="1"/>
          </p:nvPr>
        </p:nvSpPr>
        <p:spPr>
          <a:xfrm>
            <a:off x="1272041" y="1765661"/>
            <a:ext cx="9905998" cy="3124201"/>
          </a:xfrm>
        </p:spPr>
        <p:txBody>
          <a:bodyPr/>
          <a:lstStyle/>
          <a:p>
            <a:r>
              <a:rPr lang="en-IN" u="sng" dirty="0">
                <a:effectLst/>
                <a:hlinkClick r:id="rId2"/>
              </a:rPr>
              <a:t>https://archive.ics.uci.edu/ml/datasets/Concrete+Compressive+Strength</a:t>
            </a:r>
            <a:endParaRPr lang="en-IN" dirty="0">
              <a:effectLst/>
            </a:endParaRPr>
          </a:p>
          <a:p>
            <a:r>
              <a:rPr lang="en-IN" dirty="0" err="1" smtClean="0"/>
              <a:t>Uci</a:t>
            </a:r>
            <a:r>
              <a:rPr lang="en-IN" dirty="0" smtClean="0"/>
              <a:t> machine learning repository</a:t>
            </a:r>
            <a:endParaRPr lang="en-IN" dirty="0"/>
          </a:p>
        </p:txBody>
      </p:sp>
    </p:spTree>
    <p:extLst>
      <p:ext uri="{BB962C8B-B14F-4D97-AF65-F5344CB8AC3E}">
        <p14:creationId xmlns:p14="http://schemas.microsoft.com/office/powerpoint/2010/main" val="267597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04345"/>
          </a:xfrm>
        </p:spPr>
        <p:txBody>
          <a:bodyPr/>
          <a:lstStyle/>
          <a:p>
            <a:r>
              <a:rPr lang="en-US" b="1" dirty="0" smtClean="0"/>
              <a:t>ALGORITHMS : </a:t>
            </a:r>
            <a:endParaRPr lang="en-IN" b="1" dirty="0"/>
          </a:p>
        </p:txBody>
      </p:sp>
      <p:sp>
        <p:nvSpPr>
          <p:cNvPr id="4" name="Content Placeholder 3"/>
          <p:cNvSpPr>
            <a:spLocks noGrp="1"/>
          </p:cNvSpPr>
          <p:nvPr>
            <p:ph idx="1"/>
          </p:nvPr>
        </p:nvSpPr>
        <p:spPr>
          <a:xfrm>
            <a:off x="1141413" y="1450428"/>
            <a:ext cx="9905998" cy="5249917"/>
          </a:xfrm>
        </p:spPr>
        <p:txBody>
          <a:bodyPr>
            <a:normAutofit/>
          </a:bodyPr>
          <a:lstStyle/>
          <a:p>
            <a:pPr marL="0" indent="0">
              <a:buNone/>
            </a:pPr>
            <a:r>
              <a:rPr lang="en-IN" b="1" dirty="0" smtClean="0"/>
              <a:t>ANN METHOD:</a:t>
            </a:r>
            <a:endParaRPr lang="en-IN" b="1" dirty="0">
              <a:effectLst/>
            </a:endParaRPr>
          </a:p>
          <a:p>
            <a:pPr marL="0" indent="0">
              <a:buNone/>
            </a:pPr>
            <a:r>
              <a:rPr lang="en-US" b="1" dirty="0">
                <a:effectLst/>
              </a:rPr>
              <a:t>ANNs consist of the following three major essentials:</a:t>
            </a:r>
            <a:endParaRPr lang="en-IN" b="1" dirty="0">
              <a:effectLst/>
            </a:endParaRPr>
          </a:p>
          <a:p>
            <a:r>
              <a:rPr lang="en-US" b="1" dirty="0">
                <a:effectLst/>
              </a:rPr>
              <a:t>Topology: organization and interconnection of a neural network into layers.</a:t>
            </a:r>
            <a:endParaRPr lang="en-IN" b="1" dirty="0">
              <a:effectLst/>
            </a:endParaRPr>
          </a:p>
          <a:p>
            <a:r>
              <a:rPr lang="en-US" b="1" dirty="0">
                <a:effectLst/>
              </a:rPr>
              <a:t>Learning: related with the information storage in the network.</a:t>
            </a:r>
            <a:endParaRPr lang="en-IN" b="1" dirty="0">
              <a:effectLst/>
            </a:endParaRPr>
          </a:p>
          <a:p>
            <a:r>
              <a:rPr lang="en-US" b="1" dirty="0">
                <a:effectLst/>
              </a:rPr>
              <a:t> Recall: retrieval of information from the network</a:t>
            </a:r>
            <a:r>
              <a:rPr lang="en-US" b="1" dirty="0" smtClean="0">
                <a:effectLst/>
              </a:rPr>
              <a:t>.</a:t>
            </a:r>
            <a:endParaRPr lang="en-US" b="1" dirty="0">
              <a:effectLst/>
            </a:endParaRPr>
          </a:p>
          <a:p>
            <a:r>
              <a:rPr lang="en-US" b="1" dirty="0">
                <a:effectLst/>
              </a:rPr>
              <a:t>ANN model is developed through experimental exploration of various internal parameters to predict the compressive strength of concrete</a:t>
            </a:r>
            <a:endParaRPr lang="en-IN" b="1" dirty="0">
              <a:effectLst/>
            </a:endParaRPr>
          </a:p>
          <a:p>
            <a:r>
              <a:rPr lang="en-IN" b="1" dirty="0">
                <a:effectLst/>
              </a:rPr>
              <a:t>Artificial Neural Networks techniques are amongst the areas in artificial intelligence that have  grown fast and gained  popular engineering  applications and  have  been employed  in many  civil engineering applications such as detection of structural damage, structural system </a:t>
            </a:r>
            <a:r>
              <a:rPr lang="en-IN" b="1" dirty="0" err="1" smtClean="0">
                <a:effectLst/>
              </a:rPr>
              <a:t>identification,material</a:t>
            </a:r>
            <a:r>
              <a:rPr lang="en-IN" b="1" dirty="0" smtClean="0">
                <a:effectLst/>
              </a:rPr>
              <a:t> </a:t>
            </a:r>
            <a:r>
              <a:rPr lang="en-IN" b="1" dirty="0">
                <a:effectLst/>
              </a:rPr>
              <a:t>behaviour modelling, groundwater monitoring, foundation settlement prediction, concrete mix proportioning and concrete strength prediction. </a:t>
            </a:r>
          </a:p>
          <a:p>
            <a:endParaRPr lang="en-IN" b="1" dirty="0"/>
          </a:p>
        </p:txBody>
      </p:sp>
    </p:spTree>
    <p:extLst>
      <p:ext uri="{BB962C8B-B14F-4D97-AF65-F5344CB8AC3E}">
        <p14:creationId xmlns:p14="http://schemas.microsoft.com/office/powerpoint/2010/main" val="407261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4731" y="895892"/>
            <a:ext cx="7772400" cy="4905817"/>
          </a:xfrm>
          <a:prstGeom prst="rect">
            <a:avLst/>
          </a:prstGeom>
        </p:spPr>
      </p:pic>
    </p:spTree>
    <p:extLst>
      <p:ext uri="{BB962C8B-B14F-4D97-AF65-F5344CB8AC3E}">
        <p14:creationId xmlns:p14="http://schemas.microsoft.com/office/powerpoint/2010/main" val="245340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367862"/>
          </a:xfrm>
        </p:spPr>
        <p:txBody>
          <a:bodyPr>
            <a:normAutofit fontScale="90000"/>
          </a:bodyPr>
          <a:lstStyle/>
          <a:p>
            <a:r>
              <a:rPr lang="en-IN" b="1" dirty="0" smtClean="0">
                <a:effectLst/>
              </a:rPr>
              <a:t> </a:t>
            </a:r>
            <a:r>
              <a:rPr lang="en-IN" b="1" dirty="0">
                <a:effectLst/>
              </a:rPr>
              <a:t>ML methods:</a:t>
            </a:r>
            <a:r>
              <a:rPr lang="en-IN" dirty="0">
                <a:effectLst/>
              </a:rPr>
              <a:t/>
            </a:r>
            <a:br>
              <a:rPr lang="en-IN" dirty="0">
                <a:effectLst/>
              </a:rPr>
            </a:br>
            <a:endParaRPr lang="en-IN" dirty="0"/>
          </a:p>
        </p:txBody>
      </p:sp>
      <p:sp>
        <p:nvSpPr>
          <p:cNvPr id="3" name="Content Placeholder 2"/>
          <p:cNvSpPr>
            <a:spLocks noGrp="1"/>
          </p:cNvSpPr>
          <p:nvPr>
            <p:ph idx="1"/>
          </p:nvPr>
        </p:nvSpPr>
        <p:spPr>
          <a:xfrm>
            <a:off x="1141413" y="977463"/>
            <a:ext cx="9905998" cy="4813738"/>
          </a:xfrm>
        </p:spPr>
        <p:txBody>
          <a:bodyPr/>
          <a:lstStyle/>
          <a:p>
            <a:r>
              <a:rPr lang="en-US" b="1" dirty="0">
                <a:effectLst/>
              </a:rPr>
              <a:t>The ML regression method estimates the output value using the input samples of the dataset. Such a procedure is also termed as the training set. The purpose of the regression method is to minimize the error between the predicted and actual outputs .The values were predicted using the ML regression models, </a:t>
            </a:r>
            <a:r>
              <a:rPr lang="en-US" b="1" dirty="0" smtClean="0">
                <a:effectLst/>
              </a:rPr>
              <a:t>namely, DECISION TREE, RF,LINEAR REGRESSION, ANN.</a:t>
            </a:r>
          </a:p>
          <a:p>
            <a:r>
              <a:rPr lang="en-US" b="1" dirty="0">
                <a:effectLst/>
              </a:rPr>
              <a:t>Datasets were randomly split into 70% for the training set and 30% for the independent test set. The training data were used to train the ML </a:t>
            </a:r>
            <a:r>
              <a:rPr lang="en-US" b="1" dirty="0" smtClean="0">
                <a:effectLst/>
              </a:rPr>
              <a:t>model.</a:t>
            </a:r>
          </a:p>
          <a:p>
            <a:r>
              <a:rPr lang="x-none" b="1" dirty="0">
                <a:effectLst/>
              </a:rPr>
              <a:t>Evaluation Metrics:</a:t>
            </a:r>
            <a:endParaRPr lang="en-IN" b="1" dirty="0">
              <a:effectLst/>
            </a:endParaRPr>
          </a:p>
          <a:p>
            <a:endParaRPr lang="en-US" b="1" dirty="0" smtClean="0">
              <a:effectLst/>
            </a:endParaRPr>
          </a:p>
          <a:p>
            <a:endParaRPr lang="en-US" b="1" dirty="0">
              <a:effectLst/>
            </a:endParaRPr>
          </a:p>
          <a:p>
            <a:endParaRPr lang="en-US" b="1" dirty="0" smtClean="0">
              <a:effectLst/>
            </a:endParaRPr>
          </a:p>
          <a:p>
            <a:endParaRPr lang="en-IN" b="1" dirty="0"/>
          </a:p>
        </p:txBody>
      </p:sp>
      <p:pic>
        <p:nvPicPr>
          <p:cNvPr id="4" name="Picture 3"/>
          <p:cNvPicPr>
            <a:picLocks noChangeAspect="1"/>
          </p:cNvPicPr>
          <p:nvPr/>
        </p:nvPicPr>
        <p:blipFill>
          <a:blip r:embed="rId2"/>
          <a:stretch>
            <a:fillRect/>
          </a:stretch>
        </p:blipFill>
        <p:spPr>
          <a:xfrm>
            <a:off x="2081048" y="4065976"/>
            <a:ext cx="6574221" cy="2192934"/>
          </a:xfrm>
          <a:prstGeom prst="rect">
            <a:avLst/>
          </a:prstGeom>
        </p:spPr>
      </p:pic>
    </p:spTree>
    <p:extLst>
      <p:ext uri="{BB962C8B-B14F-4D97-AF65-F5344CB8AC3E}">
        <p14:creationId xmlns:p14="http://schemas.microsoft.com/office/powerpoint/2010/main" val="131856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22811"/>
          </a:xfrm>
        </p:spPr>
        <p:txBody>
          <a:bodyPr/>
          <a:lstStyle/>
          <a:p>
            <a:r>
              <a:rPr lang="en-IN" dirty="0" smtClean="0"/>
              <a:t>Experiments and results:</a:t>
            </a:r>
            <a:endParaRPr lang="en-IN" dirty="0"/>
          </a:p>
        </p:txBody>
      </p:sp>
      <p:sp>
        <p:nvSpPr>
          <p:cNvPr id="3" name="Text Placeholder 2"/>
          <p:cNvSpPr>
            <a:spLocks noGrp="1"/>
          </p:cNvSpPr>
          <p:nvPr>
            <p:ph type="body" idx="1"/>
          </p:nvPr>
        </p:nvSpPr>
        <p:spPr>
          <a:xfrm>
            <a:off x="932892" y="2815287"/>
            <a:ext cx="4588931" cy="576262"/>
          </a:xfrm>
        </p:spPr>
        <p:txBody>
          <a:bodyPr/>
          <a:lstStyle/>
          <a:p>
            <a:r>
              <a:rPr lang="en-IN" dirty="0" smtClean="0"/>
              <a:t>Ann model accuracy default parameters</a:t>
            </a:r>
            <a:endParaRPr lang="en-IN"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571684805"/>
              </p:ext>
            </p:extLst>
          </p:nvPr>
        </p:nvGraphicFramePr>
        <p:xfrm>
          <a:off x="1141412" y="3905929"/>
          <a:ext cx="3735387" cy="611300"/>
        </p:xfrm>
        <a:graphic>
          <a:graphicData uri="http://schemas.openxmlformats.org/drawingml/2006/table">
            <a:tbl>
              <a:tblPr/>
              <a:tblGrid>
                <a:gridCol w="3735387">
                  <a:extLst>
                    <a:ext uri="{9D8B030D-6E8A-4147-A177-3AD203B41FA5}">
                      <a16:colId xmlns:a16="http://schemas.microsoft.com/office/drawing/2014/main" val="1047120338"/>
                    </a:ext>
                  </a:extLst>
                </a:gridCol>
              </a:tblGrid>
              <a:tr h="611300">
                <a:tc>
                  <a:txBody>
                    <a:bodyPr/>
                    <a:lstStyle/>
                    <a:p>
                      <a:pPr algn="r" fontAlgn="ctr"/>
                      <a:r>
                        <a:rPr lang="en-IN" sz="3600" dirty="0" smtClean="0">
                          <a:effectLst/>
                        </a:rPr>
                        <a:t>0.8298231843</a:t>
                      </a:r>
                      <a:endParaRPr lang="en-IN" sz="3600" dirty="0">
                        <a:effectLst/>
                      </a:endParaRPr>
                    </a:p>
                  </a:txBody>
                  <a:tcPr marL="45017" marR="45017" marT="22508" marB="22508" anchor="ctr">
                    <a:lnL>
                      <a:noFill/>
                    </a:lnL>
                    <a:lnR>
                      <a:noFill/>
                    </a:lnR>
                    <a:lnT>
                      <a:noFill/>
                    </a:lnT>
                    <a:lnB>
                      <a:noFill/>
                    </a:lnB>
                  </a:tcPr>
                </a:tc>
                <a:extLst>
                  <a:ext uri="{0D108BD9-81ED-4DB2-BD59-A6C34878D82A}">
                    <a16:rowId xmlns:a16="http://schemas.microsoft.com/office/drawing/2014/main" val="2170350288"/>
                  </a:ext>
                </a:extLst>
              </a:tr>
            </a:tbl>
          </a:graphicData>
        </a:graphic>
      </p:graphicFrame>
      <p:sp>
        <p:nvSpPr>
          <p:cNvPr id="5" name="Text Placeholder 4"/>
          <p:cNvSpPr>
            <a:spLocks noGrp="1"/>
          </p:cNvSpPr>
          <p:nvPr>
            <p:ph type="body" sz="quarter" idx="3"/>
          </p:nvPr>
        </p:nvSpPr>
        <p:spPr/>
        <p:txBody>
          <a:bodyPr/>
          <a:lstStyle/>
          <a:p>
            <a:r>
              <a:rPr lang="en-IN" dirty="0" smtClean="0"/>
              <a:t>Ann accuracy hidden layer as 5</a:t>
            </a:r>
            <a:endParaRPr lang="en-IN" dirty="0"/>
          </a:p>
        </p:txBody>
      </p:sp>
      <p:sp>
        <p:nvSpPr>
          <p:cNvPr id="6" name="Content Placeholder 5"/>
          <p:cNvSpPr>
            <a:spLocks noGrp="1"/>
          </p:cNvSpPr>
          <p:nvPr>
            <p:ph sz="quarter" idx="4"/>
          </p:nvPr>
        </p:nvSpPr>
        <p:spPr>
          <a:xfrm>
            <a:off x="6443133" y="3905929"/>
            <a:ext cx="4876801" cy="714784"/>
          </a:xfrm>
        </p:spPr>
        <p:txBody>
          <a:bodyPr>
            <a:normAutofit/>
          </a:bodyPr>
          <a:lstStyle/>
          <a:p>
            <a:pPr marL="0" indent="0">
              <a:buNone/>
            </a:pPr>
            <a:r>
              <a:rPr lang="en-IN" sz="2800" b="1" dirty="0">
                <a:effectLst/>
              </a:rPr>
              <a:t>0.9362438074</a:t>
            </a:r>
            <a:endParaRPr lang="en-IN" sz="2800" b="1" dirty="0"/>
          </a:p>
        </p:txBody>
      </p:sp>
    </p:spTree>
    <p:extLst>
      <p:ext uri="{BB962C8B-B14F-4D97-AF65-F5344CB8AC3E}">
        <p14:creationId xmlns:p14="http://schemas.microsoft.com/office/powerpoint/2010/main" val="140763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56593"/>
          </a:xfrm>
        </p:spPr>
        <p:txBody>
          <a:bodyPr/>
          <a:lstStyle/>
          <a:p>
            <a:r>
              <a:rPr lang="en-US" dirty="0" smtClean="0"/>
              <a:t>ABSTRACT:</a:t>
            </a:r>
            <a:endParaRPr lang="en-IN" dirty="0"/>
          </a:p>
        </p:txBody>
      </p:sp>
      <p:sp>
        <p:nvSpPr>
          <p:cNvPr id="3" name="Content Placeholder 2"/>
          <p:cNvSpPr>
            <a:spLocks noGrp="1"/>
          </p:cNvSpPr>
          <p:nvPr>
            <p:ph idx="1"/>
          </p:nvPr>
        </p:nvSpPr>
        <p:spPr>
          <a:xfrm>
            <a:off x="1141413" y="1261241"/>
            <a:ext cx="9905998" cy="5596759"/>
          </a:xfrm>
        </p:spPr>
        <p:txBody>
          <a:bodyPr>
            <a:normAutofit/>
          </a:bodyPr>
          <a:lstStyle/>
          <a:p>
            <a:r>
              <a:rPr lang="en-US" b="1" dirty="0">
                <a:effectLst/>
              </a:rPr>
              <a:t>To  predict the concrete strength of using the  composition of its mixture and age of the concrete</a:t>
            </a:r>
            <a:r>
              <a:rPr lang="en-US" b="1" dirty="0" smtClean="0">
                <a:effectLst/>
              </a:rPr>
              <a:t>. Concrete </a:t>
            </a:r>
            <a:r>
              <a:rPr lang="en-US" b="1" dirty="0">
                <a:effectLst/>
              </a:rPr>
              <a:t>has been widely used in recent years because its production compliments environmental conservation. </a:t>
            </a:r>
            <a:endParaRPr lang="en-US" b="1" dirty="0" smtClean="0">
              <a:effectLst/>
            </a:endParaRPr>
          </a:p>
          <a:p>
            <a:r>
              <a:rPr lang="en-US" b="1" dirty="0" smtClean="0">
                <a:effectLst/>
              </a:rPr>
              <a:t>Regression models </a:t>
            </a:r>
            <a:r>
              <a:rPr lang="en-US" b="1" dirty="0">
                <a:effectLst/>
              </a:rPr>
              <a:t>tend to be used for the prediction of the compressive strength of high strength concrete. These models also demonstrate how the concrete compressive strength depends on the mixing ratios</a:t>
            </a:r>
            <a:endParaRPr lang="en-US" b="1" dirty="0" smtClean="0">
              <a:effectLst/>
            </a:endParaRPr>
          </a:p>
          <a:p>
            <a:r>
              <a:rPr lang="x-none" b="1" dirty="0">
                <a:effectLst/>
              </a:rPr>
              <a:t>Hence, the focus of this </a:t>
            </a:r>
            <a:r>
              <a:rPr lang="x-none" b="1" dirty="0" smtClean="0">
                <a:effectLst/>
              </a:rPr>
              <a:t>p</a:t>
            </a:r>
            <a:r>
              <a:rPr lang="en-IN" b="1" dirty="0" err="1" smtClean="0">
                <a:effectLst/>
              </a:rPr>
              <a:t>roject</a:t>
            </a:r>
            <a:r>
              <a:rPr lang="x-none" b="1" dirty="0" smtClean="0">
                <a:effectLst/>
              </a:rPr>
              <a:t> </a:t>
            </a:r>
            <a:r>
              <a:rPr lang="x-none" b="1" dirty="0">
                <a:effectLst/>
              </a:rPr>
              <a:t>is the application of machine learning process</a:t>
            </a:r>
            <a:r>
              <a:rPr lang="en-IN" b="1" dirty="0">
                <a:effectLst/>
              </a:rPr>
              <a:t>,Artificial </a:t>
            </a:r>
            <a:r>
              <a:rPr lang="en-IN" b="1" dirty="0" err="1">
                <a:effectLst/>
              </a:rPr>
              <a:t>nueral</a:t>
            </a:r>
            <a:r>
              <a:rPr lang="en-IN" b="1" dirty="0">
                <a:effectLst/>
              </a:rPr>
              <a:t> networks</a:t>
            </a:r>
            <a:r>
              <a:rPr lang="x-none" b="1" dirty="0">
                <a:effectLst/>
              </a:rPr>
              <a:t> and their suitability to model concrete compressive strength compared with early models obtained from the literature and compared with some conventional approaches</a:t>
            </a:r>
            <a:r>
              <a:rPr lang="en-IN" b="1" dirty="0">
                <a:effectLst/>
              </a:rPr>
              <a:t> and also a </a:t>
            </a:r>
            <a:r>
              <a:rPr lang="en-IN" b="1" dirty="0" err="1">
                <a:effectLst/>
              </a:rPr>
              <a:t>recoomendation</a:t>
            </a:r>
            <a:r>
              <a:rPr lang="en-IN" b="1" dirty="0">
                <a:effectLst/>
              </a:rPr>
              <a:t> system is developed by applying various ML </a:t>
            </a:r>
            <a:r>
              <a:rPr lang="en-IN" b="1" dirty="0" err="1">
                <a:effectLst/>
              </a:rPr>
              <a:t>methods,Artificial</a:t>
            </a:r>
            <a:r>
              <a:rPr lang="en-IN" b="1" dirty="0">
                <a:effectLst/>
              </a:rPr>
              <a:t> </a:t>
            </a:r>
            <a:r>
              <a:rPr lang="en-IN" b="1" dirty="0" err="1">
                <a:effectLst/>
              </a:rPr>
              <a:t>nueral</a:t>
            </a:r>
            <a:r>
              <a:rPr lang="en-IN" b="1" dirty="0">
                <a:effectLst/>
              </a:rPr>
              <a:t> </a:t>
            </a:r>
            <a:r>
              <a:rPr lang="en-IN" b="1" dirty="0" smtClean="0">
                <a:effectLst/>
              </a:rPr>
              <a:t>network methods </a:t>
            </a:r>
            <a:r>
              <a:rPr lang="en-IN" b="1" dirty="0">
                <a:effectLst/>
              </a:rPr>
              <a:t>to predict the concrete strength from its components accurately and then looking for the optimal combination of components which increases the strength.</a:t>
            </a:r>
          </a:p>
          <a:p>
            <a:endParaRPr lang="en-IN" b="1" dirty="0"/>
          </a:p>
        </p:txBody>
      </p:sp>
    </p:spTree>
    <p:extLst>
      <p:ext uri="{BB962C8B-B14F-4D97-AF65-F5344CB8AC3E}">
        <p14:creationId xmlns:p14="http://schemas.microsoft.com/office/powerpoint/2010/main" val="2142110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9" y="1970691"/>
            <a:ext cx="3121516" cy="347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029" y="1970690"/>
            <a:ext cx="3008039" cy="3427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630" y="1970690"/>
            <a:ext cx="2889250" cy="347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059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6441" y="1371679"/>
            <a:ext cx="4588931" cy="576262"/>
          </a:xfrm>
        </p:spPr>
        <p:txBody>
          <a:bodyPr/>
          <a:lstStyle/>
          <a:p>
            <a:r>
              <a:rPr lang="en-IN" dirty="0" smtClean="0"/>
              <a:t>PAIR PLOT</a:t>
            </a:r>
            <a:endParaRPr lang="en-IN" dirty="0"/>
          </a:p>
        </p:txBody>
      </p:sp>
      <p:sp>
        <p:nvSpPr>
          <p:cNvPr id="5" name="Text Placeholder 4"/>
          <p:cNvSpPr>
            <a:spLocks noGrp="1"/>
          </p:cNvSpPr>
          <p:nvPr>
            <p:ph type="body" sz="quarter" idx="3"/>
          </p:nvPr>
        </p:nvSpPr>
        <p:spPr>
          <a:xfrm rot="10800000" flipV="1">
            <a:off x="6443133" y="1285489"/>
            <a:ext cx="4604280" cy="700065"/>
          </a:xfrm>
        </p:spPr>
        <p:txBody>
          <a:bodyPr/>
          <a:lstStyle/>
          <a:p>
            <a:r>
              <a:rPr lang="en-IN" dirty="0"/>
              <a:t>F</a:t>
            </a:r>
            <a:r>
              <a:rPr lang="en-IN" dirty="0" smtClean="0"/>
              <a:t>EATURE COEFFICIENTS</a:t>
            </a:r>
            <a:endParaRPr lang="en-IN" dirty="0"/>
          </a:p>
        </p:txBody>
      </p:sp>
      <p:sp>
        <p:nvSpPr>
          <p:cNvPr id="6" name="Content Placeholder 5"/>
          <p:cNvSpPr>
            <a:spLocks noGrp="1"/>
          </p:cNvSpPr>
          <p:nvPr>
            <p:ph sz="quarter" idx="4"/>
          </p:nvPr>
        </p:nvSpPr>
        <p:spPr>
          <a:xfrm>
            <a:off x="12690983" y="5632072"/>
            <a:ext cx="7221595" cy="3567806"/>
          </a:xfrm>
        </p:spPr>
        <p:txBody>
          <a:bodyPr/>
          <a:lstStyle/>
          <a:p>
            <a:endParaRPr lang="en-IN" dirty="0"/>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938" y="2073614"/>
            <a:ext cx="4588931" cy="41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6151088" y="2890042"/>
            <a:ext cx="1805398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552" y="2120015"/>
            <a:ext cx="4598124" cy="405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6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141413" y="1240971"/>
            <a:ext cx="4876800" cy="475487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313488" y="1240972"/>
            <a:ext cx="4591050" cy="4754878"/>
          </a:xfrm>
          <a:prstGeom prst="rect">
            <a:avLst/>
          </a:prstGeom>
        </p:spPr>
      </p:pic>
    </p:spTree>
    <p:extLst>
      <p:ext uri="{BB962C8B-B14F-4D97-AF65-F5344CB8AC3E}">
        <p14:creationId xmlns:p14="http://schemas.microsoft.com/office/powerpoint/2010/main" val="173521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51641"/>
          </a:xfrm>
        </p:spPr>
        <p:txBody>
          <a:bodyPr/>
          <a:lstStyle/>
          <a:p>
            <a:r>
              <a:rPr lang="en-US" dirty="0" smtClean="0"/>
              <a:t>CONCLUSION:</a:t>
            </a:r>
            <a:endParaRPr lang="en-IN" dirty="0"/>
          </a:p>
        </p:txBody>
      </p:sp>
      <p:sp>
        <p:nvSpPr>
          <p:cNvPr id="3" name="Content Placeholder 2"/>
          <p:cNvSpPr>
            <a:spLocks noGrp="1"/>
          </p:cNvSpPr>
          <p:nvPr>
            <p:ph idx="1"/>
          </p:nvPr>
        </p:nvSpPr>
        <p:spPr>
          <a:xfrm>
            <a:off x="1141413" y="1970690"/>
            <a:ext cx="9905998" cy="4303985"/>
          </a:xfrm>
        </p:spPr>
        <p:txBody>
          <a:bodyPr>
            <a:noAutofit/>
          </a:bodyPr>
          <a:lstStyle/>
          <a:p>
            <a:r>
              <a:rPr lang="en-US" sz="2400" b="1" dirty="0">
                <a:effectLst/>
              </a:rPr>
              <a:t>We have </a:t>
            </a:r>
            <a:r>
              <a:rPr lang="en-US" sz="2400" b="1" dirty="0" err="1" smtClean="0">
                <a:effectLst/>
              </a:rPr>
              <a:t>analysed</a:t>
            </a:r>
            <a:r>
              <a:rPr lang="en-US" sz="2400" b="1" dirty="0" smtClean="0">
                <a:effectLst/>
              </a:rPr>
              <a:t> </a:t>
            </a:r>
            <a:r>
              <a:rPr lang="en-US" sz="2400" b="1" dirty="0">
                <a:effectLst/>
              </a:rPr>
              <a:t>the Compressive Strength Data and used Machine Learning to Predict the Compressive Strength of Concrete. We have used Linear Regression and its variations, Decision Trees and Random Forests to make predictions and compared their </a:t>
            </a:r>
            <a:r>
              <a:rPr lang="en-US" sz="2400" b="1" dirty="0" smtClean="0">
                <a:effectLst/>
              </a:rPr>
              <a:t>performance.</a:t>
            </a:r>
          </a:p>
          <a:p>
            <a:r>
              <a:rPr lang="en-US" sz="2400" b="1" dirty="0">
                <a:effectLst/>
              </a:rPr>
              <a:t>NN approaches combine the complexity of many statistical techniques with machine learning techniques .</a:t>
            </a:r>
            <a:r>
              <a:rPr lang="x-none" sz="2400" b="1" dirty="0" smtClean="0">
                <a:effectLst/>
              </a:rPr>
              <a:t>It </a:t>
            </a:r>
            <a:r>
              <a:rPr lang="x-none" sz="2400" b="1" dirty="0">
                <a:effectLst/>
              </a:rPr>
              <a:t>comes out as the best possible model for the prediction of compressive strength of concrete. It has predicted with high accuracy for all the curing ages, that is, 28, 56, and 91 </a:t>
            </a:r>
            <a:r>
              <a:rPr lang="x-none" sz="2400" b="1" dirty="0" smtClean="0">
                <a:effectLst/>
              </a:rPr>
              <a:t>days.</a:t>
            </a:r>
            <a:r>
              <a:rPr lang="en-IN" sz="2400" b="1" dirty="0" smtClean="0">
                <a:effectLst/>
              </a:rPr>
              <a:t>NN </a:t>
            </a:r>
            <a:r>
              <a:rPr lang="en-IN" b="1" dirty="0" smtClean="0">
                <a:effectLst/>
              </a:rPr>
              <a:t>USED FOR LARGE DATASETS.</a:t>
            </a:r>
            <a:endParaRPr lang="en-US" b="1" dirty="0" smtClean="0">
              <a:effectLst/>
            </a:endParaRPr>
          </a:p>
          <a:p>
            <a:r>
              <a:rPr lang="en-IN" sz="2400" b="1" dirty="0">
                <a:effectLst/>
              </a:rPr>
              <a:t>Further work involve investigating more learning schemes</a:t>
            </a:r>
            <a:r>
              <a:rPr lang="en-IN" sz="2400" b="1" dirty="0" smtClean="0">
                <a:effectLst/>
              </a:rPr>
              <a:t>, exploring </a:t>
            </a:r>
            <a:r>
              <a:rPr lang="en-IN" sz="2400" b="1" dirty="0">
                <a:effectLst/>
              </a:rPr>
              <a:t>more ML algorithms like Genetic programming and improving the correct prediction </a:t>
            </a:r>
            <a:r>
              <a:rPr lang="en-IN" sz="2400" b="1" dirty="0" smtClean="0">
                <a:effectLst/>
              </a:rPr>
              <a:t>rate.</a:t>
            </a:r>
            <a:endParaRPr lang="en-IN" sz="2400" b="1" dirty="0">
              <a:effectLst/>
            </a:endParaRPr>
          </a:p>
          <a:p>
            <a:endParaRPr lang="en-IN" sz="2400" b="1" dirty="0"/>
          </a:p>
        </p:txBody>
      </p:sp>
    </p:spTree>
    <p:extLst>
      <p:ext uri="{BB962C8B-B14F-4D97-AF65-F5344CB8AC3E}">
        <p14:creationId xmlns:p14="http://schemas.microsoft.com/office/powerpoint/2010/main" val="239625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461554"/>
          </a:xfrm>
        </p:spPr>
        <p:txBody>
          <a:bodyPr>
            <a:normAutofit fontScale="90000"/>
          </a:bodyPr>
          <a:lstStyle/>
          <a:p>
            <a:r>
              <a:rPr lang="en-IN" dirty="0"/>
              <a:t>INDIVIDUAL CONTRIBUTION:</a:t>
            </a:r>
          </a:p>
        </p:txBody>
      </p:sp>
      <p:sp>
        <p:nvSpPr>
          <p:cNvPr id="3" name="Content Placeholder 2"/>
          <p:cNvSpPr>
            <a:spLocks noGrp="1"/>
          </p:cNvSpPr>
          <p:nvPr>
            <p:ph sz="half" idx="1"/>
          </p:nvPr>
        </p:nvSpPr>
        <p:spPr>
          <a:xfrm>
            <a:off x="1141412" y="1606731"/>
            <a:ext cx="4876800" cy="4184469"/>
          </a:xfrm>
        </p:spPr>
        <p:txBody>
          <a:bodyPr>
            <a:normAutofit fontScale="77500" lnSpcReduction="20000"/>
          </a:bodyPr>
          <a:lstStyle/>
          <a:p>
            <a:pPr marL="0" indent="0">
              <a:buNone/>
            </a:pPr>
            <a:r>
              <a:rPr lang="en-IN" b="1" dirty="0"/>
              <a:t>1) DATA COLLECTION                        </a:t>
            </a:r>
          </a:p>
          <a:p>
            <a:pPr marL="0" indent="0">
              <a:buNone/>
            </a:pPr>
            <a:r>
              <a:rPr lang="en-IN" b="1" dirty="0"/>
              <a:t>2) DATA PREPROCESSING</a:t>
            </a:r>
          </a:p>
          <a:p>
            <a:pPr marL="0" indent="0">
              <a:buNone/>
            </a:pPr>
            <a:r>
              <a:rPr lang="en-IN" b="1" dirty="0"/>
              <a:t>3) IMPORT THE LIBRARIES</a:t>
            </a:r>
          </a:p>
          <a:p>
            <a:pPr marL="0" indent="0">
              <a:buNone/>
            </a:pPr>
            <a:r>
              <a:rPr lang="en-IN" b="1" dirty="0"/>
              <a:t>4) IMPORTING THE DATASET</a:t>
            </a:r>
          </a:p>
          <a:p>
            <a:pPr marL="0" indent="0">
              <a:buNone/>
            </a:pPr>
            <a:r>
              <a:rPr lang="en-IN" b="1" dirty="0"/>
              <a:t>5) DATA VISUALISATION</a:t>
            </a:r>
          </a:p>
          <a:p>
            <a:pPr marL="0" indent="0">
              <a:buNone/>
            </a:pPr>
            <a:r>
              <a:rPr lang="en-US" b="1" dirty="0"/>
              <a:t>6) TAKING CARE OF MISSING DATA</a:t>
            </a:r>
          </a:p>
          <a:p>
            <a:pPr marL="0" indent="0">
              <a:buNone/>
            </a:pPr>
            <a:r>
              <a:rPr lang="en-IN" b="1" dirty="0"/>
              <a:t>7) LABEL ENCODING</a:t>
            </a:r>
          </a:p>
          <a:p>
            <a:pPr marL="0" indent="0">
              <a:buNone/>
            </a:pPr>
            <a:r>
              <a:rPr lang="en-IN" b="1" dirty="0"/>
              <a:t>8) ONE HOT ENCODING</a:t>
            </a:r>
          </a:p>
          <a:p>
            <a:pPr marL="0" indent="0">
              <a:buNone/>
            </a:pPr>
            <a:r>
              <a:rPr lang="en-IN" b="1" dirty="0"/>
              <a:t>9) FEATURE SCALING</a:t>
            </a:r>
          </a:p>
          <a:p>
            <a:pPr marL="0" indent="0">
              <a:buNone/>
            </a:pPr>
            <a:r>
              <a:rPr lang="en-US" b="1" dirty="0"/>
              <a:t>10) SPLITTING DATA INTO TRAIN AND TEST</a:t>
            </a:r>
          </a:p>
          <a:p>
            <a:pPr marL="0" indent="0">
              <a:buNone/>
            </a:pPr>
            <a:r>
              <a:rPr lang="en-IN" b="1" dirty="0"/>
              <a:t>11) MODEL </a:t>
            </a:r>
            <a:r>
              <a:rPr lang="en-IN" b="1" dirty="0" smtClean="0"/>
              <a:t>BUILDING (ml algorithms and </a:t>
            </a:r>
            <a:r>
              <a:rPr lang="en-IN" b="1" dirty="0" err="1" smtClean="0"/>
              <a:t>ann</a:t>
            </a:r>
            <a:r>
              <a:rPr lang="en-IN" b="1" dirty="0" smtClean="0"/>
              <a:t>)</a:t>
            </a:r>
            <a:endParaRPr lang="en-IN" b="1" dirty="0"/>
          </a:p>
          <a:p>
            <a:pPr marL="0" indent="0">
              <a:buNone/>
            </a:pPr>
            <a:r>
              <a:rPr lang="en-IN" b="1" dirty="0"/>
              <a:t>12) APPLICATION BUILDING</a:t>
            </a:r>
          </a:p>
          <a:p>
            <a:pPr marL="0" indent="0">
              <a:buNone/>
            </a:pPr>
            <a:r>
              <a:rPr lang="en-IN" b="1" dirty="0"/>
              <a:t>13) CREATE HTML FILE</a:t>
            </a:r>
          </a:p>
          <a:p>
            <a:pPr marL="0" indent="0">
              <a:buNone/>
            </a:pPr>
            <a:r>
              <a:rPr lang="en-IN" b="1" dirty="0"/>
              <a:t>14) BUILD PYTHON CODE</a:t>
            </a:r>
          </a:p>
          <a:p>
            <a:endParaRPr lang="en-IN" dirty="0"/>
          </a:p>
        </p:txBody>
      </p:sp>
    </p:spTree>
    <p:extLst>
      <p:ext uri="{BB962C8B-B14F-4D97-AF65-F5344CB8AC3E}">
        <p14:creationId xmlns:p14="http://schemas.microsoft.com/office/powerpoint/2010/main" val="1873233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51641"/>
          </a:xfrm>
        </p:spPr>
        <p:txBody>
          <a:bodyPr/>
          <a:lstStyle/>
          <a:p>
            <a:r>
              <a:rPr lang="en-US" dirty="0" smtClean="0"/>
              <a:t>References:</a:t>
            </a:r>
            <a:endParaRPr lang="en-IN" dirty="0"/>
          </a:p>
        </p:txBody>
      </p:sp>
      <p:sp>
        <p:nvSpPr>
          <p:cNvPr id="3" name="Content Placeholder 2"/>
          <p:cNvSpPr>
            <a:spLocks noGrp="1"/>
          </p:cNvSpPr>
          <p:nvPr>
            <p:ph idx="1"/>
          </p:nvPr>
        </p:nvSpPr>
        <p:spPr>
          <a:xfrm>
            <a:off x="1141413" y="1261241"/>
            <a:ext cx="9905998" cy="5596759"/>
          </a:xfrm>
        </p:spPr>
        <p:txBody>
          <a:bodyPr>
            <a:normAutofit/>
          </a:bodyPr>
          <a:lstStyle/>
          <a:p>
            <a:pPr>
              <a:buFont typeface="Courier New" panose="02070309020205020404" pitchFamily="49" charset="0"/>
              <a:buChar char="o"/>
            </a:pPr>
            <a:r>
              <a:rPr lang="en-IN" b="1" dirty="0" err="1">
                <a:effectLst/>
              </a:rPr>
              <a:t>Asteris</a:t>
            </a:r>
            <a:r>
              <a:rPr lang="en-IN" b="1" dirty="0">
                <a:effectLst/>
              </a:rPr>
              <a:t>, P. G., </a:t>
            </a:r>
            <a:r>
              <a:rPr lang="en-IN" b="1" dirty="0" err="1">
                <a:effectLst/>
              </a:rPr>
              <a:t>Apostolopoulou</a:t>
            </a:r>
            <a:r>
              <a:rPr lang="en-IN" b="1" dirty="0">
                <a:effectLst/>
              </a:rPr>
              <a:t>, M., </a:t>
            </a:r>
            <a:r>
              <a:rPr lang="en-IN" b="1" dirty="0" err="1">
                <a:effectLst/>
              </a:rPr>
              <a:t>Skentou</a:t>
            </a:r>
            <a:r>
              <a:rPr lang="en-IN" b="1" dirty="0">
                <a:effectLst/>
              </a:rPr>
              <a:t>, A. D., &amp; </a:t>
            </a:r>
            <a:r>
              <a:rPr lang="en-IN" b="1" dirty="0" err="1">
                <a:effectLst/>
              </a:rPr>
              <a:t>Moropoulou</a:t>
            </a:r>
            <a:r>
              <a:rPr lang="en-IN" b="1" dirty="0">
                <a:effectLst/>
              </a:rPr>
              <a:t>, A. (2019). Application of artificial neural networks for the prediction of the compressive strength of cement-based mortars. Computers and Concrete, 24(4), 329-345</a:t>
            </a:r>
            <a:r>
              <a:rPr lang="en-IN" b="1" dirty="0" smtClean="0">
                <a:effectLst/>
              </a:rPr>
              <a:t>.</a:t>
            </a:r>
            <a:endParaRPr lang="en-US" b="1" dirty="0">
              <a:effectLst/>
            </a:endParaRPr>
          </a:p>
          <a:p>
            <a:pPr>
              <a:buFont typeface="Courier New" panose="02070309020205020404" pitchFamily="49" charset="0"/>
              <a:buChar char="o"/>
            </a:pPr>
            <a:r>
              <a:rPr lang="en-IN" b="1" dirty="0" err="1" smtClean="0">
                <a:effectLst/>
              </a:rPr>
              <a:t>Omran</a:t>
            </a:r>
            <a:r>
              <a:rPr lang="en-IN" b="1" dirty="0">
                <a:effectLst/>
              </a:rPr>
              <a:t>, B. A., Chen, Q., &amp; </a:t>
            </a:r>
            <a:r>
              <a:rPr lang="en-IN" b="1" dirty="0" err="1">
                <a:effectLst/>
              </a:rPr>
              <a:t>Jin</a:t>
            </a:r>
            <a:r>
              <a:rPr lang="en-IN" b="1" dirty="0">
                <a:effectLst/>
              </a:rPr>
              <a:t>, R. (2014). Prediction of compressive strength of “green” concrete using artificial neural networks. </a:t>
            </a:r>
            <a:r>
              <a:rPr lang="en-IN" b="1" dirty="0" err="1">
                <a:effectLst/>
              </a:rPr>
              <a:t>Sulbaran</a:t>
            </a:r>
            <a:r>
              <a:rPr lang="en-IN" b="1" dirty="0">
                <a:effectLst/>
              </a:rPr>
              <a:t>, T</a:t>
            </a:r>
            <a:r>
              <a:rPr lang="en-IN" b="1" dirty="0" smtClean="0">
                <a:effectLst/>
              </a:rPr>
              <a:t>.</a:t>
            </a:r>
          </a:p>
          <a:p>
            <a:pPr>
              <a:buFont typeface="Courier New" panose="02070309020205020404" pitchFamily="49" charset="0"/>
              <a:buChar char="o"/>
            </a:pPr>
            <a:r>
              <a:rPr lang="en-IN" b="1" dirty="0">
                <a:effectLst/>
              </a:rPr>
              <a:t>Moretti, J. F., </a:t>
            </a:r>
            <a:r>
              <a:rPr lang="en-IN" b="1" dirty="0" err="1">
                <a:effectLst/>
              </a:rPr>
              <a:t>Minussi</a:t>
            </a:r>
            <a:r>
              <a:rPr lang="en-IN" b="1" dirty="0">
                <a:effectLst/>
              </a:rPr>
              <a:t>, C. R., Akasaki, J. L., </a:t>
            </a:r>
            <a:r>
              <a:rPr lang="en-IN" b="1" dirty="0" err="1">
                <a:effectLst/>
              </a:rPr>
              <a:t>Fioriti</a:t>
            </a:r>
            <a:r>
              <a:rPr lang="en-IN" b="1" dirty="0">
                <a:effectLst/>
              </a:rPr>
              <a:t>, C. F., </a:t>
            </a:r>
            <a:r>
              <a:rPr lang="en-IN" b="1" dirty="0" err="1">
                <a:effectLst/>
              </a:rPr>
              <a:t>Melges</a:t>
            </a:r>
            <a:r>
              <a:rPr lang="en-IN" b="1" dirty="0">
                <a:effectLst/>
              </a:rPr>
              <a:t>, J. L. P., &amp; </a:t>
            </a:r>
            <a:r>
              <a:rPr lang="en-IN" b="1" dirty="0" err="1">
                <a:effectLst/>
              </a:rPr>
              <a:t>Tashima</a:t>
            </a:r>
            <a:r>
              <a:rPr lang="en-IN" b="1" dirty="0">
                <a:effectLst/>
              </a:rPr>
              <a:t>, M. M. (2016). &lt; b&gt; Prediction of modulus of elasticity and compressive strength of concrete specimens by means of artificial neural networks. </a:t>
            </a:r>
            <a:r>
              <a:rPr lang="en-IN" b="1" dirty="0" err="1">
                <a:effectLst/>
              </a:rPr>
              <a:t>Acta</a:t>
            </a:r>
            <a:r>
              <a:rPr lang="en-IN" b="1" dirty="0">
                <a:effectLst/>
              </a:rPr>
              <a:t> </a:t>
            </a:r>
            <a:r>
              <a:rPr lang="en-IN" b="1" dirty="0" err="1">
                <a:effectLst/>
              </a:rPr>
              <a:t>Scientiarum</a:t>
            </a:r>
            <a:r>
              <a:rPr lang="en-IN" b="1" dirty="0">
                <a:effectLst/>
              </a:rPr>
              <a:t>. Technology, 38(1), </a:t>
            </a:r>
            <a:r>
              <a:rPr lang="en-IN" b="1" dirty="0" smtClean="0">
                <a:effectLst/>
              </a:rPr>
              <a:t>65-70</a:t>
            </a:r>
          </a:p>
          <a:p>
            <a:pPr>
              <a:buFont typeface="Courier New" panose="02070309020205020404" pitchFamily="49" charset="0"/>
              <a:buChar char="o"/>
            </a:pPr>
            <a:r>
              <a:rPr lang="en-IN" b="1" dirty="0">
                <a:effectLst/>
              </a:rPr>
              <a:t>Dutta, D., &amp; </a:t>
            </a:r>
            <a:r>
              <a:rPr lang="en-IN" b="1" dirty="0" err="1">
                <a:effectLst/>
              </a:rPr>
              <a:t>Barai</a:t>
            </a:r>
            <a:r>
              <a:rPr lang="en-IN" b="1" dirty="0">
                <a:effectLst/>
              </a:rPr>
              <a:t>, S. V. (2019). Prediction of compressive strength of concrete: machine learning approaches. In Recent Advances in Structural Engineering, Volume 1 (pp. 503-513). Springer, Singapore</a:t>
            </a:r>
            <a:r>
              <a:rPr lang="en-IN" b="1" dirty="0" smtClean="0">
                <a:effectLst/>
              </a:rPr>
              <a:t>.</a:t>
            </a:r>
          </a:p>
          <a:p>
            <a:pPr>
              <a:buFont typeface="Courier New" panose="02070309020205020404" pitchFamily="49" charset="0"/>
              <a:buChar char="o"/>
            </a:pPr>
            <a:r>
              <a:rPr lang="en-IN" b="1" dirty="0" err="1">
                <a:effectLst/>
              </a:rPr>
              <a:t>Słoński</a:t>
            </a:r>
            <a:r>
              <a:rPr lang="en-IN" b="1" dirty="0">
                <a:effectLst/>
              </a:rPr>
              <a:t>, M. (2010). A comparison of model selection methods for compressive strength prediction of high-performance concrete using neural networks. Computers &amp; structures, 88(21-22), 1248-1253.</a:t>
            </a:r>
          </a:p>
          <a:p>
            <a:pPr>
              <a:buFont typeface="Courier New" panose="02070309020205020404" pitchFamily="49" charset="0"/>
              <a:buChar char="o"/>
            </a:pPr>
            <a:endParaRPr lang="en-IN" b="1" dirty="0"/>
          </a:p>
        </p:txBody>
      </p:sp>
    </p:spTree>
    <p:extLst>
      <p:ext uri="{BB962C8B-B14F-4D97-AF65-F5344CB8AC3E}">
        <p14:creationId xmlns:p14="http://schemas.microsoft.com/office/powerpoint/2010/main" val="146767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901336"/>
            <a:ext cx="9905998" cy="5473337"/>
          </a:xfrm>
        </p:spPr>
        <p:txBody>
          <a:bodyPr>
            <a:normAutofit lnSpcReduction="10000"/>
          </a:bodyPr>
          <a:lstStyle/>
          <a:p>
            <a:pPr>
              <a:buFont typeface="Courier New" panose="02070309020205020404" pitchFamily="49" charset="0"/>
              <a:buChar char="o"/>
            </a:pPr>
            <a:r>
              <a:rPr lang="en-IN" b="1" dirty="0">
                <a:effectLst/>
              </a:rPr>
              <a:t>Silva, P. F., </a:t>
            </a:r>
            <a:r>
              <a:rPr lang="en-IN" b="1" dirty="0" err="1">
                <a:effectLst/>
              </a:rPr>
              <a:t>Moita</a:t>
            </a:r>
            <a:r>
              <a:rPr lang="en-IN" b="1" dirty="0">
                <a:effectLst/>
              </a:rPr>
              <a:t>, G. F., &amp; </a:t>
            </a:r>
            <a:r>
              <a:rPr lang="en-IN" b="1" dirty="0" err="1">
                <a:effectLst/>
              </a:rPr>
              <a:t>Arruda</a:t>
            </a:r>
            <a:r>
              <a:rPr lang="en-IN" b="1" dirty="0">
                <a:effectLst/>
              </a:rPr>
              <a:t>, V. F. (2020). Machine learning techniques to predict the compressive strength of concrete. </a:t>
            </a:r>
            <a:r>
              <a:rPr lang="en-IN" b="1" dirty="0" err="1">
                <a:effectLst/>
              </a:rPr>
              <a:t>Revista</a:t>
            </a:r>
            <a:r>
              <a:rPr lang="en-IN" b="1" dirty="0">
                <a:effectLst/>
              </a:rPr>
              <a:t> </a:t>
            </a:r>
            <a:r>
              <a:rPr lang="en-IN" b="1" dirty="0" err="1">
                <a:effectLst/>
              </a:rPr>
              <a:t>Internacional</a:t>
            </a:r>
            <a:r>
              <a:rPr lang="en-IN" b="1" dirty="0">
                <a:effectLst/>
              </a:rPr>
              <a:t> de </a:t>
            </a:r>
            <a:r>
              <a:rPr lang="en-IN" b="1" dirty="0" err="1">
                <a:effectLst/>
              </a:rPr>
              <a:t>Métodos</a:t>
            </a:r>
            <a:r>
              <a:rPr lang="en-IN" b="1" dirty="0">
                <a:effectLst/>
              </a:rPr>
              <a:t> </a:t>
            </a:r>
            <a:r>
              <a:rPr lang="en-IN" b="1" dirty="0" err="1">
                <a:effectLst/>
              </a:rPr>
              <a:t>Numéricos</a:t>
            </a:r>
            <a:r>
              <a:rPr lang="en-IN" b="1" dirty="0">
                <a:effectLst/>
              </a:rPr>
              <a:t> para </a:t>
            </a:r>
            <a:r>
              <a:rPr lang="en-IN" b="1" dirty="0" err="1">
                <a:effectLst/>
              </a:rPr>
              <a:t>Cálculo</a:t>
            </a:r>
            <a:r>
              <a:rPr lang="en-IN" b="1" dirty="0">
                <a:effectLst/>
              </a:rPr>
              <a:t> y </a:t>
            </a:r>
            <a:r>
              <a:rPr lang="en-IN" b="1" dirty="0" err="1">
                <a:effectLst/>
              </a:rPr>
              <a:t>Diseño</a:t>
            </a:r>
            <a:r>
              <a:rPr lang="en-IN" b="1" dirty="0">
                <a:effectLst/>
              </a:rPr>
              <a:t> </a:t>
            </a:r>
            <a:r>
              <a:rPr lang="en-IN" b="1" dirty="0" err="1">
                <a:effectLst/>
              </a:rPr>
              <a:t>en</a:t>
            </a:r>
            <a:r>
              <a:rPr lang="en-IN" b="1" dirty="0">
                <a:effectLst/>
              </a:rPr>
              <a:t> </a:t>
            </a:r>
            <a:r>
              <a:rPr lang="en-IN" b="1" dirty="0" err="1">
                <a:effectLst/>
              </a:rPr>
              <a:t>Ingeniería</a:t>
            </a:r>
            <a:r>
              <a:rPr lang="en-IN" b="1" dirty="0">
                <a:effectLst/>
              </a:rPr>
              <a:t>, 36(4</a:t>
            </a:r>
            <a:r>
              <a:rPr lang="en-IN" b="1" dirty="0" smtClean="0">
                <a:effectLst/>
              </a:rPr>
              <a:t>).</a:t>
            </a:r>
            <a:endParaRPr lang="en-IN" b="1" dirty="0" smtClean="0"/>
          </a:p>
          <a:p>
            <a:pPr>
              <a:buFont typeface="Courier New" panose="02070309020205020404" pitchFamily="49" charset="0"/>
              <a:buChar char="o"/>
            </a:pPr>
            <a:r>
              <a:rPr lang="en-IN" b="1" dirty="0" smtClean="0">
                <a:effectLst/>
              </a:rPr>
              <a:t>Nguyen, T. A., Ly, H. B., Mai, H. V. T., &amp; Tran, V. Q. (2020). Prediction of Later-Age Concrete Compressive Strength Using Feedforward Neural Network. Advances in Materials Science and Engineering, 2020.</a:t>
            </a:r>
          </a:p>
          <a:p>
            <a:pPr>
              <a:buFont typeface="Courier New" panose="02070309020205020404" pitchFamily="49" charset="0"/>
              <a:buChar char="o"/>
            </a:pPr>
            <a:r>
              <a:rPr lang="en-IN" b="1" dirty="0" smtClean="0">
                <a:solidFill>
                  <a:schemeClr val="tx1"/>
                </a:solidFill>
                <a:effectLst/>
              </a:rPr>
              <a:t>8</a:t>
            </a:r>
            <a:r>
              <a:rPr lang="en-IN" b="1" dirty="0" smtClean="0">
                <a:effectLst/>
              </a:rPr>
              <a:t>. </a:t>
            </a:r>
            <a:r>
              <a:rPr lang="en-IN" b="1" dirty="0" err="1" smtClean="0">
                <a:effectLst/>
              </a:rPr>
              <a:t>Yaseen</a:t>
            </a:r>
            <a:r>
              <a:rPr lang="en-IN" b="1" dirty="0">
                <a:effectLst/>
              </a:rPr>
              <a:t>, Z. M., </a:t>
            </a:r>
            <a:r>
              <a:rPr lang="en-IN" b="1" dirty="0" err="1">
                <a:effectLst/>
              </a:rPr>
              <a:t>Deo</a:t>
            </a:r>
            <a:r>
              <a:rPr lang="en-IN" b="1" dirty="0">
                <a:effectLst/>
              </a:rPr>
              <a:t>, R. C., </a:t>
            </a:r>
            <a:r>
              <a:rPr lang="en-IN" b="1" dirty="0" err="1">
                <a:effectLst/>
              </a:rPr>
              <a:t>Hilal</a:t>
            </a:r>
            <a:r>
              <a:rPr lang="en-IN" b="1" dirty="0">
                <a:effectLst/>
              </a:rPr>
              <a:t>, A., </a:t>
            </a:r>
            <a:r>
              <a:rPr lang="en-IN" b="1" dirty="0" err="1">
                <a:effectLst/>
              </a:rPr>
              <a:t>Abd</a:t>
            </a:r>
            <a:r>
              <a:rPr lang="en-IN" b="1" dirty="0">
                <a:effectLst/>
              </a:rPr>
              <a:t>, A. M., Bueno, L. C., Salcedo-</a:t>
            </a:r>
            <a:r>
              <a:rPr lang="en-IN" b="1" dirty="0" err="1">
                <a:effectLst/>
              </a:rPr>
              <a:t>Sanz</a:t>
            </a:r>
            <a:r>
              <a:rPr lang="en-IN" b="1" dirty="0">
                <a:effectLst/>
              </a:rPr>
              <a:t>, S., &amp; </a:t>
            </a:r>
            <a:r>
              <a:rPr lang="en-IN" b="1" dirty="0" err="1">
                <a:effectLst/>
              </a:rPr>
              <a:t>Nehdi</a:t>
            </a:r>
            <a:r>
              <a:rPr lang="en-IN" b="1" dirty="0">
                <a:effectLst/>
              </a:rPr>
              <a:t>, M. L. (2018). Predicting compressive strength of lightweight foamed concrete using extreme learning machine model. Advances in Engineering Software, 115, </a:t>
            </a:r>
            <a:r>
              <a:rPr lang="en-IN" b="1" dirty="0" smtClean="0">
                <a:effectLst/>
              </a:rPr>
              <a:t>112-125</a:t>
            </a:r>
          </a:p>
          <a:p>
            <a:pPr>
              <a:buFont typeface="Courier New" panose="02070309020205020404" pitchFamily="49" charset="0"/>
              <a:buChar char="o"/>
            </a:pPr>
            <a:r>
              <a:rPr lang="en-IN" b="1" dirty="0" err="1" smtClean="0">
                <a:effectLst/>
              </a:rPr>
              <a:t>Poorarbabi</a:t>
            </a:r>
            <a:r>
              <a:rPr lang="en-IN" b="1" dirty="0">
                <a:effectLst/>
              </a:rPr>
              <a:t>, A., </a:t>
            </a:r>
            <a:r>
              <a:rPr lang="en-IN" b="1" dirty="0" err="1">
                <a:effectLst/>
              </a:rPr>
              <a:t>Ghasemi</a:t>
            </a:r>
            <a:r>
              <a:rPr lang="en-IN" b="1" dirty="0">
                <a:effectLst/>
              </a:rPr>
              <a:t>, M., &amp; </a:t>
            </a:r>
            <a:r>
              <a:rPr lang="en-IN" b="1" dirty="0" err="1">
                <a:effectLst/>
              </a:rPr>
              <a:t>Moghaddam</a:t>
            </a:r>
            <a:r>
              <a:rPr lang="en-IN" b="1" dirty="0">
                <a:effectLst/>
              </a:rPr>
              <a:t>, M. A. (2020). Concrete Compressive Strength Prediction Using Neural Networks Based on Non-destructive Tests and a Self-calibrated Response Surface Methodology. Journal of </a:t>
            </a:r>
            <a:r>
              <a:rPr lang="en-IN" b="1" dirty="0" err="1">
                <a:effectLst/>
              </a:rPr>
              <a:t>Nondestructive</a:t>
            </a:r>
            <a:r>
              <a:rPr lang="en-IN" b="1" dirty="0">
                <a:effectLst/>
              </a:rPr>
              <a:t> Evaluation, 39(4), </a:t>
            </a:r>
            <a:r>
              <a:rPr lang="en-IN" b="1" dirty="0" smtClean="0">
                <a:effectLst/>
              </a:rPr>
              <a:t>1-11.</a:t>
            </a:r>
          </a:p>
          <a:p>
            <a:pPr>
              <a:buFont typeface="Courier New" panose="02070309020205020404" pitchFamily="49" charset="0"/>
              <a:buChar char="o"/>
            </a:pPr>
            <a:r>
              <a:rPr lang="en-IN" b="1" dirty="0" err="1" smtClean="0">
                <a:effectLst/>
              </a:rPr>
              <a:t>Khashman</a:t>
            </a:r>
            <a:r>
              <a:rPr lang="en-IN" b="1" dirty="0" smtClean="0">
                <a:effectLst/>
              </a:rPr>
              <a:t>, A., &amp; </a:t>
            </a:r>
            <a:r>
              <a:rPr lang="en-IN" b="1" dirty="0" err="1" smtClean="0">
                <a:effectLst/>
              </a:rPr>
              <a:t>Akpinar</a:t>
            </a:r>
            <a:r>
              <a:rPr lang="en-IN" b="1" dirty="0" smtClean="0">
                <a:effectLst/>
              </a:rPr>
              <a:t>, P. (2017). Non-destructive prediction of concrete compressive strength using neural networks. Procedia Computer Science, 108, 2358-2362.</a:t>
            </a:r>
          </a:p>
          <a:p>
            <a:pPr>
              <a:buFont typeface="Courier New" panose="02070309020205020404" pitchFamily="49" charset="0"/>
              <a:buChar char="o"/>
            </a:pPr>
            <a:endParaRPr lang="en-IN" b="1" dirty="0">
              <a:effectLst/>
            </a:endParaRPr>
          </a:p>
          <a:p>
            <a:pPr>
              <a:buFont typeface="Courier New" panose="02070309020205020404" pitchFamily="49" charset="0"/>
              <a:buChar char="o"/>
            </a:pPr>
            <a:endParaRPr lang="en-IN" b="1" dirty="0"/>
          </a:p>
        </p:txBody>
      </p:sp>
    </p:spTree>
    <p:extLst>
      <p:ext uri="{BB962C8B-B14F-4D97-AF65-F5344CB8AC3E}">
        <p14:creationId xmlns:p14="http://schemas.microsoft.com/office/powerpoint/2010/main" val="280758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666999"/>
            <a:ext cx="9905998" cy="1996441"/>
          </a:xfrm>
        </p:spPr>
        <p:txBody>
          <a:bodyPr>
            <a:normAutofit/>
          </a:bodyPr>
          <a:lstStyle/>
          <a:p>
            <a:pPr marL="0" indent="0">
              <a:buNone/>
            </a:pPr>
            <a:r>
              <a:rPr lang="en-IN" sz="2800" b="1" dirty="0" smtClean="0"/>
              <a:t>                                   THANK YOU</a:t>
            </a:r>
            <a:endParaRPr lang="en-IN" sz="2800" b="1" dirty="0"/>
          </a:p>
        </p:txBody>
      </p:sp>
    </p:spTree>
    <p:extLst>
      <p:ext uri="{BB962C8B-B14F-4D97-AF65-F5344CB8AC3E}">
        <p14:creationId xmlns:p14="http://schemas.microsoft.com/office/powerpoint/2010/main" val="237085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57497"/>
          </a:xfrm>
        </p:spPr>
        <p:txBody>
          <a:bodyPr/>
          <a:lstStyle/>
          <a:p>
            <a:r>
              <a:rPr lang="en-IN" dirty="0" smtClean="0"/>
              <a:t>PROBLEM STATEMENT-SOCIETAL ISSUE</a:t>
            </a:r>
            <a:endParaRPr lang="en-IN" dirty="0"/>
          </a:p>
        </p:txBody>
      </p:sp>
      <p:sp>
        <p:nvSpPr>
          <p:cNvPr id="3" name="Content Placeholder 2"/>
          <p:cNvSpPr>
            <a:spLocks noGrp="1"/>
          </p:cNvSpPr>
          <p:nvPr>
            <p:ph idx="1"/>
          </p:nvPr>
        </p:nvSpPr>
        <p:spPr>
          <a:xfrm>
            <a:off x="1141413" y="1397726"/>
            <a:ext cx="9905998" cy="4859383"/>
          </a:xfrm>
        </p:spPr>
        <p:txBody>
          <a:bodyPr>
            <a:noAutofit/>
          </a:bodyPr>
          <a:lstStyle/>
          <a:p>
            <a:endParaRPr lang="en-US" sz="1800" b="1" i="1" dirty="0" smtClean="0">
              <a:effectLst/>
              <a:latin typeface="+mj-lt"/>
              <a:cs typeface="Times New Roman" panose="02020603050405020304" pitchFamily="18" charset="0"/>
            </a:endParaRPr>
          </a:p>
          <a:p>
            <a:endParaRPr lang="en-US" sz="1800" b="1" i="1" dirty="0">
              <a:effectLst/>
              <a:latin typeface="+mj-lt"/>
              <a:cs typeface="Times New Roman" panose="02020603050405020304" pitchFamily="18" charset="0"/>
            </a:endParaRPr>
          </a:p>
          <a:p>
            <a:endParaRPr lang="en-US" sz="1800" b="1" i="1" dirty="0" smtClean="0">
              <a:effectLst/>
              <a:latin typeface="+mj-lt"/>
              <a:cs typeface="Times New Roman" panose="02020603050405020304" pitchFamily="18" charset="0"/>
            </a:endParaRPr>
          </a:p>
          <a:p>
            <a:r>
              <a:rPr lang="en-US" sz="1800" b="1" i="1" dirty="0" smtClean="0">
                <a:effectLst/>
                <a:latin typeface="+mj-lt"/>
                <a:cs typeface="Times New Roman" panose="02020603050405020304" pitchFamily="18" charset="0"/>
              </a:rPr>
              <a:t>In </a:t>
            </a:r>
            <a:r>
              <a:rPr lang="en-US" sz="1800" b="1" i="1" dirty="0">
                <a:effectLst/>
                <a:latin typeface="+mj-lt"/>
                <a:cs typeface="Times New Roman" panose="02020603050405020304" pitchFamily="18" charset="0"/>
              </a:rPr>
              <a:t>earlier days, the concrete strength is measure through other traditional methods like using drill holes, weight spring, or using sensors. But that requires a significant destruction of test sample and thereby increasing the cost. </a:t>
            </a:r>
          </a:p>
          <a:p>
            <a:r>
              <a:rPr lang="en-US" sz="1800" b="1" i="1" dirty="0" smtClean="0">
                <a:effectLst/>
                <a:latin typeface="+mj-lt"/>
                <a:cs typeface="Times New Roman" panose="02020603050405020304" pitchFamily="18" charset="0"/>
              </a:rPr>
              <a:t>And </a:t>
            </a:r>
            <a:r>
              <a:rPr lang="en-US" sz="1800" b="1" i="1" dirty="0">
                <a:effectLst/>
                <a:latin typeface="+mj-lt"/>
                <a:cs typeface="Times New Roman" panose="02020603050405020304" pitchFamily="18" charset="0"/>
              </a:rPr>
              <a:t>the accuracy was also hardly 70%.This is generally determined by a standard crushing test on a concrete cylinder. This requires engineers to build small concrete cylinders with different combinations of raw materials and test these cylinders for strength variations with a change in each raw material. </a:t>
            </a:r>
            <a:endParaRPr lang="en-US" sz="1800" b="1" i="1" dirty="0" smtClean="0">
              <a:effectLst/>
              <a:latin typeface="+mj-lt"/>
              <a:cs typeface="Times New Roman" panose="02020603050405020304" pitchFamily="18" charset="0"/>
            </a:endParaRPr>
          </a:p>
          <a:p>
            <a:r>
              <a:rPr lang="en-US" sz="1800" b="1" i="1" dirty="0" smtClean="0">
                <a:effectLst/>
                <a:latin typeface="+mj-lt"/>
                <a:cs typeface="Times New Roman" panose="02020603050405020304" pitchFamily="18" charset="0"/>
              </a:rPr>
              <a:t>The </a:t>
            </a:r>
            <a:r>
              <a:rPr lang="en-US" sz="1800" b="1" i="1" dirty="0">
                <a:effectLst/>
                <a:latin typeface="+mj-lt"/>
                <a:cs typeface="Times New Roman" panose="02020603050405020304" pitchFamily="18" charset="0"/>
              </a:rPr>
              <a:t>recommended wait time for testing </a:t>
            </a:r>
            <a:r>
              <a:rPr lang="en-US" sz="1800" b="1" i="1" dirty="0" smtClean="0">
                <a:effectLst/>
                <a:latin typeface="+mj-lt"/>
                <a:cs typeface="Times New Roman" panose="02020603050405020304" pitchFamily="18" charset="0"/>
              </a:rPr>
              <a:t>the</a:t>
            </a:r>
            <a:r>
              <a:rPr lang="en-IN" sz="1800" b="1" i="1" dirty="0">
                <a:effectLst/>
                <a:latin typeface="+mj-lt"/>
                <a:cs typeface="Times New Roman" panose="02020603050405020304" pitchFamily="18" charset="0"/>
              </a:rPr>
              <a:t> </a:t>
            </a:r>
            <a:r>
              <a:rPr lang="en-US" sz="1800" b="1" i="1" dirty="0" smtClean="0">
                <a:effectLst/>
                <a:latin typeface="+mj-lt"/>
                <a:cs typeface="Times New Roman" panose="02020603050405020304" pitchFamily="18" charset="0"/>
              </a:rPr>
              <a:t>cylinder </a:t>
            </a:r>
            <a:r>
              <a:rPr lang="en-US" sz="1800" b="1" i="1" dirty="0">
                <a:effectLst/>
                <a:latin typeface="+mj-lt"/>
                <a:cs typeface="Times New Roman" panose="02020603050405020304" pitchFamily="18" charset="0"/>
              </a:rPr>
              <a:t>is 28 days to ensure correct results. This consumes a lot of time and requires a lot of </a:t>
            </a:r>
            <a:r>
              <a:rPr lang="en-US" sz="1800" b="1" i="1" dirty="0" err="1">
                <a:effectLst/>
                <a:latin typeface="+mj-lt"/>
                <a:cs typeface="Times New Roman" panose="02020603050405020304" pitchFamily="18" charset="0"/>
              </a:rPr>
              <a:t>labour</a:t>
            </a:r>
            <a:r>
              <a:rPr lang="en-US" sz="1800" b="1" i="1" dirty="0">
                <a:effectLst/>
                <a:latin typeface="+mj-lt"/>
                <a:cs typeface="Times New Roman" panose="02020603050405020304" pitchFamily="18" charset="0"/>
              </a:rPr>
              <a:t> to prepare different prototypes and test them. Also, this method is prone to human error and one small mistake can cause the wait time to drastically increase.</a:t>
            </a:r>
            <a:endParaRPr lang="en-IN" sz="1800" b="1" i="1" dirty="0">
              <a:effectLst/>
              <a:latin typeface="+mj-lt"/>
              <a:cs typeface="Times New Roman" panose="02020603050405020304" pitchFamily="18" charset="0"/>
            </a:endParaRPr>
          </a:p>
          <a:p>
            <a:r>
              <a:rPr lang="en-US" sz="1800" b="1" i="1" dirty="0">
                <a:effectLst/>
                <a:latin typeface="+mj-lt"/>
                <a:cs typeface="Times New Roman" panose="02020603050405020304" pitchFamily="18" charset="0"/>
              </a:rPr>
              <a:t>Generally, the one-factor-at-a-time method is used in experimental designs to determine the concrete properties. The major disadvantage of this approach is that it does not consider the interaction between the factors (interaction terms). The higher the number of the controlled and uncontrolled effect variables that influence the concrete properties, the lesser the predicted accuracy.</a:t>
            </a:r>
            <a:endParaRPr lang="en-IN" sz="1800" b="1" i="1" dirty="0">
              <a:effectLst/>
              <a:latin typeface="+mj-lt"/>
              <a:cs typeface="Times New Roman" panose="02020603050405020304" pitchFamily="18" charset="0"/>
            </a:endParaRPr>
          </a:p>
          <a:p>
            <a:pPr marL="0" indent="0">
              <a:buNone/>
            </a:pPr>
            <a:endParaRPr lang="en-IN" sz="1800" b="1" i="1" dirty="0">
              <a:effectLst/>
              <a:latin typeface="+mj-lt"/>
              <a:cs typeface="Times New Roman" panose="02020603050405020304" pitchFamily="18" charset="0"/>
            </a:endParaRPr>
          </a:p>
          <a:p>
            <a:endParaRPr lang="en-IN" sz="1800" b="1" dirty="0">
              <a:latin typeface="+mj-lt"/>
              <a:cs typeface="Times New Roman" panose="02020603050405020304" pitchFamily="18" charset="0"/>
            </a:endParaRPr>
          </a:p>
        </p:txBody>
      </p:sp>
    </p:spTree>
    <p:extLst>
      <p:ext uri="{BB962C8B-B14F-4D97-AF65-F5344CB8AC3E}">
        <p14:creationId xmlns:p14="http://schemas.microsoft.com/office/powerpoint/2010/main" val="11360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44434"/>
          </a:xfrm>
        </p:spPr>
        <p:txBody>
          <a:bodyPr/>
          <a:lstStyle/>
          <a:p>
            <a:r>
              <a:rPr lang="en-IN" dirty="0" smtClean="0"/>
              <a:t>Objectives:</a:t>
            </a:r>
            <a:endParaRPr lang="en-IN" dirty="0"/>
          </a:p>
        </p:txBody>
      </p:sp>
      <p:sp>
        <p:nvSpPr>
          <p:cNvPr id="3" name="Content Placeholder 2"/>
          <p:cNvSpPr>
            <a:spLocks noGrp="1"/>
          </p:cNvSpPr>
          <p:nvPr>
            <p:ph idx="1"/>
          </p:nvPr>
        </p:nvSpPr>
        <p:spPr>
          <a:xfrm>
            <a:off x="1141413" y="2508069"/>
            <a:ext cx="9905998" cy="3283132"/>
          </a:xfrm>
        </p:spPr>
        <p:txBody>
          <a:bodyPr>
            <a:noAutofit/>
          </a:bodyPr>
          <a:lstStyle/>
          <a:p>
            <a:r>
              <a:rPr lang="en-IN" b="1" dirty="0">
                <a:effectLst/>
              </a:rPr>
              <a:t>With the use of Machine Learning Model, there will be no limitation of the complexity increasing number of variables. This Model and train and test the given population of concrete and with the best performing machine learning model it can effortlessly predict the strength of the concrete with much higher accuracy than traditional methods</a:t>
            </a:r>
            <a:r>
              <a:rPr lang="en-IN" b="1" dirty="0" smtClean="0">
                <a:effectLst/>
              </a:rPr>
              <a:t>.</a:t>
            </a:r>
          </a:p>
          <a:p>
            <a:r>
              <a:rPr lang="x-none" b="1" dirty="0">
                <a:effectLst/>
              </a:rPr>
              <a:t>the focus of </a:t>
            </a:r>
            <a:r>
              <a:rPr lang="en-IN" b="1" dirty="0" smtClean="0">
                <a:effectLst/>
              </a:rPr>
              <a:t>PROJECT</a:t>
            </a:r>
            <a:r>
              <a:rPr lang="x-none" b="1" dirty="0" smtClean="0">
                <a:effectLst/>
              </a:rPr>
              <a:t> </a:t>
            </a:r>
            <a:r>
              <a:rPr lang="x-none" b="1" dirty="0">
                <a:effectLst/>
              </a:rPr>
              <a:t>is the application of machine learning process</a:t>
            </a:r>
            <a:r>
              <a:rPr lang="en-IN" b="1" dirty="0">
                <a:effectLst/>
              </a:rPr>
              <a:t>,Artificial </a:t>
            </a:r>
            <a:r>
              <a:rPr lang="en-IN" b="1" dirty="0" err="1">
                <a:effectLst/>
              </a:rPr>
              <a:t>nueral</a:t>
            </a:r>
            <a:r>
              <a:rPr lang="en-IN" b="1" dirty="0">
                <a:effectLst/>
              </a:rPr>
              <a:t> networks</a:t>
            </a:r>
            <a:r>
              <a:rPr lang="x-none" b="1" dirty="0">
                <a:effectLst/>
              </a:rPr>
              <a:t> and their suitability to model concrete compressive strength compared with early models obtained from the literature and compared with some conventional approaches</a:t>
            </a:r>
            <a:r>
              <a:rPr lang="en-IN" b="1" dirty="0">
                <a:effectLst/>
              </a:rPr>
              <a:t> </a:t>
            </a:r>
            <a:endParaRPr lang="en-IN" b="1" dirty="0" smtClean="0">
              <a:effectLst/>
            </a:endParaRPr>
          </a:p>
          <a:p>
            <a:r>
              <a:rPr lang="en-IN" b="1" dirty="0" smtClean="0">
                <a:effectLst/>
              </a:rPr>
              <a:t> </a:t>
            </a:r>
            <a:r>
              <a:rPr lang="en-IN" b="1" dirty="0">
                <a:effectLst/>
              </a:rPr>
              <a:t>also a </a:t>
            </a:r>
            <a:r>
              <a:rPr lang="en-IN" b="1" dirty="0" err="1" smtClean="0">
                <a:effectLst/>
              </a:rPr>
              <a:t>recoMmendation</a:t>
            </a:r>
            <a:r>
              <a:rPr lang="en-IN" b="1" dirty="0" smtClean="0">
                <a:effectLst/>
              </a:rPr>
              <a:t> </a:t>
            </a:r>
            <a:r>
              <a:rPr lang="en-IN" b="1" dirty="0">
                <a:effectLst/>
              </a:rPr>
              <a:t>system is developed by applying various ML </a:t>
            </a:r>
            <a:r>
              <a:rPr lang="en-IN" b="1" dirty="0" err="1">
                <a:effectLst/>
              </a:rPr>
              <a:t>methods,Artificial</a:t>
            </a:r>
            <a:r>
              <a:rPr lang="en-IN" b="1" dirty="0">
                <a:effectLst/>
              </a:rPr>
              <a:t> </a:t>
            </a:r>
            <a:r>
              <a:rPr lang="en-IN" b="1" dirty="0" err="1">
                <a:effectLst/>
              </a:rPr>
              <a:t>nueral</a:t>
            </a:r>
            <a:r>
              <a:rPr lang="en-IN" b="1" dirty="0">
                <a:effectLst/>
              </a:rPr>
              <a:t> </a:t>
            </a:r>
            <a:r>
              <a:rPr lang="en-IN" b="1" dirty="0" smtClean="0">
                <a:effectLst/>
              </a:rPr>
              <a:t>network methods </a:t>
            </a:r>
            <a:r>
              <a:rPr lang="en-IN" b="1" dirty="0">
                <a:effectLst/>
              </a:rPr>
              <a:t>to predict the concrete strength from its components accurately and then looking for the optimal combination of components which increases the strength.</a:t>
            </a:r>
          </a:p>
          <a:p>
            <a:endParaRPr lang="en-IN" b="1" dirty="0">
              <a:effectLst/>
            </a:endParaRPr>
          </a:p>
          <a:p>
            <a:endParaRPr lang="en-IN" b="1" dirty="0"/>
          </a:p>
        </p:txBody>
      </p:sp>
    </p:spTree>
    <p:extLst>
      <p:ext uri="{BB962C8B-B14F-4D97-AF65-F5344CB8AC3E}">
        <p14:creationId xmlns:p14="http://schemas.microsoft.com/office/powerpoint/2010/main" val="137392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670560"/>
          </a:xfrm>
        </p:spPr>
        <p:txBody>
          <a:bodyPr/>
          <a:lstStyle/>
          <a:p>
            <a:r>
              <a:rPr lang="en-IN" dirty="0" smtClean="0"/>
              <a:t>Literature survey:</a:t>
            </a:r>
            <a:endParaRPr lang="en-IN" dirty="0"/>
          </a:p>
        </p:txBody>
      </p:sp>
      <p:sp>
        <p:nvSpPr>
          <p:cNvPr id="3" name="Content Placeholder 2"/>
          <p:cNvSpPr>
            <a:spLocks noGrp="1"/>
          </p:cNvSpPr>
          <p:nvPr>
            <p:ph idx="1"/>
          </p:nvPr>
        </p:nvSpPr>
        <p:spPr>
          <a:xfrm>
            <a:off x="1141413" y="1384663"/>
            <a:ext cx="9905998" cy="4976948"/>
          </a:xfrm>
        </p:spPr>
        <p:txBody>
          <a:bodyPr>
            <a:normAutofit/>
          </a:bodyPr>
          <a:lstStyle/>
          <a:p>
            <a:pPr marL="0" indent="0">
              <a:buNone/>
            </a:pPr>
            <a:r>
              <a:rPr lang="en-IN" b="1" dirty="0">
                <a:effectLst/>
              </a:rPr>
              <a:t>1</a:t>
            </a:r>
            <a:r>
              <a:rPr lang="en-IN" b="1" dirty="0" smtClean="0">
                <a:effectLst/>
              </a:rPr>
              <a:t>) Title: Comparison </a:t>
            </a:r>
            <a:r>
              <a:rPr lang="en-IN" b="1" dirty="0">
                <a:effectLst/>
              </a:rPr>
              <a:t>of Machine Learning Techniques for the Prediction of Compressive Strength of Concrete.     </a:t>
            </a:r>
            <a:endParaRPr lang="en-IN" b="1" i="1" dirty="0">
              <a:effectLst/>
            </a:endParaRPr>
          </a:p>
          <a:p>
            <a:r>
              <a:rPr lang="en-IN" b="1" dirty="0">
                <a:effectLst/>
              </a:rPr>
              <a:t>Author</a:t>
            </a:r>
            <a:r>
              <a:rPr lang="en-IN" b="1" dirty="0" smtClean="0">
                <a:effectLst/>
              </a:rPr>
              <a:t>: </a:t>
            </a:r>
            <a:r>
              <a:rPr lang="en-US" b="1" dirty="0" err="1" smtClean="0">
                <a:effectLst/>
              </a:rPr>
              <a:t>PalikaChopra,RajendraKumarSharma,Maneek</a:t>
            </a:r>
            <a:r>
              <a:rPr lang="en-US" b="1" dirty="0" smtClean="0">
                <a:effectLst/>
              </a:rPr>
              <a:t> </a:t>
            </a:r>
            <a:r>
              <a:rPr lang="en-US" b="1" dirty="0" err="1">
                <a:effectLst/>
              </a:rPr>
              <a:t>Kumar,andTanujChopra</a:t>
            </a:r>
            <a:r>
              <a:rPr lang="en-US" b="1" dirty="0">
                <a:effectLst/>
              </a:rPr>
              <a:t>.</a:t>
            </a:r>
            <a:endParaRPr lang="en-IN" b="1" i="1" dirty="0">
              <a:effectLst/>
            </a:endParaRPr>
          </a:p>
          <a:p>
            <a:r>
              <a:rPr lang="en-IN" b="1" dirty="0">
                <a:effectLst/>
              </a:rPr>
              <a:t>Year:</a:t>
            </a:r>
            <a:r>
              <a:rPr lang="en-IN" b="1" i="1" dirty="0">
                <a:effectLst/>
              </a:rPr>
              <a:t> </a:t>
            </a:r>
            <a:r>
              <a:rPr lang="en-US" b="1" i="1" dirty="0">
                <a:effectLst/>
              </a:rPr>
              <a:t>12 Apr 2018</a:t>
            </a:r>
            <a:endParaRPr lang="en-IN" b="1" i="1" dirty="0">
              <a:effectLst/>
            </a:endParaRPr>
          </a:p>
          <a:p>
            <a:r>
              <a:rPr lang="en-IN" b="1" dirty="0">
                <a:effectLst/>
              </a:rPr>
              <a:t>Techniques: </a:t>
            </a:r>
            <a:r>
              <a:rPr lang="en-US" b="1" dirty="0">
                <a:effectLst/>
              </a:rPr>
              <a:t>Three models have been used for the  prediction of compressive strength of concrete: </a:t>
            </a:r>
            <a:endParaRPr lang="en-IN" b="1" i="1" dirty="0">
              <a:effectLst/>
            </a:endParaRPr>
          </a:p>
          <a:p>
            <a:r>
              <a:rPr lang="en-US" b="1" dirty="0">
                <a:effectLst/>
              </a:rPr>
              <a:t> </a:t>
            </a:r>
            <a:r>
              <a:rPr lang="en-IN" b="1" dirty="0">
                <a:effectLst/>
              </a:rPr>
              <a:t>(</a:t>
            </a:r>
            <a:r>
              <a:rPr lang="en-IN" b="1" dirty="0" err="1">
                <a:effectLst/>
              </a:rPr>
              <a:t>i</a:t>
            </a:r>
            <a:r>
              <a:rPr lang="en-IN" b="1" dirty="0">
                <a:effectLst/>
              </a:rPr>
              <a:t>) decision tree (DT) model,</a:t>
            </a:r>
          </a:p>
          <a:p>
            <a:r>
              <a:rPr lang="en-IN" b="1" dirty="0">
                <a:effectLst/>
              </a:rPr>
              <a:t> (ii) random forest (RF) model, and</a:t>
            </a:r>
          </a:p>
          <a:p>
            <a:r>
              <a:rPr lang="en-IN" b="1" dirty="0">
                <a:effectLst/>
              </a:rPr>
              <a:t> (iii) neural network (NN) model.</a:t>
            </a:r>
          </a:p>
          <a:p>
            <a:r>
              <a:rPr lang="en-IN" b="1" dirty="0">
                <a:effectLst/>
              </a:rPr>
              <a:t>Limitations: </a:t>
            </a:r>
            <a:r>
              <a:rPr lang="en-US" b="1" dirty="0">
                <a:effectLst/>
              </a:rPr>
              <a:t>The problem with the DT model is that it </a:t>
            </a:r>
            <a:r>
              <a:rPr lang="en-US" b="1" dirty="0" smtClean="0">
                <a:effectLst/>
              </a:rPr>
              <a:t> </a:t>
            </a:r>
            <a:r>
              <a:rPr lang="en-US" b="1" dirty="0">
                <a:effectLst/>
              </a:rPr>
              <a:t>unable to predict beyond the range (minimum and maximum limits) given in the training dataset. therefore, the RMSE is high as compared to RF.</a:t>
            </a:r>
            <a:endParaRPr lang="en-IN" b="1" dirty="0">
              <a:effectLst/>
            </a:endParaRPr>
          </a:p>
          <a:p>
            <a:endParaRPr lang="en-IN" b="1" dirty="0"/>
          </a:p>
        </p:txBody>
      </p:sp>
    </p:spTree>
    <p:extLst>
      <p:ext uri="{BB962C8B-B14F-4D97-AF65-F5344CB8AC3E}">
        <p14:creationId xmlns:p14="http://schemas.microsoft.com/office/powerpoint/2010/main" val="14823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809897"/>
            <a:ext cx="9905998" cy="5434148"/>
          </a:xfrm>
        </p:spPr>
        <p:txBody>
          <a:bodyPr>
            <a:normAutofit/>
          </a:bodyPr>
          <a:lstStyle/>
          <a:p>
            <a:pPr marL="0" indent="0">
              <a:buNone/>
            </a:pPr>
            <a:r>
              <a:rPr lang="en-IN" b="1" dirty="0" smtClean="0">
                <a:effectLst/>
              </a:rPr>
              <a:t>2) Title</a:t>
            </a:r>
            <a:r>
              <a:rPr lang="en-IN" b="1" dirty="0">
                <a:effectLst/>
              </a:rPr>
              <a:t>:</a:t>
            </a:r>
            <a:r>
              <a:rPr lang="en-IN" b="1" i="1" dirty="0">
                <a:effectLst/>
              </a:rPr>
              <a:t> </a:t>
            </a:r>
            <a:r>
              <a:rPr lang="en-IN" b="1" dirty="0">
                <a:effectLst/>
              </a:rPr>
              <a:t>Predictive </a:t>
            </a:r>
            <a:r>
              <a:rPr lang="en-IN" b="1" dirty="0" err="1">
                <a:effectLst/>
              </a:rPr>
              <a:t>modeling</a:t>
            </a:r>
            <a:r>
              <a:rPr lang="en-IN" b="1" dirty="0">
                <a:effectLst/>
              </a:rPr>
              <a:t> of high-performance concrete with regression analysis</a:t>
            </a:r>
            <a:endParaRPr lang="en-IN" b="1" i="1" dirty="0">
              <a:effectLst/>
            </a:endParaRPr>
          </a:p>
          <a:p>
            <a:r>
              <a:rPr lang="en-IN" b="1" dirty="0">
                <a:effectLst/>
              </a:rPr>
              <a:t>Author:</a:t>
            </a:r>
            <a:r>
              <a:rPr lang="en-US" b="1" dirty="0">
                <a:effectLst/>
              </a:rPr>
              <a:t>   S.S. Wu ; B.Z. Li ; J.G. Yang ; S. K. Shukla</a:t>
            </a:r>
            <a:endParaRPr lang="en-IN" b="1" i="1" dirty="0">
              <a:effectLst/>
            </a:endParaRPr>
          </a:p>
          <a:p>
            <a:r>
              <a:rPr lang="en-IN" b="1" dirty="0">
                <a:effectLst/>
              </a:rPr>
              <a:t>Year:</a:t>
            </a:r>
            <a:r>
              <a:rPr lang="en-IN" b="1" i="1" dirty="0">
                <a:effectLst/>
              </a:rPr>
              <a:t> </a:t>
            </a:r>
            <a:r>
              <a:rPr lang="en-US" b="1" dirty="0">
                <a:effectLst/>
              </a:rPr>
              <a:t>23 December 2016</a:t>
            </a:r>
            <a:endParaRPr lang="en-IN" b="1" i="1" dirty="0">
              <a:effectLst/>
            </a:endParaRPr>
          </a:p>
          <a:p>
            <a:r>
              <a:rPr lang="en-IN" b="1" dirty="0">
                <a:effectLst/>
              </a:rPr>
              <a:t>Techniques: </a:t>
            </a:r>
            <a:r>
              <a:rPr lang="en-US" b="1" dirty="0">
                <a:effectLst/>
              </a:rPr>
              <a:t>This paper deals with building a regression model for predicting concrete's compressive strength. First of all, eight process variables are identified as determinants of Concrete Compressive Strength (CCS). These variables are Cement, Blast Furnace Slag, Fly Ash, Water, Superplasticizer, Coarse Aggregate, Fine Aggregate, and Age.</a:t>
            </a:r>
            <a:endParaRPr lang="en-IN" b="1" i="1" dirty="0">
              <a:effectLst/>
            </a:endParaRPr>
          </a:p>
          <a:p>
            <a:r>
              <a:rPr lang="en-IN" b="1" dirty="0">
                <a:effectLst/>
              </a:rPr>
              <a:t>Limitations: </a:t>
            </a:r>
            <a:r>
              <a:rPr lang="en-IN" b="1" i="1" dirty="0">
                <a:effectLst/>
              </a:rPr>
              <a:t>Appropriateness of the model is investigated by testing it against unseen data points. Further, correlation among these variables is computed and it is found that a few of them are highly correlated</a:t>
            </a:r>
            <a:endParaRPr lang="en-IN" b="1" dirty="0"/>
          </a:p>
        </p:txBody>
      </p:sp>
    </p:spTree>
    <p:extLst>
      <p:ext uri="{BB962C8B-B14F-4D97-AF65-F5344CB8AC3E}">
        <p14:creationId xmlns:p14="http://schemas.microsoft.com/office/powerpoint/2010/main" val="165105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105" y="875213"/>
            <a:ext cx="9905998" cy="4911634"/>
          </a:xfrm>
        </p:spPr>
        <p:txBody>
          <a:bodyPr/>
          <a:lstStyle/>
          <a:p>
            <a:pPr marL="0" indent="0">
              <a:buNone/>
            </a:pPr>
            <a:r>
              <a:rPr lang="en-IN" b="1" dirty="0">
                <a:effectLst/>
              </a:rPr>
              <a:t>3) Title: Machine Learning Techniques in Concrete Mix Design</a:t>
            </a:r>
            <a:endParaRPr lang="en-IN" b="1" i="1" dirty="0">
              <a:effectLst/>
            </a:endParaRPr>
          </a:p>
          <a:p>
            <a:r>
              <a:rPr lang="en-IN" b="1" dirty="0" err="1">
                <a:effectLst/>
              </a:rPr>
              <a:t>Author:PatrykZiolkowskiOrcID,Maciej</a:t>
            </a:r>
            <a:r>
              <a:rPr lang="en-IN" b="1" dirty="0">
                <a:effectLst/>
              </a:rPr>
              <a:t> </a:t>
            </a:r>
            <a:r>
              <a:rPr lang="en-IN" b="1" dirty="0" err="1">
                <a:effectLst/>
              </a:rPr>
              <a:t>Niedostatkiewicz</a:t>
            </a:r>
            <a:endParaRPr lang="en-IN" b="1" i="1" dirty="0">
              <a:effectLst/>
            </a:endParaRPr>
          </a:p>
          <a:p>
            <a:r>
              <a:rPr lang="en-IN" b="1" dirty="0">
                <a:effectLst/>
              </a:rPr>
              <a:t>Year:</a:t>
            </a:r>
            <a:r>
              <a:rPr lang="en-IN" b="1" i="1" dirty="0">
                <a:effectLst/>
              </a:rPr>
              <a:t> </a:t>
            </a:r>
            <a:r>
              <a:rPr lang="en-US" b="1" dirty="0">
                <a:effectLst/>
              </a:rPr>
              <a:t>15 December 2019</a:t>
            </a:r>
            <a:endParaRPr lang="en-IN" b="1" i="1" dirty="0">
              <a:effectLst/>
            </a:endParaRPr>
          </a:p>
          <a:p>
            <a:r>
              <a:rPr lang="en-IN" b="1" dirty="0">
                <a:effectLst/>
              </a:rPr>
              <a:t>Techniques:</a:t>
            </a:r>
            <a:r>
              <a:rPr lang="en-IN" b="1" i="1" dirty="0">
                <a:effectLst/>
              </a:rPr>
              <a:t> </a:t>
            </a:r>
            <a:r>
              <a:rPr lang="en-US" b="1" dirty="0">
                <a:effectLst/>
              </a:rPr>
              <a:t>These methods are the Bukowski method, the </a:t>
            </a:r>
            <a:r>
              <a:rPr lang="en-US" b="1" dirty="0" err="1">
                <a:effectLst/>
              </a:rPr>
              <a:t>Eyman</a:t>
            </a:r>
            <a:r>
              <a:rPr lang="en-US" b="1" dirty="0">
                <a:effectLst/>
              </a:rPr>
              <a:t> and Klaus method, and the </a:t>
            </a:r>
            <a:r>
              <a:rPr lang="en-US" b="1" dirty="0" err="1">
                <a:effectLst/>
              </a:rPr>
              <a:t>Paszkowski</a:t>
            </a:r>
            <a:r>
              <a:rPr lang="en-US" b="1" dirty="0">
                <a:effectLst/>
              </a:rPr>
              <a:t> methods,</a:t>
            </a:r>
            <a:r>
              <a:rPr lang="en-IN" b="1" dirty="0">
                <a:effectLst/>
              </a:rPr>
              <a:t>Artificial Neural Networks (ANN).</a:t>
            </a:r>
            <a:endParaRPr lang="en-IN" b="1" i="1" dirty="0">
              <a:effectLst/>
            </a:endParaRPr>
          </a:p>
          <a:p>
            <a:r>
              <a:rPr lang="en-IN" b="1" dirty="0">
                <a:effectLst/>
              </a:rPr>
              <a:t>Limitations: That the presented mathematical expression does not adequately reflect all the relationships between the </a:t>
            </a:r>
            <a:r>
              <a:rPr lang="en-IN" b="1" dirty="0" smtClean="0">
                <a:effectLst/>
              </a:rPr>
              <a:t>components </a:t>
            </a:r>
            <a:r>
              <a:rPr lang="en-IN" dirty="0">
                <a:effectLst/>
              </a:rPr>
              <a:t> </a:t>
            </a:r>
            <a:r>
              <a:rPr lang="en-IN" b="1" dirty="0">
                <a:effectLst/>
              </a:rPr>
              <a:t>certain boundary </a:t>
            </a:r>
            <a:r>
              <a:rPr lang="en-IN" b="1" dirty="0" err="1">
                <a:effectLst/>
              </a:rPr>
              <a:t>conditionsIt</a:t>
            </a:r>
            <a:r>
              <a:rPr lang="en-IN" b="1" dirty="0">
                <a:effectLst/>
              </a:rPr>
              <a:t> is likely  to analyse the effect of admixtures and concrete durability by effective measures.</a:t>
            </a:r>
          </a:p>
          <a:p>
            <a:pPr marL="0" indent="0">
              <a:buNone/>
            </a:pPr>
            <a:r>
              <a:rPr lang="en-IN" b="1" dirty="0" smtClean="0">
                <a:effectLst/>
              </a:rPr>
              <a:t> </a:t>
            </a:r>
            <a:endParaRPr lang="en-IN" b="1" dirty="0"/>
          </a:p>
        </p:txBody>
      </p:sp>
    </p:spTree>
    <p:extLst>
      <p:ext uri="{BB962C8B-B14F-4D97-AF65-F5344CB8AC3E}">
        <p14:creationId xmlns:p14="http://schemas.microsoft.com/office/powerpoint/2010/main" val="218300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104" y="1123406"/>
            <a:ext cx="9905998" cy="5046618"/>
          </a:xfrm>
        </p:spPr>
        <p:txBody>
          <a:bodyPr>
            <a:normAutofit/>
          </a:bodyPr>
          <a:lstStyle/>
          <a:p>
            <a:pPr marL="0" indent="0">
              <a:buNone/>
            </a:pPr>
            <a:r>
              <a:rPr lang="en-IN" b="1" dirty="0" smtClean="0">
                <a:effectLst/>
              </a:rPr>
              <a:t>4) Title</a:t>
            </a:r>
            <a:r>
              <a:rPr lang="en-IN" b="1" dirty="0">
                <a:effectLst/>
              </a:rPr>
              <a:t>:</a:t>
            </a:r>
            <a:r>
              <a:rPr lang="en-IN" b="1" i="1" dirty="0">
                <a:effectLst/>
              </a:rPr>
              <a:t> </a:t>
            </a:r>
            <a:r>
              <a:rPr lang="en-US" b="1" dirty="0">
                <a:effectLst/>
              </a:rPr>
              <a:t>Can the compressive strength of concrete be estimated from knowledge of the mixture proportions?: New insights from statistical analysis and machine learning methods.</a:t>
            </a:r>
            <a:endParaRPr lang="en-IN" b="1" i="1" dirty="0">
              <a:effectLst/>
            </a:endParaRPr>
          </a:p>
          <a:p>
            <a:r>
              <a:rPr lang="en-IN" b="1" dirty="0">
                <a:effectLst/>
              </a:rPr>
              <a:t>Author:</a:t>
            </a:r>
            <a:r>
              <a:rPr lang="en-US" b="1" dirty="0" err="1">
                <a:effectLst/>
              </a:rPr>
              <a:t>BenjaminYoung</a:t>
            </a:r>
            <a:r>
              <a:rPr lang="en-US" b="1" dirty="0">
                <a:effectLst/>
              </a:rPr>
              <a:t>,</a:t>
            </a:r>
            <a:r>
              <a:rPr lang="en-IN" b="1" dirty="0" err="1">
                <a:effectLst/>
              </a:rPr>
              <a:t>Puneet</a:t>
            </a:r>
            <a:r>
              <a:rPr lang="en-IN" b="1" dirty="0">
                <a:effectLst/>
              </a:rPr>
              <a:t> </a:t>
            </a:r>
            <a:r>
              <a:rPr lang="en-IN" b="1" dirty="0" err="1">
                <a:effectLst/>
              </a:rPr>
              <a:t>Gupta,Gaurav</a:t>
            </a:r>
            <a:r>
              <a:rPr lang="en-IN" b="1" dirty="0">
                <a:effectLst/>
              </a:rPr>
              <a:t> </a:t>
            </a:r>
            <a:r>
              <a:rPr lang="en-IN" b="1" dirty="0" err="1">
                <a:effectLst/>
              </a:rPr>
              <a:t>Sant</a:t>
            </a:r>
            <a:endParaRPr lang="en-IN" b="1" i="1" dirty="0">
              <a:effectLst/>
            </a:endParaRPr>
          </a:p>
          <a:p>
            <a:r>
              <a:rPr lang="en-IN" b="1" dirty="0">
                <a:effectLst/>
              </a:rPr>
              <a:t>Year: </a:t>
            </a:r>
            <a:r>
              <a:rPr lang="en-US" b="1" dirty="0">
                <a:effectLst/>
              </a:rPr>
              <a:t>14 June 2018</a:t>
            </a:r>
            <a:endParaRPr lang="en-IN" b="1" i="1" dirty="0">
              <a:effectLst/>
            </a:endParaRPr>
          </a:p>
          <a:p>
            <a:r>
              <a:rPr lang="en-IN" b="1" dirty="0">
                <a:effectLst/>
              </a:rPr>
              <a:t>Techniques:</a:t>
            </a:r>
            <a:r>
              <a:rPr lang="en-US" b="1" dirty="0" err="1">
                <a:effectLst/>
              </a:rPr>
              <a:t>Machinelearning</a:t>
            </a:r>
            <a:r>
              <a:rPr lang="en-US" b="1" dirty="0">
                <a:effectLst/>
              </a:rPr>
              <a:t> and datamining algorithms, Artificial neural networks (ANNs),Decision </a:t>
            </a:r>
            <a:r>
              <a:rPr lang="en-US" b="1" dirty="0" err="1">
                <a:effectLst/>
              </a:rPr>
              <a:t>trees,Support</a:t>
            </a:r>
            <a:r>
              <a:rPr lang="en-US" b="1" dirty="0">
                <a:effectLst/>
              </a:rPr>
              <a:t> vector  machines  (SVMs).</a:t>
            </a:r>
            <a:endParaRPr lang="en-IN" b="1" i="1" dirty="0">
              <a:effectLst/>
            </a:endParaRPr>
          </a:p>
          <a:p>
            <a:r>
              <a:rPr lang="en-IN" b="1" dirty="0">
                <a:effectLst/>
              </a:rPr>
              <a:t>Limitations:</a:t>
            </a:r>
            <a:r>
              <a:rPr lang="en-US" b="1" dirty="0">
                <a:effectLst/>
              </a:rPr>
              <a:t> This study presents the first analysis of a large data set (&gt;10,000 observations) of measured compressive strengths from actual (job-site) mixtures and their corresponding actual mixture proportions.</a:t>
            </a:r>
            <a:endParaRPr lang="en-IN" b="1" dirty="0">
              <a:effectLst/>
            </a:endParaRPr>
          </a:p>
          <a:p>
            <a:pPr marL="0" indent="0">
              <a:buNone/>
            </a:pPr>
            <a:r>
              <a:rPr lang="en-US" b="1" dirty="0">
                <a:effectLst/>
              </a:rPr>
              <a:t> </a:t>
            </a:r>
            <a:endParaRPr lang="en-IN" b="1" dirty="0">
              <a:effectLst/>
            </a:endParaRPr>
          </a:p>
          <a:p>
            <a:endParaRPr lang="en-IN" b="1" dirty="0"/>
          </a:p>
        </p:txBody>
      </p:sp>
    </p:spTree>
    <p:extLst>
      <p:ext uri="{BB962C8B-B14F-4D97-AF65-F5344CB8AC3E}">
        <p14:creationId xmlns:p14="http://schemas.microsoft.com/office/powerpoint/2010/main" val="98791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548641"/>
            <a:ext cx="9905998" cy="5242560"/>
          </a:xfrm>
        </p:spPr>
        <p:txBody>
          <a:bodyPr/>
          <a:lstStyle/>
          <a:p>
            <a:pPr marL="0" indent="0">
              <a:buNone/>
            </a:pPr>
            <a:r>
              <a:rPr lang="en-IN" b="1" dirty="0" smtClean="0">
                <a:effectLst/>
              </a:rPr>
              <a:t>5) Title</a:t>
            </a:r>
            <a:r>
              <a:rPr lang="en-IN" b="1" dirty="0">
                <a:effectLst/>
              </a:rPr>
              <a:t>:</a:t>
            </a:r>
            <a:r>
              <a:rPr lang="en-IN" b="1" i="1" dirty="0">
                <a:effectLst/>
              </a:rPr>
              <a:t> </a:t>
            </a:r>
            <a:r>
              <a:rPr lang="en-IN" b="1" dirty="0">
                <a:effectLst/>
              </a:rPr>
              <a:t>Prediction of concrete strength using artificial neural networks</a:t>
            </a:r>
            <a:endParaRPr lang="en-IN" b="1" i="1" dirty="0">
              <a:effectLst/>
            </a:endParaRPr>
          </a:p>
          <a:p>
            <a:r>
              <a:rPr lang="en-IN" b="1" dirty="0" err="1">
                <a:effectLst/>
              </a:rPr>
              <a:t>Author:seung-chang</a:t>
            </a:r>
            <a:r>
              <a:rPr lang="en-IN" b="1" dirty="0">
                <a:effectLst/>
              </a:rPr>
              <a:t>  lee </a:t>
            </a:r>
            <a:endParaRPr lang="en-IN" b="1" i="1" dirty="0">
              <a:effectLst/>
            </a:endParaRPr>
          </a:p>
          <a:p>
            <a:r>
              <a:rPr lang="en-IN" b="1" dirty="0">
                <a:effectLst/>
              </a:rPr>
              <a:t>Year: </a:t>
            </a:r>
            <a:r>
              <a:rPr lang="en-US" b="1" dirty="0">
                <a:effectLst/>
              </a:rPr>
              <a:t>19 April 2017</a:t>
            </a:r>
            <a:endParaRPr lang="en-IN" b="1" i="1" dirty="0">
              <a:effectLst/>
            </a:endParaRPr>
          </a:p>
          <a:p>
            <a:r>
              <a:rPr lang="en-IN" b="1" dirty="0">
                <a:effectLst/>
              </a:rPr>
              <a:t>Techniques:</a:t>
            </a:r>
            <a:r>
              <a:rPr lang="en-IN" b="1" i="1" dirty="0">
                <a:effectLst/>
              </a:rPr>
              <a:t> </a:t>
            </a:r>
            <a:r>
              <a:rPr lang="en-US" b="1" dirty="0">
                <a:effectLst/>
              </a:rPr>
              <a:t>Artificial neural network (ANN)</a:t>
            </a:r>
            <a:endParaRPr lang="en-IN" b="1" i="1" dirty="0">
              <a:effectLst/>
            </a:endParaRPr>
          </a:p>
          <a:p>
            <a:r>
              <a:rPr lang="en-IN" b="1" dirty="0">
                <a:effectLst/>
              </a:rPr>
              <a:t>Limitations: </a:t>
            </a:r>
            <a:r>
              <a:rPr lang="en-US" b="1" dirty="0">
                <a:effectLst/>
              </a:rPr>
              <a:t>This concept proposes that concrete of the same mix at the same maturity has approximately the same strength. </a:t>
            </a:r>
            <a:endParaRPr lang="en-IN" b="1" dirty="0">
              <a:effectLst/>
            </a:endParaRPr>
          </a:p>
          <a:p>
            <a:endParaRPr lang="en-IN" b="1" dirty="0"/>
          </a:p>
        </p:txBody>
      </p:sp>
    </p:spTree>
    <p:extLst>
      <p:ext uri="{BB962C8B-B14F-4D97-AF65-F5344CB8AC3E}">
        <p14:creationId xmlns:p14="http://schemas.microsoft.com/office/powerpoint/2010/main" val="869735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284</TotalTime>
  <Words>1902</Words>
  <Application>Microsoft Office PowerPoint</Application>
  <PresentationFormat>Widescreen</PresentationFormat>
  <Paragraphs>128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Courier New</vt:lpstr>
      <vt:lpstr>Times New Roman</vt:lpstr>
      <vt:lpstr>Mesh</vt:lpstr>
      <vt:lpstr>PowerPoint Presentation</vt:lpstr>
      <vt:lpstr>ABSTRACT:</vt:lpstr>
      <vt:lpstr>PROBLEM STATEMENT-SOCIETAL ISSUE</vt:lpstr>
      <vt:lpstr>Objectives:</vt:lpstr>
      <vt:lpstr>Literature survey:</vt:lpstr>
      <vt:lpstr>PowerPoint Presentation</vt:lpstr>
      <vt:lpstr>PowerPoint Presentation</vt:lpstr>
      <vt:lpstr>PowerPoint Presentation</vt:lpstr>
      <vt:lpstr>PowerPoint Presentation</vt:lpstr>
      <vt:lpstr>PowerPoint Presentation</vt:lpstr>
      <vt:lpstr>PROPOSED METHODOLOGY :</vt:lpstr>
      <vt:lpstr>PowerPoint Presentation</vt:lpstr>
      <vt:lpstr>ARCHITECTURE DIAGRAM:</vt:lpstr>
      <vt:lpstr>PowerPoint Presentation</vt:lpstr>
      <vt:lpstr>DATA SET SOURCE LINK:</vt:lpstr>
      <vt:lpstr>ALGORITHMS : </vt:lpstr>
      <vt:lpstr>PowerPoint Presentation</vt:lpstr>
      <vt:lpstr> ML methods: </vt:lpstr>
      <vt:lpstr>Experiments and results:</vt:lpstr>
      <vt:lpstr>PowerPoint Presentation</vt:lpstr>
      <vt:lpstr>PowerPoint Presentation</vt:lpstr>
      <vt:lpstr>PowerPoint Presentation</vt:lpstr>
      <vt:lpstr>CONCLUSION:</vt:lpstr>
      <vt:lpstr>INDIVIDUAL CONTRIBUTION: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Compressive Strength of  Concrete using Nueral Network and ML Methods and Recommendation system</dc:title>
  <dc:creator>user</dc:creator>
  <cp:lastModifiedBy>user</cp:lastModifiedBy>
  <cp:revision>20</cp:revision>
  <dcterms:created xsi:type="dcterms:W3CDTF">2020-10-26T10:00:58Z</dcterms:created>
  <dcterms:modified xsi:type="dcterms:W3CDTF">2020-11-12T10:25:31Z</dcterms:modified>
</cp:coreProperties>
</file>