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72" r:id="rId6"/>
    <p:sldId id="260" r:id="rId7"/>
    <p:sldId id="281" r:id="rId8"/>
    <p:sldId id="282" r:id="rId9"/>
    <p:sldId id="262" r:id="rId10"/>
    <p:sldId id="273" r:id="rId11"/>
    <p:sldId id="274" r:id="rId12"/>
    <p:sldId id="275" r:id="rId13"/>
    <p:sldId id="276" r:id="rId14"/>
    <p:sldId id="277" r:id="rId15"/>
    <p:sldId id="269" r:id="rId16"/>
    <p:sldId id="270" r:id="rId17"/>
    <p:sldId id="271" r:id="rId18"/>
    <p:sldId id="280" r:id="rId19"/>
    <p:sldId id="263" r:id="rId20"/>
    <p:sldId id="265" r:id="rId21"/>
    <p:sldId id="266" r:id="rId22"/>
    <p:sldId id="267" r:id="rId23"/>
    <p:sldId id="268" r:id="rId24"/>
    <p:sldId id="278" r:id="rId25"/>
    <p:sldId id="279" r:id="rId26"/>
    <p:sldId id="309" r:id="rId27"/>
    <p:sldId id="310" r:id="rId28"/>
    <p:sldId id="311" r:id="rId29"/>
    <p:sldId id="312" r:id="rId30"/>
    <p:sldId id="313" r:id="rId31"/>
    <p:sldId id="314" r:id="rId32"/>
    <p:sldId id="307" r:id="rId33"/>
    <p:sldId id="297" r:id="rId34"/>
    <p:sldId id="308" r:id="rId35"/>
    <p:sldId id="300" r:id="rId36"/>
    <p:sldId id="304" r:id="rId37"/>
    <p:sldId id="305" r:id="rId38"/>
    <p:sldId id="306" r:id="rId39"/>
    <p:sldId id="301" r:id="rId40"/>
    <p:sldId id="302" r:id="rId41"/>
    <p:sldId id="303" r:id="rId42"/>
    <p:sldId id="298" r:id="rId43"/>
    <p:sldId id="299" r:id="rId44"/>
    <p:sldId id="26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84" r:id="rId54"/>
    <p:sldId id="293" r:id="rId55"/>
    <p:sldId id="294" r:id="rId56"/>
    <p:sldId id="295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0E3-BB64-4314-BBEC-857947AB97C8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BB67-FA57-4F3E-BF58-8E113E6BD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0E3-BB64-4314-BBEC-857947AB97C8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BB67-FA57-4F3E-BF58-8E113E6BD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0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0E3-BB64-4314-BBEC-857947AB97C8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BB67-FA57-4F3E-BF58-8E113E6BD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8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0E3-BB64-4314-BBEC-857947AB97C8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BB67-FA57-4F3E-BF58-8E113E6BD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8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0E3-BB64-4314-BBEC-857947AB97C8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BB67-FA57-4F3E-BF58-8E113E6BD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8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0E3-BB64-4314-BBEC-857947AB97C8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BB67-FA57-4F3E-BF58-8E113E6BD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2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0E3-BB64-4314-BBEC-857947AB97C8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BB67-FA57-4F3E-BF58-8E113E6BD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1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0E3-BB64-4314-BBEC-857947AB97C8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BB67-FA57-4F3E-BF58-8E113E6BD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4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0E3-BB64-4314-BBEC-857947AB97C8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BB67-FA57-4F3E-BF58-8E113E6BD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0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0E3-BB64-4314-BBEC-857947AB97C8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BB67-FA57-4F3E-BF58-8E113E6BD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0E3-BB64-4314-BBEC-857947AB97C8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3BB67-FA57-4F3E-BF58-8E113E6BD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4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0D0E3-BB64-4314-BBEC-857947AB97C8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3BB67-FA57-4F3E-BF58-8E113E6BD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3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NMAP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9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NMAP work to solve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system and services on the network</a:t>
            </a:r>
          </a:p>
          <a:p>
            <a:r>
              <a:rPr lang="en-US" dirty="0" smtClean="0"/>
              <a:t>Discover information about these systems</a:t>
            </a:r>
          </a:p>
          <a:p>
            <a:r>
              <a:rPr lang="en-US" dirty="0" smtClean="0"/>
              <a:t>Reliable tool for system admin, security professional and hobbyists</a:t>
            </a:r>
          </a:p>
          <a:p>
            <a:r>
              <a:rPr lang="en-US" dirty="0" smtClean="0"/>
              <a:t>Accurate results in scanning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NMAP – Legal considerations in performing scanning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2620963"/>
          </a:xfrm>
        </p:spPr>
        <p:txBody>
          <a:bodyPr/>
          <a:lstStyle/>
          <a:p>
            <a:r>
              <a:rPr lang="en-US" dirty="0" smtClean="0"/>
              <a:t>Is network scanning legal?</a:t>
            </a:r>
          </a:p>
          <a:p>
            <a:pPr lvl="1"/>
            <a:r>
              <a:rPr lang="en-US" dirty="0" smtClean="0"/>
              <a:t>It depends</a:t>
            </a:r>
          </a:p>
          <a:p>
            <a:pPr lvl="2"/>
            <a:r>
              <a:rPr lang="en-US" dirty="0" smtClean="0"/>
              <a:t>Legal if you scan your own network with explicit permission</a:t>
            </a:r>
          </a:p>
          <a:p>
            <a:pPr lvl="2"/>
            <a:r>
              <a:rPr lang="en-US" dirty="0" smtClean="0"/>
              <a:t>Illegal if you scan without any permission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Laws by country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 from country to country</a:t>
            </a:r>
          </a:p>
          <a:p>
            <a:r>
              <a:rPr lang="en-US" dirty="0" smtClean="0"/>
              <a:t>Safety bet is to scan the system which own with prior permission</a:t>
            </a:r>
          </a:p>
          <a:p>
            <a:r>
              <a:rPr lang="en-US" dirty="0" smtClean="0"/>
              <a:t>Think about the target which you want to perform scanning</a:t>
            </a:r>
          </a:p>
          <a:p>
            <a:r>
              <a:rPr lang="en-US" dirty="0" smtClean="0"/>
              <a:t>Can be considered as illegal and it depends on how you use them?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 to the application available to the network</a:t>
            </a:r>
          </a:p>
          <a:p>
            <a:r>
              <a:rPr lang="en-US" dirty="0" smtClean="0"/>
              <a:t>Represented by the number</a:t>
            </a:r>
          </a:p>
          <a:p>
            <a:pPr lvl="1"/>
            <a:r>
              <a:rPr lang="en-US" dirty="0" smtClean="0"/>
              <a:t>Web servers – TCP (80/443)</a:t>
            </a:r>
          </a:p>
          <a:p>
            <a:pPr lvl="1"/>
            <a:r>
              <a:rPr lang="en-US" dirty="0" smtClean="0"/>
              <a:t>Email servers – TCP (25,110,143 etc.,)</a:t>
            </a:r>
          </a:p>
          <a:p>
            <a:pPr marL="742950" lvl="2" indent="-342900"/>
            <a:r>
              <a:rPr lang="en-US" dirty="0" smtClean="0"/>
              <a:t>DNS servers – UDP (53)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3 way handshake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</a:t>
            </a:r>
          </a:p>
          <a:p>
            <a:r>
              <a:rPr lang="en-US" dirty="0" smtClean="0"/>
              <a:t>SYN+ACK</a:t>
            </a:r>
          </a:p>
          <a:p>
            <a:r>
              <a:rPr lang="en-US" dirty="0" smtClean="0"/>
              <a:t>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Scans in NMAP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Intense </a:t>
            </a:r>
            <a:r>
              <a:rPr lang="en-US" b="1" dirty="0" smtClean="0"/>
              <a:t>scan -</a:t>
            </a:r>
            <a:r>
              <a:rPr lang="en-US" dirty="0" smtClean="0"/>
              <a:t>Should </a:t>
            </a:r>
            <a:r>
              <a:rPr lang="en-US" dirty="0"/>
              <a:t>be reasonable quick, scan the most common TCP </a:t>
            </a:r>
            <a:r>
              <a:rPr lang="en-US" dirty="0" smtClean="0"/>
              <a:t>ports, OS, Services and Versions</a:t>
            </a:r>
          </a:p>
          <a:p>
            <a:r>
              <a:rPr lang="en-US" b="1" dirty="0"/>
              <a:t>Intense scan plus </a:t>
            </a:r>
            <a:r>
              <a:rPr lang="en-US" b="1" dirty="0" smtClean="0"/>
              <a:t>UDP- </a:t>
            </a:r>
            <a:r>
              <a:rPr lang="en-US" dirty="0"/>
              <a:t>Same as the regular Intense </a:t>
            </a:r>
            <a:r>
              <a:rPr lang="en-US" dirty="0" smtClean="0"/>
              <a:t>scan, also scan </a:t>
            </a:r>
            <a:r>
              <a:rPr lang="en-US" dirty="0"/>
              <a:t>UDP ports </a:t>
            </a:r>
            <a:endParaRPr lang="en-US" dirty="0" smtClean="0"/>
          </a:p>
          <a:p>
            <a:r>
              <a:rPr lang="en-US" b="1" dirty="0"/>
              <a:t>Intense scan, all TCP </a:t>
            </a:r>
            <a:r>
              <a:rPr lang="en-US" b="1" dirty="0" smtClean="0"/>
              <a:t>ports-</a:t>
            </a:r>
            <a:r>
              <a:rPr lang="en-US" dirty="0"/>
              <a:t>Normally </a:t>
            </a:r>
            <a:r>
              <a:rPr lang="en-US" dirty="0" err="1"/>
              <a:t>Nmap</a:t>
            </a:r>
            <a:r>
              <a:rPr lang="en-US" dirty="0"/>
              <a:t> scans a list of 1000 most common protocols, but instead we will in this example scan everything from port 1 to 65535 (max).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9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Scans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Intense </a:t>
            </a:r>
            <a:r>
              <a:rPr lang="en-US" b="1" dirty="0"/>
              <a:t>scan, no </a:t>
            </a:r>
            <a:r>
              <a:rPr lang="en-US" b="1" dirty="0" smtClean="0"/>
              <a:t>ping – </a:t>
            </a:r>
            <a:r>
              <a:rPr lang="en-US" dirty="0" smtClean="0"/>
              <a:t>Similar to other intense </a:t>
            </a:r>
            <a:r>
              <a:rPr lang="en-US" dirty="0"/>
              <a:t>scans, however this will assume the host is up. </a:t>
            </a:r>
            <a:r>
              <a:rPr lang="en-US" dirty="0" smtClean="0"/>
              <a:t>Useful </a:t>
            </a:r>
            <a:r>
              <a:rPr lang="en-US" dirty="0"/>
              <a:t>if the target is blocking ping request and you already know the target is up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Ping </a:t>
            </a:r>
            <a:r>
              <a:rPr lang="en-US" b="1" dirty="0" smtClean="0"/>
              <a:t>scan- </a:t>
            </a:r>
            <a:r>
              <a:rPr lang="en-US" dirty="0"/>
              <a:t>Do only a ping only on the target, no port scan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Quick </a:t>
            </a:r>
            <a:r>
              <a:rPr lang="en-US" b="1" dirty="0" smtClean="0"/>
              <a:t>scan- </a:t>
            </a:r>
            <a:r>
              <a:rPr lang="en-US" dirty="0"/>
              <a:t>Scan faster than the intense scan by limiting the number of </a:t>
            </a:r>
            <a:r>
              <a:rPr lang="en-US" dirty="0" smtClean="0"/>
              <a:t>top 100 TCP ports.</a:t>
            </a:r>
            <a:endParaRPr lang="en-US" b="1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Scans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Quick scan </a:t>
            </a:r>
            <a:r>
              <a:rPr lang="en-US" b="1" dirty="0" smtClean="0"/>
              <a:t>plus –</a:t>
            </a:r>
            <a:r>
              <a:rPr lang="en-US" dirty="0" smtClean="0"/>
              <a:t>Widely used for OS </a:t>
            </a:r>
            <a:r>
              <a:rPr lang="en-US" dirty="0"/>
              <a:t>detection and you got the Quick scan plus</a:t>
            </a:r>
            <a:r>
              <a:rPr lang="en-US" dirty="0" smtClean="0"/>
              <a:t>.</a:t>
            </a:r>
          </a:p>
          <a:p>
            <a:r>
              <a:rPr lang="en-US" b="1" dirty="0"/>
              <a:t>Quick </a:t>
            </a:r>
            <a:r>
              <a:rPr lang="en-US" b="1" dirty="0" smtClean="0"/>
              <a:t>traceroute – </a:t>
            </a:r>
            <a:r>
              <a:rPr lang="en-US" dirty="0" smtClean="0"/>
              <a:t>Used to </a:t>
            </a:r>
            <a:r>
              <a:rPr lang="en-US" dirty="0"/>
              <a:t>determine hosts and routers in a network </a:t>
            </a:r>
            <a:r>
              <a:rPr lang="en-US" dirty="0" smtClean="0"/>
              <a:t>scan</a:t>
            </a:r>
          </a:p>
          <a:p>
            <a:r>
              <a:rPr lang="en-US" b="1" dirty="0"/>
              <a:t>Regular </a:t>
            </a:r>
            <a:r>
              <a:rPr lang="en-US" b="1" dirty="0" smtClean="0"/>
              <a:t>scan - </a:t>
            </a:r>
            <a:r>
              <a:rPr lang="en-US" dirty="0"/>
              <a:t>Default everything. </a:t>
            </a:r>
            <a:r>
              <a:rPr lang="en-US" dirty="0" smtClean="0"/>
              <a:t>ICMP </a:t>
            </a:r>
            <a:r>
              <a:rPr lang="en-US" dirty="0"/>
              <a:t>Echo request (ping) for host detection</a:t>
            </a:r>
            <a:r>
              <a:rPr lang="en-US" dirty="0" smtClean="0"/>
              <a:t>. Scans 1000 TCP ports</a:t>
            </a:r>
          </a:p>
          <a:p>
            <a:r>
              <a:rPr lang="en-US" b="1" dirty="0"/>
              <a:t>Slow comprehensive </a:t>
            </a:r>
            <a:r>
              <a:rPr lang="en-US" b="1" dirty="0" smtClean="0"/>
              <a:t>scan – </a:t>
            </a:r>
            <a:r>
              <a:rPr lang="en-US" dirty="0" smtClean="0"/>
              <a:t>Similar to intense scan plus UDP. It uses all the three protocols to detect the hosts, TCP, UDP and SCTP</a:t>
            </a:r>
            <a:endParaRPr lang="en-US" dirty="0"/>
          </a:p>
          <a:p>
            <a:endParaRPr lang="en-US" b="1" dirty="0"/>
          </a:p>
          <a:p>
            <a:endParaRPr lang="en-US" dirty="0" smtClean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9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Nmap</a:t>
            </a:r>
            <a:r>
              <a:rPr lang="en-US" dirty="0" smtClean="0"/>
              <a:t> –</a:t>
            </a:r>
            <a:r>
              <a:rPr lang="en-US" dirty="0" err="1" smtClean="0"/>
              <a:t>sP</a:t>
            </a:r>
            <a:r>
              <a:rPr lang="en-US" dirty="0" smtClean="0"/>
              <a:t> 192.168.108.1/24</a:t>
            </a:r>
          </a:p>
          <a:p>
            <a:endParaRPr lang="en-US" dirty="0" smtClean="0"/>
          </a:p>
          <a:p>
            <a:r>
              <a:rPr lang="en-US" dirty="0" smtClean="0"/>
              <a:t>Wireshark</a:t>
            </a:r>
          </a:p>
          <a:p>
            <a:pPr lvl="1"/>
            <a:r>
              <a:rPr lang="en-US" dirty="0" smtClean="0"/>
              <a:t>Sniff on eth0</a:t>
            </a:r>
          </a:p>
          <a:p>
            <a:pPr lvl="1"/>
            <a:r>
              <a:rPr lang="en-US" dirty="0" err="1" smtClean="0"/>
              <a:t>Ip.addr</a:t>
            </a:r>
            <a:r>
              <a:rPr lang="en-US" dirty="0" smtClean="0"/>
              <a:t>==192.168.108.1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229600" cy="957852"/>
          </a:xfrm>
        </p:spPr>
        <p:txBody>
          <a:bodyPr/>
          <a:lstStyle/>
          <a:p>
            <a:r>
              <a:rPr lang="en-US" dirty="0" smtClean="0"/>
              <a:t>Zenmap – A GUI of NMAP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991" y="838200"/>
            <a:ext cx="6019800" cy="5880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71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NMAP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 smtClean="0"/>
              <a:t>Identifying open ports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 smtClean="0"/>
              <a:t>Network Mapping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 smtClean="0"/>
              <a:t>Auditing 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OS detection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762000"/>
            <a:ext cx="6615273" cy="582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23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/>
              </a:rPr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Which hosts are up now? Apply ping sweeping</a:t>
            </a:r>
          </a:p>
          <a:p>
            <a:pPr marL="742950" lvl="2" indent="-342900"/>
            <a:r>
              <a:rPr lang="en-US" b="1" dirty="0" err="1" smtClean="0">
                <a:effectLst/>
              </a:rPr>
              <a:t>nmap</a:t>
            </a:r>
            <a:r>
              <a:rPr lang="en-US" b="1" dirty="0" smtClean="0">
                <a:effectLst/>
              </a:rPr>
              <a:t> -</a:t>
            </a:r>
            <a:r>
              <a:rPr lang="en-US" b="1" dirty="0" err="1" smtClean="0">
                <a:effectLst/>
              </a:rPr>
              <a:t>sn</a:t>
            </a:r>
            <a:r>
              <a:rPr lang="en-US" b="1" dirty="0" smtClean="0">
                <a:effectLst/>
              </a:rPr>
              <a:t> 10.0.0.1/24</a:t>
            </a:r>
          </a:p>
          <a:p>
            <a:r>
              <a:rPr lang="en-US" dirty="0" smtClean="0"/>
              <a:t>Use the TCP "ping" option with a ping scan with a flag to target port</a:t>
            </a:r>
          </a:p>
          <a:p>
            <a:pPr marL="742950" lvl="2" indent="-342900"/>
            <a:r>
              <a:rPr lang="en-US" b="1" dirty="0" err="1" smtClean="0"/>
              <a:t>nmap</a:t>
            </a:r>
            <a:r>
              <a:rPr lang="en-US" b="1" dirty="0" smtClean="0"/>
              <a:t> -</a:t>
            </a:r>
            <a:r>
              <a:rPr lang="en-US" b="1" dirty="0" err="1" smtClean="0"/>
              <a:t>sn</a:t>
            </a:r>
            <a:r>
              <a:rPr lang="en-US" b="1" dirty="0" smtClean="0"/>
              <a:t> -PA80 10.0.0.0/24</a:t>
            </a:r>
          </a:p>
          <a:p>
            <a:r>
              <a:rPr lang="en-US" dirty="0" smtClean="0"/>
              <a:t>To scan all the TCP ports </a:t>
            </a:r>
          </a:p>
          <a:p>
            <a:pPr lvl="1"/>
            <a:r>
              <a:rPr lang="en-US" dirty="0" err="1" smtClean="0"/>
              <a:t>nmap</a:t>
            </a:r>
            <a:r>
              <a:rPr lang="en-US" dirty="0" smtClean="0"/>
              <a:t> -p 1-65535 192.168.108.1</a:t>
            </a:r>
            <a:endParaRPr lang="en-US" b="1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12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47"/>
            <a:ext cx="8229600" cy="1143000"/>
          </a:xfrm>
        </p:spPr>
        <p:txBody>
          <a:bodyPr/>
          <a:lstStyle/>
          <a:p>
            <a:r>
              <a:rPr lang="en-US" dirty="0" smtClean="0"/>
              <a:t>Results Port Sweeping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82234"/>
            <a:ext cx="6443663" cy="5647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201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ping scan at port 80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761999"/>
            <a:ext cx="6505575" cy="601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478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Ping sweep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nmap</a:t>
            </a:r>
            <a:r>
              <a:rPr lang="en-US" dirty="0" smtClean="0"/>
              <a:t> –</a:t>
            </a:r>
            <a:r>
              <a:rPr lang="en-US" dirty="0" err="1" smtClean="0"/>
              <a:t>sP</a:t>
            </a:r>
            <a:r>
              <a:rPr lang="en-US" dirty="0" smtClean="0"/>
              <a:t> –</a:t>
            </a:r>
            <a:r>
              <a:rPr lang="en-US" dirty="0" err="1" smtClean="0"/>
              <a:t>oG</a:t>
            </a:r>
            <a:r>
              <a:rPr lang="en-US" dirty="0" smtClean="0"/>
              <a:t> ping-sweep 192.168.108.1</a:t>
            </a:r>
          </a:p>
          <a:p>
            <a:r>
              <a:rPr lang="fi-FI" dirty="0" smtClean="0"/>
              <a:t>nmap -sP -oN sibi 192.168.108.1/24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in xml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Nmap</a:t>
            </a:r>
            <a:r>
              <a:rPr lang="en-US" dirty="0" smtClean="0"/>
              <a:t> –</a:t>
            </a:r>
            <a:r>
              <a:rPr lang="en-US" dirty="0" err="1" smtClean="0"/>
              <a:t>oX</a:t>
            </a:r>
            <a:r>
              <a:rPr lang="en-US" dirty="0" smtClean="0"/>
              <a:t> xml-dump 192.168.108.1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flag in your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nmap</a:t>
            </a:r>
            <a:r>
              <a:rPr lang="en-US" b="1" dirty="0"/>
              <a:t> -</a:t>
            </a:r>
            <a:r>
              <a:rPr lang="en-US" b="1" dirty="0" err="1"/>
              <a:t>sU</a:t>
            </a:r>
            <a:r>
              <a:rPr lang="en-US" b="1" dirty="0"/>
              <a:t> --reason </a:t>
            </a:r>
            <a:r>
              <a:rPr lang="en-US" b="1" dirty="0" smtClean="0"/>
              <a:t>172.168.89.191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68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535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Find out if a host/network is protected by a firewall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4400" y="2286000"/>
            <a:ext cx="4271619" cy="7421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777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Inconsolata"/>
              </a:rPr>
              <a:t>nmap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Inconsolata"/>
              </a:rPr>
              <a:t> -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Inconsolata"/>
              </a:rPr>
              <a:t>sA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Inconsolata"/>
              </a:rPr>
              <a:t> 172.168.1.254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24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Scan a host when protected by the firewall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57400" y="2438400"/>
            <a:ext cx="3951403" cy="7421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777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Inconsolata"/>
              </a:rPr>
              <a:t>nmap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Inconsolata"/>
              </a:rPr>
              <a:t> -PN 172.168.1.1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023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Scan a firewall for security weakness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22787" y="2057400"/>
            <a:ext cx="845820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nmap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172.168.1.254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//No flag bits are set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nmap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172.168.1.254 // sets FIN flag</a:t>
            </a:r>
            <a:r>
              <a:rPr lang="en-US" altLang="en-US" sz="2400" dirty="0" smtClean="0"/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nmap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sX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172.168.1.254 //sets FIN,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SH, URG</a:t>
            </a:r>
            <a:r>
              <a:rPr lang="en-US" altLang="en-US" sz="2400" dirty="0" smtClean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s-ES" dirty="0" smtClean="0"/>
              <a:t>NMAP</a:t>
            </a:r>
            <a:endParaRPr lang="es-ES" dirty="0"/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es-ES" sz="2400" dirty="0" err="1" smtClean="0">
                <a:latin typeface="Arial" pitchFamily="34" charset="0"/>
                <a:cs typeface="Arial" pitchFamily="34" charset="0"/>
              </a:rPr>
              <a:t>Developed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400" dirty="0" err="1" smtClean="0">
                <a:latin typeface="Arial" pitchFamily="34" charset="0"/>
                <a:cs typeface="Arial" pitchFamily="34" charset="0"/>
              </a:rPr>
              <a:t>by</a:t>
            </a:r>
            <a:r>
              <a:rPr lang="es-ES" sz="2400" dirty="0" smtClean="0">
                <a:latin typeface="Arial" pitchFamily="34" charset="0"/>
                <a:cs typeface="Arial" pitchFamily="34" charset="0"/>
              </a:rPr>
              <a:t> Gordon Lyon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s-ES" sz="2400" dirty="0" err="1" smtClean="0">
                <a:latin typeface="Arial" pitchFamily="34" charset="0"/>
                <a:cs typeface="Arial" pitchFamily="34" charset="0"/>
              </a:rPr>
              <a:t>Features</a:t>
            </a:r>
            <a:endParaRPr lang="es-ES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buClr>
                <a:schemeClr val="accent6">
                  <a:lumMod val="75000"/>
                </a:schemeClr>
              </a:buClr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Host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discovery</a:t>
            </a:r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buClr>
                <a:schemeClr val="accent6">
                  <a:lumMod val="75000"/>
                </a:schemeClr>
              </a:buClr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Port </a:t>
            </a:r>
            <a:r>
              <a:rPr lang="es-ES" sz="2000" dirty="0" err="1">
                <a:latin typeface="Arial" pitchFamily="34" charset="0"/>
                <a:cs typeface="Arial" pitchFamily="34" charset="0"/>
              </a:rPr>
              <a:t>s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canning</a:t>
            </a:r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buClr>
                <a:schemeClr val="accent6">
                  <a:lumMod val="75000"/>
                </a:schemeClr>
              </a:buClr>
            </a:pP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Version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detection</a:t>
            </a:r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buClr>
                <a:schemeClr val="accent6">
                  <a:lumMod val="75000"/>
                </a:schemeClr>
              </a:buClr>
            </a:pPr>
            <a:r>
              <a:rPr lang="es-ES" sz="2000" dirty="0" smtClean="0">
                <a:latin typeface="Arial" pitchFamily="34" charset="0"/>
                <a:cs typeface="Arial" pitchFamily="34" charset="0"/>
              </a:rPr>
              <a:t>OS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detection</a:t>
            </a:r>
            <a:endParaRPr lang="es-ES" sz="2000" dirty="0" smtClean="0">
              <a:latin typeface="Arial" pitchFamily="34" charset="0"/>
              <a:cs typeface="Arial" pitchFamily="34" charset="0"/>
            </a:endParaRPr>
          </a:p>
          <a:p>
            <a:pPr lvl="1">
              <a:buClr>
                <a:schemeClr val="accent6">
                  <a:lumMod val="75000"/>
                </a:schemeClr>
              </a:buClr>
            </a:pP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Scriptable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interaction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dirty="0" err="1" smtClean="0">
                <a:latin typeface="Arial" pitchFamily="34" charset="0"/>
                <a:cs typeface="Arial" pitchFamily="34" charset="0"/>
              </a:rPr>
              <a:t>the</a:t>
            </a:r>
            <a:r>
              <a:rPr lang="es-ES" sz="2000" dirty="0" smtClean="0">
                <a:latin typeface="Arial" pitchFamily="34" charset="0"/>
                <a:cs typeface="Arial" pitchFamily="34" charset="0"/>
              </a:rPr>
              <a:t> target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4" descr="Gordon Ly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752599"/>
            <a:ext cx="2362200" cy="281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99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3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Cloak a scan with decoys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7534" y="2057400"/>
            <a:ext cx="8706465" cy="2742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777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Inconsolata"/>
              </a:rPr>
              <a:t>nmap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Inconsolata"/>
              </a:rPr>
              <a:t> -n -Ddecoy-ip1,decoy-ip2,your-own-ip,decoy-ip3,decoy-ip4 remote-host-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Inconsolata"/>
              </a:rPr>
              <a:t>ip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Inconsolat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Inconsolata"/>
              </a:rPr>
              <a:t>nmap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Inconsolata"/>
              </a:rPr>
              <a:t> -n -D192.168.1.5,10.5.1.2,172.1.2.4,3.4.2.1 192.168.1.5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999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 bypass (locally)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Scan </a:t>
            </a:r>
            <a:r>
              <a:rPr lang="en-US" sz="2600" b="1" dirty="0" smtClean="0">
                <a:sym typeface="Wingdings" panose="05000000000000000000" pitchFamily="2" charset="2"/>
              </a:rPr>
              <a:t> </a:t>
            </a:r>
            <a:r>
              <a:rPr lang="en-US" sz="2600" b="1" dirty="0" smtClean="0"/>
              <a:t>MAC </a:t>
            </a:r>
            <a:r>
              <a:rPr lang="en-US" sz="2600" b="1" dirty="0"/>
              <a:t>address </a:t>
            </a:r>
            <a:r>
              <a:rPr lang="en-US" sz="2600" b="1" dirty="0" smtClean="0"/>
              <a:t>spoofing</a:t>
            </a:r>
          </a:p>
          <a:p>
            <a:r>
              <a:rPr lang="en-US" alt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nmap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--spoof-mac MAC-ADDRESS-HERE 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172.168.1.1</a:t>
            </a:r>
            <a:r>
              <a:rPr lang="en-US" altLang="en-US" sz="2600" dirty="0" smtClean="0"/>
              <a:t> </a:t>
            </a:r>
          </a:p>
          <a:p>
            <a:r>
              <a:rPr lang="en-US" alt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nmap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-v -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-PN --spoof-mac MAC-ADDRESS-HERE 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172.168.1.1</a:t>
            </a:r>
          </a:p>
          <a:p>
            <a:r>
              <a:rPr lang="en-US" altLang="en-US" sz="2600" dirty="0" smtClean="0"/>
              <a:t> </a:t>
            </a:r>
            <a:r>
              <a:rPr lang="en-US" alt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nmap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-v -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-PN --spoof-mac </a:t>
            </a:r>
            <a:r>
              <a:rPr lang="en-US" alt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0 172.168.1.1</a:t>
            </a:r>
            <a:endParaRPr lang="en-US" alt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600" dirty="0">
              <a:latin typeface="Arial" panose="020B0604020202020204" pitchFamily="34" charset="0"/>
            </a:endParaRPr>
          </a:p>
          <a:p>
            <a:endParaRPr lang="en-US" altLang="en-US" sz="2600" dirty="0">
              <a:latin typeface="Arial" panose="020B0604020202020204" pitchFamily="34" charset="0"/>
            </a:endParaRPr>
          </a:p>
          <a:p>
            <a:endParaRPr lang="en-US" sz="26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34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 bypass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nmap</a:t>
            </a:r>
            <a:r>
              <a:rPr lang="en-US" b="1" dirty="0"/>
              <a:t> -</a:t>
            </a:r>
            <a:r>
              <a:rPr lang="en-US" b="1" dirty="0" err="1"/>
              <a:t>sS</a:t>
            </a:r>
            <a:r>
              <a:rPr lang="en-US" b="1" dirty="0"/>
              <a:t> -P0 </a:t>
            </a:r>
            <a:r>
              <a:rPr lang="en-US" b="1" dirty="0" smtClean="0"/>
              <a:t>172.168.89.191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75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533400"/>
            <a:ext cx="8229600" cy="1143000"/>
          </a:xfrm>
        </p:spPr>
        <p:txBody>
          <a:bodyPr/>
          <a:lstStyle/>
          <a:p>
            <a:r>
              <a:rPr lang="en-US" dirty="0" smtClean="0"/>
              <a:t>Firewall bypass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85800" y="2118836"/>
            <a:ext cx="7696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r>
              <a:rPr kumimoji="0" lang="en-US" altLang="en-US" sz="3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--script firewall-bypass --script-</a:t>
            </a:r>
            <a:r>
              <a:rPr kumimoji="0" lang="en-US" altLang="en-US" sz="3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kumimoji="0" lang="en-US" altLang="en-US" sz="3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firewall-</a:t>
            </a:r>
            <a:r>
              <a:rPr kumimoji="0" lang="en-US" altLang="en-US" sz="3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bypass.helper</a:t>
            </a:r>
            <a:r>
              <a:rPr kumimoji="0" lang="en-US" altLang="en-US" sz="3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="ftp", firewall-</a:t>
            </a:r>
            <a:r>
              <a:rPr kumimoji="0" lang="en-US" altLang="en-US" sz="3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bypass.targetport</a:t>
            </a:r>
            <a:r>
              <a:rPr kumimoji="0" lang="en-US" altLang="en-US" sz="3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=22 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172.18.232.1</a:t>
            </a:r>
            <a:endParaRPr kumimoji="0" lang="en-US" altLang="en-US" sz="3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" y="4038600"/>
            <a:ext cx="68355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nmap</a:t>
            </a:r>
            <a:r>
              <a:rPr lang="en-US" alt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--script firewall-bypass </a:t>
            </a:r>
            <a:r>
              <a:rPr lang="en-US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172.18.232.1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54042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nmap</a:t>
            </a:r>
            <a:r>
              <a:rPr lang="en-US" b="1" dirty="0"/>
              <a:t> -V </a:t>
            </a:r>
            <a:r>
              <a:rPr lang="en-US" b="1" dirty="0" smtClean="0"/>
              <a:t>172.168.89.191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89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Shodan-api</a:t>
            </a:r>
            <a:r>
              <a:rPr lang="en-US" dirty="0" smtClean="0"/>
              <a:t> key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2516088"/>
            <a:ext cx="7696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nmap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 --script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shodan-api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 x.y.z.0/24 -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sn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 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Pn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 -n --script-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args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 '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shodan-api.apikey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=SHODANAPIKEY'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23900" y="4319448"/>
            <a:ext cx="7696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err="1" smtClean="0">
                <a:solidFill>
                  <a:srgbClr val="000000"/>
                </a:solidFill>
                <a:latin typeface="Andale Mono"/>
              </a:rPr>
              <a:t>nmap</a:t>
            </a:r>
            <a:r>
              <a:rPr lang="en-US" altLang="en-US" sz="2000" dirty="0" smtClean="0">
                <a:solidFill>
                  <a:srgbClr val="000000"/>
                </a:solidFill>
                <a:latin typeface="Andale Mono"/>
              </a:rPr>
              <a:t> --script </a:t>
            </a:r>
            <a:r>
              <a:rPr lang="en-US" altLang="en-US" sz="2000" dirty="0" err="1" smtClean="0">
                <a:solidFill>
                  <a:srgbClr val="000000"/>
                </a:solidFill>
                <a:latin typeface="Andale Mono"/>
              </a:rPr>
              <a:t>shodan-api</a:t>
            </a:r>
            <a:r>
              <a:rPr lang="en-US" altLang="en-US" sz="2000" dirty="0" smtClean="0">
                <a:solidFill>
                  <a:srgbClr val="000000"/>
                </a:solidFill>
                <a:latin typeface="Andale Mono"/>
              </a:rPr>
              <a:t> x.y.z.0/24 -</a:t>
            </a:r>
            <a:r>
              <a:rPr lang="en-US" altLang="en-US" sz="2000" dirty="0" err="1" smtClean="0">
                <a:solidFill>
                  <a:srgbClr val="000000"/>
                </a:solidFill>
                <a:latin typeface="Andale Mono"/>
              </a:rPr>
              <a:t>sn</a:t>
            </a:r>
            <a:r>
              <a:rPr lang="en-US" altLang="en-US" sz="2000" dirty="0" smtClean="0">
                <a:solidFill>
                  <a:srgbClr val="000000"/>
                </a:solidFill>
                <a:latin typeface="Andale Mono"/>
              </a:rPr>
              <a:t> -</a:t>
            </a:r>
            <a:r>
              <a:rPr lang="en-US" altLang="en-US" sz="2000" dirty="0" err="1" smtClean="0">
                <a:solidFill>
                  <a:srgbClr val="000000"/>
                </a:solidFill>
                <a:latin typeface="Andale Mono"/>
              </a:rPr>
              <a:t>Pn</a:t>
            </a:r>
            <a:r>
              <a:rPr lang="en-US" altLang="en-US" sz="2000" dirty="0" smtClean="0">
                <a:solidFill>
                  <a:srgbClr val="000000"/>
                </a:solidFill>
                <a:latin typeface="Andale Mono"/>
              </a:rPr>
              <a:t> -n --script-</a:t>
            </a:r>
            <a:r>
              <a:rPr lang="en-US" altLang="en-US" sz="2000" dirty="0" err="1" smtClean="0">
                <a:solidFill>
                  <a:srgbClr val="000000"/>
                </a:solidFill>
                <a:latin typeface="Andale Mono"/>
              </a:rPr>
              <a:t>args</a:t>
            </a:r>
            <a:r>
              <a:rPr lang="en-US" altLang="en-US" sz="2000" dirty="0" smtClean="0">
                <a:solidFill>
                  <a:srgbClr val="000000"/>
                </a:solidFill>
                <a:latin typeface="Andale Mono"/>
              </a:rPr>
              <a:t> '</a:t>
            </a:r>
            <a:r>
              <a:rPr lang="en-US" altLang="en-US" sz="2000" dirty="0" err="1" smtClean="0">
                <a:solidFill>
                  <a:srgbClr val="000000"/>
                </a:solidFill>
                <a:latin typeface="Andale Mono"/>
              </a:rPr>
              <a:t>shodan-api.apikey</a:t>
            </a:r>
            <a:r>
              <a:rPr lang="en-US" altLang="en-US" sz="2000" dirty="0" smtClean="0">
                <a:solidFill>
                  <a:srgbClr val="000000"/>
                </a:solidFill>
                <a:latin typeface="Andale Mono"/>
              </a:rPr>
              <a:t>= &lt;key&gt;' </a:t>
            </a:r>
            <a:endParaRPr lang="en-US" altLang="en-US" sz="2000" dirty="0">
              <a:solidFill>
                <a:srgbClr val="000000"/>
              </a:solidFill>
              <a:latin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558552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virustotal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71500" y="1905000"/>
            <a:ext cx="80010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nmap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 --script http-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virustotal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 --script-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args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='http-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virustotal.apikey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="&lt;key&gt;",http-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virustotal.checksum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="275a021bbfb6489e54d471899f7db9d1663fc695ec2fe2a2c4538aabf651fd0f"'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542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3355350"/>
            <a:ext cx="8001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nmap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 --script http-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passwd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 --script-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args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 http-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passwd.root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=/test/ &lt;target&gt;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7703" y="533400"/>
            <a:ext cx="838200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Checks if a web server is vulnerable to directory traversal by attempting to retrieve 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/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etc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/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passwd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or 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\boot.ini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9872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Tests a web server for vulnerability to the </a:t>
            </a:r>
            <a:r>
              <a:rPr lang="en-US" dirty="0" err="1"/>
              <a:t>Slowloris</a:t>
            </a:r>
            <a:r>
              <a:rPr lang="en-US" dirty="0"/>
              <a:t> </a:t>
            </a:r>
            <a:r>
              <a:rPr lang="en-US" dirty="0" err="1"/>
              <a:t>DoS</a:t>
            </a:r>
            <a:r>
              <a:rPr lang="en-US" dirty="0"/>
              <a:t> attack by launching a </a:t>
            </a:r>
            <a:r>
              <a:rPr lang="en-US" dirty="0" err="1"/>
              <a:t>Slowloris</a:t>
            </a:r>
            <a:r>
              <a:rPr lang="en-US" dirty="0"/>
              <a:t> attack.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3355350"/>
            <a:ext cx="8153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nmap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 --script http-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slowloris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 --max-parallelism 400 &lt;target&gt;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305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safe browsing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613" y="1600200"/>
            <a:ext cx="8839200" cy="4525963"/>
          </a:xfrm>
        </p:spPr>
        <p:txBody>
          <a:bodyPr/>
          <a:lstStyle/>
          <a:p>
            <a:r>
              <a:rPr lang="en-US" altLang="en-US" dirty="0" err="1">
                <a:solidFill>
                  <a:srgbClr val="000000"/>
                </a:solidFill>
                <a:latin typeface="Andale Mono"/>
              </a:rPr>
              <a:t>nmap</a:t>
            </a:r>
            <a:r>
              <a:rPr lang="en-US" altLang="en-US" dirty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Andale Mono"/>
              </a:rPr>
              <a:t>–p80 --script http-google-malware --script-</a:t>
            </a:r>
            <a:r>
              <a:rPr lang="en-US" altLang="en-US" dirty="0" err="1" smtClean="0">
                <a:solidFill>
                  <a:srgbClr val="000000"/>
                </a:solidFill>
                <a:latin typeface="Andale Mono"/>
              </a:rPr>
              <a:t>args</a:t>
            </a:r>
            <a:r>
              <a:rPr lang="en-US" altLang="en-US" dirty="0" smtClean="0">
                <a:solidFill>
                  <a:srgbClr val="000000"/>
                </a:solidFill>
                <a:latin typeface="Andale Mono"/>
              </a:rPr>
              <a:t> http-google-</a:t>
            </a:r>
            <a:r>
              <a:rPr lang="en-US" altLang="en-US" dirty="0" err="1" smtClean="0">
                <a:solidFill>
                  <a:srgbClr val="000000"/>
                </a:solidFill>
                <a:latin typeface="Andale Mono"/>
              </a:rPr>
              <a:t>malware.api</a:t>
            </a:r>
            <a:r>
              <a:rPr lang="en-US" altLang="en-US" dirty="0" smtClean="0">
                <a:solidFill>
                  <a:srgbClr val="000000"/>
                </a:solidFill>
                <a:latin typeface="Andale Mono"/>
              </a:rPr>
              <a:t>=&lt;</a:t>
            </a:r>
            <a:r>
              <a:rPr lang="en-US" altLang="en-US" dirty="0" err="1" smtClean="0">
                <a:solidFill>
                  <a:srgbClr val="000000"/>
                </a:solidFill>
                <a:latin typeface="Andale Mono"/>
              </a:rPr>
              <a:t>api</a:t>
            </a:r>
            <a:r>
              <a:rPr lang="en-US" altLang="en-US" dirty="0" smtClean="0">
                <a:solidFill>
                  <a:srgbClr val="000000"/>
                </a:solidFill>
                <a:latin typeface="Andale Mono"/>
              </a:rPr>
              <a:t>&gt; target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4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Environment &amp; GUI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 smtClean="0"/>
              <a:t>Runs on Linux, Windows, Mac OS X and other smaller operating systems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dirty="0" smtClean="0"/>
              <a:t>GUI options:</a:t>
            </a:r>
          </a:p>
          <a:p>
            <a:pPr lvl="1">
              <a:buClr>
                <a:schemeClr val="accent6">
                  <a:lumMod val="75000"/>
                </a:schemeClr>
              </a:buClr>
            </a:pPr>
            <a:r>
              <a:rPr lang="en-US" dirty="0" smtClean="0"/>
              <a:t>Zenmap</a:t>
            </a:r>
          </a:p>
          <a:p>
            <a:pPr lvl="1">
              <a:buClr>
                <a:schemeClr val="accent6">
                  <a:lumMod val="75000"/>
                </a:schemeClr>
              </a:buClr>
            </a:pPr>
            <a:r>
              <a:rPr lang="en-US" dirty="0" err="1" smtClean="0"/>
              <a:t>XNMap</a:t>
            </a:r>
            <a:endParaRPr lang="en-US" dirty="0" smtClean="0"/>
          </a:p>
          <a:p>
            <a:pPr lvl="1">
              <a:buClr>
                <a:schemeClr val="accent6">
                  <a:lumMod val="75000"/>
                </a:schemeClr>
              </a:buClr>
            </a:pPr>
            <a:r>
              <a:rPr lang="en-US" dirty="0" err="1" smtClean="0"/>
              <a:t>NmapFE</a:t>
            </a:r>
            <a:endParaRPr lang="en-US" dirty="0"/>
          </a:p>
        </p:txBody>
      </p:sp>
      <p:pic>
        <p:nvPicPr>
          <p:cNvPr id="6" name="Picture 2" descr="File:Zenma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743199"/>
            <a:ext cx="2288799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File:Nmapfe screensh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743199"/>
            <a:ext cx="2103121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File:Xnma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76600"/>
            <a:ext cx="3586479" cy="316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30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Grep</a:t>
            </a:r>
            <a:r>
              <a:rPr lang="en-US" dirty="0" smtClean="0"/>
              <a:t> (</a:t>
            </a:r>
            <a:r>
              <a:rPr lang="en-US" dirty="0" err="1" smtClean="0"/>
              <a:t>ing</a:t>
            </a:r>
            <a:r>
              <a:rPr lang="en-US" dirty="0" smtClean="0"/>
              <a:t>) public emails using </a:t>
            </a:r>
            <a:r>
              <a:rPr lang="en-US" dirty="0" err="1" smtClean="0"/>
              <a:t>nmap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11167" y="2895600"/>
            <a:ext cx="7721666" cy="492443"/>
          </a:xfrm>
          <a:prstGeom prst="rect">
            <a:avLst/>
          </a:prstGeom>
          <a:solidFill>
            <a:srgbClr val="FDFD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rgbClr val="000000"/>
                </a:solidFill>
                <a:latin typeface="Andale Mono"/>
              </a:rPr>
              <a:t>nmap</a:t>
            </a:r>
            <a:r>
              <a:rPr lang="en-US" altLang="en-US" dirty="0">
                <a:solidFill>
                  <a:srgbClr val="000000"/>
                </a:solidFill>
                <a:latin typeface="Andale Mono"/>
              </a:rPr>
              <a:t> -p &lt;Port&gt; --script http-</a:t>
            </a:r>
            <a:r>
              <a:rPr lang="en-US" altLang="en-US" dirty="0" err="1">
                <a:solidFill>
                  <a:srgbClr val="000000"/>
                </a:solidFill>
                <a:latin typeface="Andale Mono"/>
              </a:rPr>
              <a:t>grep</a:t>
            </a:r>
            <a:r>
              <a:rPr lang="en-US" altLang="en-US" dirty="0">
                <a:solidFill>
                  <a:srgbClr val="000000"/>
                </a:solidFill>
                <a:latin typeface="Andale Mono"/>
              </a:rPr>
              <a:t> &lt;target&gt; </a:t>
            </a: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838200" y="4191000"/>
            <a:ext cx="7149393" cy="492443"/>
          </a:xfrm>
          <a:prstGeom prst="rect">
            <a:avLst/>
          </a:prstGeom>
          <a:solidFill>
            <a:srgbClr val="FDFD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 err="1" smtClean="0">
                <a:solidFill>
                  <a:srgbClr val="000000"/>
                </a:solidFill>
                <a:latin typeface="Andale Mono"/>
              </a:rPr>
              <a:t>nmap</a:t>
            </a:r>
            <a:r>
              <a:rPr lang="en-US" altLang="en-US" dirty="0" smtClean="0">
                <a:solidFill>
                  <a:srgbClr val="000000"/>
                </a:solidFill>
                <a:latin typeface="Andale Mono"/>
              </a:rPr>
              <a:t> –p443 --script http-</a:t>
            </a:r>
            <a:r>
              <a:rPr lang="en-US" altLang="en-US" dirty="0" err="1" smtClean="0">
                <a:solidFill>
                  <a:srgbClr val="000000"/>
                </a:solidFill>
                <a:latin typeface="Andale Mono"/>
              </a:rPr>
              <a:t>grep</a:t>
            </a:r>
            <a:r>
              <a:rPr lang="en-US" altLang="en-US" dirty="0" smtClean="0">
                <a:solidFill>
                  <a:srgbClr val="000000"/>
                </a:solidFill>
                <a:latin typeface="Andale Mono"/>
              </a:rPr>
              <a:t> &lt;target&gt; </a:t>
            </a:r>
            <a:endParaRPr lang="en-US" altLang="en-US" dirty="0">
              <a:solidFill>
                <a:srgbClr val="000000"/>
              </a:solidFill>
              <a:latin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185805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2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Discovering hostnames pointing to the same IP address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43439" y="3200400"/>
            <a:ext cx="7704032" cy="461665"/>
          </a:xfrm>
          <a:prstGeom prst="rect">
            <a:avLst/>
          </a:prstGeom>
          <a:solidFill>
            <a:srgbClr val="FDFD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nmap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kumimoji="0" lang="en-US" altLang="en-US" sz="3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sn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--script </a:t>
            </a:r>
            <a:r>
              <a:rPr kumimoji="0" lang="en-US" altLang="en-US" sz="3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hostmap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-* 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644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35077" y="2673697"/>
            <a:ext cx="8686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nmap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 --script </a:t>
            </a: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dns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-brute –p80 172.18.232.10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578777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Discovering hostnames by brute forcing DNS records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57200" y="4038600"/>
            <a:ext cx="86868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000" dirty="0" err="1" smtClean="0">
                <a:solidFill>
                  <a:srgbClr val="000000"/>
                </a:solidFill>
                <a:latin typeface="Andale Mono"/>
              </a:rPr>
              <a:t>nmap</a:t>
            </a:r>
            <a:r>
              <a:rPr lang="en-US" altLang="en-US" sz="3000" dirty="0" smtClean="0">
                <a:solidFill>
                  <a:srgbClr val="000000"/>
                </a:solidFill>
                <a:latin typeface="Andale Mono"/>
              </a:rPr>
              <a:t> --script </a:t>
            </a:r>
            <a:r>
              <a:rPr lang="en-US" altLang="en-US" sz="3000" dirty="0" err="1" smtClean="0">
                <a:solidFill>
                  <a:srgbClr val="000000"/>
                </a:solidFill>
                <a:latin typeface="Andale Mono"/>
              </a:rPr>
              <a:t>dns</a:t>
            </a:r>
            <a:r>
              <a:rPr lang="en-US" altLang="en-US" sz="3000" dirty="0" smtClean="0">
                <a:solidFill>
                  <a:srgbClr val="000000"/>
                </a:solidFill>
                <a:latin typeface="Andale Mono"/>
              </a:rPr>
              <a:t>-brute --script-</a:t>
            </a:r>
            <a:r>
              <a:rPr lang="en-US" altLang="en-US" sz="3000" dirty="0" err="1" smtClean="0">
                <a:solidFill>
                  <a:srgbClr val="000000"/>
                </a:solidFill>
                <a:latin typeface="Andale Mono"/>
              </a:rPr>
              <a:t>args</a:t>
            </a:r>
            <a:r>
              <a:rPr lang="en-US" altLang="en-US" sz="3000" dirty="0" smtClean="0">
                <a:solidFill>
                  <a:srgbClr val="000000"/>
                </a:solidFill>
                <a:latin typeface="Andale Mono"/>
              </a:rPr>
              <a:t> </a:t>
            </a:r>
            <a:r>
              <a:rPr lang="en-US" altLang="en-US" sz="3000" dirty="0" err="1" smtClean="0">
                <a:solidFill>
                  <a:srgbClr val="000000"/>
                </a:solidFill>
                <a:latin typeface="Andale Mono"/>
              </a:rPr>
              <a:t>dns-brute.domain</a:t>
            </a:r>
            <a:r>
              <a:rPr lang="en-US" altLang="en-US" sz="3000" dirty="0" smtClean="0">
                <a:solidFill>
                  <a:srgbClr val="000000"/>
                </a:solidFill>
                <a:latin typeface="Andale Mono"/>
              </a:rPr>
              <a:t>=</a:t>
            </a:r>
            <a:r>
              <a:rPr lang="en-US" altLang="en-US" sz="3000" dirty="0" err="1" smtClean="0">
                <a:solidFill>
                  <a:srgbClr val="000000"/>
                </a:solidFill>
                <a:latin typeface="Andale Mono"/>
              </a:rPr>
              <a:t>foo.com,dns-brute.threads</a:t>
            </a:r>
            <a:r>
              <a:rPr lang="en-US" altLang="en-US" sz="3000" dirty="0" smtClean="0">
                <a:solidFill>
                  <a:srgbClr val="000000"/>
                </a:solidFill>
                <a:latin typeface="Andale Mono"/>
              </a:rPr>
              <a:t>=6,dns-brute.hostlist=./</a:t>
            </a:r>
            <a:r>
              <a:rPr lang="en-US" altLang="en-US" sz="3000" dirty="0" err="1" smtClean="0">
                <a:solidFill>
                  <a:srgbClr val="000000"/>
                </a:solidFill>
                <a:latin typeface="Andale Mono"/>
              </a:rPr>
              <a:t>hostfile.txt,newtargets</a:t>
            </a:r>
            <a:r>
              <a:rPr lang="en-US" altLang="en-US" sz="3000" dirty="0" smtClean="0">
                <a:solidFill>
                  <a:srgbClr val="000000"/>
                </a:solidFill>
                <a:latin typeface="Andale Mono"/>
              </a:rPr>
              <a:t> -</a:t>
            </a:r>
            <a:r>
              <a:rPr lang="en-US" altLang="en-US" sz="3000" dirty="0" err="1" smtClean="0">
                <a:solidFill>
                  <a:srgbClr val="000000"/>
                </a:solidFill>
                <a:latin typeface="Andale Mono"/>
              </a:rPr>
              <a:t>sS</a:t>
            </a:r>
            <a:r>
              <a:rPr lang="en-US" altLang="en-US" sz="3000" dirty="0" smtClean="0">
                <a:solidFill>
                  <a:srgbClr val="000000"/>
                </a:solidFill>
                <a:latin typeface="Andale Mono"/>
              </a:rPr>
              <a:t> -p80  172.18.232.10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endParaRPr lang="en-US" altLang="en-US" sz="30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06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your network broadcast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83705" y="2514600"/>
            <a:ext cx="697659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nmap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ndale Mono"/>
              </a:rPr>
              <a:t> --script broadcast-listener -e eth0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5669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 the LAN, how many hosts are running? Please list their IP addresses.</a:t>
            </a:r>
          </a:p>
          <a:p>
            <a:pPr algn="just"/>
            <a:r>
              <a:rPr lang="en-US" dirty="0" smtClean="0"/>
              <a:t>If a computer is up, which services (TCP and UDP) are open on it?</a:t>
            </a:r>
          </a:p>
          <a:p>
            <a:pPr algn="just"/>
            <a:r>
              <a:rPr lang="en-US" dirty="0" smtClean="0"/>
              <a:t>Can you determine the Operating system and its possible version that is running on each alive computer?</a:t>
            </a:r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457200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Lab Questions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754941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NMAP Scripting Engine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perform more complex checks</a:t>
            </a:r>
          </a:p>
          <a:p>
            <a:r>
              <a:rPr lang="en-US" dirty="0" smtClean="0"/>
              <a:t>To infer more information</a:t>
            </a:r>
          </a:p>
          <a:p>
            <a:r>
              <a:rPr lang="en-US" dirty="0" smtClean="0"/>
              <a:t>To allow for greater flexibility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structure of an NSE script</a:t>
            </a:r>
          </a:p>
          <a:p>
            <a:r>
              <a:rPr lang="en-US" dirty="0" smtClean="0"/>
              <a:t>Required components of an NSE script</a:t>
            </a:r>
          </a:p>
          <a:p>
            <a:r>
              <a:rPr lang="en-US" dirty="0" smtClean="0"/>
              <a:t>Useful libraries</a:t>
            </a:r>
          </a:p>
          <a:p>
            <a:r>
              <a:rPr lang="en-US" dirty="0" err="1" smtClean="0"/>
              <a:t>Portrules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Head</a:t>
            </a:r>
          </a:p>
          <a:p>
            <a:r>
              <a:rPr lang="en-US" dirty="0" smtClean="0"/>
              <a:t>The Rule</a:t>
            </a:r>
          </a:p>
          <a:p>
            <a:r>
              <a:rPr lang="en-US" dirty="0" smtClean="0"/>
              <a:t>The Action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Auth</a:t>
            </a:r>
          </a:p>
          <a:p>
            <a:r>
              <a:rPr lang="en-US" dirty="0" smtClean="0"/>
              <a:t>Broadcast</a:t>
            </a:r>
          </a:p>
          <a:p>
            <a:r>
              <a:rPr lang="en-US" dirty="0" smtClean="0"/>
              <a:t>Brute</a:t>
            </a:r>
          </a:p>
          <a:p>
            <a:r>
              <a:rPr lang="en-US" dirty="0" smtClean="0"/>
              <a:t>Default</a:t>
            </a:r>
          </a:p>
          <a:p>
            <a:r>
              <a:rPr lang="en-US" dirty="0" smtClean="0"/>
              <a:t>Discovery</a:t>
            </a:r>
          </a:p>
          <a:p>
            <a:r>
              <a:rPr lang="en-US" dirty="0" smtClean="0"/>
              <a:t>DoS</a:t>
            </a:r>
          </a:p>
          <a:p>
            <a:r>
              <a:rPr lang="en-US" dirty="0" smtClean="0"/>
              <a:t>Exploit</a:t>
            </a:r>
          </a:p>
          <a:p>
            <a:r>
              <a:rPr lang="en-US" dirty="0" smtClean="0"/>
              <a:t>Intrusive</a:t>
            </a:r>
          </a:p>
          <a:p>
            <a:r>
              <a:rPr lang="en-US" dirty="0" smtClean="0"/>
              <a:t>Malware</a:t>
            </a:r>
          </a:p>
          <a:p>
            <a:r>
              <a:rPr lang="en-US" dirty="0" smtClean="0"/>
              <a:t>Safe</a:t>
            </a:r>
          </a:p>
          <a:p>
            <a:r>
              <a:rPr lang="en-US" dirty="0" smtClean="0"/>
              <a:t>Version</a:t>
            </a:r>
          </a:p>
          <a:p>
            <a:r>
              <a:rPr lang="en-US" dirty="0" err="1" smtClean="0"/>
              <a:t>Vuln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128 NSE libraries built into NMAP</a:t>
            </a:r>
          </a:p>
          <a:p>
            <a:pPr lvl="1"/>
            <a:r>
              <a:rPr lang="en-US" dirty="0" err="1" smtClean="0"/>
              <a:t>Nmap</a:t>
            </a:r>
            <a:endParaRPr lang="en-US" dirty="0" smtClean="0"/>
          </a:p>
          <a:p>
            <a:pPr lvl="1"/>
            <a:r>
              <a:rPr lang="en-US" dirty="0" err="1" smtClean="0"/>
              <a:t>Nsedebug</a:t>
            </a:r>
            <a:endParaRPr lang="en-US" dirty="0" smtClean="0"/>
          </a:p>
          <a:p>
            <a:pPr lvl="1"/>
            <a:r>
              <a:rPr lang="en-US" dirty="0" err="1" smtClean="0"/>
              <a:t>Shortport</a:t>
            </a:r>
            <a:endParaRPr lang="en-US" dirty="0" smtClean="0"/>
          </a:p>
          <a:p>
            <a:pPr lvl="1"/>
            <a:r>
              <a:rPr lang="en-US" dirty="0" err="1" smtClean="0"/>
              <a:t>Smb</a:t>
            </a:r>
            <a:endParaRPr lang="en-US" dirty="0" smtClean="0"/>
          </a:p>
          <a:p>
            <a:pPr lvl="1"/>
            <a:r>
              <a:rPr lang="en-US" dirty="0" err="1" smtClean="0"/>
              <a:t>Vulns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……..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scanning</a:t>
            </a:r>
            <a:endParaRPr lang="en-US" dirty="0"/>
          </a:p>
        </p:txBody>
      </p:sp>
      <p:pic>
        <p:nvPicPr>
          <p:cNvPr id="1026" name="Picture 2" descr="https://www.ipa.go.jp/security/english/virus/press/200501/images/Portsc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7842476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62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 Section</a:t>
            </a:r>
          </a:p>
          <a:p>
            <a:pPr lvl="1"/>
            <a:r>
              <a:rPr lang="en-US" dirty="0" smtClean="0"/>
              <a:t>Local </a:t>
            </a:r>
            <a:r>
              <a:rPr lang="en-US" dirty="0" err="1" smtClean="0"/>
              <a:t>shortport</a:t>
            </a:r>
            <a:r>
              <a:rPr lang="en-US" dirty="0" smtClean="0"/>
              <a:t> = require “</a:t>
            </a:r>
            <a:r>
              <a:rPr lang="en-US" dirty="0" err="1" smtClean="0"/>
              <a:t>shortport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Local http = require “http”</a:t>
            </a:r>
          </a:p>
          <a:p>
            <a:pPr lvl="1"/>
            <a:r>
              <a:rPr lang="en-US" dirty="0" smtClean="0"/>
              <a:t>Local </a:t>
            </a:r>
            <a:r>
              <a:rPr lang="en-US" dirty="0" err="1" smtClean="0"/>
              <a:t>stdnse</a:t>
            </a:r>
            <a:r>
              <a:rPr lang="en-US" dirty="0" smtClean="0"/>
              <a:t> = require “</a:t>
            </a:r>
            <a:r>
              <a:rPr lang="en-US" dirty="0" err="1" smtClean="0"/>
              <a:t>stdnse</a:t>
            </a:r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err="1" smtClean="0"/>
              <a:t>portrules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Portrule</a:t>
            </a:r>
            <a:r>
              <a:rPr lang="en-US" dirty="0" smtClean="0"/>
              <a:t> = function (</a:t>
            </a:r>
            <a:r>
              <a:rPr lang="en-US" dirty="0" err="1" smtClean="0"/>
              <a:t>host,port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	Local </a:t>
            </a:r>
            <a:r>
              <a:rPr lang="en-US" dirty="0" err="1" smtClean="0"/>
              <a:t>auth_port</a:t>
            </a:r>
            <a:r>
              <a:rPr lang="en-US" dirty="0" smtClean="0"/>
              <a:t> = {number =113, protocol =“</a:t>
            </a:r>
            <a:r>
              <a:rPr lang="en-US" dirty="0" err="1" smtClean="0"/>
              <a:t>tcp</a:t>
            </a:r>
            <a:r>
              <a:rPr lang="en-US" dirty="0" smtClean="0"/>
              <a:t>”}</a:t>
            </a:r>
          </a:p>
          <a:p>
            <a:pPr lvl="1">
              <a:buNone/>
            </a:pPr>
            <a:r>
              <a:rPr lang="en-US" dirty="0" smtClean="0"/>
              <a:t>	Local  </a:t>
            </a:r>
            <a:r>
              <a:rPr lang="en-US" dirty="0" err="1" smtClean="0"/>
              <a:t>identd</a:t>
            </a:r>
            <a:r>
              <a:rPr lang="en-US" dirty="0" smtClean="0"/>
              <a:t> = 	</a:t>
            </a:r>
            <a:r>
              <a:rPr lang="en-US" dirty="0" err="1" smtClean="0"/>
              <a:t>nmap.get_port_state</a:t>
            </a:r>
            <a:r>
              <a:rPr lang="en-US" dirty="0" smtClean="0"/>
              <a:t>(</a:t>
            </a:r>
            <a:r>
              <a:rPr lang="en-US" dirty="0" err="1" smtClean="0"/>
              <a:t>host,auth_port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identd</a:t>
            </a:r>
            <a:r>
              <a:rPr lang="en-US" dirty="0" smtClean="0"/>
              <a:t>~=Nil and  </a:t>
            </a:r>
            <a:r>
              <a:rPr lang="en-US" dirty="0" err="1" smtClean="0"/>
              <a:t>identd.state</a:t>
            </a:r>
            <a:r>
              <a:rPr lang="en-US" dirty="0" smtClean="0"/>
              <a:t> == “open” 	and </a:t>
            </a:r>
            <a:r>
              <a:rPr lang="en-US" dirty="0" err="1" smtClean="0"/>
              <a:t>port.protocol</a:t>
            </a:r>
            <a:r>
              <a:rPr lang="en-US" dirty="0" smtClean="0"/>
              <a:t> == “</a:t>
            </a:r>
            <a:r>
              <a:rPr lang="en-US" dirty="0" err="1" smtClean="0"/>
              <a:t>tcp</a:t>
            </a:r>
            <a:r>
              <a:rPr lang="en-US" dirty="0" smtClean="0"/>
              <a:t>” and </a:t>
            </a:r>
            <a:r>
              <a:rPr lang="en-US" dirty="0" err="1" smtClean="0"/>
              <a:t>port.state</a:t>
            </a:r>
            <a:r>
              <a:rPr lang="en-US" dirty="0" smtClean="0"/>
              <a:t> == 	“open”</a:t>
            </a:r>
          </a:p>
          <a:p>
            <a:pPr lvl="1">
              <a:buNone/>
            </a:pPr>
            <a:r>
              <a:rPr lang="en-US" dirty="0" smtClean="0"/>
              <a:t>End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 rules simplified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--Head</a:t>
            </a:r>
          </a:p>
          <a:p>
            <a:pPr lvl="1"/>
            <a:r>
              <a:rPr lang="en-US" dirty="0" smtClean="0"/>
              <a:t>Local </a:t>
            </a:r>
            <a:r>
              <a:rPr lang="en-US" dirty="0" err="1" smtClean="0"/>
              <a:t>shortport</a:t>
            </a:r>
            <a:r>
              <a:rPr lang="en-US" dirty="0" smtClean="0"/>
              <a:t> = require “</a:t>
            </a:r>
            <a:r>
              <a:rPr lang="en-US" dirty="0" err="1" smtClean="0"/>
              <a:t>shortport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--Rule</a:t>
            </a:r>
          </a:p>
          <a:p>
            <a:pPr lvl="1"/>
            <a:r>
              <a:rPr lang="en-US" dirty="0" err="1" smtClean="0"/>
              <a:t>Portrule</a:t>
            </a:r>
            <a:r>
              <a:rPr lang="en-US" dirty="0" smtClean="0"/>
              <a:t> = </a:t>
            </a:r>
            <a:r>
              <a:rPr lang="en-US" dirty="0" err="1" smtClean="0"/>
              <a:t>shortport.http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Service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nmap</a:t>
            </a:r>
            <a:r>
              <a:rPr lang="en-US" dirty="0" smtClean="0"/>
              <a:t> -PS445 -p445 --script=smb-os-discovery,smbv2-enabled,smb-enum-shares,smb-ls --script-</a:t>
            </a:r>
            <a:r>
              <a:rPr lang="en-US" dirty="0" err="1" smtClean="0"/>
              <a:t>args</a:t>
            </a:r>
            <a:r>
              <a:rPr lang="en-US" dirty="0" smtClean="0"/>
              <a:t>=</a:t>
            </a:r>
            <a:r>
              <a:rPr lang="en-US" dirty="0" err="1" smtClean="0"/>
              <a:t>ls.maxdepth</a:t>
            </a:r>
            <a:r>
              <a:rPr lang="en-US" dirty="0" smtClean="0"/>
              <a:t>=10 192.168.108.99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 bleed Vulnerability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err="1" smtClean="0"/>
              <a:t>nmap</a:t>
            </a:r>
            <a:r>
              <a:rPr lang="en-US" dirty="0" smtClean="0"/>
              <a:t> -d </a:t>
            </a:r>
            <a:r>
              <a:rPr lang="en-US" dirty="0" err="1" smtClean="0"/>
              <a:t>sC</a:t>
            </a:r>
            <a:r>
              <a:rPr lang="en-US" dirty="0" smtClean="0"/>
              <a:t> --script ssl-heartbleed.nse www.mitindia.edu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Win32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nmap</a:t>
            </a:r>
            <a:r>
              <a:rPr lang="en-US" dirty="0" smtClean="0"/>
              <a:t> -d </a:t>
            </a:r>
            <a:r>
              <a:rPr lang="en-US" dirty="0" err="1" smtClean="0"/>
              <a:t>sC</a:t>
            </a:r>
            <a:r>
              <a:rPr lang="en-US" dirty="0" smtClean="0"/>
              <a:t> --script snmp-win32-services.nse 192.168.108.99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WCRY - SMB </a:t>
            </a:r>
            <a:r>
              <a:rPr lang="en-US" dirty="0" err="1" smtClean="0"/>
              <a:t>vuln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nmap</a:t>
            </a:r>
            <a:r>
              <a:rPr lang="en-US" dirty="0" smtClean="0"/>
              <a:t> –d -</a:t>
            </a:r>
            <a:r>
              <a:rPr lang="en-US" dirty="0" err="1" smtClean="0"/>
              <a:t>sC</a:t>
            </a:r>
            <a:r>
              <a:rPr lang="en-US" dirty="0" smtClean="0"/>
              <a:t> -p 445 --script smb-vuln-ms17-010.nse 192.168.108.99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 smtClean="0"/>
              <a:t>How NMAP Works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NMap</a:t>
            </a:r>
            <a:r>
              <a:rPr lang="en-US" dirty="0" smtClean="0"/>
              <a:t> pings the remote target with 0 byte packets to each port</a:t>
            </a:r>
          </a:p>
          <a:p>
            <a:pPr lvl="1"/>
            <a:r>
              <a:rPr lang="en-US" dirty="0" smtClean="0"/>
              <a:t>If packets are not received back, port is open</a:t>
            </a:r>
          </a:p>
          <a:p>
            <a:pPr lvl="1"/>
            <a:r>
              <a:rPr lang="en-US" dirty="0" smtClean="0"/>
              <a:t>If packets are received, port is closed</a:t>
            </a:r>
          </a:p>
          <a:p>
            <a:r>
              <a:rPr lang="en-US" dirty="0" smtClean="0"/>
              <a:t>Sends different packets with different timing to determine filtered/unfiltered, version, etc.</a:t>
            </a:r>
          </a:p>
          <a:p>
            <a:r>
              <a:rPr lang="en-US" dirty="0" smtClean="0"/>
              <a:t>Firewalls can interfere with this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port is Open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NMAP performs the scan by sending a SYN packet and look for the response. If SYN/ACK is received, the port is open. </a:t>
            </a:r>
          </a:p>
          <a:p>
            <a:pPr algn="just"/>
            <a:r>
              <a:rPr lang="en-US" dirty="0" smtClean="0"/>
              <a:t>The scanner then sends an RST to tear down the connection before it can be established fully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port is Closed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/>
          <a:lstStyle/>
          <a:p>
            <a:r>
              <a:rPr lang="en-US" dirty="0" smtClean="0"/>
              <a:t>If the port is closed, an RST will be sent. 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2514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If port is Filtered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8100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3200" dirty="0" smtClean="0"/>
              <a:t> If it is filtered, the SYN packet will have been dropped and no response will be sent</a:t>
            </a:r>
          </a:p>
          <a:p>
            <a:pPr algn="just"/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r>
              <a:rPr lang="en-US" dirty="0" smtClean="0"/>
              <a:t>Ethical Issues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00600"/>
          </a:xfrm>
        </p:spPr>
        <p:txBody>
          <a:bodyPr/>
          <a:lstStyle/>
          <a:p>
            <a:pPr algn="just"/>
            <a:r>
              <a:rPr lang="en-US" dirty="0" smtClean="0"/>
              <a:t>Can be used for hacking to discover vulnerable ports</a:t>
            </a:r>
          </a:p>
          <a:p>
            <a:pPr algn="just"/>
            <a:r>
              <a:rPr lang="en-US" dirty="0" smtClean="0"/>
              <a:t>System admins can use it to check that systems meet security standards</a:t>
            </a:r>
          </a:p>
          <a:p>
            <a:pPr algn="just"/>
            <a:r>
              <a:rPr lang="en-US" dirty="0" smtClean="0"/>
              <a:t>Unauthorized use of </a:t>
            </a:r>
            <a:r>
              <a:rPr lang="en-US" dirty="0" err="1" smtClean="0"/>
              <a:t>Nmap</a:t>
            </a:r>
            <a:r>
              <a:rPr lang="en-US" dirty="0" smtClean="0"/>
              <a:t> on a system could be illegal.  Make sure you have permission before using this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1309</Words>
  <Application>Microsoft Office PowerPoint</Application>
  <PresentationFormat>On-screen Show (4:3)</PresentationFormat>
  <Paragraphs>210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Introduction to NMAP</vt:lpstr>
      <vt:lpstr>Need for NMAP</vt:lpstr>
      <vt:lpstr>NMAP</vt:lpstr>
      <vt:lpstr>Environment &amp; GUI</vt:lpstr>
      <vt:lpstr>Port scanning</vt:lpstr>
      <vt:lpstr>How NMAP Works</vt:lpstr>
      <vt:lpstr>If port is Open</vt:lpstr>
      <vt:lpstr>If port is Closed</vt:lpstr>
      <vt:lpstr>Ethical Issues</vt:lpstr>
      <vt:lpstr>NMAP work to solve </vt:lpstr>
      <vt:lpstr>NMAP – Legal considerations in performing scanning </vt:lpstr>
      <vt:lpstr>Laws by country</vt:lpstr>
      <vt:lpstr>Network Port</vt:lpstr>
      <vt:lpstr>TCP 3 way handshake</vt:lpstr>
      <vt:lpstr>List of Scans in NMAP</vt:lpstr>
      <vt:lpstr>List of Scans</vt:lpstr>
      <vt:lpstr>List of Scans</vt:lpstr>
      <vt:lpstr>Host discovery</vt:lpstr>
      <vt:lpstr>Zenmap – A GUI of NMAP </vt:lpstr>
      <vt:lpstr>OS detection</vt:lpstr>
      <vt:lpstr>Exercises</vt:lpstr>
      <vt:lpstr>Results Port Sweeping</vt:lpstr>
      <vt:lpstr>ping scan at port 80</vt:lpstr>
      <vt:lpstr>Ping sweep</vt:lpstr>
      <vt:lpstr>Saving in xml file</vt:lpstr>
      <vt:lpstr>Reason flag in your scan</vt:lpstr>
      <vt:lpstr>Find out if a host/network is protected by a firewall </vt:lpstr>
      <vt:lpstr>Scan a host when protected by the firewall </vt:lpstr>
      <vt:lpstr>Scan a firewall for security weakness </vt:lpstr>
      <vt:lpstr>Cloak a scan with decoys </vt:lpstr>
      <vt:lpstr>Firewall bypass (locally)</vt:lpstr>
      <vt:lpstr>Firewall bypass</vt:lpstr>
      <vt:lpstr>Firewall bypass</vt:lpstr>
      <vt:lpstr>Version info</vt:lpstr>
      <vt:lpstr>Shodan-api key</vt:lpstr>
      <vt:lpstr>virustotal</vt:lpstr>
      <vt:lpstr>Checks if a web server is vulnerable to directory traversal by attempting to retrieve /etc/passwd or \boot.ini. </vt:lpstr>
      <vt:lpstr>Tests a web server for vulnerability to the Slowloris DoS attack by launching a Slowloris attack.</vt:lpstr>
      <vt:lpstr>Google safe browsing api</vt:lpstr>
      <vt:lpstr>Grep (ing) public emails using nmap</vt:lpstr>
      <vt:lpstr>Discovering hostnames pointing to the same IP address </vt:lpstr>
      <vt:lpstr>Discovering hostnames by brute forcing DNS records</vt:lpstr>
      <vt:lpstr>Validate your network broadcast</vt:lpstr>
      <vt:lpstr>PowerPoint Presentation</vt:lpstr>
      <vt:lpstr>NMAP Scripting Engine </vt:lpstr>
      <vt:lpstr>NSE </vt:lpstr>
      <vt:lpstr>NSE Structure</vt:lpstr>
      <vt:lpstr>Script Categories</vt:lpstr>
      <vt:lpstr>NSE Libraries</vt:lpstr>
      <vt:lpstr>Importing Libraries</vt:lpstr>
      <vt:lpstr>Building portrules</vt:lpstr>
      <vt:lpstr>Port rules simplified</vt:lpstr>
      <vt:lpstr>Windows Service Identification</vt:lpstr>
      <vt:lpstr>Heart bleed Vulnerability</vt:lpstr>
      <vt:lpstr>Win32 Services</vt:lpstr>
      <vt:lpstr>WCRY - SMB vuln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NMAP</dc:title>
  <dc:creator>Sibi Chakkaravarthy</dc:creator>
  <cp:lastModifiedBy>Windows User</cp:lastModifiedBy>
  <cp:revision>141</cp:revision>
  <dcterms:created xsi:type="dcterms:W3CDTF">2015-08-10T03:59:14Z</dcterms:created>
  <dcterms:modified xsi:type="dcterms:W3CDTF">2020-07-30T11:08:54Z</dcterms:modified>
</cp:coreProperties>
</file>