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erverZoom="0">
  <p:sldMasterIdLst>
    <p:sldMasterId id="2147483648" r:id="rId1"/>
  </p:sldMasterIdLst>
  <p:notesMasterIdLst>
    <p:notesMasterId r:id="rId35"/>
  </p:notes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Lst>
  <p:sldSz cx="9144000" cy="6858000" type="screen4x3"/>
  <p:notesSz cx="6858000" cy="9144000"/>
  <p:defaultTextStyle>
    <a:lvl1pPr marL="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Arial" pitchFamily="34" charset="0"/>
        <a:sym typeface="Arial" pitchFamily="34" charset="0"/>
      </a:defRPr>
    </a:lvl1pPr>
    <a:lvl2pPr marL="4572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Arial" pitchFamily="34" charset="0"/>
        <a:sym typeface="Arial" pitchFamily="34" charset="0"/>
      </a:defRPr>
    </a:lvl2pPr>
    <a:lvl3pPr marL="9144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Arial" pitchFamily="34" charset="0"/>
        <a:sym typeface="Arial" pitchFamily="34" charset="0"/>
      </a:defRPr>
    </a:lvl3pPr>
    <a:lvl4pPr marL="13716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Arial" pitchFamily="34" charset="0"/>
        <a:sym typeface="Arial" pitchFamily="34" charset="0"/>
      </a:defRPr>
    </a:lvl4pPr>
    <a:lvl5pPr marL="1828800" indent="0" algn="l" rtl="0" fontAlgn="base" latinLnBrk="1">
      <a:lnSpc>
        <a:spcPct val="100000"/>
      </a:lnSpc>
      <a:spcBef>
        <a:spcPct val="0"/>
      </a:spcBef>
      <a:spcAft>
        <a:spcPct val="0"/>
      </a:spcAft>
      <a:buFontTx/>
      <a:buNone/>
      <a:defRPr sz="1800" b="0" i="0" u="none" baseline="0">
        <a:solidFill>
          <a:schemeClr val="dk1"/>
        </a:solidFill>
        <a:latin typeface="Arial" pitchFamily="34" charset="0"/>
        <a:ea typeface="Arial" pitchFamily="34" charset="0"/>
        <a:sym typeface="Arial" pitchFamily="34" charset="0"/>
      </a:defRPr>
    </a:lvl5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50"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9114" name="Header Placeholder 1049113"/>
          <p:cNvSpPr>
            <a:spLocks noGrp="1"/>
          </p:cNvSpPr>
          <p:nvPr>
            <p:ph type="hdr" sz="quarter"/>
          </p:nvPr>
        </p:nvSpPr>
        <p:spPr>
          <a:xfrm>
            <a:off x="0" y="0"/>
            <a:ext cx="3076575" cy="512762"/>
          </a:xfrm>
          <a:prstGeom prst="rect">
            <a:avLst/>
          </a:prstGeom>
          <a:noFill/>
          <a:ln>
            <a:noFill/>
          </a:ln>
        </p:spPr>
        <p:txBody>
          <a:bodyPr vert="horz" lIns="91492" tIns="45745" rIns="91492" bIns="45745" anchor="t"/>
          <a:lstStyle/>
          <a:p>
            <a:pPr lvl="0" eaLnBrk="1" latinLnBrk="1" hangingPunct="1"/>
            <a:endParaRPr lang="en-US" altLang="en-US" sz="1100">
              <a:latin typeface="Calibri" pitchFamily="34" charset="0"/>
            </a:endParaRPr>
          </a:p>
        </p:txBody>
      </p:sp>
      <p:sp>
        <p:nvSpPr>
          <p:cNvPr id="1049115" name="Date Placeholder 1049114"/>
          <p:cNvSpPr>
            <a:spLocks noGrp="1"/>
          </p:cNvSpPr>
          <p:nvPr>
            <p:ph type="dt" idx="1"/>
          </p:nvPr>
        </p:nvSpPr>
        <p:spPr>
          <a:xfrm>
            <a:off x="4021137" y="0"/>
            <a:ext cx="3076575" cy="512762"/>
          </a:xfrm>
          <a:prstGeom prst="rect">
            <a:avLst/>
          </a:prstGeom>
          <a:noFill/>
          <a:ln>
            <a:noFill/>
          </a:ln>
        </p:spPr>
        <p:txBody>
          <a:bodyPr vert="horz" lIns="91492" tIns="45745" rIns="91492" bIns="45745" anchor="t"/>
          <a:lstStyle/>
          <a:p>
            <a:pPr lvl="0" algn="r" eaLnBrk="1" latinLnBrk="1" hangingPunct="1"/>
            <a:endParaRPr lang="en-US" altLang="en-US" sz="1100">
              <a:latin typeface="Calibri" pitchFamily="34" charset="0"/>
            </a:endParaRPr>
          </a:p>
        </p:txBody>
      </p:sp>
      <p:sp>
        <p:nvSpPr>
          <p:cNvPr id="1049116" name="Slide Image Placeholder 1049115"/>
          <p:cNvSpPr>
            <a:spLocks noGrp="1" noRot="1" noChangeAspect="1"/>
          </p:cNvSpPr>
          <p:nvPr>
            <p:ph type="sldImg" idx="2"/>
          </p:nvPr>
        </p:nvSpPr>
        <p:spPr>
          <a:xfrm>
            <a:off x="990600" y="766762"/>
            <a:ext cx="5118100" cy="3838575"/>
          </a:xfrm>
          <a:prstGeom prst="rect">
            <a:avLst/>
          </a:prstGeom>
          <a:noFill/>
          <a:ln w="9525" cap="flat" cmpd="sng">
            <a:solidFill>
              <a:srgbClr val="000000">
                <a:alpha val="100000"/>
              </a:srgbClr>
            </a:solidFill>
            <a:prstDash val="solid"/>
            <a:round/>
          </a:ln>
        </p:spPr>
        <p:txBody>
          <a:bodyPr vert="horz" lIns="91440" tIns="45720" rIns="91440" bIns="45720" anchor="t"/>
          <a:lstStyle/>
          <a:p>
            <a:endParaRPr/>
          </a:p>
        </p:txBody>
      </p:sp>
      <p:sp>
        <p:nvSpPr>
          <p:cNvPr id="1049117" name="Notes Placeholder 1049116"/>
          <p:cNvSpPr>
            <a:spLocks noGrp="1"/>
          </p:cNvSpPr>
          <p:nvPr>
            <p:ph type="body" sz="quarter" idx="3"/>
          </p:nvPr>
        </p:nvSpPr>
        <p:spPr>
          <a:xfrm>
            <a:off x="709612" y="4862512"/>
            <a:ext cx="5680075" cy="4605337"/>
          </a:xfrm>
          <a:prstGeom prst="rect">
            <a:avLst/>
          </a:prstGeom>
          <a:noFill/>
          <a:ln>
            <a:noFill/>
          </a:ln>
        </p:spPr>
        <p:txBody>
          <a:bodyPr vert="horz" lIns="91492" tIns="45745" rIns="91492" bIns="45745" anchor="t"/>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49118" name="Footer Placeholder 1049117"/>
          <p:cNvSpPr>
            <a:spLocks noGrp="1"/>
          </p:cNvSpPr>
          <p:nvPr>
            <p:ph type="ftr" sz="quarter" idx="4"/>
          </p:nvPr>
        </p:nvSpPr>
        <p:spPr>
          <a:xfrm>
            <a:off x="0" y="9720262"/>
            <a:ext cx="3076575" cy="512762"/>
          </a:xfrm>
          <a:prstGeom prst="rect">
            <a:avLst/>
          </a:prstGeom>
          <a:noFill/>
          <a:ln>
            <a:noFill/>
          </a:ln>
        </p:spPr>
        <p:txBody>
          <a:bodyPr vert="horz" lIns="91492" tIns="45745" rIns="91492" bIns="45745" anchor="b"/>
          <a:lstStyle/>
          <a:p>
            <a:pPr lvl="0" eaLnBrk="1" latinLnBrk="1" hangingPunct="1"/>
            <a:endParaRPr lang="en-US" altLang="en-US" sz="1100">
              <a:latin typeface="Calibri" pitchFamily="34" charset="0"/>
            </a:endParaRPr>
          </a:p>
        </p:txBody>
      </p:sp>
      <p:sp>
        <p:nvSpPr>
          <p:cNvPr id="1049119" name="Slide Number Placeholder 1049118"/>
          <p:cNvSpPr>
            <a:spLocks noGrp="1"/>
          </p:cNvSpPr>
          <p:nvPr>
            <p:ph type="sldNum" sz="quarter" idx="5"/>
          </p:nvPr>
        </p:nvSpPr>
        <p:spPr>
          <a:xfrm>
            <a:off x="4021137" y="9720262"/>
            <a:ext cx="3076575" cy="512762"/>
          </a:xfrm>
          <a:prstGeom prst="rect">
            <a:avLst/>
          </a:prstGeom>
          <a:noFill/>
          <a:ln>
            <a:noFill/>
          </a:ln>
        </p:spPr>
        <p:txBody>
          <a:bodyPr vert="horz" lIns="91492" tIns="45745" rIns="91492" bIns="45745" anchor="b"/>
          <a:lstStyle/>
          <a:p>
            <a:pPr lvl="0" algn="r" eaLnBrk="1" latinLnBrk="1" hangingPunct="1"/>
            <a:fld id="{566ABCEB-ACFC-4714-9973-3DA970169C29}" type="slidenum">
              <a:rPr lang="en-US" altLang="en-US" sz="1100">
                <a:latin typeface="Calibri" pitchFamily="34" charset="0"/>
              </a:rPr>
              <a:pPr lvl="0" algn="r" eaLnBrk="1" latinLnBrk="1" hangingPunct="1"/>
              <a:t>‹#›</a:t>
            </a:fld>
            <a:endParaRPr lang="en-US" altLang="en-US" sz="1100">
              <a:latin typeface="Calibri" pitchFamily="34" charset="0"/>
            </a:endParaRPr>
          </a:p>
        </p:txBody>
      </p:sp>
    </p:spTree>
  </p:cSld>
  <p:clrMap bg1="dk1" tx1="dk1" bg2="dk1" tx2="dk1" accent1="dk1" accent2="dk1" accent3="dk1" accent4="dk1" accent5="dk1" accent6="dk1" hlink="dk1" folHlink="dk1"/>
  <p:notesStyle>
    <a:lvl1pPr marL="0" indent="0" algn="l" rtl="0" fontAlgn="base" latinLnBrk="1">
      <a:lnSpc>
        <a:spcPct val="100000"/>
      </a:lnSpc>
      <a:spcBef>
        <a:spcPct val="30000"/>
      </a:spcBef>
      <a:spcAft>
        <a:spcPct val="0"/>
      </a:spcAft>
      <a:buFontTx/>
      <a:buNone/>
      <a:defRPr sz="1200" b="0" i="0" u="none" baseline="0">
        <a:solidFill>
          <a:schemeClr val="dk1"/>
        </a:solidFill>
        <a:latin typeface="Arial" pitchFamily="34" charset="0"/>
        <a:sym typeface="Arial" pitchFamily="34" charset="0"/>
      </a:defRPr>
    </a:lvl1pPr>
    <a:lvl2pPr marL="457200" indent="0" algn="l" rtl="0" fontAlgn="base" latinLnBrk="1">
      <a:lnSpc>
        <a:spcPct val="100000"/>
      </a:lnSpc>
      <a:spcBef>
        <a:spcPct val="30000"/>
      </a:spcBef>
      <a:spcAft>
        <a:spcPct val="0"/>
      </a:spcAft>
      <a:buFontTx/>
      <a:buNone/>
      <a:defRPr sz="1200" b="0" i="0" u="none" baseline="0">
        <a:solidFill>
          <a:schemeClr val="dk1"/>
        </a:solidFill>
        <a:latin typeface="Arial" pitchFamily="34" charset="0"/>
        <a:sym typeface="Arial" pitchFamily="34" charset="0"/>
      </a:defRPr>
    </a:lvl2pPr>
    <a:lvl3pPr marL="914400" indent="0" algn="l" rtl="0" fontAlgn="base" latinLnBrk="1">
      <a:lnSpc>
        <a:spcPct val="100000"/>
      </a:lnSpc>
      <a:spcBef>
        <a:spcPct val="30000"/>
      </a:spcBef>
      <a:spcAft>
        <a:spcPct val="0"/>
      </a:spcAft>
      <a:buFontTx/>
      <a:buNone/>
      <a:defRPr sz="1200" b="0" i="0" u="none" baseline="0">
        <a:solidFill>
          <a:schemeClr val="dk1"/>
        </a:solidFill>
        <a:latin typeface="Arial" pitchFamily="34" charset="0"/>
        <a:sym typeface="Arial" pitchFamily="34" charset="0"/>
      </a:defRPr>
    </a:lvl3pPr>
    <a:lvl4pPr marL="1371600" indent="0" algn="l" rtl="0" fontAlgn="base" latinLnBrk="1">
      <a:lnSpc>
        <a:spcPct val="100000"/>
      </a:lnSpc>
      <a:spcBef>
        <a:spcPct val="30000"/>
      </a:spcBef>
      <a:spcAft>
        <a:spcPct val="0"/>
      </a:spcAft>
      <a:buFontTx/>
      <a:buNone/>
      <a:defRPr sz="1200" b="0" i="0" u="none" baseline="0">
        <a:solidFill>
          <a:schemeClr val="dk1"/>
        </a:solidFill>
        <a:latin typeface="Arial" pitchFamily="34" charset="0"/>
        <a:sym typeface="Arial" pitchFamily="34" charset="0"/>
      </a:defRPr>
    </a:lvl4pPr>
    <a:lvl5pPr marL="1828800" indent="0" algn="l" rtl="0" fontAlgn="base" latinLnBrk="1">
      <a:lnSpc>
        <a:spcPct val="100000"/>
      </a:lnSpc>
      <a:spcBef>
        <a:spcPct val="30000"/>
      </a:spcBef>
      <a:spcAft>
        <a:spcPct val="0"/>
      </a:spcAft>
      <a:buFontTx/>
      <a:buNone/>
      <a:defRPr sz="1200" b="0" i="0" u="none" baseline="0">
        <a:solidFill>
          <a:schemeClr val="dk1"/>
        </a:solidFill>
        <a:latin typeface="Arial" pitchFamily="34" charset="0"/>
        <a:sym typeface="Arial" pitchFamily="34" charset="0"/>
      </a:defRPr>
    </a:lvl5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cSld>
    <p:bg>
      <p:bgPr>
        <a:blipFill rotWithShape="0">
          <a:blip r:embed="rId2">
            <a:alphaModFix/>
          </a:blip>
          <a:srcRect/>
          <a:stretch>
            <a:fillRect/>
          </a:stretch>
        </a:blipFill>
        <a:effectLst/>
      </p:bgPr>
    </p:bg>
    <p:spTree>
      <p:nvGrpSpPr>
        <p:cNvPr id="1" name=""/>
        <p:cNvGrpSpPr/>
        <p:nvPr/>
      </p:nvGrpSpPr>
      <p:grpSpPr>
        <a:xfrm>
          <a:off x="0" y="0"/>
          <a:ext cx="0" cy="0"/>
          <a:chOff x="0" y="0"/>
          <a:chExt cx="0" cy="0"/>
        </a:xfrm>
      </p:grpSpPr>
      <p:grpSp>
        <p:nvGrpSpPr>
          <p:cNvPr id="110" name="Group 109"/>
          <p:cNvGrpSpPr/>
          <p:nvPr/>
        </p:nvGrpSpPr>
        <p:grpSpPr>
          <a:xfrm>
            <a:off x="152400" y="133350"/>
            <a:ext cx="8839200" cy="2530475"/>
            <a:chOff x="96" y="84"/>
            <a:chExt cx="5568" cy="1594"/>
          </a:xfrm>
        </p:grpSpPr>
        <p:pic>
          <p:nvPicPr>
            <p:cNvPr id="2097167" name="Picture 2097166"/>
            <p:cNvPicPr>
              <a:picLocks/>
            </p:cNvPicPr>
            <p:nvPr/>
          </p:nvPicPr>
          <p:blipFill>
            <a:blip r:embed="rId3"/>
            <a:srcRect/>
            <a:stretch>
              <a:fillRect/>
            </a:stretch>
          </p:blipFill>
          <p:spPr>
            <a:xfrm>
              <a:off x="96" y="84"/>
              <a:ext cx="5568" cy="1594"/>
            </a:xfrm>
            <a:prstGeom prst="rect">
              <a:avLst/>
            </a:prstGeom>
            <a:noFill/>
            <a:ln>
              <a:noFill/>
            </a:ln>
          </p:spPr>
        </p:pic>
        <p:sp>
          <p:nvSpPr>
            <p:cNvPr id="1049046" name="TextBox 1049045"/>
            <p:cNvSpPr txBox="1"/>
            <p:nvPr/>
          </p:nvSpPr>
          <p:spPr>
            <a:xfrm>
              <a:off x="158" y="147"/>
              <a:ext cx="5444" cy="1469"/>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5pPr>
            </a:lstStyle>
            <a:p>
              <a:pPr lvl="0" algn="ctr" eaLnBrk="1" latinLnBrk="1" hangingPunct="1"/>
              <a:endParaRPr lang="en-US" altLang="en-US">
                <a:solidFill>
                  <a:srgbClr val="FFFFFF"/>
                </a:solidFill>
                <a:latin typeface="Rockwell" pitchFamily="18" charset="0"/>
              </a:endParaRPr>
            </a:p>
          </p:txBody>
        </p:sp>
      </p:grpSp>
      <p:sp>
        <p:nvSpPr>
          <p:cNvPr id="1049049" name="Date Placeholder 1049048"/>
          <p:cNvSpPr>
            <a:spLocks noGrp="1"/>
          </p:cNvSpPr>
          <p:nvPr>
            <p:ph type="dt" sz="half" idx="2"/>
          </p:nvPr>
        </p:nvSpPr>
        <p:spPr>
          <a:xfrm>
            <a:off x="5562600" y="6508750"/>
            <a:ext cx="3001962" cy="274637"/>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5pPr>
          </a:lstStyle>
          <a:p>
            <a:pPr lvl="0" eaLnBrk="1" latinLnBrk="1" hangingPunct="1"/>
            <a:fld id="{566ABCEB-ACFC-4714-9973-3DA970169C29}" type="datetime1">
              <a:rPr lang="en-US" altLang="en-US" sz="1300">
                <a:solidFill>
                  <a:srgbClr val="B9BBB2"/>
                </a:solidFill>
                <a:latin typeface="Rockwell" pitchFamily="18" charset="0"/>
              </a:rPr>
              <a:pPr lvl="0" eaLnBrk="1" latinLnBrk="1" hangingPunct="1"/>
              <a:t>11/14/2020</a:t>
            </a:fld>
            <a:endParaRPr lang="en-US" altLang="en-US" sz="1300">
              <a:solidFill>
                <a:srgbClr val="B9BBB2"/>
              </a:solidFill>
              <a:latin typeface="Rockwell" pitchFamily="18" charset="0"/>
            </a:endParaRPr>
          </a:p>
        </p:txBody>
      </p:sp>
      <p:sp>
        <p:nvSpPr>
          <p:cNvPr id="1049050" name="Slide Number Placeholder 1049049"/>
          <p:cNvSpPr>
            <a:spLocks noGrp="1"/>
          </p:cNvSpPr>
          <p:nvPr>
            <p:ph type="sldNum" sz="quarter" idx="4"/>
          </p:nvPr>
        </p:nvSpPr>
        <p:spPr>
          <a:xfrm>
            <a:off x="8639175" y="6508750"/>
            <a:ext cx="46355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5pPr>
          </a:lstStyle>
          <a:p>
            <a:pPr lvl="0" algn="r" eaLnBrk="1" latinLnBrk="1" hangingPunct="1"/>
            <a:fld id="{566ABCEB-ACFC-4714-9973-3DA970169C29}" type="slidenum">
              <a:rPr lang="en-IN" altLang="en-US" sz="1600">
                <a:solidFill>
                  <a:srgbClr val="DFE0D4"/>
                </a:solidFill>
                <a:latin typeface="Rockwell" pitchFamily="18" charset="0"/>
              </a:rPr>
              <a:pPr lvl="0" algn="r" eaLnBrk="1" latinLnBrk="1" hangingPunct="1"/>
              <a:t>‹#›</a:t>
            </a:fld>
            <a:endParaRPr lang="en-IN" altLang="en-US" sz="1600">
              <a:solidFill>
                <a:srgbClr val="DFE0D4"/>
              </a:solidFill>
              <a:latin typeface="Rockwell" pitchFamily="18" charset="0"/>
            </a:endParaRPr>
          </a:p>
        </p:txBody>
      </p:sp>
      <p:sp>
        <p:nvSpPr>
          <p:cNvPr id="1049051" name="Footer Placeholder 1049050"/>
          <p:cNvSpPr>
            <a:spLocks noGrp="1"/>
          </p:cNvSpPr>
          <p:nvPr>
            <p:ph type="ftr" sz="quarter" idx="3"/>
          </p:nvPr>
        </p:nvSpPr>
        <p:spPr>
          <a:xfrm>
            <a:off x="1600200" y="6508750"/>
            <a:ext cx="3906837" cy="274637"/>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5pPr>
          </a:lstStyle>
          <a:p>
            <a:pPr lvl="0" algn="r" eaLnBrk="1" latinLnBrk="1" hangingPunct="1"/>
            <a:endParaRPr lang="en-IN" altLang="en-US" sz="1300">
              <a:solidFill>
                <a:srgbClr val="B9BBB2"/>
              </a:solidFill>
              <a:latin typeface="Rockwell" pitchFamily="18" charset="0"/>
            </a:endParaRPr>
          </a:p>
        </p:txBody>
      </p:sp>
      <p:sp>
        <p:nvSpPr>
          <p:cNvPr id="1049053"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1049052" name="Title 7"/>
          <p:cNvSpPr>
            <a:spLocks noGrp="1"/>
          </p:cNvSpPr>
          <p:nvPr>
            <p:ph type="ctrTitle"/>
          </p:nvPr>
        </p:nvSpPr>
        <p:spPr>
          <a:xfrm>
            <a:off x="464234" y="381001"/>
            <a:ext cx="8229600" cy="2209800"/>
          </a:xfrm>
        </p:spPr>
        <p:txBody>
          <a:bodyPr lIns="45720" rIns="228600"/>
          <a:lstStyle>
            <a:lvl1pPr marL="0" algn="r">
              <a:defRPr sz="4800"/>
            </a:lvl1pPr>
          </a:lstStyle>
          <a:p>
            <a:r>
              <a:rPr lang="en-US" smtClean="0"/>
              <a:t>Click to edit Master 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9110" name="Title 1"/>
          <p:cNvSpPr>
            <a:spLocks noGrp="1"/>
          </p:cNvSpPr>
          <p:nvPr>
            <p:ph type="title"/>
          </p:nvPr>
        </p:nvSpPr>
        <p:spPr/>
        <p:txBody>
          <a:bodyPr/>
          <a:lstStyle/>
          <a:p>
            <a:r>
              <a:rPr lang="en-US" smtClean="0"/>
              <a:t>Click to edit Master title style</a:t>
            </a:r>
            <a:endParaRPr lang="en-US"/>
          </a:p>
        </p:txBody>
      </p:sp>
      <p:sp>
        <p:nvSpPr>
          <p:cNvPr id="1049111"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Date Placeholder 1048577"/>
          <p:cNvSpPr>
            <a:spLocks noGrp="1"/>
          </p:cNvSpPr>
          <p:nvPr>
            <p:ph type="dt" sz="half" idx="2"/>
          </p:nvPr>
        </p:nvSpPr>
        <p:spPr>
          <a:xfrm>
            <a:off x="5562600" y="6400800"/>
            <a:ext cx="3001962" cy="274637"/>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5pPr>
          </a:lstStyle>
          <a:p>
            <a:pPr lvl="0" eaLnBrk="1" latinLnBrk="1" hangingPunct="1"/>
            <a:fld id="{566ABCEB-ACFC-4714-9973-3DA970169C29}" type="datetime1">
              <a:rPr lang="en-US" altLang="en-US" sz="1300">
                <a:solidFill>
                  <a:srgbClr val="B9BBB2"/>
                </a:solidFill>
                <a:latin typeface="Rockwell" pitchFamily="18" charset="0"/>
              </a:rPr>
              <a:pPr lvl="0" eaLnBrk="1" latinLnBrk="1" hangingPunct="1"/>
              <a:t>11/14/2020</a:t>
            </a:fld>
            <a:endParaRPr lang="en-US" altLang="en-US" sz="1300">
              <a:solidFill>
                <a:srgbClr val="B9BBB2"/>
              </a:solidFill>
              <a:latin typeface="Rockwell" pitchFamily="18" charset="0"/>
            </a:endParaRPr>
          </a:p>
        </p:txBody>
      </p:sp>
      <p:sp>
        <p:nvSpPr>
          <p:cNvPr id="1048579" name="Slide Number Placeholder 1048578"/>
          <p:cNvSpPr>
            <a:spLocks noGrp="1"/>
          </p:cNvSpPr>
          <p:nvPr>
            <p:ph type="sldNum" sz="quarter" idx="4"/>
          </p:nvPr>
        </p:nvSpPr>
        <p:spPr>
          <a:xfrm>
            <a:off x="8639175" y="6515100"/>
            <a:ext cx="463550" cy="273050"/>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5pPr>
          </a:lstStyle>
          <a:p>
            <a:pPr lvl="0" algn="r" eaLnBrk="1" latinLnBrk="1" hangingPunct="1"/>
            <a:fld id="{566ABCEB-ACFC-4714-9973-3DA970169C29}" type="slidenum">
              <a:rPr lang="en-IN" altLang="en-US" sz="1600">
                <a:solidFill>
                  <a:srgbClr val="DFE0D4"/>
                </a:solidFill>
                <a:latin typeface="Rockwell" pitchFamily="18" charset="0"/>
              </a:rPr>
              <a:pPr lvl="0" algn="r" eaLnBrk="1" latinLnBrk="1" hangingPunct="1"/>
              <a:t>‹#›</a:t>
            </a:fld>
            <a:endParaRPr lang="en-IN" altLang="en-US" sz="1600">
              <a:solidFill>
                <a:srgbClr val="DFE0D4"/>
              </a:solidFill>
              <a:latin typeface="Rockwell" pitchFamily="18" charset="0"/>
            </a:endParaRPr>
          </a:p>
        </p:txBody>
      </p:sp>
      <p:sp>
        <p:nvSpPr>
          <p:cNvPr id="1048577" name="Footer Placeholder 1048576"/>
          <p:cNvSpPr>
            <a:spLocks noGrp="1"/>
          </p:cNvSpPr>
          <p:nvPr>
            <p:ph type="ftr" sz="quarter" idx="3"/>
          </p:nvPr>
        </p:nvSpPr>
        <p:spPr>
          <a:xfrm>
            <a:off x="1295400" y="6400800"/>
            <a:ext cx="4211637" cy="274637"/>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5pPr>
          </a:lstStyle>
          <a:p>
            <a:pPr lvl="0" algn="r" eaLnBrk="1" latinLnBrk="1" hangingPunct="1"/>
            <a:endParaRPr lang="en-IN" altLang="en-US" sz="1300">
              <a:solidFill>
                <a:srgbClr val="B9BBB2"/>
              </a:solidFill>
              <a:latin typeface="Rockwell"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9112" name="Vertical Title 1"/>
          <p:cNvSpPr>
            <a:spLocks noGrp="1"/>
          </p:cNvSpPr>
          <p:nvPr>
            <p:ph type="title" orient="vert"/>
          </p:nvPr>
        </p:nvSpPr>
        <p:spPr>
          <a:xfrm>
            <a:off x="6629400" y="274638"/>
            <a:ext cx="2057400" cy="5851525"/>
          </a:xfrm>
        </p:spPr>
        <p:txBody>
          <a:bodyPr vert="eaVert"/>
          <a:lstStyle>
            <a:lvl1pPr algn="l"/>
          </a:lstStyle>
          <a:p>
            <a:r>
              <a:rPr lang="en-US" smtClean="0"/>
              <a:t>Click to edit Master title style</a:t>
            </a:r>
            <a:endParaRPr lang="en-US"/>
          </a:p>
        </p:txBody>
      </p:sp>
      <p:sp>
        <p:nvSpPr>
          <p:cNvPr id="104911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Date Placeholder 1048577"/>
          <p:cNvSpPr>
            <a:spLocks noGrp="1"/>
          </p:cNvSpPr>
          <p:nvPr>
            <p:ph type="dt" sz="half" idx="2"/>
          </p:nvPr>
        </p:nvSpPr>
        <p:spPr>
          <a:xfrm>
            <a:off x="5562600" y="6400800"/>
            <a:ext cx="3001962" cy="274637"/>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5pPr>
          </a:lstStyle>
          <a:p>
            <a:pPr lvl="0" eaLnBrk="1" latinLnBrk="1" hangingPunct="1"/>
            <a:fld id="{566ABCEB-ACFC-4714-9973-3DA970169C29}" type="datetime1">
              <a:rPr lang="en-US" altLang="en-US" sz="1300">
                <a:solidFill>
                  <a:srgbClr val="B9BBB2"/>
                </a:solidFill>
                <a:latin typeface="Rockwell" pitchFamily="18" charset="0"/>
              </a:rPr>
              <a:pPr lvl="0" eaLnBrk="1" latinLnBrk="1" hangingPunct="1"/>
              <a:t>11/14/2020</a:t>
            </a:fld>
            <a:endParaRPr lang="en-US" altLang="en-US" sz="1300">
              <a:solidFill>
                <a:srgbClr val="B9BBB2"/>
              </a:solidFill>
              <a:latin typeface="Rockwell" pitchFamily="18" charset="0"/>
            </a:endParaRPr>
          </a:p>
        </p:txBody>
      </p:sp>
      <p:sp>
        <p:nvSpPr>
          <p:cNvPr id="1048579" name="Slide Number Placeholder 1048578"/>
          <p:cNvSpPr>
            <a:spLocks noGrp="1"/>
          </p:cNvSpPr>
          <p:nvPr>
            <p:ph type="sldNum" sz="quarter" idx="4"/>
          </p:nvPr>
        </p:nvSpPr>
        <p:spPr>
          <a:xfrm>
            <a:off x="8639175" y="6515100"/>
            <a:ext cx="463550" cy="273050"/>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5pPr>
          </a:lstStyle>
          <a:p>
            <a:pPr lvl="0" algn="r" eaLnBrk="1" latinLnBrk="1" hangingPunct="1"/>
            <a:fld id="{566ABCEB-ACFC-4714-9973-3DA970169C29}" type="slidenum">
              <a:rPr lang="en-IN" altLang="en-US" sz="1600">
                <a:solidFill>
                  <a:srgbClr val="DFE0D4"/>
                </a:solidFill>
                <a:latin typeface="Rockwell" pitchFamily="18" charset="0"/>
              </a:rPr>
              <a:pPr lvl="0" algn="r" eaLnBrk="1" latinLnBrk="1" hangingPunct="1"/>
              <a:t>‹#›</a:t>
            </a:fld>
            <a:endParaRPr lang="en-IN" altLang="en-US" sz="1600">
              <a:solidFill>
                <a:srgbClr val="DFE0D4"/>
              </a:solidFill>
              <a:latin typeface="Rockwell" pitchFamily="18" charset="0"/>
            </a:endParaRPr>
          </a:p>
        </p:txBody>
      </p:sp>
      <p:sp>
        <p:nvSpPr>
          <p:cNvPr id="1048577" name="Footer Placeholder 1048576"/>
          <p:cNvSpPr>
            <a:spLocks noGrp="1"/>
          </p:cNvSpPr>
          <p:nvPr>
            <p:ph type="ftr" sz="quarter" idx="3"/>
          </p:nvPr>
        </p:nvSpPr>
        <p:spPr>
          <a:xfrm>
            <a:off x="1295400" y="6400800"/>
            <a:ext cx="4211637" cy="274637"/>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5pPr>
          </a:lstStyle>
          <a:p>
            <a:pPr lvl="0" algn="r" eaLnBrk="1" latinLnBrk="1" hangingPunct="1"/>
            <a:endParaRPr lang="en-IN" altLang="en-US" sz="1300">
              <a:solidFill>
                <a:srgbClr val="B9BBB2"/>
              </a:solidFill>
              <a:latin typeface="Rockwell"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cSld>
    <p:bg>
      <p:bgPr>
        <a:blipFill rotWithShape="0">
          <a:blip r:embed="rId2">
            <a:alphaModFix/>
          </a:blip>
          <a:srcRect/>
          <a:stretch>
            <a:fillRect/>
          </a:stretch>
        </a:blipFill>
        <a:effectLst/>
      </p:bgPr>
    </p:bg>
    <p:spTree>
      <p:nvGrpSpPr>
        <p:cNvPr id="1" name=""/>
        <p:cNvGrpSpPr/>
        <p:nvPr/>
      </p:nvGrpSpPr>
      <p:grpSpPr>
        <a:xfrm>
          <a:off x="0" y="0"/>
          <a:ext cx="0" cy="0"/>
          <a:chOff x="0" y="0"/>
          <a:chExt cx="0" cy="0"/>
        </a:xfrm>
      </p:grpSpPr>
      <p:grpSp>
        <p:nvGrpSpPr>
          <p:cNvPr id="25" name="Group 24"/>
          <p:cNvGrpSpPr/>
          <p:nvPr/>
        </p:nvGrpSpPr>
        <p:grpSpPr>
          <a:xfrm>
            <a:off x="152400" y="133350"/>
            <a:ext cx="8832850" cy="6591300"/>
            <a:chOff x="96" y="84"/>
            <a:chExt cx="5564" cy="4152"/>
          </a:xfrm>
        </p:grpSpPr>
        <p:pic>
          <p:nvPicPr>
            <p:cNvPr id="2097153" name="Picture 2097152"/>
            <p:cNvPicPr>
              <a:picLocks/>
            </p:cNvPicPr>
            <p:nvPr/>
          </p:nvPicPr>
          <p:blipFill>
            <a:blip r:embed="rId3"/>
            <a:srcRect/>
            <a:stretch>
              <a:fillRect/>
            </a:stretch>
          </p:blipFill>
          <p:spPr>
            <a:xfrm>
              <a:off x="96" y="84"/>
              <a:ext cx="5564" cy="4152"/>
            </a:xfrm>
            <a:prstGeom prst="rect">
              <a:avLst/>
            </a:prstGeom>
            <a:noFill/>
            <a:ln>
              <a:noFill/>
            </a:ln>
          </p:spPr>
        </p:pic>
        <p:sp>
          <p:nvSpPr>
            <p:cNvPr id="1048582" name="TextBox 1048581"/>
            <p:cNvSpPr txBox="1"/>
            <p:nvPr/>
          </p:nvSpPr>
          <p:spPr>
            <a:xfrm>
              <a:off x="247" y="236"/>
              <a:ext cx="5264" cy="3849"/>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5pPr>
            </a:lstStyle>
            <a:p>
              <a:pPr lvl="0" algn="ctr" eaLnBrk="1" latinLnBrk="1" hangingPunct="1"/>
              <a:endParaRPr lang="en-US" altLang="en-US">
                <a:solidFill>
                  <a:srgbClr val="FFFFFF"/>
                </a:solidFill>
                <a:latin typeface="Rockwell" pitchFamily="18" charset="0"/>
              </a:endParaRPr>
            </a:p>
          </p:txBody>
        </p:sp>
      </p:grpSp>
      <p:sp>
        <p:nvSpPr>
          <p:cNvPr id="1048583" name="Rectangle 1048582"/>
          <p:cNvSpPr/>
          <p:nvPr/>
        </p:nvSpPr>
        <p:spPr>
          <a:xfrm>
            <a:off x="588962" y="1423987"/>
            <a:ext cx="8001000" cy="9525"/>
          </a:xfrm>
          <a:prstGeom prst="rect">
            <a:avLst/>
          </a:prstGeom>
          <a:solidFill>
            <a:schemeClr val="accent1"/>
          </a:solidFill>
          <a:ln>
            <a:noFill/>
          </a:ln>
          <a:effectLst>
            <a:outerShdw dist="12900" dir="5400000" algn="tl">
              <a:srgbClr val="000000">
                <a:alpha val="75000"/>
              </a:srgbClr>
            </a:outerShdw>
          </a:effectLst>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5pPr>
          </a:lstStyle>
          <a:p>
            <a:pPr lvl="0" algn="ctr" eaLnBrk="1" latinLnBrk="1" hangingPunct="1"/>
            <a:endParaRPr lang="en-US" altLang="en-US">
              <a:solidFill>
                <a:srgbClr val="FFFFFF"/>
              </a:solidFill>
              <a:latin typeface="Rockwell" pitchFamily="18" charset="0"/>
            </a:endParaRPr>
          </a:p>
        </p:txBody>
      </p:sp>
      <p:sp>
        <p:nvSpPr>
          <p:cNvPr id="1048586" name="Date Placeholder 1048585"/>
          <p:cNvSpPr>
            <a:spLocks noGrp="1"/>
          </p:cNvSpPr>
          <p:nvPr>
            <p:ph type="dt" sz="half" idx="2"/>
          </p:nvPr>
        </p:nvSpPr>
        <p:spPr>
          <a:xfrm>
            <a:off x="5562600" y="6400800"/>
            <a:ext cx="3001962" cy="274637"/>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5pPr>
          </a:lstStyle>
          <a:p>
            <a:pPr lvl="0" eaLnBrk="1" latinLnBrk="1" hangingPunct="1"/>
            <a:fld id="{566ABCEB-ACFC-4714-9973-3DA970169C29}" type="datetime1">
              <a:rPr lang="en-US" altLang="en-US" sz="1300">
                <a:solidFill>
                  <a:srgbClr val="B9BBB2"/>
                </a:solidFill>
                <a:latin typeface="Rockwell" pitchFamily="18" charset="0"/>
              </a:rPr>
              <a:pPr lvl="0" eaLnBrk="1" latinLnBrk="1" hangingPunct="1"/>
              <a:t>11/14/2020</a:t>
            </a:fld>
            <a:endParaRPr lang="en-US" altLang="en-US" sz="1300">
              <a:solidFill>
                <a:srgbClr val="B9BBB2"/>
              </a:solidFill>
              <a:latin typeface="Rockwell" pitchFamily="18" charset="0"/>
            </a:endParaRPr>
          </a:p>
        </p:txBody>
      </p:sp>
      <p:sp>
        <p:nvSpPr>
          <p:cNvPr id="1048587" name="Footer Placeholder 1048586"/>
          <p:cNvSpPr>
            <a:spLocks noGrp="1"/>
          </p:cNvSpPr>
          <p:nvPr>
            <p:ph type="ftr" sz="quarter" idx="3"/>
          </p:nvPr>
        </p:nvSpPr>
        <p:spPr>
          <a:xfrm>
            <a:off x="1295400" y="6400800"/>
            <a:ext cx="4211637" cy="274637"/>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5pPr>
          </a:lstStyle>
          <a:p>
            <a:pPr lvl="0" algn="r" eaLnBrk="1" latinLnBrk="1" hangingPunct="1"/>
            <a:endParaRPr lang="en-IN" altLang="en-US" sz="1300">
              <a:solidFill>
                <a:srgbClr val="B9BBB2"/>
              </a:solidFill>
              <a:latin typeface="Rockwell" pitchFamily="18" charset="0"/>
            </a:endParaRPr>
          </a:p>
        </p:txBody>
      </p:sp>
      <p:sp>
        <p:nvSpPr>
          <p:cNvPr id="1048588" name="Slide Number Placeholder 1048587"/>
          <p:cNvSpPr>
            <a:spLocks noGrp="1"/>
          </p:cNvSpPr>
          <p:nvPr>
            <p:ph type="sldNum" sz="quarter" idx="4"/>
          </p:nvPr>
        </p:nvSpPr>
        <p:spPr>
          <a:xfrm>
            <a:off x="8639175" y="6515100"/>
            <a:ext cx="463550" cy="273050"/>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5pPr>
          </a:lstStyle>
          <a:p>
            <a:pPr lvl="0" algn="r" eaLnBrk="1" latinLnBrk="1" hangingPunct="1"/>
            <a:fld id="{566ABCEB-ACFC-4714-9973-3DA970169C29}" type="slidenum">
              <a:rPr lang="en-IN" altLang="en-US" sz="1600">
                <a:solidFill>
                  <a:srgbClr val="DFE0D4"/>
                </a:solidFill>
                <a:latin typeface="Rockwell" pitchFamily="18" charset="0"/>
              </a:rPr>
              <a:pPr lvl="0" algn="r" eaLnBrk="1" latinLnBrk="1" hangingPunct="1"/>
              <a:t>‹#›</a:t>
            </a:fld>
            <a:endParaRPr lang="en-IN" altLang="en-US" sz="1600">
              <a:solidFill>
                <a:srgbClr val="DFE0D4"/>
              </a:solidFill>
              <a:latin typeface="Rockwell" pitchFamily="18" charset="0"/>
            </a:endParaRPr>
          </a:p>
        </p:txBody>
      </p:sp>
      <p:sp>
        <p:nvSpPr>
          <p:cNvPr id="1048590"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89"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cSld>
    <p:bg>
      <p:bgPr>
        <a:solidFill>
          <a:schemeClr val="dk2"/>
        </a:solidFill>
        <a:effectLst/>
      </p:bgPr>
    </p:bg>
    <p:spTree>
      <p:nvGrpSpPr>
        <p:cNvPr id="1" name=""/>
        <p:cNvGrpSpPr/>
        <p:nvPr/>
      </p:nvGrpSpPr>
      <p:grpSpPr>
        <a:xfrm>
          <a:off x="0" y="0"/>
          <a:ext cx="0" cy="0"/>
          <a:chOff x="0" y="0"/>
          <a:chExt cx="0" cy="0"/>
        </a:xfrm>
      </p:grpSpPr>
      <p:sp>
        <p:nvSpPr>
          <p:cNvPr id="1049054" name="Rectangle 1049053"/>
          <p:cNvSpPr/>
          <p:nvPr/>
        </p:nvSpPr>
        <p:spPr>
          <a:xfrm>
            <a:off x="1000125" y="3267075"/>
            <a:ext cx="7407275" cy="9525"/>
          </a:xfrm>
          <a:prstGeom prst="rect">
            <a:avLst/>
          </a:prstGeom>
          <a:solidFill>
            <a:schemeClr val="accent1"/>
          </a:solidFill>
          <a:ln>
            <a:noFill/>
          </a:ln>
          <a:effectLst>
            <a:outerShdw dist="12900" dir="5400000" algn="tl">
              <a:srgbClr val="000000">
                <a:alpha val="75000"/>
              </a:srgbClr>
            </a:outerShdw>
          </a:effectLst>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5pPr>
          </a:lstStyle>
          <a:p>
            <a:pPr lvl="0" algn="ctr" eaLnBrk="1" latinLnBrk="1" hangingPunct="1"/>
            <a:endParaRPr lang="en-US" altLang="en-US">
              <a:solidFill>
                <a:srgbClr val="FFFFFF"/>
              </a:solidFill>
              <a:latin typeface="Rockwell" pitchFamily="18" charset="0"/>
            </a:endParaRPr>
          </a:p>
        </p:txBody>
      </p:sp>
      <p:sp>
        <p:nvSpPr>
          <p:cNvPr id="1049057" name="Date Placeholder 1049056"/>
          <p:cNvSpPr>
            <a:spLocks noGrp="1"/>
          </p:cNvSpPr>
          <p:nvPr>
            <p:ph type="dt" sz="half" idx="2"/>
          </p:nvPr>
        </p:nvSpPr>
        <p:spPr>
          <a:xfrm>
            <a:off x="5562600" y="6513512"/>
            <a:ext cx="3001962" cy="274637"/>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5pPr>
          </a:lstStyle>
          <a:p>
            <a:pPr lvl="0" eaLnBrk="1" latinLnBrk="1" hangingPunct="1"/>
            <a:fld id="{566ABCEB-ACFC-4714-9973-3DA970169C29}" type="datetime1">
              <a:rPr lang="en-US" altLang="en-US" sz="1300">
                <a:solidFill>
                  <a:srgbClr val="B9BBB2"/>
                </a:solidFill>
                <a:latin typeface="Rockwell" pitchFamily="18" charset="0"/>
              </a:rPr>
              <a:pPr lvl="0" eaLnBrk="1" latinLnBrk="1" hangingPunct="1"/>
              <a:t>11/14/2020</a:t>
            </a:fld>
            <a:endParaRPr lang="en-US" altLang="en-US" sz="1300">
              <a:solidFill>
                <a:srgbClr val="B9BBB2"/>
              </a:solidFill>
              <a:latin typeface="Rockwell" pitchFamily="18" charset="0"/>
            </a:endParaRPr>
          </a:p>
        </p:txBody>
      </p:sp>
      <p:sp>
        <p:nvSpPr>
          <p:cNvPr id="1049058" name="Slide Number Placeholder 1049057"/>
          <p:cNvSpPr>
            <a:spLocks noGrp="1"/>
          </p:cNvSpPr>
          <p:nvPr>
            <p:ph type="sldNum" sz="quarter" idx="4"/>
          </p:nvPr>
        </p:nvSpPr>
        <p:spPr>
          <a:xfrm>
            <a:off x="8639175" y="6513512"/>
            <a:ext cx="46355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5pPr>
          </a:lstStyle>
          <a:p>
            <a:pPr lvl="0" algn="r" eaLnBrk="1" latinLnBrk="1" hangingPunct="1"/>
            <a:fld id="{566ABCEB-ACFC-4714-9973-3DA970169C29}" type="slidenum">
              <a:rPr lang="en-IN" altLang="en-US" sz="1600">
                <a:solidFill>
                  <a:srgbClr val="DFE0D4"/>
                </a:solidFill>
                <a:latin typeface="Rockwell" pitchFamily="18" charset="0"/>
              </a:rPr>
              <a:pPr lvl="0" algn="r" eaLnBrk="1" latinLnBrk="1" hangingPunct="1"/>
              <a:t>‹#›</a:t>
            </a:fld>
            <a:endParaRPr lang="en-IN" altLang="en-US" sz="1600">
              <a:solidFill>
                <a:srgbClr val="DFE0D4"/>
              </a:solidFill>
              <a:latin typeface="Rockwell" pitchFamily="18" charset="0"/>
            </a:endParaRPr>
          </a:p>
        </p:txBody>
      </p:sp>
      <p:sp>
        <p:nvSpPr>
          <p:cNvPr id="1049059" name="Footer Placeholder 1049058"/>
          <p:cNvSpPr>
            <a:spLocks noGrp="1"/>
          </p:cNvSpPr>
          <p:nvPr>
            <p:ph type="ftr" sz="quarter" idx="3"/>
          </p:nvPr>
        </p:nvSpPr>
        <p:spPr>
          <a:xfrm>
            <a:off x="1600200" y="6513512"/>
            <a:ext cx="3906837" cy="274637"/>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5pPr>
          </a:lstStyle>
          <a:p>
            <a:pPr lvl="0" algn="r" eaLnBrk="1" latinLnBrk="1" hangingPunct="1"/>
            <a:endParaRPr lang="en-IN" altLang="en-US" sz="1300">
              <a:solidFill>
                <a:srgbClr val="B9BBB2"/>
              </a:solidFill>
              <a:latin typeface="Rockwell" pitchFamily="18" charset="0"/>
            </a:endParaRPr>
          </a:p>
        </p:txBody>
      </p:sp>
      <p:sp>
        <p:nvSpPr>
          <p:cNvPr id="1049061" name="Text Placeholder 2"/>
          <p:cNvSpPr>
            <a:spLocks noGrp="1"/>
          </p:cNvSpPr>
          <p:nvPr>
            <p:ph type="body" idx="1"/>
          </p:nvPr>
        </p:nvSpPr>
        <p:spPr>
          <a:xfrm>
            <a:off x="722313" y="3287713"/>
            <a:ext cx="7772400" cy="1509712"/>
          </a:xfrm>
        </p:spPr>
        <p:txBody>
          <a:bodyPr rIns="128016"/>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1049060"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lstStyle>
          <a:p>
            <a:r>
              <a:rPr lang="en-US" smtClean="0"/>
              <a:t>Click to edit Master title style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cSld>
    <p:bg>
      <p:bgPr>
        <a:blipFill rotWithShape="0">
          <a:blip r:embed="rId2">
            <a:alphaModFix/>
          </a:blip>
          <a:srcRect/>
          <a:stretch>
            <a:fillRect/>
          </a:stretch>
        </a:blipFill>
        <a:effectLst/>
      </p:bgPr>
    </p:bg>
    <p:spTree>
      <p:nvGrpSpPr>
        <p:cNvPr id="1" name=""/>
        <p:cNvGrpSpPr/>
        <p:nvPr/>
      </p:nvGrpSpPr>
      <p:grpSpPr>
        <a:xfrm>
          <a:off x="0" y="0"/>
          <a:ext cx="0" cy="0"/>
          <a:chOff x="0" y="0"/>
          <a:chExt cx="0" cy="0"/>
        </a:xfrm>
      </p:grpSpPr>
      <p:grpSp>
        <p:nvGrpSpPr>
          <p:cNvPr id="117" name="Group 116"/>
          <p:cNvGrpSpPr/>
          <p:nvPr/>
        </p:nvGrpSpPr>
        <p:grpSpPr>
          <a:xfrm>
            <a:off x="152400" y="133350"/>
            <a:ext cx="8832850" cy="6591300"/>
            <a:chOff x="96" y="84"/>
            <a:chExt cx="5564" cy="4152"/>
          </a:xfrm>
        </p:grpSpPr>
        <p:pic>
          <p:nvPicPr>
            <p:cNvPr id="2097168" name="Picture 2097167"/>
            <p:cNvPicPr>
              <a:picLocks/>
            </p:cNvPicPr>
            <p:nvPr/>
          </p:nvPicPr>
          <p:blipFill>
            <a:blip r:embed="rId3"/>
            <a:srcRect/>
            <a:stretch>
              <a:fillRect/>
            </a:stretch>
          </p:blipFill>
          <p:spPr>
            <a:xfrm>
              <a:off x="96" y="84"/>
              <a:ext cx="5564" cy="4152"/>
            </a:xfrm>
            <a:prstGeom prst="rect">
              <a:avLst/>
            </a:prstGeom>
            <a:noFill/>
            <a:ln>
              <a:noFill/>
            </a:ln>
          </p:spPr>
        </p:pic>
        <p:sp>
          <p:nvSpPr>
            <p:cNvPr id="1049062" name="TextBox 1049061"/>
            <p:cNvSpPr txBox="1"/>
            <p:nvPr/>
          </p:nvSpPr>
          <p:spPr>
            <a:xfrm>
              <a:off x="247" y="236"/>
              <a:ext cx="5264" cy="3849"/>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5pPr>
            </a:lstStyle>
            <a:p>
              <a:pPr lvl="0" algn="ctr" eaLnBrk="1" latinLnBrk="1" hangingPunct="1"/>
              <a:endParaRPr lang="en-US" altLang="en-US">
                <a:solidFill>
                  <a:srgbClr val="FFFFFF"/>
                </a:solidFill>
                <a:latin typeface="Rockwell" pitchFamily="18" charset="0"/>
              </a:endParaRPr>
            </a:p>
          </p:txBody>
        </p:sp>
      </p:grpSp>
      <p:sp>
        <p:nvSpPr>
          <p:cNvPr id="1049063" name="Rectangle 1049062"/>
          <p:cNvSpPr/>
          <p:nvPr/>
        </p:nvSpPr>
        <p:spPr>
          <a:xfrm>
            <a:off x="588962" y="1423987"/>
            <a:ext cx="8001000" cy="9525"/>
          </a:xfrm>
          <a:prstGeom prst="rect">
            <a:avLst/>
          </a:prstGeom>
          <a:solidFill>
            <a:schemeClr val="accent1"/>
          </a:solidFill>
          <a:ln>
            <a:noFill/>
          </a:ln>
          <a:effectLst>
            <a:outerShdw dist="12900" dir="5400000" algn="tl">
              <a:srgbClr val="000000">
                <a:alpha val="75000"/>
              </a:srgbClr>
            </a:outerShdw>
          </a:effectLst>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5pPr>
          </a:lstStyle>
          <a:p>
            <a:pPr lvl="0" algn="ctr" eaLnBrk="1" latinLnBrk="1" hangingPunct="1"/>
            <a:endParaRPr lang="en-US" altLang="en-US">
              <a:solidFill>
                <a:srgbClr val="FFFFFF"/>
              </a:solidFill>
              <a:latin typeface="Rockwell" pitchFamily="18" charset="0"/>
            </a:endParaRPr>
          </a:p>
        </p:txBody>
      </p:sp>
      <p:sp>
        <p:nvSpPr>
          <p:cNvPr id="1049066" name="Date Placeholder 1049065"/>
          <p:cNvSpPr>
            <a:spLocks noGrp="1"/>
          </p:cNvSpPr>
          <p:nvPr>
            <p:ph type="dt" sz="half" idx="2"/>
          </p:nvPr>
        </p:nvSpPr>
        <p:spPr>
          <a:xfrm>
            <a:off x="5562600" y="6400800"/>
            <a:ext cx="3001962" cy="274637"/>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5pPr>
          </a:lstStyle>
          <a:p>
            <a:pPr lvl="0" eaLnBrk="1" latinLnBrk="1" hangingPunct="1"/>
            <a:fld id="{566ABCEB-ACFC-4714-9973-3DA970169C29}" type="datetime1">
              <a:rPr lang="en-US" altLang="en-US" sz="1300">
                <a:solidFill>
                  <a:srgbClr val="B9BBB2"/>
                </a:solidFill>
                <a:latin typeface="Rockwell" pitchFamily="18" charset="0"/>
              </a:rPr>
              <a:pPr lvl="0" eaLnBrk="1" latinLnBrk="1" hangingPunct="1"/>
              <a:t>11/14/2020</a:t>
            </a:fld>
            <a:endParaRPr lang="en-US" altLang="en-US" sz="1300">
              <a:solidFill>
                <a:srgbClr val="B9BBB2"/>
              </a:solidFill>
              <a:latin typeface="Rockwell" pitchFamily="18" charset="0"/>
            </a:endParaRPr>
          </a:p>
        </p:txBody>
      </p:sp>
      <p:sp>
        <p:nvSpPr>
          <p:cNvPr id="1049067" name="Footer Placeholder 1049066"/>
          <p:cNvSpPr>
            <a:spLocks noGrp="1"/>
          </p:cNvSpPr>
          <p:nvPr>
            <p:ph type="ftr" sz="quarter" idx="3"/>
          </p:nvPr>
        </p:nvSpPr>
        <p:spPr>
          <a:xfrm>
            <a:off x="1295400" y="6400800"/>
            <a:ext cx="4211637" cy="274637"/>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5pPr>
          </a:lstStyle>
          <a:p>
            <a:pPr lvl="0" algn="r" eaLnBrk="1" latinLnBrk="1" hangingPunct="1"/>
            <a:endParaRPr lang="en-IN" altLang="en-US" sz="1300">
              <a:solidFill>
                <a:srgbClr val="B9BBB2"/>
              </a:solidFill>
              <a:latin typeface="Rockwell" pitchFamily="18" charset="0"/>
            </a:endParaRPr>
          </a:p>
        </p:txBody>
      </p:sp>
      <p:sp>
        <p:nvSpPr>
          <p:cNvPr id="1049068" name="Slide Number Placeholder 1049067"/>
          <p:cNvSpPr>
            <a:spLocks noGrp="1"/>
          </p:cNvSpPr>
          <p:nvPr>
            <p:ph type="sldNum" sz="quarter" idx="4"/>
          </p:nvPr>
        </p:nvSpPr>
        <p:spPr>
          <a:xfrm>
            <a:off x="8640762" y="6515100"/>
            <a:ext cx="465137" cy="273050"/>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5pPr>
          </a:lstStyle>
          <a:p>
            <a:pPr lvl="0" algn="r" eaLnBrk="1" latinLnBrk="1" hangingPunct="1"/>
            <a:fld id="{566ABCEB-ACFC-4714-9973-3DA970169C29}" type="slidenum">
              <a:rPr lang="en-IN" altLang="en-US" sz="1600">
                <a:solidFill>
                  <a:srgbClr val="DFE0D4"/>
                </a:solidFill>
                <a:latin typeface="Rockwell" pitchFamily="18" charset="0"/>
              </a:rPr>
              <a:pPr lvl="0" algn="r" eaLnBrk="1" latinLnBrk="1" hangingPunct="1"/>
              <a:t>‹#›</a:t>
            </a:fld>
            <a:endParaRPr lang="en-IN" altLang="en-US" sz="1600">
              <a:solidFill>
                <a:srgbClr val="DFE0D4"/>
              </a:solidFill>
              <a:latin typeface="Rockwell" pitchFamily="18" charset="0"/>
            </a:endParaRPr>
          </a:p>
        </p:txBody>
      </p:sp>
      <p:sp>
        <p:nvSpPr>
          <p:cNvPr id="1049071"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9070"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9069"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cSld>
    <p:bg>
      <p:bgPr>
        <a:blipFill rotWithShape="0">
          <a:blip r:embed="rId2">
            <a:alphaModFix/>
          </a:blip>
          <a:srcRect/>
          <a:stretch>
            <a:fillRect/>
          </a:stretch>
        </a:blipFill>
        <a:effectLst/>
      </p:bgPr>
    </p:bg>
    <p:spTree>
      <p:nvGrpSpPr>
        <p:cNvPr id="1" name=""/>
        <p:cNvGrpSpPr/>
        <p:nvPr/>
      </p:nvGrpSpPr>
      <p:grpSpPr>
        <a:xfrm>
          <a:off x="0" y="0"/>
          <a:ext cx="0" cy="0"/>
          <a:chOff x="0" y="0"/>
          <a:chExt cx="0" cy="0"/>
        </a:xfrm>
      </p:grpSpPr>
      <p:grpSp>
        <p:nvGrpSpPr>
          <p:cNvPr id="121" name="Group 120"/>
          <p:cNvGrpSpPr/>
          <p:nvPr/>
        </p:nvGrpSpPr>
        <p:grpSpPr>
          <a:xfrm>
            <a:off x="152400" y="133350"/>
            <a:ext cx="8832850" cy="6591300"/>
            <a:chOff x="96" y="84"/>
            <a:chExt cx="5564" cy="4152"/>
          </a:xfrm>
        </p:grpSpPr>
        <p:pic>
          <p:nvPicPr>
            <p:cNvPr id="2097169" name="Picture 2097168"/>
            <p:cNvPicPr>
              <a:picLocks/>
            </p:cNvPicPr>
            <p:nvPr/>
          </p:nvPicPr>
          <p:blipFill>
            <a:blip r:embed="rId3"/>
            <a:srcRect/>
            <a:stretch>
              <a:fillRect/>
            </a:stretch>
          </p:blipFill>
          <p:spPr>
            <a:xfrm>
              <a:off x="96" y="84"/>
              <a:ext cx="5564" cy="4152"/>
            </a:xfrm>
            <a:prstGeom prst="rect">
              <a:avLst/>
            </a:prstGeom>
            <a:noFill/>
            <a:ln>
              <a:noFill/>
            </a:ln>
          </p:spPr>
        </p:pic>
        <p:sp>
          <p:nvSpPr>
            <p:cNvPr id="1049072" name="TextBox 1049071"/>
            <p:cNvSpPr txBox="1"/>
            <p:nvPr/>
          </p:nvSpPr>
          <p:spPr>
            <a:xfrm>
              <a:off x="247" y="236"/>
              <a:ext cx="5264" cy="3849"/>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5pPr>
            </a:lstStyle>
            <a:p>
              <a:pPr lvl="0" algn="ctr" eaLnBrk="1" latinLnBrk="1" hangingPunct="1"/>
              <a:endParaRPr lang="en-US" altLang="en-US">
                <a:solidFill>
                  <a:srgbClr val="FFFFFF"/>
                </a:solidFill>
                <a:latin typeface="Rockwell" pitchFamily="18" charset="0"/>
              </a:endParaRPr>
            </a:p>
          </p:txBody>
        </p:sp>
      </p:grpSp>
      <p:sp>
        <p:nvSpPr>
          <p:cNvPr id="1049073" name="Rectangle 1049072"/>
          <p:cNvSpPr/>
          <p:nvPr/>
        </p:nvSpPr>
        <p:spPr>
          <a:xfrm>
            <a:off x="617537" y="2165350"/>
            <a:ext cx="3748087" cy="9525"/>
          </a:xfrm>
          <a:prstGeom prst="rect">
            <a:avLst/>
          </a:prstGeom>
          <a:solidFill>
            <a:schemeClr val="accent1"/>
          </a:solidFill>
          <a:ln>
            <a:noFill/>
          </a:ln>
          <a:effectLst>
            <a:outerShdw dist="12900" dir="5400000" algn="tl">
              <a:srgbClr val="000000">
                <a:alpha val="75000"/>
              </a:srgbClr>
            </a:outerShdw>
          </a:effectLst>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5pPr>
          </a:lstStyle>
          <a:p>
            <a:pPr lvl="0" algn="ctr" eaLnBrk="1" latinLnBrk="1" hangingPunct="1"/>
            <a:endParaRPr lang="en-US" altLang="en-US">
              <a:solidFill>
                <a:srgbClr val="FFFFFF"/>
              </a:solidFill>
              <a:latin typeface="Rockwell" pitchFamily="18" charset="0"/>
            </a:endParaRPr>
          </a:p>
        </p:txBody>
      </p:sp>
      <p:sp>
        <p:nvSpPr>
          <p:cNvPr id="1049074" name="Rectangle 1049073"/>
          <p:cNvSpPr/>
          <p:nvPr/>
        </p:nvSpPr>
        <p:spPr>
          <a:xfrm>
            <a:off x="4800600" y="2165350"/>
            <a:ext cx="3749675" cy="9525"/>
          </a:xfrm>
          <a:prstGeom prst="rect">
            <a:avLst/>
          </a:prstGeom>
          <a:solidFill>
            <a:schemeClr val="accent1"/>
          </a:solidFill>
          <a:ln>
            <a:noFill/>
          </a:ln>
          <a:effectLst>
            <a:outerShdw dist="12900" dir="5400000" algn="tl">
              <a:srgbClr val="000000">
                <a:alpha val="75000"/>
              </a:srgbClr>
            </a:outerShdw>
          </a:effectLst>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5pPr>
          </a:lstStyle>
          <a:p>
            <a:pPr lvl="0" algn="ctr" eaLnBrk="1" latinLnBrk="1" hangingPunct="1"/>
            <a:endParaRPr lang="en-US" altLang="en-US">
              <a:solidFill>
                <a:srgbClr val="FFFFFF"/>
              </a:solidFill>
              <a:latin typeface="Rockwell" pitchFamily="18" charset="0"/>
            </a:endParaRPr>
          </a:p>
        </p:txBody>
      </p:sp>
      <p:sp>
        <p:nvSpPr>
          <p:cNvPr id="1049077" name="Date Placeholder 1049076"/>
          <p:cNvSpPr>
            <a:spLocks noGrp="1"/>
          </p:cNvSpPr>
          <p:nvPr>
            <p:ph type="dt" sz="half" idx="2"/>
          </p:nvPr>
        </p:nvSpPr>
        <p:spPr>
          <a:xfrm>
            <a:off x="5562600" y="6400800"/>
            <a:ext cx="3001962" cy="274637"/>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5pPr>
          </a:lstStyle>
          <a:p>
            <a:pPr lvl="0" eaLnBrk="1" latinLnBrk="1" hangingPunct="1"/>
            <a:fld id="{566ABCEB-ACFC-4714-9973-3DA970169C29}" type="datetime1">
              <a:rPr lang="en-US" altLang="en-US" sz="1300">
                <a:solidFill>
                  <a:srgbClr val="B9BBB2"/>
                </a:solidFill>
                <a:latin typeface="Rockwell" pitchFamily="18" charset="0"/>
              </a:rPr>
              <a:pPr lvl="0" eaLnBrk="1" latinLnBrk="1" hangingPunct="1"/>
              <a:t>11/14/2020</a:t>
            </a:fld>
            <a:endParaRPr lang="en-US" altLang="en-US" sz="1300">
              <a:solidFill>
                <a:srgbClr val="B9BBB2"/>
              </a:solidFill>
              <a:latin typeface="Rockwell" pitchFamily="18" charset="0"/>
            </a:endParaRPr>
          </a:p>
        </p:txBody>
      </p:sp>
      <p:sp>
        <p:nvSpPr>
          <p:cNvPr id="1049078" name="Footer Placeholder 1049077"/>
          <p:cNvSpPr>
            <a:spLocks noGrp="1"/>
          </p:cNvSpPr>
          <p:nvPr>
            <p:ph type="ftr" sz="quarter" idx="3"/>
          </p:nvPr>
        </p:nvSpPr>
        <p:spPr>
          <a:xfrm>
            <a:off x="1295400" y="6400800"/>
            <a:ext cx="4211637" cy="274637"/>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5pPr>
          </a:lstStyle>
          <a:p>
            <a:pPr lvl="0" algn="r" eaLnBrk="1" latinLnBrk="1" hangingPunct="1"/>
            <a:endParaRPr lang="en-IN" altLang="en-US" sz="1300">
              <a:solidFill>
                <a:srgbClr val="B9BBB2"/>
              </a:solidFill>
              <a:latin typeface="Rockwell" pitchFamily="18" charset="0"/>
            </a:endParaRPr>
          </a:p>
        </p:txBody>
      </p:sp>
      <p:sp>
        <p:nvSpPr>
          <p:cNvPr id="1049079" name="Slide Number Placeholder 1049078"/>
          <p:cNvSpPr>
            <a:spLocks noGrp="1"/>
          </p:cNvSpPr>
          <p:nvPr>
            <p:ph type="sldNum" sz="quarter" idx="4"/>
          </p:nvPr>
        </p:nvSpPr>
        <p:spPr>
          <a:xfrm>
            <a:off x="8640762" y="6515100"/>
            <a:ext cx="465137" cy="273050"/>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5pPr>
          </a:lstStyle>
          <a:p>
            <a:pPr lvl="0" algn="r" eaLnBrk="1" latinLnBrk="1" hangingPunct="1"/>
            <a:fld id="{566ABCEB-ACFC-4714-9973-3DA970169C29}" type="slidenum">
              <a:rPr lang="en-IN" altLang="en-US" sz="1600">
                <a:solidFill>
                  <a:srgbClr val="DFE0D4"/>
                </a:solidFill>
                <a:latin typeface="Rockwell" pitchFamily="18" charset="0"/>
              </a:rPr>
              <a:pPr lvl="0" algn="r" eaLnBrk="1" latinLnBrk="1" hangingPunct="1"/>
              <a:t>‹#›</a:t>
            </a:fld>
            <a:endParaRPr lang="en-IN" altLang="en-US" sz="1600">
              <a:solidFill>
                <a:srgbClr val="DFE0D4"/>
              </a:solidFill>
              <a:latin typeface="Rockwell" pitchFamily="18" charset="0"/>
            </a:endParaRPr>
          </a:p>
        </p:txBody>
      </p:sp>
      <p:sp>
        <p:nvSpPr>
          <p:cNvPr id="1049084"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9083" name="Content Placeholder 4"/>
          <p:cNvSpPr>
            <a:spLocks noGrp="1"/>
          </p:cNvSpPr>
          <p:nvPr>
            <p:ph sz="quarter" idx="2"/>
          </p:nvPr>
        </p:nvSpPr>
        <p:spPr>
          <a:xfrm>
            <a:off x="457200" y="2362200"/>
            <a:ext cx="4040188" cy="3941763"/>
          </a:xfrm>
        </p:spPr>
        <p:txBody>
          <a:bodyPr/>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9082"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049081"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049080" name="Title 1"/>
          <p:cNvSpPr>
            <a:spLocks noGrp="1"/>
          </p:cNvSpPr>
          <p:nvPr>
            <p:ph type="title"/>
          </p:nvPr>
        </p:nvSpPr>
        <p:spPr>
          <a:xfrm>
            <a:off x="457200" y="251948"/>
            <a:ext cx="8229600" cy="1143000"/>
          </a:xfrm>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cSld>
    <p:bg>
      <p:bgPr>
        <a:blipFill rotWithShape="0">
          <a:blip r:embed="rId2">
            <a:alphaModFix/>
          </a:blip>
          <a:srcRect/>
          <a:stretch>
            <a:fillRect/>
          </a:stretch>
        </a:blipFill>
        <a:effectLst/>
      </p:bgPr>
    </p:bg>
    <p:spTree>
      <p:nvGrpSpPr>
        <p:cNvPr id="1" name=""/>
        <p:cNvGrpSpPr/>
        <p:nvPr/>
      </p:nvGrpSpPr>
      <p:grpSpPr>
        <a:xfrm>
          <a:off x="0" y="0"/>
          <a:ext cx="0" cy="0"/>
          <a:chOff x="0" y="0"/>
          <a:chExt cx="0" cy="0"/>
        </a:xfrm>
      </p:grpSpPr>
      <p:grpSp>
        <p:nvGrpSpPr>
          <p:cNvPr id="125" name="Group 124"/>
          <p:cNvGrpSpPr/>
          <p:nvPr/>
        </p:nvGrpSpPr>
        <p:grpSpPr>
          <a:xfrm>
            <a:off x="152400" y="133350"/>
            <a:ext cx="8832850" cy="6591300"/>
            <a:chOff x="96" y="84"/>
            <a:chExt cx="5564" cy="4152"/>
          </a:xfrm>
        </p:grpSpPr>
        <p:pic>
          <p:nvPicPr>
            <p:cNvPr id="2097170" name="Picture 2097169"/>
            <p:cNvPicPr>
              <a:picLocks/>
            </p:cNvPicPr>
            <p:nvPr/>
          </p:nvPicPr>
          <p:blipFill>
            <a:blip r:embed="rId3"/>
            <a:srcRect/>
            <a:stretch>
              <a:fillRect/>
            </a:stretch>
          </p:blipFill>
          <p:spPr>
            <a:xfrm>
              <a:off x="96" y="84"/>
              <a:ext cx="5564" cy="4152"/>
            </a:xfrm>
            <a:prstGeom prst="rect">
              <a:avLst/>
            </a:prstGeom>
            <a:noFill/>
            <a:ln>
              <a:noFill/>
            </a:ln>
          </p:spPr>
        </p:pic>
        <p:sp>
          <p:nvSpPr>
            <p:cNvPr id="1049085" name="TextBox 1049084"/>
            <p:cNvSpPr txBox="1"/>
            <p:nvPr/>
          </p:nvSpPr>
          <p:spPr>
            <a:xfrm>
              <a:off x="247" y="236"/>
              <a:ext cx="5264" cy="3849"/>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5pPr>
            </a:lstStyle>
            <a:p>
              <a:pPr lvl="0" algn="ctr" eaLnBrk="1" latinLnBrk="1" hangingPunct="1"/>
              <a:endParaRPr lang="en-US" altLang="en-US">
                <a:solidFill>
                  <a:srgbClr val="FFFFFF"/>
                </a:solidFill>
                <a:latin typeface="Rockwell" pitchFamily="18" charset="0"/>
              </a:endParaRPr>
            </a:p>
          </p:txBody>
        </p:sp>
      </p:grpSp>
      <p:sp>
        <p:nvSpPr>
          <p:cNvPr id="1049086" name="Rectangle 1049085"/>
          <p:cNvSpPr/>
          <p:nvPr/>
        </p:nvSpPr>
        <p:spPr>
          <a:xfrm>
            <a:off x="588962" y="1423987"/>
            <a:ext cx="8001000" cy="9525"/>
          </a:xfrm>
          <a:prstGeom prst="rect">
            <a:avLst/>
          </a:prstGeom>
          <a:solidFill>
            <a:schemeClr val="accent1"/>
          </a:solidFill>
          <a:ln>
            <a:noFill/>
          </a:ln>
          <a:effectLst>
            <a:outerShdw dist="12900" dir="5400000" algn="tl">
              <a:srgbClr val="000000">
                <a:alpha val="75000"/>
              </a:srgbClr>
            </a:outerShdw>
          </a:effectLst>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5pPr>
          </a:lstStyle>
          <a:p>
            <a:pPr lvl="0" algn="ctr" eaLnBrk="1" latinLnBrk="1" hangingPunct="1"/>
            <a:endParaRPr lang="en-US" altLang="en-US">
              <a:solidFill>
                <a:srgbClr val="FFFFFF"/>
              </a:solidFill>
              <a:latin typeface="Rockwell" pitchFamily="18" charset="0"/>
            </a:endParaRPr>
          </a:p>
        </p:txBody>
      </p:sp>
      <p:sp>
        <p:nvSpPr>
          <p:cNvPr id="1049089" name="Date Placeholder 1049088"/>
          <p:cNvSpPr>
            <a:spLocks noGrp="1"/>
          </p:cNvSpPr>
          <p:nvPr>
            <p:ph type="dt" sz="half" idx="2"/>
          </p:nvPr>
        </p:nvSpPr>
        <p:spPr>
          <a:xfrm>
            <a:off x="5562600" y="6400800"/>
            <a:ext cx="3001962" cy="274637"/>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5pPr>
          </a:lstStyle>
          <a:p>
            <a:pPr lvl="0" eaLnBrk="1" latinLnBrk="1" hangingPunct="1"/>
            <a:fld id="{566ABCEB-ACFC-4714-9973-3DA970169C29}" type="datetime1">
              <a:rPr lang="en-US" altLang="en-US" sz="1300">
                <a:solidFill>
                  <a:srgbClr val="B9BBB2"/>
                </a:solidFill>
                <a:latin typeface="Rockwell" pitchFamily="18" charset="0"/>
              </a:rPr>
              <a:pPr lvl="0" eaLnBrk="1" latinLnBrk="1" hangingPunct="1"/>
              <a:t>11/14/2020</a:t>
            </a:fld>
            <a:endParaRPr lang="en-US" altLang="en-US" sz="1300">
              <a:solidFill>
                <a:srgbClr val="B9BBB2"/>
              </a:solidFill>
              <a:latin typeface="Rockwell" pitchFamily="18" charset="0"/>
            </a:endParaRPr>
          </a:p>
        </p:txBody>
      </p:sp>
      <p:sp>
        <p:nvSpPr>
          <p:cNvPr id="1049090" name="Footer Placeholder 1049089"/>
          <p:cNvSpPr>
            <a:spLocks noGrp="1"/>
          </p:cNvSpPr>
          <p:nvPr>
            <p:ph type="ftr" sz="quarter" idx="3"/>
          </p:nvPr>
        </p:nvSpPr>
        <p:spPr>
          <a:xfrm>
            <a:off x="1295400" y="6400800"/>
            <a:ext cx="4211637" cy="274637"/>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5pPr>
          </a:lstStyle>
          <a:p>
            <a:pPr lvl="0" algn="r" eaLnBrk="1" latinLnBrk="1" hangingPunct="1"/>
            <a:endParaRPr lang="en-IN" altLang="en-US" sz="1300">
              <a:solidFill>
                <a:srgbClr val="B9BBB2"/>
              </a:solidFill>
              <a:latin typeface="Rockwell" pitchFamily="18" charset="0"/>
            </a:endParaRPr>
          </a:p>
        </p:txBody>
      </p:sp>
      <p:sp>
        <p:nvSpPr>
          <p:cNvPr id="1049091" name="Slide Number Placeholder 1049090"/>
          <p:cNvSpPr>
            <a:spLocks noGrp="1"/>
          </p:cNvSpPr>
          <p:nvPr>
            <p:ph type="sldNum" sz="quarter" idx="4"/>
          </p:nvPr>
        </p:nvSpPr>
        <p:spPr>
          <a:xfrm>
            <a:off x="8639175" y="6515100"/>
            <a:ext cx="463550" cy="273050"/>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5pPr>
          </a:lstStyle>
          <a:p>
            <a:pPr lvl="0" algn="r" eaLnBrk="1" latinLnBrk="1" hangingPunct="1"/>
            <a:fld id="{566ABCEB-ACFC-4714-9973-3DA970169C29}" type="slidenum">
              <a:rPr lang="en-IN" altLang="en-US" sz="1600">
                <a:solidFill>
                  <a:srgbClr val="DFE0D4"/>
                </a:solidFill>
                <a:latin typeface="Rockwell" pitchFamily="18" charset="0"/>
              </a:rPr>
              <a:pPr lvl="0" algn="r" eaLnBrk="1" latinLnBrk="1" hangingPunct="1"/>
              <a:t>‹#›</a:t>
            </a:fld>
            <a:endParaRPr lang="en-IN" altLang="en-US" sz="1600">
              <a:solidFill>
                <a:srgbClr val="DFE0D4"/>
              </a:solidFill>
              <a:latin typeface="Rockwell" pitchFamily="18" charset="0"/>
            </a:endParaRPr>
          </a:p>
        </p:txBody>
      </p:sp>
      <p:sp>
        <p:nvSpPr>
          <p:cNvPr id="1049092" name="Title 1"/>
          <p:cNvSpPr>
            <a:spLocks noGrp="1"/>
          </p:cNvSpPr>
          <p:nvPr>
            <p:ph type="title"/>
          </p:nvPr>
        </p:nvSpPr>
        <p:spPr>
          <a:xfrm>
            <a:off x="457200" y="253218"/>
            <a:ext cx="8229600" cy="1143000"/>
          </a:xfrm>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578" name="Date Placeholder 1048577"/>
          <p:cNvSpPr>
            <a:spLocks noGrp="1"/>
          </p:cNvSpPr>
          <p:nvPr>
            <p:ph type="dt" sz="half" idx="2"/>
          </p:nvPr>
        </p:nvSpPr>
        <p:spPr>
          <a:xfrm>
            <a:off x="5562600" y="6400800"/>
            <a:ext cx="3001962" cy="274637"/>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5pPr>
          </a:lstStyle>
          <a:p>
            <a:pPr lvl="0" eaLnBrk="1" latinLnBrk="1" hangingPunct="1"/>
            <a:fld id="{566ABCEB-ACFC-4714-9973-3DA970169C29}" type="datetime1">
              <a:rPr lang="en-US" altLang="en-US" sz="1300">
                <a:solidFill>
                  <a:srgbClr val="B9BBB2"/>
                </a:solidFill>
                <a:latin typeface="Rockwell" pitchFamily="18" charset="0"/>
              </a:rPr>
              <a:pPr lvl="0" eaLnBrk="1" latinLnBrk="1" hangingPunct="1"/>
              <a:t>11/14/2020</a:t>
            </a:fld>
            <a:endParaRPr lang="en-US" altLang="en-US" sz="1300">
              <a:solidFill>
                <a:srgbClr val="B9BBB2"/>
              </a:solidFill>
              <a:latin typeface="Rockwell" pitchFamily="18" charset="0"/>
            </a:endParaRPr>
          </a:p>
        </p:txBody>
      </p:sp>
      <p:sp>
        <p:nvSpPr>
          <p:cNvPr id="1048579" name="Slide Number Placeholder 1048578"/>
          <p:cNvSpPr>
            <a:spLocks noGrp="1"/>
          </p:cNvSpPr>
          <p:nvPr>
            <p:ph type="sldNum" sz="quarter" idx="4"/>
          </p:nvPr>
        </p:nvSpPr>
        <p:spPr>
          <a:xfrm>
            <a:off x="8639175" y="6515100"/>
            <a:ext cx="463550" cy="273050"/>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5pPr>
          </a:lstStyle>
          <a:p>
            <a:pPr lvl="0" algn="r" eaLnBrk="1" latinLnBrk="1" hangingPunct="1"/>
            <a:fld id="{566ABCEB-ACFC-4714-9973-3DA970169C29}" type="slidenum">
              <a:rPr lang="en-IN" altLang="en-US" sz="1600">
                <a:solidFill>
                  <a:srgbClr val="DFE0D4"/>
                </a:solidFill>
                <a:latin typeface="Rockwell" pitchFamily="18" charset="0"/>
              </a:rPr>
              <a:pPr lvl="0" algn="r" eaLnBrk="1" latinLnBrk="1" hangingPunct="1"/>
              <a:t>‹#›</a:t>
            </a:fld>
            <a:endParaRPr lang="en-IN" altLang="en-US" sz="1600">
              <a:solidFill>
                <a:srgbClr val="DFE0D4"/>
              </a:solidFill>
              <a:latin typeface="Rockwell" pitchFamily="18" charset="0"/>
            </a:endParaRPr>
          </a:p>
        </p:txBody>
      </p:sp>
      <p:sp>
        <p:nvSpPr>
          <p:cNvPr id="1048577" name="Footer Placeholder 1048576"/>
          <p:cNvSpPr>
            <a:spLocks noGrp="1"/>
          </p:cNvSpPr>
          <p:nvPr>
            <p:ph type="ftr" sz="quarter" idx="3"/>
          </p:nvPr>
        </p:nvSpPr>
        <p:spPr>
          <a:xfrm>
            <a:off x="1295400" y="6400800"/>
            <a:ext cx="4211637" cy="274637"/>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5pPr>
          </a:lstStyle>
          <a:p>
            <a:pPr lvl="0" algn="r" eaLnBrk="1" latinLnBrk="1" hangingPunct="1"/>
            <a:endParaRPr lang="en-IN" altLang="en-US" sz="1300">
              <a:solidFill>
                <a:srgbClr val="B9BBB2"/>
              </a:solidFill>
              <a:latin typeface="Rockwell"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cSld>
    <p:bg>
      <p:bgPr>
        <a:solidFill>
          <a:schemeClr val="dk2"/>
        </a:solidFill>
        <a:effectLst/>
      </p:bgPr>
    </p:bg>
    <p:spTree>
      <p:nvGrpSpPr>
        <p:cNvPr id="1" name=""/>
        <p:cNvGrpSpPr/>
        <p:nvPr/>
      </p:nvGrpSpPr>
      <p:grpSpPr>
        <a:xfrm>
          <a:off x="0" y="0"/>
          <a:ext cx="0" cy="0"/>
          <a:chOff x="0" y="0"/>
          <a:chExt cx="0" cy="0"/>
        </a:xfrm>
      </p:grpSpPr>
      <p:sp>
        <p:nvSpPr>
          <p:cNvPr id="1049093" name="Rectangle 1049092"/>
          <p:cNvSpPr/>
          <p:nvPr/>
        </p:nvSpPr>
        <p:spPr>
          <a:xfrm>
            <a:off x="5057775" y="1057275"/>
            <a:ext cx="3748087" cy="9525"/>
          </a:xfrm>
          <a:prstGeom prst="rect">
            <a:avLst/>
          </a:prstGeom>
          <a:solidFill>
            <a:schemeClr val="accent1"/>
          </a:solidFill>
          <a:ln>
            <a:noFill/>
          </a:ln>
          <a:effectLst>
            <a:outerShdw dist="12900" dir="5400000" algn="tl">
              <a:srgbClr val="000000">
                <a:alpha val="75000"/>
              </a:srgbClr>
            </a:outerShdw>
          </a:effectLst>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5pPr>
          </a:lstStyle>
          <a:p>
            <a:pPr lvl="0" algn="ctr" eaLnBrk="1" latinLnBrk="1" hangingPunct="1"/>
            <a:endParaRPr lang="en-US" altLang="en-US">
              <a:solidFill>
                <a:srgbClr val="FFFFFF"/>
              </a:solidFill>
              <a:latin typeface="Rockwell" pitchFamily="18" charset="0"/>
            </a:endParaRPr>
          </a:p>
        </p:txBody>
      </p:sp>
      <p:sp>
        <p:nvSpPr>
          <p:cNvPr id="1049096" name="Date Placeholder 1049095"/>
          <p:cNvSpPr>
            <a:spLocks noGrp="1"/>
          </p:cNvSpPr>
          <p:nvPr>
            <p:ph type="dt" sz="half" idx="2"/>
          </p:nvPr>
        </p:nvSpPr>
        <p:spPr>
          <a:xfrm>
            <a:off x="5562600" y="6513512"/>
            <a:ext cx="3001962" cy="274637"/>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5pPr>
          </a:lstStyle>
          <a:p>
            <a:pPr lvl="0" eaLnBrk="1" latinLnBrk="1" hangingPunct="1"/>
            <a:fld id="{566ABCEB-ACFC-4714-9973-3DA970169C29}" type="datetime1">
              <a:rPr lang="en-US" altLang="en-US" sz="1300">
                <a:solidFill>
                  <a:srgbClr val="B9BBB2"/>
                </a:solidFill>
                <a:latin typeface="Rockwell" pitchFamily="18" charset="0"/>
              </a:rPr>
              <a:pPr lvl="0" eaLnBrk="1" latinLnBrk="1" hangingPunct="1"/>
              <a:t>11/14/2020</a:t>
            </a:fld>
            <a:endParaRPr lang="en-US" altLang="en-US" sz="1300">
              <a:solidFill>
                <a:srgbClr val="B9BBB2"/>
              </a:solidFill>
              <a:latin typeface="Rockwell" pitchFamily="18" charset="0"/>
            </a:endParaRPr>
          </a:p>
        </p:txBody>
      </p:sp>
      <p:sp>
        <p:nvSpPr>
          <p:cNvPr id="1049097" name="Slide Number Placeholder 1049096"/>
          <p:cNvSpPr>
            <a:spLocks noGrp="1"/>
          </p:cNvSpPr>
          <p:nvPr>
            <p:ph type="sldNum" sz="quarter" idx="4"/>
          </p:nvPr>
        </p:nvSpPr>
        <p:spPr>
          <a:xfrm>
            <a:off x="8639175" y="6513512"/>
            <a:ext cx="46355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5pPr>
          </a:lstStyle>
          <a:p>
            <a:pPr lvl="0" algn="r" eaLnBrk="1" latinLnBrk="1" hangingPunct="1"/>
            <a:fld id="{566ABCEB-ACFC-4714-9973-3DA970169C29}" type="slidenum">
              <a:rPr lang="en-IN" altLang="en-US" sz="1600">
                <a:solidFill>
                  <a:srgbClr val="DFE0D4"/>
                </a:solidFill>
                <a:latin typeface="Rockwell" pitchFamily="18" charset="0"/>
              </a:rPr>
              <a:pPr lvl="0" algn="r" eaLnBrk="1" latinLnBrk="1" hangingPunct="1"/>
              <a:t>‹#›</a:t>
            </a:fld>
            <a:endParaRPr lang="en-IN" altLang="en-US" sz="1600">
              <a:solidFill>
                <a:srgbClr val="DFE0D4"/>
              </a:solidFill>
              <a:latin typeface="Rockwell" pitchFamily="18" charset="0"/>
            </a:endParaRPr>
          </a:p>
        </p:txBody>
      </p:sp>
      <p:sp>
        <p:nvSpPr>
          <p:cNvPr id="1049098" name="Footer Placeholder 1049097"/>
          <p:cNvSpPr>
            <a:spLocks noGrp="1"/>
          </p:cNvSpPr>
          <p:nvPr>
            <p:ph type="ftr" sz="quarter" idx="3"/>
          </p:nvPr>
        </p:nvSpPr>
        <p:spPr>
          <a:xfrm>
            <a:off x="1600200" y="6513512"/>
            <a:ext cx="3906837" cy="274637"/>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5pPr>
          </a:lstStyle>
          <a:p>
            <a:pPr lvl="0" algn="r" eaLnBrk="1" latinLnBrk="1" hangingPunct="1"/>
            <a:endParaRPr lang="en-IN" altLang="en-US" sz="1300">
              <a:solidFill>
                <a:srgbClr val="B9BBB2"/>
              </a:solidFill>
              <a:latin typeface="Rockwell" pitchFamily="18" charset="0"/>
            </a:endParaRPr>
          </a:p>
        </p:txBody>
      </p:sp>
      <p:sp>
        <p:nvSpPr>
          <p:cNvPr id="1049101"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9100"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049099" name="Title 1"/>
          <p:cNvSpPr>
            <a:spLocks noGrp="1"/>
          </p:cNvSpPr>
          <p:nvPr>
            <p:ph type="title"/>
          </p:nvPr>
        </p:nvSpPr>
        <p:spPr>
          <a:xfrm>
            <a:off x="4963136" y="304800"/>
            <a:ext cx="3931920" cy="762000"/>
          </a:xfrm>
        </p:spPr>
        <p:txBody>
          <a:bodyPr/>
          <a:lstStyle>
            <a:lvl1pPr marL="0" algn="r">
              <a:buNone/>
              <a:defRPr sz="2000" b="1"/>
            </a:lvl1p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cSld>
    <p:bg>
      <p:bgPr>
        <a:blipFill rotWithShape="0">
          <a:blip r:embed="rId2">
            <a:alphaModFix/>
          </a:blip>
          <a:srcRect/>
          <a:stretch>
            <a:fillRect/>
          </a:stretch>
        </a:blipFill>
        <a:effectLst/>
      </p:bgPr>
    </p:bg>
    <p:spTree>
      <p:nvGrpSpPr>
        <p:cNvPr id="1" name=""/>
        <p:cNvGrpSpPr/>
        <p:nvPr/>
      </p:nvGrpSpPr>
      <p:grpSpPr>
        <a:xfrm>
          <a:off x="0" y="0"/>
          <a:ext cx="0" cy="0"/>
          <a:chOff x="0" y="0"/>
          <a:chExt cx="0" cy="0"/>
        </a:xfrm>
      </p:grpSpPr>
      <p:sp>
        <p:nvSpPr>
          <p:cNvPr id="1049104" name="Date Placeholder 1049103"/>
          <p:cNvSpPr>
            <a:spLocks noGrp="1"/>
          </p:cNvSpPr>
          <p:nvPr>
            <p:ph type="dt" sz="half" idx="2"/>
          </p:nvPr>
        </p:nvSpPr>
        <p:spPr>
          <a:xfrm>
            <a:off x="5562600" y="6508750"/>
            <a:ext cx="3001962" cy="274637"/>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5pPr>
          </a:lstStyle>
          <a:p>
            <a:pPr lvl="0" eaLnBrk="1" latinLnBrk="1" hangingPunct="1"/>
            <a:fld id="{566ABCEB-ACFC-4714-9973-3DA970169C29}" type="datetime1">
              <a:rPr lang="en-US" altLang="en-US" sz="1300">
                <a:solidFill>
                  <a:srgbClr val="B9BBB2"/>
                </a:solidFill>
                <a:latin typeface="Rockwell" pitchFamily="18" charset="0"/>
              </a:rPr>
              <a:pPr lvl="0" eaLnBrk="1" latinLnBrk="1" hangingPunct="1"/>
              <a:t>11/14/2020</a:t>
            </a:fld>
            <a:endParaRPr lang="en-US" altLang="en-US" sz="1300">
              <a:solidFill>
                <a:srgbClr val="B9BBB2"/>
              </a:solidFill>
              <a:latin typeface="Rockwell" pitchFamily="18" charset="0"/>
            </a:endParaRPr>
          </a:p>
        </p:txBody>
      </p:sp>
      <p:sp>
        <p:nvSpPr>
          <p:cNvPr id="1049105" name="Slide Number Placeholder 1049104"/>
          <p:cNvSpPr>
            <a:spLocks noGrp="1"/>
          </p:cNvSpPr>
          <p:nvPr>
            <p:ph type="sldNum" sz="quarter" idx="4"/>
          </p:nvPr>
        </p:nvSpPr>
        <p:spPr>
          <a:xfrm>
            <a:off x="8639175" y="6508750"/>
            <a:ext cx="463550" cy="274637"/>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5pPr>
          </a:lstStyle>
          <a:p>
            <a:pPr lvl="0" algn="r" eaLnBrk="1" latinLnBrk="1" hangingPunct="1"/>
            <a:fld id="{566ABCEB-ACFC-4714-9973-3DA970169C29}" type="slidenum">
              <a:rPr lang="en-IN" altLang="en-US" sz="1600">
                <a:solidFill>
                  <a:srgbClr val="DFE0D4"/>
                </a:solidFill>
                <a:latin typeface="Rockwell" pitchFamily="18" charset="0"/>
              </a:rPr>
              <a:pPr lvl="0" algn="r" eaLnBrk="1" latinLnBrk="1" hangingPunct="1"/>
              <a:t>‹#›</a:t>
            </a:fld>
            <a:endParaRPr lang="en-IN" altLang="en-US" sz="1600">
              <a:solidFill>
                <a:srgbClr val="DFE0D4"/>
              </a:solidFill>
              <a:latin typeface="Rockwell" pitchFamily="18" charset="0"/>
            </a:endParaRPr>
          </a:p>
        </p:txBody>
      </p:sp>
      <p:sp>
        <p:nvSpPr>
          <p:cNvPr id="1049106" name="Footer Placeholder 1049105"/>
          <p:cNvSpPr>
            <a:spLocks noGrp="1"/>
          </p:cNvSpPr>
          <p:nvPr>
            <p:ph type="ftr" sz="quarter" idx="3"/>
          </p:nvPr>
        </p:nvSpPr>
        <p:spPr>
          <a:xfrm>
            <a:off x="1600200" y="6508750"/>
            <a:ext cx="3906837" cy="274637"/>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5pPr>
          </a:lstStyle>
          <a:p>
            <a:pPr lvl="0" algn="r" eaLnBrk="1" latinLnBrk="1" hangingPunct="1"/>
            <a:endParaRPr lang="en-IN" altLang="en-US" sz="1300">
              <a:solidFill>
                <a:srgbClr val="B9BBB2"/>
              </a:solidFill>
              <a:latin typeface="Rockwell" pitchFamily="18" charset="0"/>
            </a:endParaRPr>
          </a:p>
        </p:txBody>
      </p:sp>
      <p:sp>
        <p:nvSpPr>
          <p:cNvPr id="1049109"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anchor="t" anchorCtr="0" compatLnSpc="1">
            <a:prstTxWarp prst="textNoShape">
              <a:avLst/>
            </a:prstTxWarp>
            <a:normAutofit/>
          </a:bodyPr>
          <a:lstStyle>
            <a:lvl1pPr indent="0">
              <a:buNone/>
              <a:defRPr sz="3200"/>
            </a:lvl1pPr>
          </a:lstStyle>
          <a:p>
            <a:pPr marL="292100" marR="0" lvl="0" indent="0" algn="l" defTabSz="914400" rtl="0" eaLnBrk="0" fontAlgn="base" latinLnBrk="0" hangingPunct="0">
              <a:lnSpc>
                <a:spcPct val="100000"/>
              </a:lnSpc>
              <a:spcBef>
                <a:spcPct val="0"/>
              </a:spcBef>
              <a:spcAft>
                <a:spcPct val="0"/>
              </a:spcAft>
              <a:buClr>
                <a:schemeClr val="accent1"/>
              </a:buClr>
              <a:buSzPct val="70000"/>
              <a:buFont typeface="Wingdings 2" pitchFamily="18" charset="2"/>
              <a:buNone/>
            </a:pPr>
            <a:r>
              <a:rPr kumimoji="0" lang="en-US" sz="3200" b="0" i="0" u="none" strike="noStrike" kern="1200" cap="none" spc="0" normalizeH="0" baseline="0" noProof="0" smtClean="0">
                <a:ln>
                  <a:noFill/>
                </a:ln>
                <a:solidFill>
                  <a:schemeClr val="lt1"/>
                </a:solidFill>
                <a:effectLst/>
                <a:uLnTx/>
                <a:uFillTx/>
                <a:latin typeface="+mn-lt"/>
                <a:ea typeface="+mn-ea"/>
                <a:cs typeface="+mn-cs"/>
              </a:rPr>
              <a:t>Click icon to add picture</a:t>
            </a:r>
            <a:endParaRPr kumimoji="0" lang="en-US" sz="3200" b="0" i="0" u="none" strike="noStrike" kern="1200" cap="none" spc="0" normalizeH="0" baseline="0" noProof="0" dirty="0">
              <a:ln>
                <a:noFill/>
              </a:ln>
              <a:solidFill>
                <a:schemeClr val="lt1"/>
              </a:solidFill>
              <a:effectLst/>
              <a:uLnTx/>
              <a:uFillTx/>
              <a:latin typeface="+mn-lt"/>
              <a:ea typeface="+mn-ea"/>
              <a:cs typeface="+mn-cs"/>
            </a:endParaRPr>
          </a:p>
        </p:txBody>
      </p:sp>
      <p:sp>
        <p:nvSpPr>
          <p:cNvPr id="1049108"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lstStyle>
          <a:p>
            <a:pPr lvl="0"/>
            <a:r>
              <a:rPr lang="en-US" smtClean="0"/>
              <a:t>Click to edit Master text styles</a:t>
            </a:r>
          </a:p>
        </p:txBody>
      </p:sp>
      <p:sp>
        <p:nvSpPr>
          <p:cNvPr id="1049107" name="Title 1"/>
          <p:cNvSpPr>
            <a:spLocks noGrp="1"/>
          </p:cNvSpPr>
          <p:nvPr>
            <p:ph type="title"/>
          </p:nvPr>
        </p:nvSpPr>
        <p:spPr>
          <a:xfrm>
            <a:off x="3040443" y="4724400"/>
            <a:ext cx="5486400" cy="664536"/>
          </a:xfrm>
        </p:spPr>
        <p:txBody>
          <a:bodyPr/>
          <a:lstStyle>
            <a:lvl1pPr marL="0" algn="r">
              <a:buNone/>
              <a:defRPr sz="2000" b="1"/>
            </a:lvl1pPr>
          </a:lstStyle>
          <a:p>
            <a:r>
              <a:rPr lang="en-US" smtClean="0"/>
              <a:t>Click to edit Master title style</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alphaModFix/>
          </a:blip>
          <a:srcRect/>
          <a:stretch>
            <a:fillRect/>
          </a:stretch>
        </a:blipFill>
        <a:effectLst/>
      </p:bgPr>
    </p:bg>
    <p:spTree>
      <p:nvGrpSpPr>
        <p:cNvPr id="1" name=""/>
        <p:cNvGrpSpPr/>
        <p:nvPr/>
      </p:nvGrpSpPr>
      <p:grpSpPr>
        <a:xfrm>
          <a:off x="0" y="0"/>
          <a:ext cx="0" cy="0"/>
          <a:chOff x="0" y="0"/>
          <a:chExt cx="0" cy="0"/>
        </a:xfrm>
      </p:grpSpPr>
      <p:grpSp>
        <p:nvGrpSpPr>
          <p:cNvPr id="23" name="Group 22"/>
          <p:cNvGrpSpPr/>
          <p:nvPr/>
        </p:nvGrpSpPr>
        <p:grpSpPr>
          <a:xfrm>
            <a:off x="152400" y="133350"/>
            <a:ext cx="8832850" cy="6591300"/>
            <a:chOff x="96" y="84"/>
            <a:chExt cx="5564" cy="4152"/>
          </a:xfrm>
        </p:grpSpPr>
        <p:pic>
          <p:nvPicPr>
            <p:cNvPr id="2097152" name="Picture 2097151"/>
            <p:cNvPicPr>
              <a:picLocks/>
            </p:cNvPicPr>
            <p:nvPr/>
          </p:nvPicPr>
          <p:blipFill>
            <a:blip r:embed="rId14"/>
            <a:srcRect/>
            <a:stretch>
              <a:fillRect/>
            </a:stretch>
          </p:blipFill>
          <p:spPr>
            <a:xfrm>
              <a:off x="96" y="84"/>
              <a:ext cx="5564" cy="4152"/>
            </a:xfrm>
            <a:prstGeom prst="rect">
              <a:avLst/>
            </a:prstGeom>
            <a:noFill/>
            <a:ln>
              <a:noFill/>
            </a:ln>
          </p:spPr>
        </p:pic>
        <p:sp>
          <p:nvSpPr>
            <p:cNvPr id="1048576" name="TextBox 1048575"/>
            <p:cNvSpPr txBox="1"/>
            <p:nvPr/>
          </p:nvSpPr>
          <p:spPr>
            <a:xfrm>
              <a:off x="247" y="236"/>
              <a:ext cx="5264" cy="3849"/>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5pPr>
            </a:lstStyle>
            <a:p>
              <a:pPr lvl="0" algn="ctr" eaLnBrk="1" latinLnBrk="1" hangingPunct="1"/>
              <a:endParaRPr lang="en-US" altLang="en-US">
                <a:solidFill>
                  <a:srgbClr val="FFFFFF"/>
                </a:solidFill>
                <a:latin typeface="Rockwell" pitchFamily="18" charset="0"/>
              </a:endParaRPr>
            </a:p>
          </p:txBody>
        </p:sp>
      </p:grpSp>
      <p:sp>
        <p:nvSpPr>
          <p:cNvPr id="1048577" name="Footer Placeholder 1048576"/>
          <p:cNvSpPr>
            <a:spLocks noGrp="1"/>
          </p:cNvSpPr>
          <p:nvPr>
            <p:ph type="ftr" sz="quarter" idx="3"/>
          </p:nvPr>
        </p:nvSpPr>
        <p:spPr>
          <a:xfrm>
            <a:off x="1295400" y="6400800"/>
            <a:ext cx="4211637" cy="274637"/>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5pPr>
          </a:lstStyle>
          <a:p>
            <a:pPr lvl="0" algn="r" eaLnBrk="1" latinLnBrk="1" hangingPunct="1"/>
            <a:endParaRPr lang="en-IN" altLang="en-US" sz="1300">
              <a:solidFill>
                <a:srgbClr val="B9BBB2"/>
              </a:solidFill>
              <a:latin typeface="Rockwell" pitchFamily="18" charset="0"/>
            </a:endParaRPr>
          </a:p>
        </p:txBody>
      </p:sp>
      <p:sp>
        <p:nvSpPr>
          <p:cNvPr id="1048578" name="Date Placeholder 1048577"/>
          <p:cNvSpPr>
            <a:spLocks noGrp="1"/>
          </p:cNvSpPr>
          <p:nvPr>
            <p:ph type="dt" sz="half" idx="2"/>
          </p:nvPr>
        </p:nvSpPr>
        <p:spPr>
          <a:xfrm>
            <a:off x="5562600" y="6400800"/>
            <a:ext cx="3001962" cy="274637"/>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5pPr>
          </a:lstStyle>
          <a:p>
            <a:pPr lvl="0" eaLnBrk="1" latinLnBrk="1" hangingPunct="1"/>
            <a:fld id="{566ABCEB-ACFC-4714-9973-3DA970169C29}" type="datetime1">
              <a:rPr lang="en-US" altLang="en-US" sz="1300">
                <a:solidFill>
                  <a:srgbClr val="B9BBB2"/>
                </a:solidFill>
                <a:latin typeface="Rockwell" pitchFamily="18" charset="0"/>
              </a:rPr>
              <a:pPr lvl="0" eaLnBrk="1" latinLnBrk="1" hangingPunct="1"/>
              <a:t>11/14/2020</a:t>
            </a:fld>
            <a:endParaRPr lang="en-US" altLang="en-US" sz="1300">
              <a:solidFill>
                <a:srgbClr val="B9BBB2"/>
              </a:solidFill>
              <a:latin typeface="Rockwell" pitchFamily="18" charset="0"/>
            </a:endParaRPr>
          </a:p>
        </p:txBody>
      </p:sp>
      <p:sp>
        <p:nvSpPr>
          <p:cNvPr id="1048579" name="Slide Number Placeholder 1048578"/>
          <p:cNvSpPr>
            <a:spLocks noGrp="1"/>
          </p:cNvSpPr>
          <p:nvPr>
            <p:ph type="sldNum" sz="quarter" idx="4"/>
          </p:nvPr>
        </p:nvSpPr>
        <p:spPr>
          <a:xfrm>
            <a:off x="8639175" y="6515100"/>
            <a:ext cx="463550" cy="273050"/>
          </a:xfrm>
          <a:prstGeom prst="rect">
            <a:avLst/>
          </a:prstGeom>
          <a:noFill/>
          <a:ln>
            <a:noFill/>
          </a:ln>
        </p:spPr>
        <p:txBody>
          <a:bodyPr vert="horz"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Rockwell" pitchFamily="18" charset="0"/>
                <a:sym typeface="Arial" pitchFamily="34" charset="0"/>
              </a:defRPr>
            </a:lvl5pPr>
          </a:lstStyle>
          <a:p>
            <a:pPr lvl="0" algn="r" eaLnBrk="1" latinLnBrk="1" hangingPunct="1"/>
            <a:fld id="{566ABCEB-ACFC-4714-9973-3DA970169C29}" type="slidenum">
              <a:rPr lang="en-IN" altLang="en-US" sz="1600">
                <a:solidFill>
                  <a:srgbClr val="DFE0D4"/>
                </a:solidFill>
                <a:latin typeface="Rockwell" pitchFamily="18" charset="0"/>
              </a:rPr>
              <a:pPr lvl="0" algn="r" eaLnBrk="1" latinLnBrk="1" hangingPunct="1"/>
              <a:t>‹#›</a:t>
            </a:fld>
            <a:endParaRPr lang="en-IN" altLang="en-US" sz="1600">
              <a:solidFill>
                <a:srgbClr val="DFE0D4"/>
              </a:solidFill>
              <a:latin typeface="Rockwell" pitchFamily="18" charset="0"/>
            </a:endParaRPr>
          </a:p>
        </p:txBody>
      </p:sp>
      <p:sp>
        <p:nvSpPr>
          <p:cNvPr id="1048580" name="Title Placeholder 1048579"/>
          <p:cNvSpPr>
            <a:spLocks noGrp="1"/>
          </p:cNvSpPr>
          <p:nvPr>
            <p:ph type="title"/>
          </p:nvPr>
        </p:nvSpPr>
        <p:spPr>
          <a:xfrm>
            <a:off x="457200" y="254000"/>
            <a:ext cx="8229600" cy="1143000"/>
          </a:xfrm>
          <a:prstGeom prst="rect">
            <a:avLst/>
          </a:prstGeom>
          <a:noFill/>
          <a:ln>
            <a:noFill/>
          </a:ln>
        </p:spPr>
        <p:txBody>
          <a:bodyPr vert="horz" lIns="91440" tIns="45720" rIns="91440" bIns="45720" anchor="b"/>
          <a:lstStyle/>
          <a:p>
            <a:pPr lvl="0"/>
            <a:r>
              <a:rPr lang="en-US" altLang="en-US"/>
              <a:t>Click to edit Master title style</a:t>
            </a:r>
          </a:p>
        </p:txBody>
      </p:sp>
      <p:sp>
        <p:nvSpPr>
          <p:cNvPr id="1048581" name="Text Placeholder 1048580"/>
          <p:cNvSpPr>
            <a:spLocks noGrp="1"/>
          </p:cNvSpPr>
          <p:nvPr>
            <p:ph type="body" idx="1"/>
          </p:nvPr>
        </p:nvSpPr>
        <p:spPr>
          <a:xfrm>
            <a:off x="457200" y="1646237"/>
            <a:ext cx="8229600" cy="4525962"/>
          </a:xfrm>
          <a:prstGeom prst="rect">
            <a:avLst/>
          </a:prstGeom>
          <a:noFill/>
          <a:ln>
            <a:noFill/>
          </a:ln>
        </p:spPr>
        <p:txBody>
          <a:bodyPr vert="horz" lIns="91440" tIns="45720" rIns="91440" bIns="45720" anchor="t"/>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ftr="0" dt="0"/>
  <p:txStyles>
    <p:titleStyle>
      <a:lvl1pPr marL="53975" indent="-53975" algn="r" rtl="0" eaLnBrk="0" fontAlgn="base" hangingPunct="0">
        <a:spcBef>
          <a:spcPct val="0"/>
        </a:spcBef>
        <a:spcAft>
          <a:spcPct val="0"/>
        </a:spcAft>
        <a:defRPr sz="4600" kern="1200">
          <a:solidFill>
            <a:srgbClr val="E7EACB"/>
          </a:solidFill>
          <a:effectLst>
            <a:outerShdw blurRad="38100" dist="25500" dir="5400000" algn="tl" rotWithShape="0">
              <a:srgbClr val="000000">
                <a:satMod val="180000"/>
                <a:alpha val="75000"/>
              </a:srgbClr>
            </a:outerShdw>
          </a:effectLst>
          <a:latin typeface="+mj-lt"/>
          <a:ea typeface="+mj-ea"/>
          <a:cs typeface="+mj-cs"/>
        </a:defRPr>
      </a:lvl1pPr>
      <a:lvl2pPr marL="53975" indent="-53975" algn="r" rtl="0" eaLnBrk="0" fontAlgn="base" hangingPunct="0">
        <a:spcBef>
          <a:spcPct val="0"/>
        </a:spcBef>
        <a:spcAft>
          <a:spcPct val="0"/>
        </a:spcAft>
        <a:defRPr sz="4600">
          <a:solidFill>
            <a:srgbClr val="E7EACB"/>
          </a:solidFill>
          <a:latin typeface="Rockwell" pitchFamily="18" charset="0"/>
        </a:defRPr>
      </a:lvl2pPr>
      <a:lvl3pPr marL="53975" indent="-53975" algn="r" rtl="0" eaLnBrk="0" fontAlgn="base" hangingPunct="0">
        <a:spcBef>
          <a:spcPct val="0"/>
        </a:spcBef>
        <a:spcAft>
          <a:spcPct val="0"/>
        </a:spcAft>
        <a:defRPr sz="4600">
          <a:solidFill>
            <a:srgbClr val="E7EACB"/>
          </a:solidFill>
          <a:latin typeface="Rockwell" pitchFamily="18" charset="0"/>
        </a:defRPr>
      </a:lvl3pPr>
      <a:lvl4pPr marL="53975" indent="-53975" algn="r" rtl="0" eaLnBrk="0" fontAlgn="base" hangingPunct="0">
        <a:spcBef>
          <a:spcPct val="0"/>
        </a:spcBef>
        <a:spcAft>
          <a:spcPct val="0"/>
        </a:spcAft>
        <a:defRPr sz="4600">
          <a:solidFill>
            <a:srgbClr val="E7EACB"/>
          </a:solidFill>
          <a:latin typeface="Rockwell" pitchFamily="18" charset="0"/>
        </a:defRPr>
      </a:lvl4pPr>
      <a:lvl5pPr marL="53975" indent="-53975" algn="r" rtl="0" eaLnBrk="0" fontAlgn="base" hangingPunct="0">
        <a:spcBef>
          <a:spcPct val="0"/>
        </a:spcBef>
        <a:spcAft>
          <a:spcPct val="0"/>
        </a:spcAft>
        <a:defRPr sz="4600">
          <a:solidFill>
            <a:srgbClr val="E7EACB"/>
          </a:solidFill>
          <a:latin typeface="Rockwell" pitchFamily="18" charset="0"/>
        </a:defRPr>
      </a:lvl5pPr>
      <a:lvl6pPr marL="511175" indent="-53975" algn="r" rtl="0" fontAlgn="base">
        <a:spcBef>
          <a:spcPct val="0"/>
        </a:spcBef>
        <a:spcAft>
          <a:spcPct val="0"/>
        </a:spcAft>
        <a:defRPr sz="4600">
          <a:solidFill>
            <a:srgbClr val="E7EACB"/>
          </a:solidFill>
          <a:latin typeface="Rockwell" pitchFamily="18" charset="0"/>
        </a:defRPr>
      </a:lvl6pPr>
      <a:lvl7pPr marL="968375" indent="-53975" algn="r" rtl="0" fontAlgn="base">
        <a:spcBef>
          <a:spcPct val="0"/>
        </a:spcBef>
        <a:spcAft>
          <a:spcPct val="0"/>
        </a:spcAft>
        <a:defRPr sz="4600">
          <a:solidFill>
            <a:srgbClr val="E7EACB"/>
          </a:solidFill>
          <a:latin typeface="Rockwell" pitchFamily="18" charset="0"/>
        </a:defRPr>
      </a:lvl7pPr>
      <a:lvl8pPr marL="1425575" indent="-53975" algn="r" rtl="0" fontAlgn="base">
        <a:spcBef>
          <a:spcPct val="0"/>
        </a:spcBef>
        <a:spcAft>
          <a:spcPct val="0"/>
        </a:spcAft>
        <a:defRPr sz="4600">
          <a:solidFill>
            <a:srgbClr val="E7EACB"/>
          </a:solidFill>
          <a:latin typeface="Rockwell" pitchFamily="18" charset="0"/>
        </a:defRPr>
      </a:lvl8pPr>
      <a:lvl9pPr marL="1882775" indent="-53975" algn="r" rtl="0" fontAlgn="base">
        <a:spcBef>
          <a:spcPct val="0"/>
        </a:spcBef>
        <a:spcAft>
          <a:spcPct val="0"/>
        </a:spcAft>
        <a:defRPr sz="4600">
          <a:solidFill>
            <a:srgbClr val="E7EACB"/>
          </a:solidFill>
          <a:latin typeface="Rockwell" pitchFamily="18" charset="0"/>
        </a:defRPr>
      </a:lvl9pPr>
    </p:titleStyle>
    <p:bodyStyle>
      <a:lvl1pPr marL="292100" indent="-292100" algn="l" rtl="0" eaLnBrk="0" fontAlgn="base" hangingPunct="0">
        <a:spcBef>
          <a:spcPct val="0"/>
        </a:spcBef>
        <a:spcAft>
          <a:spcPct val="0"/>
        </a:spcAft>
        <a:buClr>
          <a:schemeClr val="accent1"/>
        </a:buClr>
        <a:buSzPct val="70000"/>
        <a:buFont typeface="Wingdings 2" pitchFamily="18" charset="2"/>
        <a:buChar char=""/>
        <a:defRPr sz="3200" kern="1200">
          <a:solidFill>
            <a:schemeClr val="tx1"/>
          </a:solidFill>
          <a:latin typeface="+mn-lt"/>
          <a:ea typeface="+mn-ea"/>
          <a:cs typeface="+mn-cs"/>
        </a:defRPr>
      </a:lvl1pPr>
      <a:lvl2pPr marL="639763" indent="-228600" algn="l" rtl="0" eaLnBrk="0" fontAlgn="base" hangingPunct="0">
        <a:spcBef>
          <a:spcPts val="400"/>
        </a:spcBef>
        <a:spcAft>
          <a:spcPct val="0"/>
        </a:spcAft>
        <a:buClr>
          <a:schemeClr val="accent2"/>
        </a:buClr>
        <a:buSzPct val="90000"/>
        <a:buChar char="•"/>
        <a:defRPr sz="2600" kern="1200">
          <a:solidFill>
            <a:schemeClr val="tx1"/>
          </a:solidFill>
          <a:latin typeface="+mn-lt"/>
          <a:ea typeface="+mn-ea"/>
          <a:cs typeface="+mn-cs"/>
        </a:defRPr>
      </a:lvl2pPr>
      <a:lvl3pPr marL="822325" indent="-190500" algn="l" rtl="0" eaLnBrk="0" fontAlgn="base" hangingPunct="0">
        <a:spcBef>
          <a:spcPts val="400"/>
        </a:spcBef>
        <a:spcAft>
          <a:spcPct val="0"/>
        </a:spcAft>
        <a:buClr>
          <a:srgbClr val="A8CDD7"/>
        </a:buClr>
        <a:buSzPct val="100000"/>
        <a:buFont typeface="Wingdings 2" pitchFamily="18" charset="2"/>
        <a:buChar char=""/>
        <a:defRPr sz="2300" kern="1200">
          <a:solidFill>
            <a:schemeClr val="tx1"/>
          </a:solidFill>
          <a:latin typeface="+mn-lt"/>
          <a:ea typeface="+mn-ea"/>
          <a:cs typeface="+mn-cs"/>
        </a:defRPr>
      </a:lvl3pPr>
      <a:lvl4pPr marL="1004888" indent="-182563" algn="l" rtl="0" eaLnBrk="0" fontAlgn="base" hangingPunct="0">
        <a:spcBef>
          <a:spcPts val="400"/>
        </a:spcBef>
        <a:spcAft>
          <a:spcPct val="0"/>
        </a:spcAft>
        <a:buClr>
          <a:srgbClr val="A8CDD7"/>
        </a:buClr>
        <a:buSzPct val="100000"/>
        <a:buFont typeface="Wingdings 2" pitchFamily="18" charset="2"/>
        <a:buChar char=""/>
        <a:defRPr sz="2000" kern="1200">
          <a:solidFill>
            <a:schemeClr val="tx1"/>
          </a:solidFill>
          <a:latin typeface="+mn-lt"/>
          <a:ea typeface="+mn-ea"/>
          <a:cs typeface="+mn-cs"/>
        </a:defRPr>
      </a:lvl4pPr>
      <a:lvl5pPr marL="1187450" indent="-182563" algn="l" rtl="0" eaLnBrk="0" fontAlgn="base" hangingPunct="0">
        <a:spcBef>
          <a:spcPts val="400"/>
        </a:spcBef>
        <a:spcAft>
          <a:spcPct val="0"/>
        </a:spcAft>
        <a:buClr>
          <a:srgbClr val="A8CDD7"/>
        </a:buClr>
        <a:buSzPct val="100000"/>
        <a:buFont typeface="Wingdings 2" pitchFamily="18" charset="2"/>
        <a:buChar char=""/>
        <a:defRPr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arxiv.org/abs/2004.04696" TargetMode="External"/><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hyperlink" Target="https://arxiv.org/search/cs?searchtype=author&amp;query=Parikh,+A+P" TargetMode="External"/><Relationship Id="rId5" Type="http://schemas.openxmlformats.org/officeDocument/2006/relationships/hyperlink" Target="https://arxiv.org/search/cs?searchtype=author&amp;query=Das,+D" TargetMode="External"/><Relationship Id="rId4" Type="http://schemas.openxmlformats.org/officeDocument/2006/relationships/hyperlink" Target="https://arxiv.org/search/cs?searchtype=author&amp;query=Sellam,+T" TargetMode="External"/></Relationships>
</file>

<file path=ppt/slides/_rels/slide15.xml.rels><?xml version="1.0" encoding="UTF-8" standalone="yes"?>
<Relationships xmlns="http://schemas.openxmlformats.org/package/2006/relationships"><Relationship Id="rId2" Type="http://schemas.openxmlformats.org/officeDocument/2006/relationships/hyperlink" Target="https://www.cv-foundation.org/openaccess/content_cvpr_2015/html/Vedantam_CIDEr_Consensus-Based_Image_2015_CVPR_paper.html"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hyperlink" Target="https://dl.acm.org/doi/abs/10.1145/2110363.2110452"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hyperlink" Target="https://dl.acm.org/doi/pdf/10.1145/312624.312665"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hyperlink" Target="https://www.aclweb.org/anthology/W14-3336.pdf"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hyperlink" Target="https://research.nii.ac.jp/ntcir/workshop/OnlineProceedings4/OPEN/NTCIR4-OPEN-LinCY.pdf"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core.ac.uk/download/pdf/192922483.pdf"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https://www.researchgate.net/profile/Mohammad_Hossin" TargetMode="External"/><Relationship Id="rId2" Type="http://schemas.openxmlformats.org/officeDocument/2006/relationships/hyperlink" Target="https://www.researchgate.net/scientific-contributions/2071959200-Sulaiman-MN"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hyperlink" Target="https://arxiv.org/search/cs?searchtype=author&amp;query=Alihosseini,+D" TargetMode="External"/><Relationship Id="rId2" Type="http://schemas.openxmlformats.org/officeDocument/2006/relationships/hyperlink" Target="https://arxiv.org/search/cs?searchtype=author&amp;query=Montahaei,+E" TargetMode="External"/><Relationship Id="rId1" Type="http://schemas.openxmlformats.org/officeDocument/2006/relationships/slideLayout" Target="../slideLayouts/slideLayout7.xml"/><Relationship Id="rId4" Type="http://schemas.openxmlformats.org/officeDocument/2006/relationships/hyperlink" Target="https://arxiv.org/search/cs?searchtype=author&amp;query=Baghshah,+M+S" TargetMode="External"/></Relationships>
</file>

<file path=ppt/slides/_rels/slide28.xml.rels><?xml version="1.0" encoding="UTF-8" standalone="yes"?>
<Relationships xmlns="http://schemas.openxmlformats.org/package/2006/relationships"><Relationship Id="rId2" Type="http://schemas.openxmlformats.org/officeDocument/2006/relationships/hyperlink" Target="https://www.aclweb.org/anthology/C04-1018.pdf" TargetMode="Externa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hyperlink" Target="https://pdfs.semanticscholar.org/da69/e6738c007a591b59168bdea100a678e9798b.pdf"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www.coli.uni-saarland.de/~kowalski/senseval2/hoste.pdf" TargetMode="Externa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hyperlink" Target="https://www.researchgate.net/publication/2906775_Improving_Machine_Learning_Approaches_to_Coreference_Resolution" TargetMode="Externa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hyperlink" Target="https://www.aclweb.org/anthology/J01-4004/" TargetMode="Externa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hyperlink" Target="http://citeseerx.ist.psu.edu/viewdoc/summary?doi=10.1.1.47.5848"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5" name="Title 2097154"/>
          <p:cNvPicPr>
            <a:picLocks noGrp="1"/>
          </p:cNvPicPr>
          <p:nvPr>
            <p:ph type="title" idx="4294967295"/>
          </p:nvPr>
        </p:nvPicPr>
        <p:blipFill>
          <a:blip r:embed="rId2"/>
          <a:srcRect/>
          <a:stretch>
            <a:fillRect/>
          </a:stretch>
        </p:blipFill>
        <p:spPr>
          <a:xfrm>
            <a:off x="450850" y="249237"/>
            <a:ext cx="8540750" cy="1165225"/>
          </a:xfrm>
          <a:prstGeom prst="rect">
            <a:avLst/>
          </a:prstGeom>
          <a:noFill/>
          <a:ln>
            <a:noFill/>
          </a:ln>
        </p:spPr>
      </p:pic>
      <p:sp>
        <p:nvSpPr>
          <p:cNvPr id="1048593" name="Content Placeholder 1048592"/>
          <p:cNvSpPr>
            <a:spLocks noGrp="1"/>
          </p:cNvSpPr>
          <p:nvPr>
            <p:ph idx="4294967295"/>
          </p:nvPr>
        </p:nvSpPr>
        <p:spPr>
          <a:xfrm>
            <a:off x="457200" y="1646237"/>
            <a:ext cx="8229600" cy="4525962"/>
          </a:xfrm>
          <a:prstGeom prst="rect">
            <a:avLst/>
          </a:prstGeom>
          <a:noFill/>
          <a:ln>
            <a:noFill/>
          </a:ln>
        </p:spPr>
        <p:txBody>
          <a:bodyPr vert="horz" lIns="91440" tIns="45720" rIns="91440" bIns="45720" anchor="t"/>
          <a:lstStyle>
            <a:lvl1pPr marL="292100" indent="-292100" algn="l" rtl="0" fontAlgn="base" latinLnBrk="1">
              <a:lnSpc>
                <a:spcPct val="100000"/>
              </a:lnSpc>
              <a:spcBef>
                <a:spcPct val="0"/>
              </a:spcBef>
              <a:spcAft>
                <a:spcPct val="0"/>
              </a:spcAft>
              <a:buClr>
                <a:schemeClr val="accent1"/>
              </a:buClr>
              <a:buSzPct val="70000"/>
              <a:buFont typeface="Wingdings 2" pitchFamily="18" charset="2"/>
              <a:buChar char=""/>
              <a:defRPr sz="3200" b="0" i="0" u="none" baseline="0">
                <a:solidFill>
                  <a:schemeClr val="dk1"/>
                </a:solidFill>
                <a:latin typeface="Rockwell" pitchFamily="18" charset="0"/>
                <a:sym typeface="Arial" pitchFamily="34" charset="0"/>
              </a:defRPr>
            </a:lvl1pPr>
            <a:lvl2pPr marL="639762" indent="-228600" algn="l" rtl="0" fontAlgn="base" latinLnBrk="1">
              <a:lnSpc>
                <a:spcPct val="100000"/>
              </a:lnSpc>
              <a:spcBef>
                <a:spcPts val="400"/>
              </a:spcBef>
              <a:spcAft>
                <a:spcPct val="0"/>
              </a:spcAft>
              <a:buClr>
                <a:schemeClr val="accent2"/>
              </a:buClr>
              <a:buSzPct val="90000"/>
              <a:buFontTx/>
              <a:buChar char="•"/>
              <a:defRPr sz="2600" b="0" i="0" u="none" baseline="0">
                <a:solidFill>
                  <a:schemeClr val="dk1"/>
                </a:solidFill>
                <a:latin typeface="Rockwell" pitchFamily="18" charset="0"/>
                <a:sym typeface="Arial" pitchFamily="34" charset="0"/>
              </a:defRPr>
            </a:lvl2pPr>
            <a:lvl3pPr marL="822325" indent="-190500" algn="l" rtl="0" fontAlgn="base" latinLnBrk="1">
              <a:lnSpc>
                <a:spcPct val="100000"/>
              </a:lnSpc>
              <a:spcBef>
                <a:spcPts val="400"/>
              </a:spcBef>
              <a:spcAft>
                <a:spcPct val="0"/>
              </a:spcAft>
              <a:buClr>
                <a:srgbClr val="A8CDD7"/>
              </a:buClr>
              <a:buSzPct val="100000"/>
              <a:buFont typeface="Wingdings 2" pitchFamily="18" charset="2"/>
              <a:buChar char=""/>
              <a:defRPr sz="2300" b="0" i="0" u="none" baseline="0">
                <a:solidFill>
                  <a:schemeClr val="dk1"/>
                </a:solidFill>
                <a:latin typeface="Rockwell" pitchFamily="18" charset="0"/>
                <a:sym typeface="Arial" pitchFamily="34" charset="0"/>
              </a:defRPr>
            </a:lvl3pPr>
            <a:lvl4pPr marL="1004887" indent="-182562" algn="l" rtl="0" fontAlgn="base" latinLnBrk="1">
              <a:lnSpc>
                <a:spcPct val="100000"/>
              </a:lnSpc>
              <a:spcBef>
                <a:spcPts val="400"/>
              </a:spcBef>
              <a:spcAft>
                <a:spcPct val="0"/>
              </a:spcAft>
              <a:buClr>
                <a:srgbClr val="A8CDD7"/>
              </a:buClr>
              <a:buSzPct val="100000"/>
              <a:buFont typeface="Wingdings 2" pitchFamily="18" charset="2"/>
              <a:buChar char=""/>
              <a:defRPr sz="2000" b="0" i="0" u="none" baseline="0">
                <a:solidFill>
                  <a:schemeClr val="dk1"/>
                </a:solidFill>
                <a:latin typeface="Rockwell" pitchFamily="18" charset="0"/>
                <a:sym typeface="Arial" pitchFamily="34" charset="0"/>
              </a:defRPr>
            </a:lvl4pPr>
            <a:lvl5pPr marL="1187450" indent="-182563" algn="l" rtl="0" fontAlgn="base" latinLnBrk="1">
              <a:lnSpc>
                <a:spcPct val="100000"/>
              </a:lnSpc>
              <a:spcBef>
                <a:spcPts val="400"/>
              </a:spcBef>
              <a:spcAft>
                <a:spcPct val="0"/>
              </a:spcAft>
              <a:buClr>
                <a:srgbClr val="A8CDD7"/>
              </a:buClr>
              <a:buSzPct val="100000"/>
              <a:buFont typeface="Wingdings 2" pitchFamily="18" charset="2"/>
              <a:buChar char=""/>
              <a:defRPr sz="1900" b="0" i="0" u="none" baseline="0">
                <a:solidFill>
                  <a:schemeClr val="dk1"/>
                </a:solidFill>
                <a:latin typeface="Rockwell" pitchFamily="18" charset="0"/>
                <a:sym typeface="Arial" pitchFamily="34" charset="0"/>
              </a:defRPr>
            </a:lvl5pPr>
          </a:lstStyle>
          <a:p>
            <a:r>
              <a:rPr lang="en-US" altLang="en-US"/>
              <a:t>     The main objective of the project is to evaluate a Natural Language Processing  System by applying various text based metrics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Title 2097162"/>
          <p:cNvPicPr>
            <a:picLocks noGrp="1"/>
          </p:cNvPicPr>
          <p:nvPr>
            <p:ph type="title" idx="4294967295"/>
          </p:nvPr>
        </p:nvPicPr>
        <p:blipFill>
          <a:blip r:embed="rId2"/>
          <a:srcRect/>
          <a:stretch>
            <a:fillRect/>
          </a:stretch>
        </p:blipFill>
        <p:spPr>
          <a:xfrm>
            <a:off x="450850" y="249237"/>
            <a:ext cx="8540750" cy="1165225"/>
          </a:xfrm>
          <a:prstGeom prst="rect">
            <a:avLst/>
          </a:prstGeom>
          <a:noFill/>
          <a:ln>
            <a:noFill/>
          </a:ln>
        </p:spPr>
      </p:pic>
      <p:sp>
        <p:nvSpPr>
          <p:cNvPr id="1048602" name="Content Placeholder 1048601"/>
          <p:cNvSpPr>
            <a:spLocks noGrp="1"/>
          </p:cNvSpPr>
          <p:nvPr>
            <p:ph idx="4294967295"/>
          </p:nvPr>
        </p:nvSpPr>
        <p:spPr>
          <a:xfrm>
            <a:off x="457200" y="1646237"/>
            <a:ext cx="8229600" cy="4525962"/>
          </a:xfrm>
          <a:prstGeom prst="rect">
            <a:avLst/>
          </a:prstGeom>
          <a:noFill/>
          <a:ln>
            <a:noFill/>
          </a:ln>
        </p:spPr>
        <p:txBody>
          <a:bodyPr vert="horz" lIns="91440" tIns="45720" rIns="91440" bIns="45720" anchor="t"/>
          <a:lstStyle>
            <a:lvl1pPr marL="292100" indent="-292100" algn="l" rtl="0" fontAlgn="base" latinLnBrk="1">
              <a:lnSpc>
                <a:spcPct val="100000"/>
              </a:lnSpc>
              <a:spcBef>
                <a:spcPct val="0"/>
              </a:spcBef>
              <a:spcAft>
                <a:spcPct val="0"/>
              </a:spcAft>
              <a:buClr>
                <a:schemeClr val="accent1"/>
              </a:buClr>
              <a:buSzPct val="70000"/>
              <a:buFont typeface="Wingdings 2" pitchFamily="18" charset="2"/>
              <a:buChar char=""/>
              <a:defRPr sz="3200" b="0" i="0" u="none" baseline="0">
                <a:solidFill>
                  <a:schemeClr val="dk1"/>
                </a:solidFill>
                <a:latin typeface="Rockwell" pitchFamily="18" charset="0"/>
                <a:sym typeface="Arial" pitchFamily="34" charset="0"/>
              </a:defRPr>
            </a:lvl1pPr>
            <a:lvl2pPr marL="639762" indent="-228600" algn="l" rtl="0" fontAlgn="base" latinLnBrk="1">
              <a:lnSpc>
                <a:spcPct val="100000"/>
              </a:lnSpc>
              <a:spcBef>
                <a:spcPts val="400"/>
              </a:spcBef>
              <a:spcAft>
                <a:spcPct val="0"/>
              </a:spcAft>
              <a:buClr>
                <a:schemeClr val="accent2"/>
              </a:buClr>
              <a:buSzPct val="90000"/>
              <a:buFontTx/>
              <a:buChar char="•"/>
              <a:defRPr sz="2600" b="0" i="0" u="none" baseline="0">
                <a:solidFill>
                  <a:schemeClr val="dk1"/>
                </a:solidFill>
                <a:latin typeface="Rockwell" pitchFamily="18" charset="0"/>
                <a:sym typeface="Arial" pitchFamily="34" charset="0"/>
              </a:defRPr>
            </a:lvl2pPr>
            <a:lvl3pPr marL="822325" indent="-190500" algn="l" rtl="0" fontAlgn="base" latinLnBrk="1">
              <a:lnSpc>
                <a:spcPct val="100000"/>
              </a:lnSpc>
              <a:spcBef>
                <a:spcPts val="400"/>
              </a:spcBef>
              <a:spcAft>
                <a:spcPct val="0"/>
              </a:spcAft>
              <a:buClr>
                <a:srgbClr val="A8CDD7"/>
              </a:buClr>
              <a:buSzPct val="100000"/>
              <a:buFont typeface="Wingdings 2" pitchFamily="18" charset="2"/>
              <a:buChar char=""/>
              <a:defRPr sz="2300" b="0" i="0" u="none" baseline="0">
                <a:solidFill>
                  <a:schemeClr val="dk1"/>
                </a:solidFill>
                <a:latin typeface="Rockwell" pitchFamily="18" charset="0"/>
                <a:sym typeface="Arial" pitchFamily="34" charset="0"/>
              </a:defRPr>
            </a:lvl3pPr>
            <a:lvl4pPr marL="1004887" indent="-182562" algn="l" rtl="0" fontAlgn="base" latinLnBrk="1">
              <a:lnSpc>
                <a:spcPct val="100000"/>
              </a:lnSpc>
              <a:spcBef>
                <a:spcPts val="400"/>
              </a:spcBef>
              <a:spcAft>
                <a:spcPct val="0"/>
              </a:spcAft>
              <a:buClr>
                <a:srgbClr val="A8CDD7"/>
              </a:buClr>
              <a:buSzPct val="100000"/>
              <a:buFont typeface="Wingdings 2" pitchFamily="18" charset="2"/>
              <a:buChar char=""/>
              <a:defRPr sz="2000" b="0" i="0" u="none" baseline="0">
                <a:solidFill>
                  <a:schemeClr val="dk1"/>
                </a:solidFill>
                <a:latin typeface="Rockwell" pitchFamily="18" charset="0"/>
                <a:sym typeface="Arial" pitchFamily="34" charset="0"/>
              </a:defRPr>
            </a:lvl4pPr>
            <a:lvl5pPr marL="1187450" indent="-182563" algn="l" rtl="0" fontAlgn="base" latinLnBrk="1">
              <a:lnSpc>
                <a:spcPct val="100000"/>
              </a:lnSpc>
              <a:spcBef>
                <a:spcPts val="400"/>
              </a:spcBef>
              <a:spcAft>
                <a:spcPct val="0"/>
              </a:spcAft>
              <a:buClr>
                <a:srgbClr val="A8CDD7"/>
              </a:buClr>
              <a:buSzPct val="100000"/>
              <a:buFont typeface="Wingdings 2" pitchFamily="18" charset="2"/>
              <a:buChar char=""/>
              <a:defRPr sz="1900" b="0" i="0" u="none" baseline="0">
                <a:solidFill>
                  <a:schemeClr val="dk1"/>
                </a:solidFill>
                <a:latin typeface="Rockwell" pitchFamily="18" charset="0"/>
                <a:sym typeface="Arial" pitchFamily="34" charset="0"/>
              </a:defRPr>
            </a:lvl5pPr>
          </a:lstStyle>
          <a:p>
            <a:r>
              <a:rPr lang="en-US" altLang="en-US"/>
              <a:t>TER = E/R </a:t>
            </a:r>
          </a:p>
          <a:p>
            <a:r>
              <a:rPr lang="en-US" altLang="en-US"/>
              <a:t>• E: minimum number of edits </a:t>
            </a:r>
          </a:p>
          <a:p>
            <a:r>
              <a:rPr lang="en-US" altLang="en-US"/>
              <a:t>• R: average length of reference text </a:t>
            </a:r>
          </a:p>
          <a:p>
            <a:r>
              <a:rPr lang="en-US" altLang="en-US"/>
              <a:t>• Better than BLEU for estimation of </a:t>
            </a:r>
          </a:p>
          <a:p>
            <a:r>
              <a:rPr lang="en-US" altLang="en-US"/>
              <a:t>sentence post-editing effort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4" name="Title 2097163"/>
          <p:cNvPicPr>
            <a:picLocks noGrp="1"/>
          </p:cNvPicPr>
          <p:nvPr>
            <p:ph type="title" idx="4294967295"/>
          </p:nvPr>
        </p:nvPicPr>
        <p:blipFill>
          <a:blip r:embed="rId2"/>
          <a:srcRect/>
          <a:stretch>
            <a:fillRect/>
          </a:stretch>
        </p:blipFill>
        <p:spPr>
          <a:xfrm>
            <a:off x="261937" y="-133350"/>
            <a:ext cx="8815388" cy="1474787"/>
          </a:xfrm>
          <a:prstGeom prst="rect">
            <a:avLst/>
          </a:prstGeom>
          <a:noFill/>
          <a:ln>
            <a:noFill/>
          </a:ln>
        </p:spPr>
      </p:pic>
      <p:sp>
        <p:nvSpPr>
          <p:cNvPr id="1048603" name="Content Placeholder 1048602"/>
          <p:cNvSpPr>
            <a:spLocks noGrp="1"/>
          </p:cNvSpPr>
          <p:nvPr>
            <p:ph idx="4294967295"/>
          </p:nvPr>
        </p:nvSpPr>
        <p:spPr>
          <a:xfrm>
            <a:off x="457200" y="1646237"/>
            <a:ext cx="8229600" cy="4525962"/>
          </a:xfrm>
          <a:prstGeom prst="rect">
            <a:avLst/>
          </a:prstGeom>
          <a:noFill/>
          <a:ln>
            <a:noFill/>
          </a:ln>
        </p:spPr>
        <p:txBody>
          <a:bodyPr vert="horz" lIns="91440" tIns="45720" rIns="91440" bIns="45720" anchor="t"/>
          <a:lstStyle>
            <a:lvl1pPr marL="292100" indent="-292100" algn="l" rtl="0" fontAlgn="base" latinLnBrk="1">
              <a:lnSpc>
                <a:spcPct val="100000"/>
              </a:lnSpc>
              <a:spcBef>
                <a:spcPct val="0"/>
              </a:spcBef>
              <a:spcAft>
                <a:spcPct val="0"/>
              </a:spcAft>
              <a:buClr>
                <a:schemeClr val="accent1"/>
              </a:buClr>
              <a:buSzPct val="70000"/>
              <a:buFont typeface="Wingdings 2" pitchFamily="18" charset="2"/>
              <a:buChar char=""/>
              <a:defRPr sz="3200" b="0" i="0" u="none" baseline="0">
                <a:solidFill>
                  <a:schemeClr val="dk1"/>
                </a:solidFill>
                <a:latin typeface="Rockwell" pitchFamily="18" charset="0"/>
                <a:sym typeface="Arial" pitchFamily="34" charset="0"/>
              </a:defRPr>
            </a:lvl1pPr>
            <a:lvl2pPr marL="639762" indent="-228600" algn="l" rtl="0" fontAlgn="base" latinLnBrk="1">
              <a:lnSpc>
                <a:spcPct val="100000"/>
              </a:lnSpc>
              <a:spcBef>
                <a:spcPts val="400"/>
              </a:spcBef>
              <a:spcAft>
                <a:spcPct val="0"/>
              </a:spcAft>
              <a:buClr>
                <a:schemeClr val="accent2"/>
              </a:buClr>
              <a:buSzPct val="90000"/>
              <a:buFontTx/>
              <a:buChar char="•"/>
              <a:defRPr sz="2600" b="0" i="0" u="none" baseline="0">
                <a:solidFill>
                  <a:schemeClr val="dk1"/>
                </a:solidFill>
                <a:latin typeface="Rockwell" pitchFamily="18" charset="0"/>
                <a:sym typeface="Arial" pitchFamily="34" charset="0"/>
              </a:defRPr>
            </a:lvl2pPr>
            <a:lvl3pPr marL="822325" indent="-190500" algn="l" rtl="0" fontAlgn="base" latinLnBrk="1">
              <a:lnSpc>
                <a:spcPct val="100000"/>
              </a:lnSpc>
              <a:spcBef>
                <a:spcPts val="400"/>
              </a:spcBef>
              <a:spcAft>
                <a:spcPct val="0"/>
              </a:spcAft>
              <a:buClr>
                <a:srgbClr val="A8CDD7"/>
              </a:buClr>
              <a:buSzPct val="100000"/>
              <a:buFont typeface="Wingdings 2" pitchFamily="18" charset="2"/>
              <a:buChar char=""/>
              <a:defRPr sz="2300" b="0" i="0" u="none" baseline="0">
                <a:solidFill>
                  <a:schemeClr val="dk1"/>
                </a:solidFill>
                <a:latin typeface="Rockwell" pitchFamily="18" charset="0"/>
                <a:sym typeface="Arial" pitchFamily="34" charset="0"/>
              </a:defRPr>
            </a:lvl3pPr>
            <a:lvl4pPr marL="1004887" indent="-182562" algn="l" rtl="0" fontAlgn="base" latinLnBrk="1">
              <a:lnSpc>
                <a:spcPct val="100000"/>
              </a:lnSpc>
              <a:spcBef>
                <a:spcPts val="400"/>
              </a:spcBef>
              <a:spcAft>
                <a:spcPct val="0"/>
              </a:spcAft>
              <a:buClr>
                <a:srgbClr val="A8CDD7"/>
              </a:buClr>
              <a:buSzPct val="100000"/>
              <a:buFont typeface="Wingdings 2" pitchFamily="18" charset="2"/>
              <a:buChar char=""/>
              <a:defRPr sz="2000" b="0" i="0" u="none" baseline="0">
                <a:solidFill>
                  <a:schemeClr val="dk1"/>
                </a:solidFill>
                <a:latin typeface="Rockwell" pitchFamily="18" charset="0"/>
                <a:sym typeface="Arial" pitchFamily="34" charset="0"/>
              </a:defRPr>
            </a:lvl4pPr>
            <a:lvl5pPr marL="1187450" indent="-182563" algn="l" rtl="0" fontAlgn="base" latinLnBrk="1">
              <a:lnSpc>
                <a:spcPct val="100000"/>
              </a:lnSpc>
              <a:spcBef>
                <a:spcPts val="400"/>
              </a:spcBef>
              <a:spcAft>
                <a:spcPct val="0"/>
              </a:spcAft>
              <a:buClr>
                <a:srgbClr val="A8CDD7"/>
              </a:buClr>
              <a:buSzPct val="100000"/>
              <a:buFont typeface="Wingdings 2" pitchFamily="18" charset="2"/>
              <a:buChar char=""/>
              <a:defRPr sz="1900" b="0" i="0" u="none" baseline="0">
                <a:solidFill>
                  <a:schemeClr val="dk1"/>
                </a:solidFill>
                <a:latin typeface="Rockwell" pitchFamily="18" charset="0"/>
                <a:sym typeface="Arial" pitchFamily="34" charset="0"/>
              </a:defRPr>
            </a:lvl5pPr>
          </a:lstStyle>
          <a:p>
            <a:r>
              <a:rPr lang="en-US" altLang="en-US"/>
              <a:t>It is essentially of a set of metrics for evaluating automatic summarization of texts as well as machine translation.</a:t>
            </a:r>
          </a:p>
          <a:p>
            <a:endParaRPr lang="en-US" altLang="en-US"/>
          </a:p>
          <a:p>
            <a:r>
              <a:rPr lang="en-US" altLang="en-US"/>
              <a:t>It works by comparing an automatically produced summary or translation against a set of reference summaries (typically human-produced)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5" name="Title 2097164"/>
          <p:cNvPicPr>
            <a:picLocks noGrp="1"/>
          </p:cNvPicPr>
          <p:nvPr>
            <p:ph type="title" idx="4294967295"/>
          </p:nvPr>
        </p:nvPicPr>
        <p:blipFill>
          <a:blip r:embed="rId2"/>
          <a:srcRect/>
          <a:stretch>
            <a:fillRect/>
          </a:stretch>
        </p:blipFill>
        <p:spPr>
          <a:xfrm>
            <a:off x="450850" y="-66675"/>
            <a:ext cx="8626475" cy="1474787"/>
          </a:xfrm>
          <a:prstGeom prst="rect">
            <a:avLst/>
          </a:prstGeom>
          <a:noFill/>
          <a:ln>
            <a:noFill/>
          </a:ln>
        </p:spPr>
      </p:pic>
      <p:sp>
        <p:nvSpPr>
          <p:cNvPr id="1048604" name="Content Placeholder 1048603"/>
          <p:cNvSpPr>
            <a:spLocks noGrp="1"/>
          </p:cNvSpPr>
          <p:nvPr>
            <p:ph idx="4294967295"/>
          </p:nvPr>
        </p:nvSpPr>
        <p:spPr>
          <a:xfrm>
            <a:off x="457200" y="1646237"/>
            <a:ext cx="8229600" cy="4525962"/>
          </a:xfrm>
          <a:prstGeom prst="rect">
            <a:avLst/>
          </a:prstGeom>
          <a:noFill/>
          <a:ln>
            <a:noFill/>
          </a:ln>
        </p:spPr>
        <p:txBody>
          <a:bodyPr vert="horz" lIns="91440" tIns="45720" rIns="91440" bIns="45720" anchor="t"/>
          <a:lstStyle>
            <a:lvl1pPr marL="292100" indent="-292100" algn="l" rtl="0" fontAlgn="base" latinLnBrk="1">
              <a:lnSpc>
                <a:spcPct val="100000"/>
              </a:lnSpc>
              <a:spcBef>
                <a:spcPct val="0"/>
              </a:spcBef>
              <a:spcAft>
                <a:spcPct val="0"/>
              </a:spcAft>
              <a:buClr>
                <a:schemeClr val="accent1"/>
              </a:buClr>
              <a:buSzPct val="70000"/>
              <a:buFont typeface="Wingdings 2" pitchFamily="18" charset="2"/>
              <a:buChar char=""/>
              <a:defRPr sz="3200" b="0" i="0" u="none" baseline="0">
                <a:solidFill>
                  <a:schemeClr val="dk1"/>
                </a:solidFill>
                <a:latin typeface="Rockwell" pitchFamily="18" charset="0"/>
                <a:sym typeface="Arial" pitchFamily="34" charset="0"/>
              </a:defRPr>
            </a:lvl1pPr>
            <a:lvl2pPr marL="639762" indent="-228600" algn="l" rtl="0" fontAlgn="base" latinLnBrk="1">
              <a:lnSpc>
                <a:spcPct val="100000"/>
              </a:lnSpc>
              <a:spcBef>
                <a:spcPts val="400"/>
              </a:spcBef>
              <a:spcAft>
                <a:spcPct val="0"/>
              </a:spcAft>
              <a:buClr>
                <a:schemeClr val="accent2"/>
              </a:buClr>
              <a:buSzPct val="90000"/>
              <a:buFontTx/>
              <a:buChar char="•"/>
              <a:defRPr sz="2600" b="0" i="0" u="none" baseline="0">
                <a:solidFill>
                  <a:schemeClr val="dk1"/>
                </a:solidFill>
                <a:latin typeface="Rockwell" pitchFamily="18" charset="0"/>
                <a:sym typeface="Arial" pitchFamily="34" charset="0"/>
              </a:defRPr>
            </a:lvl2pPr>
            <a:lvl3pPr marL="822325" indent="-190500" algn="l" rtl="0" fontAlgn="base" latinLnBrk="1">
              <a:lnSpc>
                <a:spcPct val="100000"/>
              </a:lnSpc>
              <a:spcBef>
                <a:spcPts val="400"/>
              </a:spcBef>
              <a:spcAft>
                <a:spcPct val="0"/>
              </a:spcAft>
              <a:buClr>
                <a:srgbClr val="A8CDD7"/>
              </a:buClr>
              <a:buSzPct val="100000"/>
              <a:buFont typeface="Wingdings 2" pitchFamily="18" charset="2"/>
              <a:buChar char=""/>
              <a:defRPr sz="2300" b="0" i="0" u="none" baseline="0">
                <a:solidFill>
                  <a:schemeClr val="dk1"/>
                </a:solidFill>
                <a:latin typeface="Rockwell" pitchFamily="18" charset="0"/>
                <a:sym typeface="Arial" pitchFamily="34" charset="0"/>
              </a:defRPr>
            </a:lvl3pPr>
            <a:lvl4pPr marL="1004887" indent="-182562" algn="l" rtl="0" fontAlgn="base" latinLnBrk="1">
              <a:lnSpc>
                <a:spcPct val="100000"/>
              </a:lnSpc>
              <a:spcBef>
                <a:spcPts val="400"/>
              </a:spcBef>
              <a:spcAft>
                <a:spcPct val="0"/>
              </a:spcAft>
              <a:buClr>
                <a:srgbClr val="A8CDD7"/>
              </a:buClr>
              <a:buSzPct val="100000"/>
              <a:buFont typeface="Wingdings 2" pitchFamily="18" charset="2"/>
              <a:buChar char=""/>
              <a:defRPr sz="2000" b="0" i="0" u="none" baseline="0">
                <a:solidFill>
                  <a:schemeClr val="dk1"/>
                </a:solidFill>
                <a:latin typeface="Rockwell" pitchFamily="18" charset="0"/>
                <a:sym typeface="Arial" pitchFamily="34" charset="0"/>
              </a:defRPr>
            </a:lvl4pPr>
            <a:lvl5pPr marL="1187450" indent="-182563" algn="l" rtl="0" fontAlgn="base" latinLnBrk="1">
              <a:lnSpc>
                <a:spcPct val="100000"/>
              </a:lnSpc>
              <a:spcBef>
                <a:spcPts val="400"/>
              </a:spcBef>
              <a:spcAft>
                <a:spcPct val="0"/>
              </a:spcAft>
              <a:buClr>
                <a:srgbClr val="A8CDD7"/>
              </a:buClr>
              <a:buSzPct val="100000"/>
              <a:buFont typeface="Wingdings 2" pitchFamily="18" charset="2"/>
              <a:buChar char=""/>
              <a:defRPr sz="1900" b="0" i="0" u="none" baseline="0">
                <a:solidFill>
                  <a:schemeClr val="dk1"/>
                </a:solidFill>
                <a:latin typeface="Rockwell" pitchFamily="18" charset="0"/>
                <a:sym typeface="Arial" pitchFamily="34" charset="0"/>
              </a:defRPr>
            </a:lvl5pPr>
          </a:lstStyle>
          <a:p>
            <a:r>
              <a:rPr lang="en-US" altLang="en-US"/>
              <a:t>A paradigm for evaluating image descriptions that uses human consensus</a:t>
            </a:r>
          </a:p>
          <a:p>
            <a:endParaRPr lang="en-US" altLang="en-US"/>
          </a:p>
          <a:p>
            <a:r>
              <a:rPr lang="en-US" altLang="en-US"/>
              <a:t>It is used as a measurement for image caption quality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Content Placeholder 1048604"/>
          <p:cNvSpPr>
            <a:spLocks noGrp="1"/>
          </p:cNvSpPr>
          <p:nvPr>
            <p:ph idx="4294967295"/>
          </p:nvPr>
        </p:nvSpPr>
        <p:spPr>
          <a:xfrm>
            <a:off x="457200" y="285750"/>
            <a:ext cx="8229600" cy="5886450"/>
          </a:xfrm>
          <a:prstGeom prst="rect">
            <a:avLst/>
          </a:prstGeom>
          <a:noFill/>
          <a:ln>
            <a:noFill/>
          </a:ln>
        </p:spPr>
        <p:txBody>
          <a:bodyPr vert="horz" lIns="91440" tIns="45720" rIns="91440" bIns="45720" anchor="t"/>
          <a:lstStyle>
            <a:lvl1pPr marL="292100" indent="-292100" algn="l" rtl="0" fontAlgn="base" latinLnBrk="1">
              <a:lnSpc>
                <a:spcPct val="100000"/>
              </a:lnSpc>
              <a:spcBef>
                <a:spcPct val="0"/>
              </a:spcBef>
              <a:spcAft>
                <a:spcPct val="0"/>
              </a:spcAft>
              <a:buClr>
                <a:schemeClr val="accent1"/>
              </a:buClr>
              <a:buSzPct val="70000"/>
              <a:buFont typeface="Wingdings 2" pitchFamily="18" charset="2"/>
              <a:buChar char=""/>
              <a:defRPr sz="3200" b="0" i="0" u="none" baseline="0">
                <a:solidFill>
                  <a:schemeClr val="dk1"/>
                </a:solidFill>
                <a:latin typeface="Rockwell" pitchFamily="18" charset="0"/>
                <a:sym typeface="Arial" pitchFamily="34" charset="0"/>
              </a:defRPr>
            </a:lvl1pPr>
            <a:lvl2pPr marL="639762" indent="-228600" algn="l" rtl="0" fontAlgn="base" latinLnBrk="1">
              <a:lnSpc>
                <a:spcPct val="100000"/>
              </a:lnSpc>
              <a:spcBef>
                <a:spcPts val="400"/>
              </a:spcBef>
              <a:spcAft>
                <a:spcPct val="0"/>
              </a:spcAft>
              <a:buClr>
                <a:schemeClr val="accent2"/>
              </a:buClr>
              <a:buSzPct val="90000"/>
              <a:buFontTx/>
              <a:buChar char="•"/>
              <a:defRPr sz="2600" b="0" i="0" u="none" baseline="0">
                <a:solidFill>
                  <a:schemeClr val="dk1"/>
                </a:solidFill>
                <a:latin typeface="Rockwell" pitchFamily="18" charset="0"/>
                <a:sym typeface="Arial" pitchFamily="34" charset="0"/>
              </a:defRPr>
            </a:lvl2pPr>
            <a:lvl3pPr marL="822325" indent="-190500" algn="l" rtl="0" fontAlgn="base" latinLnBrk="1">
              <a:lnSpc>
                <a:spcPct val="100000"/>
              </a:lnSpc>
              <a:spcBef>
                <a:spcPts val="400"/>
              </a:spcBef>
              <a:spcAft>
                <a:spcPct val="0"/>
              </a:spcAft>
              <a:buClr>
                <a:srgbClr val="A8CDD7"/>
              </a:buClr>
              <a:buSzPct val="100000"/>
              <a:buFont typeface="Wingdings 2" pitchFamily="18" charset="2"/>
              <a:buChar char=""/>
              <a:defRPr sz="2300" b="0" i="0" u="none" baseline="0">
                <a:solidFill>
                  <a:schemeClr val="dk1"/>
                </a:solidFill>
                <a:latin typeface="Rockwell" pitchFamily="18" charset="0"/>
                <a:sym typeface="Arial" pitchFamily="34" charset="0"/>
              </a:defRPr>
            </a:lvl3pPr>
            <a:lvl4pPr marL="1004887" indent="-182562" algn="l" rtl="0" fontAlgn="base" latinLnBrk="1">
              <a:lnSpc>
                <a:spcPct val="100000"/>
              </a:lnSpc>
              <a:spcBef>
                <a:spcPts val="400"/>
              </a:spcBef>
              <a:spcAft>
                <a:spcPct val="0"/>
              </a:spcAft>
              <a:buClr>
                <a:srgbClr val="A8CDD7"/>
              </a:buClr>
              <a:buSzPct val="100000"/>
              <a:buFont typeface="Wingdings 2" pitchFamily="18" charset="2"/>
              <a:buChar char=""/>
              <a:defRPr sz="2000" b="0" i="0" u="none" baseline="0">
                <a:solidFill>
                  <a:schemeClr val="dk1"/>
                </a:solidFill>
                <a:latin typeface="Rockwell" pitchFamily="18" charset="0"/>
                <a:sym typeface="Arial" pitchFamily="34" charset="0"/>
              </a:defRPr>
            </a:lvl4pPr>
            <a:lvl5pPr marL="1187450" indent="-182563" algn="l" rtl="0" fontAlgn="base" latinLnBrk="1">
              <a:lnSpc>
                <a:spcPct val="100000"/>
              </a:lnSpc>
              <a:spcBef>
                <a:spcPts val="400"/>
              </a:spcBef>
              <a:spcAft>
                <a:spcPct val="0"/>
              </a:spcAft>
              <a:buClr>
                <a:srgbClr val="A8CDD7"/>
              </a:buClr>
              <a:buSzPct val="100000"/>
              <a:buFont typeface="Wingdings 2" pitchFamily="18" charset="2"/>
              <a:buChar char=""/>
              <a:defRPr sz="1900" b="0" i="0" u="none" baseline="0">
                <a:solidFill>
                  <a:schemeClr val="dk1"/>
                </a:solidFill>
                <a:latin typeface="Rockwell" pitchFamily="18" charset="0"/>
                <a:sym typeface="Arial" pitchFamily="34" charset="0"/>
              </a:defRPr>
            </a:lvl5pPr>
          </a:lstStyle>
          <a:p>
            <a:pPr lvl="0" eaLnBrk="1" latinLnBrk="1" hangingPunct="1">
              <a:buNone/>
            </a:pPr>
            <a:endParaRPr lang="en-US" altLang="en-US" sz="5400" b="1">
              <a:solidFill>
                <a:srgbClr val="AAC8AD"/>
              </a:solidFill>
              <a:latin typeface="Times New Roman" pitchFamily="18" charset="0"/>
              <a:ea typeface="Times New Roman" pitchFamily="18" charset="0"/>
            </a:endParaRPr>
          </a:p>
          <a:p>
            <a:pPr lvl="0" eaLnBrk="1" latinLnBrk="1" hangingPunct="1">
              <a:buNone/>
            </a:pPr>
            <a:endParaRPr lang="en-US" altLang="en-US" sz="5400" b="1">
              <a:solidFill>
                <a:srgbClr val="AAC8AD"/>
              </a:solidFill>
              <a:latin typeface="Times New Roman" pitchFamily="18" charset="0"/>
              <a:ea typeface="Times New Roman" pitchFamily="18" charset="0"/>
            </a:endParaRPr>
          </a:p>
          <a:p>
            <a:pPr lvl="0" eaLnBrk="1" latinLnBrk="1" hangingPunct="1">
              <a:buNone/>
            </a:pPr>
            <a:endParaRPr lang="en-IN" altLang="en-US" sz="5400" b="1">
              <a:solidFill>
                <a:srgbClr val="AAC8AD"/>
              </a:solidFill>
              <a:latin typeface="Times New Roman" pitchFamily="18" charset="0"/>
              <a:ea typeface="Times New Roman" pitchFamily="18" charset="0"/>
            </a:endParaRPr>
          </a:p>
          <a:p>
            <a:pPr lvl="0" eaLnBrk="1" latinLnBrk="1" hangingPunct="1">
              <a:buNone/>
            </a:pPr>
            <a:r>
              <a:rPr lang="en-US" altLang="en-US" sz="5400" b="1">
                <a:solidFill>
                  <a:srgbClr val="AAC8AD"/>
                </a:solidFill>
                <a:latin typeface="Times New Roman" pitchFamily="18" charset="0"/>
                <a:ea typeface="Times New Roman" pitchFamily="18" charset="0"/>
              </a:rPr>
              <a:t>LITERATURE   SURVEY</a:t>
            </a:r>
          </a:p>
          <a:p>
            <a:pPr lvl="0" eaLnBrk="1" latinLnBrk="1" hangingPunct="1">
              <a:buNone/>
            </a:pPr>
            <a:endParaRPr lang="en-IN" altLang="en-US" sz="5400" b="1">
              <a:solidFill>
                <a:srgbClr val="AAC8AD"/>
              </a:solidFill>
              <a:latin typeface="Times New Roman" pitchFamily="18" charset="0"/>
              <a:ea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6" name="Title 2097165"/>
          <p:cNvPicPr>
            <a:picLocks noGrp="1"/>
          </p:cNvPicPr>
          <p:nvPr>
            <p:ph type="title" idx="4294967295"/>
          </p:nvPr>
        </p:nvPicPr>
        <p:blipFill>
          <a:blip r:embed="rId2"/>
          <a:srcRect/>
          <a:stretch>
            <a:fillRect/>
          </a:stretch>
        </p:blipFill>
        <p:spPr>
          <a:xfrm>
            <a:off x="207962" y="292100"/>
            <a:ext cx="8412162" cy="866775"/>
          </a:xfrm>
          <a:prstGeom prst="rect">
            <a:avLst/>
          </a:prstGeom>
          <a:noFill/>
          <a:ln>
            <a:noFill/>
          </a:ln>
        </p:spPr>
      </p:pic>
      <p:graphicFrame>
        <p:nvGraphicFramePr>
          <p:cNvPr id="4194304" name="Table 4194303"/>
          <p:cNvGraphicFramePr>
            <a:graphicFrameLocks/>
          </p:cNvGraphicFramePr>
          <p:nvPr/>
        </p:nvGraphicFramePr>
        <p:xfrm>
          <a:off x="357187" y="285750"/>
          <a:ext cx="8358184" cy="6218554"/>
        </p:xfrm>
        <a:graphic>
          <a:graphicData uri="http://schemas.openxmlformats.org/drawingml/2006/table">
            <a:tbl>
              <a:tblPr/>
              <a:tblGrid>
                <a:gridCol w="1217612">
                  <a:extLst>
                    <a:ext uri="{9D8B030D-6E8A-4147-A177-3AD203B41FA5}">
                      <a16:colId xmlns:a16="http://schemas.microsoft.com/office/drawing/2014/main" val="20000"/>
                    </a:ext>
                  </a:extLst>
                </a:gridCol>
                <a:gridCol w="1217612">
                  <a:extLst>
                    <a:ext uri="{9D8B030D-6E8A-4147-A177-3AD203B41FA5}">
                      <a16:colId xmlns:a16="http://schemas.microsoft.com/office/drawing/2014/main" val="20001"/>
                    </a:ext>
                  </a:extLst>
                </a:gridCol>
                <a:gridCol w="1054099">
                  <a:extLst>
                    <a:ext uri="{9D8B030D-6E8A-4147-A177-3AD203B41FA5}">
                      <a16:colId xmlns:a16="http://schemas.microsoft.com/office/drawing/2014/main" val="20002"/>
                    </a:ext>
                  </a:extLst>
                </a:gridCol>
                <a:gridCol w="1703387">
                  <a:extLst>
                    <a:ext uri="{9D8B030D-6E8A-4147-A177-3AD203B41FA5}">
                      <a16:colId xmlns:a16="http://schemas.microsoft.com/office/drawing/2014/main" val="20003"/>
                    </a:ext>
                  </a:extLst>
                </a:gridCol>
                <a:gridCol w="1624012">
                  <a:extLst>
                    <a:ext uri="{9D8B030D-6E8A-4147-A177-3AD203B41FA5}">
                      <a16:colId xmlns:a16="http://schemas.microsoft.com/office/drawing/2014/main" val="20004"/>
                    </a:ext>
                  </a:extLst>
                </a:gridCol>
                <a:gridCol w="1541462">
                  <a:extLst>
                    <a:ext uri="{9D8B030D-6E8A-4147-A177-3AD203B41FA5}">
                      <a16:colId xmlns:a16="http://schemas.microsoft.com/office/drawing/2014/main" val="20005"/>
                    </a:ext>
                  </a:extLst>
                </a:gridCol>
              </a:tblGrid>
              <a:tr h="639762">
                <a:tc>
                  <a:txBody>
                    <a:bodyPr/>
                    <a:lstStyle/>
                    <a:p>
                      <a:pPr lvl="0" algn="l" eaLnBrk="1" latinLnBrk="1" hangingPunct="1"/>
                      <a:r>
                        <a:rPr lang="en-US" altLang="en-US" sz="1800" b="1">
                          <a:solidFill>
                            <a:srgbClr val="FFFFFF"/>
                          </a:solidFill>
                          <a:latin typeface="Times New Roman" pitchFamily="18" charset="0"/>
                          <a:ea typeface="Times New Roman" pitchFamily="18" charset="0"/>
                        </a:rPr>
                        <a:t>Paper</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38100" cap="flat" cmpd="sng">
                      <a:solidFill>
                        <a:schemeClr val="dk1">
                          <a:alpha val="100000"/>
                        </a:schemeClr>
                      </a:solidFill>
                      <a:prstDash val="solid"/>
                      <a:round/>
                    </a:lnB>
                    <a:solidFill>
                      <a:schemeClr val="accent1"/>
                    </a:solidFill>
                  </a:tcPr>
                </a:tc>
                <a:tc>
                  <a:txBody>
                    <a:bodyPr/>
                    <a:lstStyle/>
                    <a:p>
                      <a:pPr lvl="0" algn="l" eaLnBrk="1" latinLnBrk="1" hangingPunct="1"/>
                      <a:r>
                        <a:rPr lang="en-US" altLang="en-US" sz="1800" b="1">
                          <a:solidFill>
                            <a:srgbClr val="FFFFFF"/>
                          </a:solidFill>
                          <a:latin typeface="Times New Roman" pitchFamily="18" charset="0"/>
                          <a:ea typeface="Times New Roman" pitchFamily="18" charset="0"/>
                        </a:rPr>
                        <a:t>Author</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38100" cap="flat" cmpd="sng">
                      <a:solidFill>
                        <a:schemeClr val="dk1">
                          <a:alpha val="100000"/>
                        </a:schemeClr>
                      </a:solidFill>
                      <a:prstDash val="solid"/>
                      <a:round/>
                    </a:lnB>
                    <a:solidFill>
                      <a:schemeClr val="accent1"/>
                    </a:solidFill>
                  </a:tcPr>
                </a:tc>
                <a:tc>
                  <a:txBody>
                    <a:bodyPr/>
                    <a:lstStyle/>
                    <a:p>
                      <a:pPr lvl="0" algn="l" eaLnBrk="1" latinLnBrk="1" hangingPunct="1"/>
                      <a:r>
                        <a:rPr lang="en-US" altLang="en-US" sz="1800" b="1">
                          <a:solidFill>
                            <a:srgbClr val="FFFFFF"/>
                          </a:solidFill>
                          <a:latin typeface="Times New Roman" pitchFamily="18" charset="0"/>
                          <a:ea typeface="Times New Roman" pitchFamily="18" charset="0"/>
                        </a:rPr>
                        <a:t>Title (year)</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38100" cap="flat" cmpd="sng">
                      <a:solidFill>
                        <a:schemeClr val="dk1">
                          <a:alpha val="100000"/>
                        </a:schemeClr>
                      </a:solidFill>
                      <a:prstDash val="solid"/>
                      <a:round/>
                    </a:lnB>
                    <a:solidFill>
                      <a:schemeClr val="accent1"/>
                    </a:solidFill>
                  </a:tcPr>
                </a:tc>
                <a:tc>
                  <a:txBody>
                    <a:bodyPr/>
                    <a:lstStyle/>
                    <a:p>
                      <a:pPr lvl="0" algn="l" eaLnBrk="1" latinLnBrk="1" hangingPunct="1"/>
                      <a:r>
                        <a:rPr lang="en-US" altLang="en-US" sz="1800" b="1">
                          <a:solidFill>
                            <a:srgbClr val="FFFFFF"/>
                          </a:solidFill>
                          <a:latin typeface="Times New Roman" pitchFamily="18" charset="0"/>
                          <a:ea typeface="Times New Roman" pitchFamily="18" charset="0"/>
                        </a:rPr>
                        <a:t>Explanation</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38100" cap="flat" cmpd="sng">
                      <a:solidFill>
                        <a:schemeClr val="dk1">
                          <a:alpha val="100000"/>
                        </a:schemeClr>
                      </a:solidFill>
                      <a:prstDash val="solid"/>
                      <a:round/>
                    </a:lnB>
                    <a:solidFill>
                      <a:schemeClr val="accent1"/>
                    </a:solidFill>
                  </a:tcPr>
                </a:tc>
                <a:tc>
                  <a:txBody>
                    <a:bodyPr/>
                    <a:lstStyle/>
                    <a:p>
                      <a:pPr lvl="0" algn="l" eaLnBrk="1" latinLnBrk="1" hangingPunct="1"/>
                      <a:r>
                        <a:rPr lang="en-US" altLang="en-US" sz="1800" b="1">
                          <a:solidFill>
                            <a:srgbClr val="FFFFFF"/>
                          </a:solidFill>
                          <a:latin typeface="Times New Roman" pitchFamily="18" charset="0"/>
                          <a:ea typeface="Times New Roman" pitchFamily="18" charset="0"/>
                        </a:rPr>
                        <a:t>Merits</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38100" cap="flat" cmpd="sng">
                      <a:solidFill>
                        <a:schemeClr val="dk1">
                          <a:alpha val="100000"/>
                        </a:schemeClr>
                      </a:solidFill>
                      <a:prstDash val="solid"/>
                      <a:round/>
                    </a:lnB>
                    <a:solidFill>
                      <a:schemeClr val="accent1"/>
                    </a:solidFill>
                  </a:tcPr>
                </a:tc>
                <a:tc>
                  <a:txBody>
                    <a:bodyPr/>
                    <a:lstStyle/>
                    <a:p>
                      <a:pPr lvl="0" algn="l" eaLnBrk="1" latinLnBrk="1" hangingPunct="1"/>
                      <a:r>
                        <a:rPr lang="en-US" altLang="en-US" sz="1800" b="1">
                          <a:solidFill>
                            <a:srgbClr val="FFFFFF"/>
                          </a:solidFill>
                          <a:latin typeface="Times New Roman" pitchFamily="18" charset="0"/>
                          <a:ea typeface="Times New Roman" pitchFamily="18" charset="0"/>
                        </a:rPr>
                        <a:t>Demerits</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38100" cap="flat" cmpd="sng">
                      <a:solidFill>
                        <a:schemeClr val="dk1">
                          <a:alpha val="100000"/>
                        </a:schemeClr>
                      </a:solidFill>
                      <a:prstDash val="solid"/>
                      <a:round/>
                    </a:lnB>
                    <a:solidFill>
                      <a:schemeClr val="accent1"/>
                    </a:solidFill>
                  </a:tcPr>
                </a:tc>
                <a:extLst>
                  <a:ext uri="{0D108BD9-81ED-4DB2-BD59-A6C34878D82A}">
                    <a16:rowId xmlns:a16="http://schemas.microsoft.com/office/drawing/2014/main" val="10000"/>
                  </a:ext>
                </a:extLst>
              </a:tr>
              <a:tr h="5578474">
                <a:tc>
                  <a:txBody>
                    <a:bodyPr/>
                    <a:lstStyle/>
                    <a:p>
                      <a:pPr lvl="0" algn="l" eaLnBrk="1" latinLnBrk="1" hangingPunct="1"/>
                      <a:r>
                        <a:rPr lang="en-IN" altLang="en-US" sz="1800" b="0">
                          <a:solidFill>
                            <a:srgbClr val="000000"/>
                          </a:solidFill>
                          <a:latin typeface="Rockwell" pitchFamily="18" charset="0"/>
                          <a:hlinkClick r:id="rId3"/>
                        </a:rPr>
                        <a:t>https://arxiv.org/abs/2004.04696</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38100" cap="flat" cmpd="sng">
                      <a:solidFill>
                        <a:schemeClr val="dk1">
                          <a:alpha val="100000"/>
                        </a:schemeClr>
                      </a:solidFill>
                      <a:prstDash val="solid"/>
                      <a:round/>
                    </a:lnT>
                    <a:lnB w="12700" cap="flat" cmpd="sng">
                      <a:solidFill>
                        <a:schemeClr val="dk1">
                          <a:alpha val="100000"/>
                        </a:schemeClr>
                      </a:solidFill>
                      <a:prstDash val="solid"/>
                      <a:round/>
                    </a:lnB>
                    <a:solidFill>
                      <a:srgbClr val="D5E0D6"/>
                    </a:solidFill>
                  </a:tcPr>
                </a:tc>
                <a:tc>
                  <a:txBody>
                    <a:bodyPr/>
                    <a:lstStyle/>
                    <a:p>
                      <a:pPr lvl="0" algn="l" eaLnBrk="1" latinLnBrk="1" hangingPunct="1"/>
                      <a:r>
                        <a:rPr lang="en-IN" altLang="en-US" sz="1800" b="0">
                          <a:solidFill>
                            <a:srgbClr val="000000"/>
                          </a:solidFill>
                          <a:latin typeface="Rockwell" pitchFamily="18" charset="0"/>
                          <a:hlinkClick r:id="rId4"/>
                        </a:rPr>
                        <a:t>Thibault Sellam</a:t>
                      </a:r>
                      <a:r>
                        <a:rPr lang="en-IN" altLang="en-US" sz="1800" b="0">
                          <a:solidFill>
                            <a:srgbClr val="000000"/>
                          </a:solidFill>
                          <a:latin typeface="Rockwell" pitchFamily="18" charset="0"/>
                        </a:rPr>
                        <a:t>, </a:t>
                      </a:r>
                      <a:r>
                        <a:rPr lang="en-IN" altLang="en-US" sz="1800" b="0">
                          <a:solidFill>
                            <a:srgbClr val="000000"/>
                          </a:solidFill>
                          <a:latin typeface="Rockwell" pitchFamily="18" charset="0"/>
                          <a:hlinkClick r:id="rId5"/>
                        </a:rPr>
                        <a:t>Dipanjan Das</a:t>
                      </a:r>
                      <a:r>
                        <a:rPr lang="en-IN" altLang="en-US" sz="1800" b="0">
                          <a:solidFill>
                            <a:srgbClr val="000000"/>
                          </a:solidFill>
                          <a:latin typeface="Rockwell" pitchFamily="18" charset="0"/>
                        </a:rPr>
                        <a:t>, </a:t>
                      </a:r>
                      <a:r>
                        <a:rPr lang="en-IN" altLang="en-US" sz="1800" b="0">
                          <a:solidFill>
                            <a:srgbClr val="000000"/>
                          </a:solidFill>
                          <a:latin typeface="Rockwell" pitchFamily="18" charset="0"/>
                          <a:hlinkClick r:id="rId6"/>
                        </a:rPr>
                        <a:t>Ankur P. Parikh</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38100" cap="flat" cmpd="sng">
                      <a:solidFill>
                        <a:schemeClr val="dk1">
                          <a:alpha val="100000"/>
                        </a:schemeClr>
                      </a:solidFill>
                      <a:prstDash val="solid"/>
                      <a:round/>
                    </a:lnT>
                    <a:lnB w="12700" cap="flat" cmpd="sng">
                      <a:solidFill>
                        <a:schemeClr val="dk1">
                          <a:alpha val="100000"/>
                        </a:schemeClr>
                      </a:solidFill>
                      <a:prstDash val="solid"/>
                      <a:round/>
                    </a:lnB>
                    <a:solidFill>
                      <a:srgbClr val="D5E0D6"/>
                    </a:solidFill>
                  </a:tcPr>
                </a:tc>
                <a:tc>
                  <a:txBody>
                    <a:bodyPr/>
                    <a:lstStyle/>
                    <a:p>
                      <a:pPr lvl="0" algn="l" eaLnBrk="1" latinLnBrk="1" hangingPunct="1"/>
                      <a:r>
                        <a:rPr lang="en-IN" altLang="en-US" sz="1800" b="0">
                          <a:solidFill>
                            <a:srgbClr val="000000"/>
                          </a:solidFill>
                          <a:latin typeface="Times New Roman" pitchFamily="18" charset="0"/>
                          <a:ea typeface="Times New Roman" pitchFamily="18" charset="0"/>
                        </a:rPr>
                        <a:t>BLEUT: Learning Robust Metrics for Text Generation(2020)</a:t>
                      </a:r>
                    </a:p>
                    <a:p>
                      <a:pPr lvl="0" algn="l" eaLnBrk="1" latinLnBrk="1" hangingPunct="1"/>
                      <a:r>
                        <a:t/>
                      </a:r>
                      <a:br/>
                      <a:endParaRPr lang="en-IN" altLang="en-US">
                        <a:solidFill>
                          <a:srgbClr val="000000"/>
                        </a:solidFill>
                        <a:latin typeface="Rockwell" pitchFamily="18" charset="0"/>
                      </a:endParaRPr>
                    </a:p>
                  </a:txBody>
                  <a:tcPr>
                    <a:lnL w="12700" cap="flat" cmpd="sng">
                      <a:solidFill>
                        <a:schemeClr val="dk1">
                          <a:alpha val="100000"/>
                        </a:schemeClr>
                      </a:solidFill>
                      <a:prstDash val="solid"/>
                      <a:round/>
                    </a:lnL>
                    <a:lnR w="12700" cap="flat" cmpd="sng">
                      <a:solidFill>
                        <a:schemeClr val="dk1">
                          <a:alpha val="100000"/>
                        </a:schemeClr>
                      </a:solidFill>
                      <a:prstDash val="solid"/>
                      <a:round/>
                    </a:lnR>
                    <a:lnT w="38100" cap="flat" cmpd="sng">
                      <a:solidFill>
                        <a:schemeClr val="dk1">
                          <a:alpha val="100000"/>
                        </a:schemeClr>
                      </a:solidFill>
                      <a:prstDash val="solid"/>
                      <a:round/>
                    </a:lnT>
                    <a:lnB w="12700" cap="flat" cmpd="sng">
                      <a:solidFill>
                        <a:schemeClr val="dk1">
                          <a:alpha val="100000"/>
                        </a:schemeClr>
                      </a:solidFill>
                      <a:prstDash val="solid"/>
                      <a:round/>
                    </a:lnB>
                    <a:solidFill>
                      <a:srgbClr val="D5E0D6"/>
                    </a:solidFill>
                  </a:tcPr>
                </a:tc>
                <a:tc>
                  <a:txBody>
                    <a:bodyPr/>
                    <a:lstStyle/>
                    <a:p>
                      <a:pPr lvl="0" algn="l" eaLnBrk="1" latinLnBrk="1" hangingPunct="1"/>
                      <a:r>
                        <a:rPr lang="en-IN" altLang="en-US" sz="1800" b="0">
                          <a:solidFill>
                            <a:srgbClr val="000000"/>
                          </a:solidFill>
                          <a:latin typeface="Times New Roman" pitchFamily="18" charset="0"/>
                          <a:ea typeface="Times New Roman" pitchFamily="18" charset="0"/>
                        </a:rPr>
                        <a:t> key aspect of our approach is a novel pre-training scheme that uses millions of synthetic examples to help the model generalize. BLEURT provides state-of-the-art results on the last three years of the WMT Metrics shared task and the WebNLG Competition dataset.</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38100" cap="flat" cmpd="sng">
                      <a:solidFill>
                        <a:schemeClr val="dk1">
                          <a:alpha val="100000"/>
                        </a:schemeClr>
                      </a:solidFill>
                      <a:prstDash val="solid"/>
                      <a:round/>
                    </a:lnT>
                    <a:lnB w="12700" cap="flat" cmpd="sng">
                      <a:solidFill>
                        <a:schemeClr val="dk1">
                          <a:alpha val="100000"/>
                        </a:schemeClr>
                      </a:solidFill>
                      <a:prstDash val="solid"/>
                      <a:round/>
                    </a:lnB>
                    <a:solidFill>
                      <a:srgbClr val="D5E0D6"/>
                    </a:solidFill>
                  </a:tcPr>
                </a:tc>
                <a:tc>
                  <a:txBody>
                    <a:bodyPr/>
                    <a:lstStyle/>
                    <a:p>
                      <a:pPr lvl="0" algn="l" eaLnBrk="1" latinLnBrk="1" hangingPunct="1"/>
                      <a:r>
                        <a:rPr lang="en-IN" altLang="en-US" sz="1800" b="0">
                          <a:solidFill>
                            <a:srgbClr val="000000"/>
                          </a:solidFill>
                          <a:latin typeface="Times New Roman" pitchFamily="18" charset="0"/>
                          <a:ea typeface="Times New Roman" pitchFamily="18" charset="0"/>
                        </a:rPr>
                        <a:t>In contrast to a vanilla BERT-based approach, it yields superior results even when the training data is scarce and out-of-distribution.</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38100" cap="flat" cmpd="sng">
                      <a:solidFill>
                        <a:schemeClr val="dk1">
                          <a:alpha val="100000"/>
                        </a:schemeClr>
                      </a:solidFill>
                      <a:prstDash val="solid"/>
                      <a:round/>
                    </a:lnT>
                    <a:lnB w="12700" cap="flat" cmpd="sng">
                      <a:solidFill>
                        <a:schemeClr val="dk1">
                          <a:alpha val="100000"/>
                        </a:schemeClr>
                      </a:solidFill>
                      <a:prstDash val="solid"/>
                      <a:round/>
                    </a:lnB>
                    <a:solidFill>
                      <a:srgbClr val="D5E0D6"/>
                    </a:solidFill>
                  </a:tcPr>
                </a:tc>
                <a:tc>
                  <a:txBody>
                    <a:bodyPr/>
                    <a:lstStyle/>
                    <a:p>
                      <a:pPr lvl="0" algn="l" eaLnBrk="1" latinLnBrk="1" hangingPunct="1"/>
                      <a:r>
                        <a:rPr lang="en-IN" altLang="en-US" sz="1800" b="0">
                          <a:solidFill>
                            <a:srgbClr val="000000"/>
                          </a:solidFill>
                          <a:latin typeface="Times New Roman" pitchFamily="18" charset="0"/>
                          <a:ea typeface="Times New Roman" pitchFamily="18" charset="0"/>
                        </a:rPr>
                        <a:t>the drawback is then that the human effort involved in correctly defining the combinatorially many ways to render the meaning of the translation in practice means HyTER also is only an approximation.</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38100" cap="flat" cmpd="sng">
                      <a:solidFill>
                        <a:schemeClr val="dk1">
                          <a:alpha val="100000"/>
                        </a:schemeClr>
                      </a:solidFill>
                      <a:prstDash val="solid"/>
                      <a:round/>
                    </a:lnT>
                    <a:lnB w="12700" cap="flat" cmpd="sng">
                      <a:solidFill>
                        <a:schemeClr val="dk1">
                          <a:alpha val="100000"/>
                        </a:schemeClr>
                      </a:solidFill>
                      <a:prstDash val="solid"/>
                      <a:round/>
                    </a:lnB>
                    <a:solidFill>
                      <a:srgbClr val="D5E0D6"/>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4305" name="Table 4194304"/>
          <p:cNvGraphicFramePr>
            <a:graphicFrameLocks/>
          </p:cNvGraphicFramePr>
          <p:nvPr/>
        </p:nvGraphicFramePr>
        <p:xfrm>
          <a:off x="571500" y="357187"/>
          <a:ext cx="8077198" cy="6535736"/>
        </p:xfrm>
        <a:graphic>
          <a:graphicData uri="http://schemas.openxmlformats.org/drawingml/2006/table">
            <a:tbl>
              <a:tblPr/>
              <a:tblGrid>
                <a:gridCol w="685800">
                  <a:extLst>
                    <a:ext uri="{9D8B030D-6E8A-4147-A177-3AD203B41FA5}">
                      <a16:colId xmlns:a16="http://schemas.microsoft.com/office/drawing/2014/main" val="20000"/>
                    </a:ext>
                  </a:extLst>
                </a:gridCol>
                <a:gridCol w="1200150">
                  <a:extLst>
                    <a:ext uri="{9D8B030D-6E8A-4147-A177-3AD203B41FA5}">
                      <a16:colId xmlns:a16="http://schemas.microsoft.com/office/drawing/2014/main" val="20001"/>
                    </a:ext>
                  </a:extLst>
                </a:gridCol>
                <a:gridCol w="1071562">
                  <a:extLst>
                    <a:ext uri="{9D8B030D-6E8A-4147-A177-3AD203B41FA5}">
                      <a16:colId xmlns:a16="http://schemas.microsoft.com/office/drawing/2014/main" val="20002"/>
                    </a:ext>
                  </a:extLst>
                </a:gridCol>
                <a:gridCol w="1766887">
                  <a:extLst>
                    <a:ext uri="{9D8B030D-6E8A-4147-A177-3AD203B41FA5}">
                      <a16:colId xmlns:a16="http://schemas.microsoft.com/office/drawing/2014/main" val="20003"/>
                    </a:ext>
                  </a:extLst>
                </a:gridCol>
                <a:gridCol w="1633537">
                  <a:extLst>
                    <a:ext uri="{9D8B030D-6E8A-4147-A177-3AD203B41FA5}">
                      <a16:colId xmlns:a16="http://schemas.microsoft.com/office/drawing/2014/main" val="20004"/>
                    </a:ext>
                  </a:extLst>
                </a:gridCol>
                <a:gridCol w="1719262">
                  <a:extLst>
                    <a:ext uri="{9D8B030D-6E8A-4147-A177-3AD203B41FA5}">
                      <a16:colId xmlns:a16="http://schemas.microsoft.com/office/drawing/2014/main" val="20005"/>
                    </a:ext>
                  </a:extLst>
                </a:gridCol>
              </a:tblGrid>
              <a:tr h="1323974">
                <a:tc>
                  <a:txBody>
                    <a:bodyPr/>
                    <a:lstStyle/>
                    <a:p>
                      <a:pPr lvl="0" algn="l" eaLnBrk="1" latinLnBrk="1" hangingPunct="1"/>
                      <a:r>
                        <a:rPr lang="en-US" altLang="en-US" sz="1800" b="1">
                          <a:solidFill>
                            <a:srgbClr val="FFFFFF"/>
                          </a:solidFill>
                          <a:latin typeface="Times New Roman" pitchFamily="18" charset="0"/>
                          <a:ea typeface="Times New Roman" pitchFamily="18" charset="0"/>
                        </a:rPr>
                        <a:t>Paper</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38100" cap="flat" cmpd="sng">
                      <a:solidFill>
                        <a:schemeClr val="dk1">
                          <a:alpha val="100000"/>
                        </a:schemeClr>
                      </a:solidFill>
                      <a:prstDash val="solid"/>
                      <a:round/>
                    </a:lnB>
                    <a:solidFill>
                      <a:schemeClr val="accent1"/>
                    </a:solidFill>
                  </a:tcPr>
                </a:tc>
                <a:tc>
                  <a:txBody>
                    <a:bodyPr/>
                    <a:lstStyle/>
                    <a:p>
                      <a:pPr lvl="0" algn="l" eaLnBrk="1" latinLnBrk="1" hangingPunct="1"/>
                      <a:r>
                        <a:rPr lang="en-US" altLang="en-US" sz="1800" b="1">
                          <a:solidFill>
                            <a:srgbClr val="FFFFFF"/>
                          </a:solidFill>
                          <a:latin typeface="Times New Roman" pitchFamily="18" charset="0"/>
                          <a:ea typeface="Times New Roman" pitchFamily="18" charset="0"/>
                        </a:rPr>
                        <a:t>Author</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38100" cap="flat" cmpd="sng">
                      <a:solidFill>
                        <a:schemeClr val="dk1">
                          <a:alpha val="100000"/>
                        </a:schemeClr>
                      </a:solidFill>
                      <a:prstDash val="solid"/>
                      <a:round/>
                    </a:lnB>
                    <a:solidFill>
                      <a:schemeClr val="accent1"/>
                    </a:solidFill>
                  </a:tcPr>
                </a:tc>
                <a:tc>
                  <a:txBody>
                    <a:bodyPr/>
                    <a:lstStyle/>
                    <a:p>
                      <a:pPr lvl="0" algn="l" eaLnBrk="1" latinLnBrk="1" hangingPunct="1"/>
                      <a:r>
                        <a:rPr lang="en-US" altLang="en-US" sz="1800" b="1">
                          <a:solidFill>
                            <a:srgbClr val="FFFFFF"/>
                          </a:solidFill>
                          <a:latin typeface="Times New Roman" pitchFamily="18" charset="0"/>
                          <a:ea typeface="Times New Roman" pitchFamily="18" charset="0"/>
                        </a:rPr>
                        <a:t>Title</a:t>
                      </a:r>
                    </a:p>
                    <a:p>
                      <a:pPr lvl="0" algn="l" eaLnBrk="1" latinLnBrk="1" hangingPunct="1"/>
                      <a:r>
                        <a:rPr lang="en-US" altLang="en-US" sz="1800" b="1">
                          <a:solidFill>
                            <a:srgbClr val="FFFFFF"/>
                          </a:solidFill>
                          <a:latin typeface="Times New Roman" pitchFamily="18" charset="0"/>
                          <a:ea typeface="Times New Roman" pitchFamily="18" charset="0"/>
                        </a:rPr>
                        <a:t>(year)</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38100" cap="flat" cmpd="sng">
                      <a:solidFill>
                        <a:schemeClr val="dk1">
                          <a:alpha val="100000"/>
                        </a:schemeClr>
                      </a:solidFill>
                      <a:prstDash val="solid"/>
                      <a:round/>
                    </a:lnB>
                    <a:solidFill>
                      <a:schemeClr val="accent1"/>
                    </a:solidFill>
                  </a:tcPr>
                </a:tc>
                <a:tc>
                  <a:txBody>
                    <a:bodyPr/>
                    <a:lstStyle/>
                    <a:p>
                      <a:pPr lvl="0" algn="l" eaLnBrk="1" latinLnBrk="1" hangingPunct="1"/>
                      <a:r>
                        <a:rPr lang="en-US" altLang="en-US" sz="1800" b="1">
                          <a:solidFill>
                            <a:srgbClr val="FFFFFF"/>
                          </a:solidFill>
                          <a:latin typeface="Times New Roman" pitchFamily="18" charset="0"/>
                          <a:ea typeface="Times New Roman" pitchFamily="18" charset="0"/>
                        </a:rPr>
                        <a:t>Explanation</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38100" cap="flat" cmpd="sng">
                      <a:solidFill>
                        <a:schemeClr val="dk1">
                          <a:alpha val="100000"/>
                        </a:schemeClr>
                      </a:solidFill>
                      <a:prstDash val="solid"/>
                      <a:round/>
                    </a:lnB>
                    <a:solidFill>
                      <a:schemeClr val="accent1"/>
                    </a:solidFill>
                  </a:tcPr>
                </a:tc>
                <a:tc>
                  <a:txBody>
                    <a:bodyPr/>
                    <a:lstStyle/>
                    <a:p>
                      <a:pPr lvl="0" algn="l" eaLnBrk="1" latinLnBrk="1" hangingPunct="1"/>
                      <a:r>
                        <a:rPr lang="en-US" altLang="en-US" sz="1800" b="1">
                          <a:solidFill>
                            <a:srgbClr val="FFFFFF"/>
                          </a:solidFill>
                          <a:latin typeface="Times New Roman" pitchFamily="18" charset="0"/>
                          <a:ea typeface="Times New Roman" pitchFamily="18" charset="0"/>
                        </a:rPr>
                        <a:t>merits</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38100" cap="flat" cmpd="sng">
                      <a:solidFill>
                        <a:schemeClr val="dk1">
                          <a:alpha val="100000"/>
                        </a:schemeClr>
                      </a:solidFill>
                      <a:prstDash val="solid"/>
                      <a:round/>
                    </a:lnB>
                    <a:solidFill>
                      <a:schemeClr val="accent1"/>
                    </a:solidFill>
                  </a:tcPr>
                </a:tc>
                <a:tc>
                  <a:txBody>
                    <a:bodyPr/>
                    <a:lstStyle/>
                    <a:p>
                      <a:pPr lvl="0" algn="l" eaLnBrk="1" latinLnBrk="1" hangingPunct="1"/>
                      <a:r>
                        <a:rPr lang="en-US" altLang="en-US" sz="1800" b="1">
                          <a:solidFill>
                            <a:srgbClr val="FFFFFF"/>
                          </a:solidFill>
                          <a:latin typeface="Times New Roman" pitchFamily="18" charset="0"/>
                          <a:ea typeface="Times New Roman" pitchFamily="18" charset="0"/>
                        </a:rPr>
                        <a:t>demerits</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38100" cap="flat" cmpd="sng">
                      <a:solidFill>
                        <a:schemeClr val="dk1">
                          <a:alpha val="100000"/>
                        </a:schemeClr>
                      </a:solidFill>
                      <a:prstDash val="solid"/>
                      <a:round/>
                    </a:lnB>
                    <a:solidFill>
                      <a:schemeClr val="accent1"/>
                    </a:solidFill>
                  </a:tcPr>
                </a:tc>
                <a:extLst>
                  <a:ext uri="{0D108BD9-81ED-4DB2-BD59-A6C34878D82A}">
                    <a16:rowId xmlns:a16="http://schemas.microsoft.com/office/drawing/2014/main" val="10000"/>
                  </a:ext>
                </a:extLst>
              </a:tr>
              <a:tr h="5211762">
                <a:tc>
                  <a:txBody>
                    <a:bodyPr/>
                    <a:lstStyle/>
                    <a:p>
                      <a:pPr lvl="0" algn="l" eaLnBrk="1" latinLnBrk="1" hangingPunct="1"/>
                      <a:r>
                        <a:rPr lang="en-IN" altLang="en-US" sz="1300" b="0">
                          <a:solidFill>
                            <a:srgbClr val="000000"/>
                          </a:solidFill>
                          <a:latin typeface="Rockwell" pitchFamily="18" charset="0"/>
                          <a:hlinkClick r:id="rId2"/>
                        </a:rPr>
                        <a:t>https://www.cv-foundation.org/openaccess/content_cvpr_2015/html/Vedantam_CIDEr_Consensus-Based_Image_2015_CVPR_paper.html</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38100" cap="flat" cmpd="sng">
                      <a:solidFill>
                        <a:schemeClr val="dk1">
                          <a:alpha val="100000"/>
                        </a:schemeClr>
                      </a:solidFill>
                      <a:prstDash val="solid"/>
                      <a:round/>
                    </a:lnT>
                    <a:lnB w="12700" cap="flat" cmpd="sng">
                      <a:solidFill>
                        <a:schemeClr val="dk1">
                          <a:alpha val="100000"/>
                        </a:schemeClr>
                      </a:solidFill>
                      <a:prstDash val="solid"/>
                      <a:round/>
                    </a:lnB>
                    <a:solidFill>
                      <a:srgbClr val="D5E0D6"/>
                    </a:solidFill>
                  </a:tcPr>
                </a:tc>
                <a:tc>
                  <a:txBody>
                    <a:bodyPr/>
                    <a:lstStyle/>
                    <a:p>
                      <a:pPr lvl="0" algn="l" eaLnBrk="1" latinLnBrk="1" hangingPunct="1"/>
                      <a:r>
                        <a:rPr lang="en-IN" altLang="en-US" sz="1600" b="0" i="1">
                          <a:solidFill>
                            <a:srgbClr val="C00000"/>
                          </a:solidFill>
                          <a:latin typeface="Times New Roman" pitchFamily="18" charset="0"/>
                          <a:ea typeface="Times New Roman" pitchFamily="18" charset="0"/>
                        </a:rPr>
                        <a:t>Ramakrishna Vedantam, C. Lawrence Zitnick, Devi Parikh</a:t>
                      </a:r>
                      <a:r>
                        <a:rPr lang="en-IN" altLang="en-US" sz="1600" b="0">
                          <a:solidFill>
                            <a:srgbClr val="C00000"/>
                          </a:solidFill>
                          <a:latin typeface="Times New Roman" pitchFamily="18" charset="0"/>
                          <a:ea typeface="Times New Roman" pitchFamily="18" charset="0"/>
                        </a:rPr>
                        <a:t>; Proceedings of the IEEE Conference on Computer Vision and Pattern Recognition (CVPR), </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38100" cap="flat" cmpd="sng">
                      <a:solidFill>
                        <a:schemeClr val="dk1">
                          <a:alpha val="100000"/>
                        </a:schemeClr>
                      </a:solidFill>
                      <a:prstDash val="solid"/>
                      <a:round/>
                    </a:lnT>
                    <a:lnB w="12700" cap="flat" cmpd="sng">
                      <a:solidFill>
                        <a:schemeClr val="dk1">
                          <a:alpha val="100000"/>
                        </a:schemeClr>
                      </a:solidFill>
                      <a:prstDash val="solid"/>
                      <a:round/>
                    </a:lnB>
                    <a:solidFill>
                      <a:srgbClr val="D5E0D6"/>
                    </a:solidFill>
                  </a:tcPr>
                </a:tc>
                <a:tc>
                  <a:txBody>
                    <a:bodyPr/>
                    <a:lstStyle/>
                    <a:p>
                      <a:pPr lvl="0" algn="l" eaLnBrk="1" latinLnBrk="1" hangingPunct="1"/>
                      <a:r>
                        <a:rPr lang="en-IN" altLang="en-US" sz="1800" b="0">
                          <a:solidFill>
                            <a:srgbClr val="000000"/>
                          </a:solidFill>
                          <a:latin typeface="Times New Roman" pitchFamily="18" charset="0"/>
                          <a:ea typeface="Times New Roman" pitchFamily="18" charset="0"/>
                        </a:rPr>
                        <a:t>CIDEr: Consensus-Based Image Description Evaluation(2018)</a:t>
                      </a:r>
                    </a:p>
                    <a:p>
                      <a:pPr lvl="0" algn="l" eaLnBrk="1" latinLnBrk="1" hangingPunct="1"/>
                      <a:r>
                        <a:t/>
                      </a:r>
                      <a:br/>
                      <a:endParaRPr lang="en-IN" altLang="en-US">
                        <a:solidFill>
                          <a:srgbClr val="000000"/>
                        </a:solidFill>
                        <a:latin typeface="Rockwell" pitchFamily="18" charset="0"/>
                      </a:endParaRPr>
                    </a:p>
                    <a:p>
                      <a:pPr lvl="0" algn="l" eaLnBrk="1" latinLnBrk="1" hangingPunct="1"/>
                      <a:endParaRPr lang="en-US" altLang="en-US">
                        <a:solidFill>
                          <a:srgbClr val="000000"/>
                        </a:solidFill>
                        <a:latin typeface="Times New Roman" pitchFamily="18" charset="0"/>
                        <a:ea typeface="Times New Roman" pitchFamily="18" charset="0"/>
                      </a:endParaRPr>
                    </a:p>
                  </a:txBody>
                  <a:tcPr>
                    <a:lnL w="12700" cap="flat" cmpd="sng">
                      <a:solidFill>
                        <a:schemeClr val="dk1">
                          <a:alpha val="100000"/>
                        </a:schemeClr>
                      </a:solidFill>
                      <a:prstDash val="solid"/>
                      <a:round/>
                    </a:lnL>
                    <a:lnR w="12700" cap="flat" cmpd="sng">
                      <a:solidFill>
                        <a:schemeClr val="dk1">
                          <a:alpha val="100000"/>
                        </a:schemeClr>
                      </a:solidFill>
                      <a:prstDash val="solid"/>
                      <a:round/>
                    </a:lnR>
                    <a:lnT w="38100" cap="flat" cmpd="sng">
                      <a:solidFill>
                        <a:schemeClr val="dk1">
                          <a:alpha val="100000"/>
                        </a:schemeClr>
                      </a:solidFill>
                      <a:prstDash val="solid"/>
                      <a:round/>
                    </a:lnT>
                    <a:lnB w="12700" cap="flat" cmpd="sng">
                      <a:solidFill>
                        <a:schemeClr val="dk1">
                          <a:alpha val="100000"/>
                        </a:schemeClr>
                      </a:solidFill>
                      <a:prstDash val="solid"/>
                      <a:round/>
                    </a:lnB>
                    <a:solidFill>
                      <a:srgbClr val="D5E0D6"/>
                    </a:solidFill>
                  </a:tcPr>
                </a:tc>
                <a:tc>
                  <a:txBody>
                    <a:bodyPr/>
                    <a:lstStyle/>
                    <a:p>
                      <a:pPr lvl="0" algn="l" eaLnBrk="1" latinLnBrk="1" hangingPunct="1"/>
                      <a:r>
                        <a:rPr lang="en-IN" altLang="en-US" sz="1500" b="0">
                          <a:solidFill>
                            <a:srgbClr val="000000"/>
                          </a:solidFill>
                          <a:latin typeface="Times New Roman" pitchFamily="18" charset="0"/>
                          <a:ea typeface="Times New Roman" pitchFamily="18" charset="0"/>
                        </a:rPr>
                        <a:t>Automatically describing an image with a sentence is a long-standing challenge in computer vision and natural language</a:t>
                      </a:r>
                    </a:p>
                    <a:p>
                      <a:pPr lvl="0" algn="l" eaLnBrk="1" latinLnBrk="1" hangingPunct="1"/>
                      <a:r>
                        <a:rPr lang="en-IN" altLang="en-US" sz="1500" b="0">
                          <a:solidFill>
                            <a:srgbClr val="000000"/>
                          </a:solidFill>
                          <a:latin typeface="Times New Roman" pitchFamily="18" charset="0"/>
                          <a:ea typeface="Times New Roman" pitchFamily="18" charset="0"/>
                        </a:rPr>
                        <a:t>Our simple human judgment of consensus better than existing metrics across sentences generated by various sources. A version of CIDEr named CIDEr-D is available as a part of MS COCO evaluation server to enable systematic evaluation and benchmarking.ssing</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38100" cap="flat" cmpd="sng">
                      <a:solidFill>
                        <a:schemeClr val="dk1">
                          <a:alpha val="100000"/>
                        </a:schemeClr>
                      </a:solidFill>
                      <a:prstDash val="solid"/>
                      <a:round/>
                    </a:lnT>
                    <a:lnB w="12700" cap="flat" cmpd="sng">
                      <a:solidFill>
                        <a:schemeClr val="dk1">
                          <a:alpha val="100000"/>
                        </a:schemeClr>
                      </a:solidFill>
                      <a:prstDash val="solid"/>
                      <a:round/>
                    </a:lnB>
                    <a:solidFill>
                      <a:srgbClr val="D5E0D6"/>
                    </a:solidFill>
                  </a:tcPr>
                </a:tc>
                <a:tc>
                  <a:txBody>
                    <a:bodyPr/>
                    <a:lstStyle/>
                    <a:p>
                      <a:pPr lvl="0" algn="l" eaLnBrk="1" latinLnBrk="1" hangingPunct="1"/>
                      <a:r>
                        <a:rPr lang="en-IN" altLang="en-US" sz="1600" b="0">
                          <a:solidFill>
                            <a:srgbClr val="000000"/>
                          </a:solidFill>
                          <a:latin typeface="Times New Roman" pitchFamily="18" charset="0"/>
                          <a:ea typeface="Times New Roman" pitchFamily="18" charset="0"/>
                        </a:rPr>
                        <a:t>CIDEr is designed as a specialized metric for image captioning evaluation, however, it works in a purely linguistic manner, and only extends existing metrics with tf-idf weighting over n-grams</a:t>
                      </a:r>
                    </a:p>
                    <a:p>
                      <a:pPr lvl="0" algn="l" eaLnBrk="1" latinLnBrk="1" hangingPunct="1"/>
                      <a:r>
                        <a:rPr lang="en-IN" altLang="en-US" sz="1600" b="0">
                          <a:solidFill>
                            <a:srgbClr val="000000"/>
                          </a:solidFill>
                          <a:latin typeface="Times New Roman" pitchFamily="18" charset="0"/>
                          <a:ea typeface="Times New Roman" pitchFamily="18" charset="0"/>
                        </a:rPr>
                        <a:t>in CIDEr, similar to tf-idf, the n-grams that are common in all image descriptions are downweighted</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38100" cap="flat" cmpd="sng">
                      <a:solidFill>
                        <a:schemeClr val="dk1">
                          <a:alpha val="100000"/>
                        </a:schemeClr>
                      </a:solidFill>
                      <a:prstDash val="solid"/>
                      <a:round/>
                    </a:lnT>
                    <a:lnB w="12700" cap="flat" cmpd="sng">
                      <a:solidFill>
                        <a:schemeClr val="dk1">
                          <a:alpha val="100000"/>
                        </a:schemeClr>
                      </a:solidFill>
                      <a:prstDash val="solid"/>
                      <a:round/>
                    </a:lnB>
                    <a:solidFill>
                      <a:srgbClr val="D5E0D6"/>
                    </a:solidFill>
                  </a:tcPr>
                </a:tc>
                <a:tc>
                  <a:txBody>
                    <a:bodyPr/>
                    <a:lstStyle/>
                    <a:p>
                      <a:pPr lvl="0" algn="l" eaLnBrk="1" latinLnBrk="1" hangingPunct="1"/>
                      <a:r>
                        <a:rPr lang="en-IN" altLang="en-US" sz="1500" b="0">
                          <a:solidFill>
                            <a:srgbClr val="000000"/>
                          </a:solidFill>
                          <a:latin typeface="Times New Roman" pitchFamily="18" charset="0"/>
                          <a:ea typeface="Times New Roman" pitchFamily="18" charset="0"/>
                        </a:rPr>
                        <a:t>It is used for evaluating the quality of image descriptions. It measures the consensus between candidate image description ci and the reference sentences, which is a set Si = {si1, . . . , sim} provided by human annotatorsThis sometimes causes unimportant details of a sentence to be weighted more, resulting in a relatively ineffective caption evaluation. </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38100" cap="flat" cmpd="sng">
                      <a:solidFill>
                        <a:schemeClr val="dk1">
                          <a:alpha val="100000"/>
                        </a:schemeClr>
                      </a:solidFill>
                      <a:prstDash val="solid"/>
                      <a:round/>
                    </a:lnT>
                    <a:lnB w="12700" cap="flat" cmpd="sng">
                      <a:solidFill>
                        <a:schemeClr val="dk1">
                          <a:alpha val="100000"/>
                        </a:schemeClr>
                      </a:solidFill>
                      <a:prstDash val="solid"/>
                      <a:round/>
                    </a:lnB>
                    <a:solidFill>
                      <a:srgbClr val="D5E0D6"/>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4306" name="Table 4194305"/>
          <p:cNvGraphicFramePr>
            <a:graphicFrameLocks/>
          </p:cNvGraphicFramePr>
          <p:nvPr/>
        </p:nvGraphicFramePr>
        <p:xfrm>
          <a:off x="762000" y="457200"/>
          <a:ext cx="7772399" cy="6202361"/>
        </p:xfrm>
        <a:graphic>
          <a:graphicData uri="http://schemas.openxmlformats.org/drawingml/2006/table">
            <a:tbl>
              <a:tblPr/>
              <a:tblGrid>
                <a:gridCol w="7620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985837">
                  <a:extLst>
                    <a:ext uri="{9D8B030D-6E8A-4147-A177-3AD203B41FA5}">
                      <a16:colId xmlns:a16="http://schemas.microsoft.com/office/drawing/2014/main" val="20002"/>
                    </a:ext>
                  </a:extLst>
                </a:gridCol>
                <a:gridCol w="1643062">
                  <a:extLst>
                    <a:ext uri="{9D8B030D-6E8A-4147-A177-3AD203B41FA5}">
                      <a16:colId xmlns:a16="http://schemas.microsoft.com/office/drawing/2014/main" val="20003"/>
                    </a:ext>
                  </a:extLst>
                </a:gridCol>
                <a:gridCol w="2095500">
                  <a:extLst>
                    <a:ext uri="{9D8B030D-6E8A-4147-A177-3AD203B41FA5}">
                      <a16:colId xmlns:a16="http://schemas.microsoft.com/office/drawing/2014/main" val="20004"/>
                    </a:ext>
                  </a:extLst>
                </a:gridCol>
                <a:gridCol w="1295400">
                  <a:extLst>
                    <a:ext uri="{9D8B030D-6E8A-4147-A177-3AD203B41FA5}">
                      <a16:colId xmlns:a16="http://schemas.microsoft.com/office/drawing/2014/main" val="20005"/>
                    </a:ext>
                  </a:extLst>
                </a:gridCol>
              </a:tblGrid>
              <a:tr h="990599">
                <a:tc>
                  <a:txBody>
                    <a:bodyPr/>
                    <a:lstStyle/>
                    <a:p>
                      <a:pPr lvl="0" algn="l" eaLnBrk="1" latinLnBrk="1" hangingPunct="1"/>
                      <a:r>
                        <a:rPr lang="en-US" altLang="en-US" sz="1800" b="1">
                          <a:solidFill>
                            <a:srgbClr val="FFFFFF"/>
                          </a:solidFill>
                          <a:latin typeface="Times New Roman" pitchFamily="18" charset="0"/>
                          <a:ea typeface="Times New Roman" pitchFamily="18" charset="0"/>
                        </a:rPr>
                        <a:t>Paper</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38100" cap="flat" cmpd="sng">
                      <a:solidFill>
                        <a:schemeClr val="dk1">
                          <a:alpha val="100000"/>
                        </a:schemeClr>
                      </a:solidFill>
                      <a:prstDash val="solid"/>
                      <a:round/>
                    </a:lnB>
                    <a:solidFill>
                      <a:schemeClr val="accent1"/>
                    </a:solidFill>
                  </a:tcPr>
                </a:tc>
                <a:tc>
                  <a:txBody>
                    <a:bodyPr/>
                    <a:lstStyle/>
                    <a:p>
                      <a:pPr lvl="0" algn="l" eaLnBrk="1" latinLnBrk="1" hangingPunct="1"/>
                      <a:r>
                        <a:rPr lang="en-US" altLang="en-US" sz="1800" b="1">
                          <a:solidFill>
                            <a:srgbClr val="FFFFFF"/>
                          </a:solidFill>
                          <a:latin typeface="Times New Roman" pitchFamily="18" charset="0"/>
                          <a:ea typeface="Times New Roman" pitchFamily="18" charset="0"/>
                        </a:rPr>
                        <a:t>Author</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38100" cap="flat" cmpd="sng">
                      <a:solidFill>
                        <a:schemeClr val="dk1">
                          <a:alpha val="100000"/>
                        </a:schemeClr>
                      </a:solidFill>
                      <a:prstDash val="solid"/>
                      <a:round/>
                    </a:lnB>
                    <a:solidFill>
                      <a:schemeClr val="accent1"/>
                    </a:solidFill>
                  </a:tcPr>
                </a:tc>
                <a:tc>
                  <a:txBody>
                    <a:bodyPr/>
                    <a:lstStyle/>
                    <a:p>
                      <a:pPr lvl="0" algn="l" eaLnBrk="1" latinLnBrk="1" hangingPunct="1"/>
                      <a:r>
                        <a:rPr lang="en-US" altLang="en-US" sz="1800" b="1">
                          <a:solidFill>
                            <a:srgbClr val="FFFFFF"/>
                          </a:solidFill>
                          <a:latin typeface="Times New Roman" pitchFamily="18" charset="0"/>
                          <a:ea typeface="Times New Roman" pitchFamily="18" charset="0"/>
                        </a:rPr>
                        <a:t>Title</a:t>
                      </a:r>
                    </a:p>
                    <a:p>
                      <a:pPr lvl="0" algn="l" eaLnBrk="1" latinLnBrk="1" hangingPunct="1"/>
                      <a:r>
                        <a:rPr lang="en-US" altLang="en-US" sz="1800" b="1">
                          <a:solidFill>
                            <a:srgbClr val="FFFFFF"/>
                          </a:solidFill>
                          <a:latin typeface="Times New Roman" pitchFamily="18" charset="0"/>
                          <a:ea typeface="Times New Roman" pitchFamily="18" charset="0"/>
                        </a:rPr>
                        <a:t>(year)</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38100" cap="flat" cmpd="sng">
                      <a:solidFill>
                        <a:schemeClr val="dk1">
                          <a:alpha val="100000"/>
                        </a:schemeClr>
                      </a:solidFill>
                      <a:prstDash val="solid"/>
                      <a:round/>
                    </a:lnB>
                    <a:solidFill>
                      <a:schemeClr val="accent1"/>
                    </a:solidFill>
                  </a:tcPr>
                </a:tc>
                <a:tc>
                  <a:txBody>
                    <a:bodyPr/>
                    <a:lstStyle/>
                    <a:p>
                      <a:pPr lvl="0" algn="l" eaLnBrk="1" latinLnBrk="1" hangingPunct="1"/>
                      <a:r>
                        <a:rPr lang="en-US" altLang="en-US" sz="1800" b="1">
                          <a:solidFill>
                            <a:srgbClr val="FFFFFF"/>
                          </a:solidFill>
                          <a:latin typeface="Times New Roman" pitchFamily="18" charset="0"/>
                          <a:ea typeface="Times New Roman" pitchFamily="18" charset="0"/>
                        </a:rPr>
                        <a:t>Explanation</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38100" cap="flat" cmpd="sng">
                      <a:solidFill>
                        <a:schemeClr val="dk1">
                          <a:alpha val="100000"/>
                        </a:schemeClr>
                      </a:solidFill>
                      <a:prstDash val="solid"/>
                      <a:round/>
                    </a:lnB>
                    <a:solidFill>
                      <a:schemeClr val="accent1"/>
                    </a:solidFill>
                  </a:tcPr>
                </a:tc>
                <a:tc>
                  <a:txBody>
                    <a:bodyPr/>
                    <a:lstStyle/>
                    <a:p>
                      <a:pPr lvl="0" algn="l" eaLnBrk="1" latinLnBrk="1" hangingPunct="1"/>
                      <a:r>
                        <a:rPr lang="en-US" altLang="en-US" sz="1800" b="1">
                          <a:solidFill>
                            <a:srgbClr val="FFFFFF"/>
                          </a:solidFill>
                          <a:latin typeface="Times New Roman" pitchFamily="18" charset="0"/>
                          <a:ea typeface="Times New Roman" pitchFamily="18" charset="0"/>
                        </a:rPr>
                        <a:t>Merits</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38100" cap="flat" cmpd="sng">
                      <a:solidFill>
                        <a:schemeClr val="dk1">
                          <a:alpha val="100000"/>
                        </a:schemeClr>
                      </a:solidFill>
                      <a:prstDash val="solid"/>
                      <a:round/>
                    </a:lnB>
                    <a:solidFill>
                      <a:schemeClr val="accent1"/>
                    </a:solidFill>
                  </a:tcPr>
                </a:tc>
                <a:tc>
                  <a:txBody>
                    <a:bodyPr/>
                    <a:lstStyle/>
                    <a:p>
                      <a:pPr lvl="0" algn="l" eaLnBrk="1" latinLnBrk="1" hangingPunct="1"/>
                      <a:r>
                        <a:rPr lang="en-US" altLang="en-US" sz="1800" b="1">
                          <a:solidFill>
                            <a:srgbClr val="FFFFFF"/>
                          </a:solidFill>
                          <a:latin typeface="Times New Roman" pitchFamily="18" charset="0"/>
                          <a:ea typeface="Times New Roman" pitchFamily="18" charset="0"/>
                        </a:rPr>
                        <a:t>Demerits</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38100" cap="flat" cmpd="sng">
                      <a:solidFill>
                        <a:schemeClr val="dk1">
                          <a:alpha val="100000"/>
                        </a:schemeClr>
                      </a:solidFill>
                      <a:prstDash val="solid"/>
                      <a:round/>
                    </a:lnB>
                    <a:solidFill>
                      <a:schemeClr val="accent1"/>
                    </a:solidFill>
                  </a:tcPr>
                </a:tc>
                <a:extLst>
                  <a:ext uri="{0D108BD9-81ED-4DB2-BD59-A6C34878D82A}">
                    <a16:rowId xmlns:a16="http://schemas.microsoft.com/office/drawing/2014/main" val="10000"/>
                  </a:ext>
                </a:extLst>
              </a:tr>
              <a:tr h="5211762">
                <a:tc>
                  <a:txBody>
                    <a:bodyPr/>
                    <a:lstStyle/>
                    <a:p>
                      <a:pPr lvl="0" algn="l" eaLnBrk="1" latinLnBrk="1" hangingPunct="1"/>
                      <a:r>
                        <a:rPr lang="en-US" altLang="en-US" sz="1800" b="0">
                          <a:solidFill>
                            <a:srgbClr val="000000"/>
                          </a:solidFill>
                          <a:latin typeface="Times New Roman" pitchFamily="18" charset="0"/>
                          <a:ea typeface="Times New Roman" pitchFamily="18" charset="0"/>
                          <a:hlinkClick r:id="rId2"/>
                        </a:rPr>
                        <a:t>https://dl.acm.org/doi/abs/10.1145/2110363.2110452</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38100" cap="flat" cmpd="sng">
                      <a:solidFill>
                        <a:schemeClr val="dk1">
                          <a:alpha val="100000"/>
                        </a:schemeClr>
                      </a:solidFill>
                      <a:prstDash val="solid"/>
                      <a:round/>
                    </a:lnT>
                    <a:lnB w="12700" cap="flat" cmpd="sng">
                      <a:solidFill>
                        <a:schemeClr val="dk1">
                          <a:alpha val="100000"/>
                        </a:schemeClr>
                      </a:solidFill>
                      <a:prstDash val="solid"/>
                      <a:round/>
                    </a:lnB>
                    <a:solidFill>
                      <a:srgbClr val="D5E0D6"/>
                    </a:solidFill>
                  </a:tcPr>
                </a:tc>
                <a:tc>
                  <a:txBody>
                    <a:bodyPr/>
                    <a:lstStyle/>
                    <a:p>
                      <a:pPr lvl="0" algn="l" eaLnBrk="1" latinLnBrk="1" hangingPunct="1"/>
                      <a:endParaRPr lang="en-IN" altLang="en-US">
                        <a:solidFill>
                          <a:srgbClr val="FF0000"/>
                        </a:solidFill>
                        <a:latin typeface="Rockwell" pitchFamily="18" charset="0"/>
                      </a:endParaRPr>
                    </a:p>
                    <a:p>
                      <a:pPr lvl="0" algn="l" eaLnBrk="1" latinLnBrk="1" hangingPunct="1"/>
                      <a:r>
                        <a:rPr lang="en-IN" altLang="en-US" sz="1800" b="0">
                          <a:solidFill>
                            <a:srgbClr val="FF0000"/>
                          </a:solidFill>
                          <a:latin typeface="Rockwell" pitchFamily="18" charset="0"/>
                        </a:rPr>
                        <a:t> </a:t>
                      </a:r>
                      <a:r>
                        <a:rPr lang="en-IN" altLang="en-US" sz="1800" b="0" u="sng">
                          <a:solidFill>
                            <a:srgbClr val="C00000"/>
                          </a:solidFill>
                          <a:latin typeface="Rockwell" pitchFamily="18" charset="0"/>
                        </a:rPr>
                        <a:t>Gondy Leroy</a:t>
                      </a:r>
                    </a:p>
                    <a:p>
                      <a:pPr lvl="0" algn="l" eaLnBrk="1" latinLnBrk="1" hangingPunct="1"/>
                      <a:endParaRPr lang="en-IN" altLang="en-US">
                        <a:solidFill>
                          <a:srgbClr val="C00000"/>
                        </a:solidFill>
                        <a:latin typeface="Rockwell" pitchFamily="18" charset="0"/>
                      </a:endParaRPr>
                    </a:p>
                    <a:p>
                      <a:pPr lvl="0" algn="l" eaLnBrk="1" latinLnBrk="1" hangingPunct="1"/>
                      <a:r>
                        <a:rPr lang="en-IN" altLang="en-US" sz="1800" b="0">
                          <a:solidFill>
                            <a:srgbClr val="C00000"/>
                          </a:solidFill>
                          <a:latin typeface="Rockwell" pitchFamily="18" charset="0"/>
                        </a:rPr>
                        <a:t> </a:t>
                      </a:r>
                      <a:r>
                        <a:rPr lang="en-IN" altLang="en-US" sz="1800" b="0" u="sng">
                          <a:solidFill>
                            <a:srgbClr val="C00000"/>
                          </a:solidFill>
                          <a:latin typeface="Rockwell" pitchFamily="18" charset="0"/>
                        </a:rPr>
                        <a:t>James E. Endicott</a:t>
                      </a:r>
                    </a:p>
                    <a:p>
                      <a:pPr lvl="0" algn="l" eaLnBrk="1" latinLnBrk="1" hangingPunct="1"/>
                      <a:r>
                        <a:t/>
                      </a:r>
                      <a:br/>
                      <a:endParaRPr lang="en-IN" altLang="en-US">
                        <a:solidFill>
                          <a:srgbClr val="C00000"/>
                        </a:solidFill>
                        <a:latin typeface="Rockwell" pitchFamily="18" charset="0"/>
                      </a:endParaRPr>
                    </a:p>
                  </a:txBody>
                  <a:tcPr>
                    <a:lnL w="12700" cap="flat" cmpd="sng">
                      <a:solidFill>
                        <a:schemeClr val="dk1">
                          <a:alpha val="100000"/>
                        </a:schemeClr>
                      </a:solidFill>
                      <a:prstDash val="solid"/>
                      <a:round/>
                    </a:lnL>
                    <a:lnR w="12700" cap="flat" cmpd="sng">
                      <a:solidFill>
                        <a:schemeClr val="dk1">
                          <a:alpha val="100000"/>
                        </a:schemeClr>
                      </a:solidFill>
                      <a:prstDash val="solid"/>
                      <a:round/>
                    </a:lnR>
                    <a:lnT w="38100" cap="flat" cmpd="sng">
                      <a:solidFill>
                        <a:schemeClr val="dk1">
                          <a:alpha val="100000"/>
                        </a:schemeClr>
                      </a:solidFill>
                      <a:prstDash val="solid"/>
                      <a:round/>
                    </a:lnT>
                    <a:lnB w="12700" cap="flat" cmpd="sng">
                      <a:solidFill>
                        <a:schemeClr val="dk1">
                          <a:alpha val="100000"/>
                        </a:schemeClr>
                      </a:solidFill>
                      <a:prstDash val="solid"/>
                      <a:round/>
                    </a:lnB>
                    <a:solidFill>
                      <a:srgbClr val="D5E0D6"/>
                    </a:solidFill>
                  </a:tcPr>
                </a:tc>
                <a:tc>
                  <a:txBody>
                    <a:bodyPr/>
                    <a:lstStyle/>
                    <a:p>
                      <a:pPr lvl="0" algn="l" eaLnBrk="1" latinLnBrk="1" hangingPunct="1"/>
                      <a:r>
                        <a:rPr lang="en-IN" altLang="en-US" sz="1800" b="0">
                          <a:solidFill>
                            <a:srgbClr val="000000"/>
                          </a:solidFill>
                          <a:latin typeface="Times New Roman" pitchFamily="18" charset="0"/>
                          <a:ea typeface="Times New Roman" pitchFamily="18" charset="0"/>
                        </a:rPr>
                        <a:t>Combining NLP with evidence-based methods to find text metrics related to perceived and actual textdifficulty</a:t>
                      </a:r>
                    </a:p>
                    <a:p>
                      <a:pPr lvl="0" algn="l" eaLnBrk="1" latinLnBrk="1" hangingPunct="1"/>
                      <a:r>
                        <a:rPr lang="en-US" altLang="en-US" sz="1800" b="0">
                          <a:solidFill>
                            <a:srgbClr val="000000"/>
                          </a:solidFill>
                          <a:latin typeface="Rockwell" pitchFamily="18" charset="0"/>
                        </a:rPr>
                        <a:t>(2016)</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38100" cap="flat" cmpd="sng">
                      <a:solidFill>
                        <a:schemeClr val="dk1">
                          <a:alpha val="100000"/>
                        </a:schemeClr>
                      </a:solidFill>
                      <a:prstDash val="solid"/>
                      <a:round/>
                    </a:lnT>
                    <a:lnB w="12700" cap="flat" cmpd="sng">
                      <a:solidFill>
                        <a:schemeClr val="dk1">
                          <a:alpha val="100000"/>
                        </a:schemeClr>
                      </a:solidFill>
                      <a:prstDash val="solid"/>
                      <a:round/>
                    </a:lnB>
                    <a:solidFill>
                      <a:srgbClr val="D5E0D6"/>
                    </a:solidFill>
                  </a:tcPr>
                </a:tc>
                <a:tc>
                  <a:txBody>
                    <a:bodyPr/>
                    <a:lstStyle/>
                    <a:p>
                      <a:pPr lvl="0" algn="l" eaLnBrk="1" latinLnBrk="1" hangingPunct="1"/>
                      <a:r>
                        <a:rPr lang="en-IN" altLang="en-US" sz="1800" b="0">
                          <a:solidFill>
                            <a:srgbClr val="000000"/>
                          </a:solidFill>
                          <a:latin typeface="Times New Roman" pitchFamily="18" charset="0"/>
                          <a:ea typeface="Times New Roman" pitchFamily="18" charset="0"/>
                        </a:rPr>
                        <a:t>We aim to create computational, evidence-based metrics of perceived and actual text difficulty. We start with a corpus analysis to identify candidate metrics which are further tested in user studies.</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38100" cap="flat" cmpd="sng">
                      <a:solidFill>
                        <a:schemeClr val="dk1">
                          <a:alpha val="100000"/>
                        </a:schemeClr>
                      </a:solidFill>
                      <a:prstDash val="solid"/>
                      <a:round/>
                    </a:lnT>
                    <a:lnB w="12700" cap="flat" cmpd="sng">
                      <a:solidFill>
                        <a:schemeClr val="dk1">
                          <a:alpha val="100000"/>
                        </a:schemeClr>
                      </a:solidFill>
                      <a:prstDash val="solid"/>
                      <a:round/>
                    </a:lnB>
                    <a:solidFill>
                      <a:srgbClr val="D5E0D6"/>
                    </a:solidFill>
                  </a:tcPr>
                </a:tc>
                <a:tc>
                  <a:txBody>
                    <a:bodyPr/>
                    <a:lstStyle/>
                    <a:p>
                      <a:pPr lvl="0" algn="l" eaLnBrk="1" latinLnBrk="1" hangingPunct="1"/>
                      <a:r>
                        <a:rPr lang="en-IN" altLang="en-US" sz="1800" b="0">
                          <a:solidFill>
                            <a:srgbClr val="000000"/>
                          </a:solidFill>
                          <a:latin typeface="Times New Roman" pitchFamily="18" charset="0"/>
                          <a:ea typeface="Times New Roman" pitchFamily="18" charset="0"/>
                        </a:rPr>
                        <a:t> text mining is our ability to make sense of information on a previously inconceivable scale, quantitatively. By doing this you can do things like categorize documents, contrast the vocabulary of different quantities, and trace the history of language over a long period of time. </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38100" cap="flat" cmpd="sng">
                      <a:solidFill>
                        <a:schemeClr val="dk1">
                          <a:alpha val="100000"/>
                        </a:schemeClr>
                      </a:solidFill>
                      <a:prstDash val="solid"/>
                      <a:round/>
                    </a:lnT>
                    <a:lnB w="12700" cap="flat" cmpd="sng">
                      <a:solidFill>
                        <a:schemeClr val="dk1">
                          <a:alpha val="100000"/>
                        </a:schemeClr>
                      </a:solidFill>
                      <a:prstDash val="solid"/>
                      <a:round/>
                    </a:lnB>
                    <a:solidFill>
                      <a:srgbClr val="D5E0D6"/>
                    </a:solidFill>
                  </a:tcPr>
                </a:tc>
                <a:tc>
                  <a:txBody>
                    <a:bodyPr/>
                    <a:lstStyle/>
                    <a:p>
                      <a:pPr lvl="0" algn="l" eaLnBrk="1" latinLnBrk="1" hangingPunct="1"/>
                      <a:r>
                        <a:rPr lang="en-IN" altLang="en-US" sz="1600" b="0">
                          <a:solidFill>
                            <a:srgbClr val="000000"/>
                          </a:solidFill>
                          <a:latin typeface="Rockwell" pitchFamily="18" charset="0"/>
                        </a:rPr>
                        <a:t>Domain knowledge integration, varying concepts granularity, multilingual </a:t>
                      </a:r>
                      <a:r>
                        <a:rPr lang="en-IN" altLang="en-US" sz="1600" b="1">
                          <a:solidFill>
                            <a:srgbClr val="000000"/>
                          </a:solidFill>
                          <a:latin typeface="Rockwell" pitchFamily="18" charset="0"/>
                        </a:rPr>
                        <a:t>text</a:t>
                      </a:r>
                      <a:r>
                        <a:rPr lang="en-IN" altLang="en-US" sz="1600" b="0">
                          <a:solidFill>
                            <a:srgbClr val="000000"/>
                          </a:solidFill>
                          <a:latin typeface="Rockwell" pitchFamily="18" charset="0"/>
                        </a:rPr>
                        <a:t> refinement, and natural language processing ambiguity are major issues and </a:t>
                      </a:r>
                      <a:r>
                        <a:rPr lang="en-IN" altLang="en-US" sz="1600" b="1">
                          <a:solidFill>
                            <a:srgbClr val="000000"/>
                          </a:solidFill>
                          <a:latin typeface="Rockwell" pitchFamily="18" charset="0"/>
                        </a:rPr>
                        <a:t>challenges</a:t>
                      </a:r>
                      <a:r>
                        <a:rPr lang="en-IN" altLang="en-US" sz="1600" b="0">
                          <a:solidFill>
                            <a:srgbClr val="000000"/>
                          </a:solidFill>
                          <a:latin typeface="Rockwell" pitchFamily="18" charset="0"/>
                        </a:rPr>
                        <a:t> that arise during </a:t>
                      </a:r>
                      <a:r>
                        <a:rPr lang="en-IN" altLang="en-US" sz="1600" b="1">
                          <a:solidFill>
                            <a:srgbClr val="000000"/>
                          </a:solidFill>
                          <a:latin typeface="Rockwell" pitchFamily="18" charset="0"/>
                        </a:rPr>
                        <a:t>text mining</a:t>
                      </a:r>
                      <a:r>
                        <a:rPr lang="en-IN" altLang="en-US" sz="1600" b="0">
                          <a:solidFill>
                            <a:srgbClr val="000000"/>
                          </a:solidFill>
                          <a:latin typeface="Rockwell" pitchFamily="18" charset="0"/>
                        </a:rPr>
                        <a:t> process.</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38100" cap="flat" cmpd="sng">
                      <a:solidFill>
                        <a:schemeClr val="dk1">
                          <a:alpha val="100000"/>
                        </a:schemeClr>
                      </a:solidFill>
                      <a:prstDash val="solid"/>
                      <a:round/>
                    </a:lnT>
                    <a:lnB w="12700" cap="flat" cmpd="sng">
                      <a:solidFill>
                        <a:schemeClr val="dk1">
                          <a:alpha val="100000"/>
                        </a:schemeClr>
                      </a:solidFill>
                      <a:prstDash val="solid"/>
                      <a:round/>
                    </a:lnB>
                    <a:solidFill>
                      <a:srgbClr val="D5E0D6"/>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4307" name="Table 4194306"/>
          <p:cNvGraphicFramePr>
            <a:graphicFrameLocks/>
          </p:cNvGraphicFramePr>
          <p:nvPr/>
        </p:nvGraphicFramePr>
        <p:xfrm>
          <a:off x="609600" y="381000"/>
          <a:ext cx="7848600" cy="6227761"/>
        </p:xfrm>
        <a:graphic>
          <a:graphicData uri="http://schemas.openxmlformats.org/drawingml/2006/table">
            <a:tbl>
              <a:tblPr/>
              <a:tblGrid>
                <a:gridCol w="1143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9050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gridCol w="1905000">
                  <a:extLst>
                    <a:ext uri="{9D8B030D-6E8A-4147-A177-3AD203B41FA5}">
                      <a16:colId xmlns:a16="http://schemas.microsoft.com/office/drawing/2014/main" val="20005"/>
                    </a:ext>
                  </a:extLst>
                </a:gridCol>
              </a:tblGrid>
              <a:tr h="925512">
                <a:tc>
                  <a:txBody>
                    <a:bodyPr/>
                    <a:lstStyle/>
                    <a:p>
                      <a:pPr lvl="0" algn="l" eaLnBrk="1" latinLnBrk="1" hangingPunct="1"/>
                      <a:r>
                        <a:rPr lang="en-US" altLang="en-US" sz="1800" b="1">
                          <a:solidFill>
                            <a:srgbClr val="FFFFFF"/>
                          </a:solidFill>
                          <a:latin typeface="Times New Roman" pitchFamily="18" charset="0"/>
                          <a:ea typeface="Times New Roman" pitchFamily="18" charset="0"/>
                        </a:rPr>
                        <a:t>Paper</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38100" cap="flat" cmpd="sng">
                      <a:solidFill>
                        <a:schemeClr val="dk1">
                          <a:alpha val="100000"/>
                        </a:schemeClr>
                      </a:solidFill>
                      <a:prstDash val="solid"/>
                      <a:round/>
                    </a:lnB>
                    <a:solidFill>
                      <a:schemeClr val="accent1"/>
                    </a:solidFill>
                  </a:tcPr>
                </a:tc>
                <a:tc>
                  <a:txBody>
                    <a:bodyPr/>
                    <a:lstStyle/>
                    <a:p>
                      <a:pPr lvl="0" algn="l" eaLnBrk="1" latinLnBrk="1" hangingPunct="1"/>
                      <a:r>
                        <a:rPr lang="en-US" altLang="en-US" sz="1800" b="1">
                          <a:solidFill>
                            <a:srgbClr val="FFFFFF"/>
                          </a:solidFill>
                          <a:latin typeface="Times New Roman" pitchFamily="18" charset="0"/>
                          <a:ea typeface="Times New Roman" pitchFamily="18" charset="0"/>
                        </a:rPr>
                        <a:t>Author</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38100" cap="flat" cmpd="sng">
                      <a:solidFill>
                        <a:schemeClr val="dk1">
                          <a:alpha val="100000"/>
                        </a:schemeClr>
                      </a:solidFill>
                      <a:prstDash val="solid"/>
                      <a:round/>
                    </a:lnB>
                    <a:solidFill>
                      <a:schemeClr val="accent1"/>
                    </a:solidFill>
                  </a:tcPr>
                </a:tc>
                <a:tc>
                  <a:txBody>
                    <a:bodyPr/>
                    <a:lstStyle/>
                    <a:p>
                      <a:pPr lvl="0" algn="l" eaLnBrk="1" latinLnBrk="1" hangingPunct="1"/>
                      <a:r>
                        <a:rPr lang="en-US" altLang="en-US" sz="1800" b="1">
                          <a:solidFill>
                            <a:srgbClr val="FFFFFF"/>
                          </a:solidFill>
                          <a:latin typeface="Times New Roman" pitchFamily="18" charset="0"/>
                          <a:ea typeface="Times New Roman" pitchFamily="18" charset="0"/>
                        </a:rPr>
                        <a:t>Title (year)</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38100" cap="flat" cmpd="sng">
                      <a:solidFill>
                        <a:schemeClr val="dk1">
                          <a:alpha val="100000"/>
                        </a:schemeClr>
                      </a:solidFill>
                      <a:prstDash val="solid"/>
                      <a:round/>
                    </a:lnB>
                    <a:solidFill>
                      <a:schemeClr val="accent1"/>
                    </a:solidFill>
                  </a:tcPr>
                </a:tc>
                <a:tc>
                  <a:txBody>
                    <a:bodyPr/>
                    <a:lstStyle/>
                    <a:p>
                      <a:pPr lvl="0" algn="l" eaLnBrk="1" latinLnBrk="1" hangingPunct="1"/>
                      <a:r>
                        <a:rPr lang="en-US" altLang="en-US" sz="1800" b="1">
                          <a:solidFill>
                            <a:srgbClr val="FFFFFF"/>
                          </a:solidFill>
                          <a:latin typeface="Times New Roman" pitchFamily="18" charset="0"/>
                          <a:ea typeface="Times New Roman" pitchFamily="18" charset="0"/>
                        </a:rPr>
                        <a:t>Explanation</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38100" cap="flat" cmpd="sng">
                      <a:solidFill>
                        <a:schemeClr val="dk1">
                          <a:alpha val="100000"/>
                        </a:schemeClr>
                      </a:solidFill>
                      <a:prstDash val="solid"/>
                      <a:round/>
                    </a:lnB>
                    <a:solidFill>
                      <a:schemeClr val="accent1"/>
                    </a:solidFill>
                  </a:tcPr>
                </a:tc>
                <a:tc>
                  <a:txBody>
                    <a:bodyPr/>
                    <a:lstStyle/>
                    <a:p>
                      <a:pPr lvl="0" algn="l" eaLnBrk="1" latinLnBrk="1" hangingPunct="1"/>
                      <a:r>
                        <a:rPr lang="en-US" altLang="en-US" sz="1800" b="1">
                          <a:solidFill>
                            <a:srgbClr val="FFFFFF"/>
                          </a:solidFill>
                          <a:latin typeface="Times New Roman" pitchFamily="18" charset="0"/>
                          <a:ea typeface="Times New Roman" pitchFamily="18" charset="0"/>
                        </a:rPr>
                        <a:t>Merits</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38100" cap="flat" cmpd="sng">
                      <a:solidFill>
                        <a:schemeClr val="dk1">
                          <a:alpha val="100000"/>
                        </a:schemeClr>
                      </a:solidFill>
                      <a:prstDash val="solid"/>
                      <a:round/>
                    </a:lnB>
                    <a:solidFill>
                      <a:schemeClr val="accent1"/>
                    </a:solidFill>
                  </a:tcPr>
                </a:tc>
                <a:tc>
                  <a:txBody>
                    <a:bodyPr/>
                    <a:lstStyle/>
                    <a:p>
                      <a:pPr lvl="0" algn="l" eaLnBrk="1" latinLnBrk="1" hangingPunct="1"/>
                      <a:r>
                        <a:rPr lang="en-US" altLang="en-US" sz="1800" b="1">
                          <a:solidFill>
                            <a:srgbClr val="FFFFFF"/>
                          </a:solidFill>
                          <a:latin typeface="Times New Roman" pitchFamily="18" charset="0"/>
                          <a:ea typeface="Times New Roman" pitchFamily="18" charset="0"/>
                        </a:rPr>
                        <a:t>Demerits</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38100" cap="flat" cmpd="sng">
                      <a:solidFill>
                        <a:schemeClr val="dk1">
                          <a:alpha val="100000"/>
                        </a:schemeClr>
                      </a:solidFill>
                      <a:prstDash val="solid"/>
                      <a:round/>
                    </a:lnB>
                    <a:solidFill>
                      <a:schemeClr val="accent1"/>
                    </a:solidFill>
                  </a:tcPr>
                </a:tc>
                <a:extLst>
                  <a:ext uri="{0D108BD9-81ED-4DB2-BD59-A6C34878D82A}">
                    <a16:rowId xmlns:a16="http://schemas.microsoft.com/office/drawing/2014/main" val="10000"/>
                  </a:ext>
                </a:extLst>
              </a:tr>
              <a:tr h="5302249">
                <a:tc>
                  <a:txBody>
                    <a:bodyPr/>
                    <a:lstStyle/>
                    <a:p>
                      <a:pPr lvl="0" algn="l" eaLnBrk="1" latinLnBrk="1" hangingPunct="1"/>
                      <a:r>
                        <a:rPr lang="en-IN" altLang="en-US" sz="1800" b="0">
                          <a:solidFill>
                            <a:srgbClr val="000000"/>
                          </a:solidFill>
                          <a:latin typeface="Rockwell" pitchFamily="18" charset="0"/>
                          <a:hlinkClick r:id="rId2"/>
                        </a:rPr>
                        <a:t>https://dl.acm.org/doi/pdf/10.1145/312624.312665</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38100" cap="flat" cmpd="sng">
                      <a:solidFill>
                        <a:schemeClr val="dk1">
                          <a:alpha val="100000"/>
                        </a:schemeClr>
                      </a:solidFill>
                      <a:prstDash val="solid"/>
                      <a:round/>
                    </a:lnT>
                    <a:lnB w="12700" cap="flat" cmpd="sng">
                      <a:solidFill>
                        <a:schemeClr val="dk1">
                          <a:alpha val="100000"/>
                        </a:schemeClr>
                      </a:solidFill>
                      <a:prstDash val="solid"/>
                      <a:round/>
                    </a:lnB>
                    <a:solidFill>
                      <a:srgbClr val="D5E0D6"/>
                    </a:solidFill>
                  </a:tcPr>
                </a:tc>
                <a:tc>
                  <a:txBody>
                    <a:bodyPr/>
                    <a:lstStyle/>
                    <a:p>
                      <a:pPr lvl="0" algn="l" eaLnBrk="1" latinLnBrk="1" hangingPunct="1"/>
                      <a:r>
                        <a:rPr lang="en-IN" altLang="en-US" sz="1800" b="0">
                          <a:solidFill>
                            <a:srgbClr val="C00000"/>
                          </a:solidFill>
                          <a:latin typeface="Times New Roman" pitchFamily="18" charset="0"/>
                          <a:ea typeface="Times New Roman" pitchFamily="18" charset="0"/>
                        </a:rPr>
                        <a:t> </a:t>
                      </a:r>
                      <a:r>
                        <a:rPr lang="en-IN" altLang="en-US" sz="1800" b="0" u="sng">
                          <a:solidFill>
                            <a:srgbClr val="C00000"/>
                          </a:solidFill>
                          <a:latin typeface="Times New Roman" pitchFamily="18" charset="0"/>
                          <a:ea typeface="Times New Roman" pitchFamily="18" charset="0"/>
                        </a:rPr>
                        <a:t>Jade Goldstein</a:t>
                      </a:r>
                    </a:p>
                    <a:p>
                      <a:pPr lvl="0" algn="l" eaLnBrk="1" latinLnBrk="1" hangingPunct="1"/>
                      <a:r>
                        <a:rPr lang="en-IN" altLang="en-US" sz="1800" b="0">
                          <a:solidFill>
                            <a:srgbClr val="C00000"/>
                          </a:solidFill>
                          <a:latin typeface="Times New Roman" pitchFamily="18" charset="0"/>
                          <a:ea typeface="Times New Roman" pitchFamily="18" charset="0"/>
                        </a:rPr>
                        <a:t>,</a:t>
                      </a:r>
                    </a:p>
                    <a:p>
                      <a:pPr lvl="0" algn="l" eaLnBrk="1" latinLnBrk="1" hangingPunct="1"/>
                      <a:r>
                        <a:rPr lang="en-IN" altLang="en-US" sz="1800" b="0">
                          <a:solidFill>
                            <a:srgbClr val="C00000"/>
                          </a:solidFill>
                          <a:latin typeface="Times New Roman" pitchFamily="18" charset="0"/>
                          <a:ea typeface="Times New Roman" pitchFamily="18" charset="0"/>
                        </a:rPr>
                        <a:t> </a:t>
                      </a:r>
                      <a:r>
                        <a:rPr lang="en-IN" altLang="en-US" sz="1800" b="0" u="sng">
                          <a:solidFill>
                            <a:srgbClr val="C00000"/>
                          </a:solidFill>
                          <a:latin typeface="Times New Roman" pitchFamily="18" charset="0"/>
                          <a:ea typeface="Times New Roman" pitchFamily="18" charset="0"/>
                        </a:rPr>
                        <a:t>Mark Kantrowitz</a:t>
                      </a:r>
                    </a:p>
                    <a:p>
                      <a:pPr lvl="0" algn="l" eaLnBrk="1" latinLnBrk="1" hangingPunct="1"/>
                      <a:r>
                        <a:rPr lang="en-IN" altLang="en-US" sz="1800" b="0">
                          <a:solidFill>
                            <a:srgbClr val="C00000"/>
                          </a:solidFill>
                          <a:latin typeface="Times New Roman" pitchFamily="18" charset="0"/>
                          <a:ea typeface="Times New Roman" pitchFamily="18" charset="0"/>
                        </a:rPr>
                        <a:t>,</a:t>
                      </a:r>
                    </a:p>
                    <a:p>
                      <a:pPr lvl="0" algn="l" eaLnBrk="1" latinLnBrk="1" hangingPunct="1"/>
                      <a:r>
                        <a:rPr lang="en-IN" altLang="en-US" sz="1800" b="0">
                          <a:solidFill>
                            <a:srgbClr val="C00000"/>
                          </a:solidFill>
                          <a:latin typeface="Times New Roman" pitchFamily="18" charset="0"/>
                          <a:ea typeface="Times New Roman" pitchFamily="18" charset="0"/>
                        </a:rPr>
                        <a:t> </a:t>
                      </a:r>
                      <a:r>
                        <a:rPr lang="en-IN" altLang="en-US" sz="1800" b="0" u="sng">
                          <a:solidFill>
                            <a:srgbClr val="C00000"/>
                          </a:solidFill>
                          <a:latin typeface="Times New Roman" pitchFamily="18" charset="0"/>
                          <a:ea typeface="Times New Roman" pitchFamily="18" charset="0"/>
                        </a:rPr>
                        <a:t>Vibhu Mittal</a:t>
                      </a:r>
                    </a:p>
                    <a:p>
                      <a:pPr lvl="0" algn="l" eaLnBrk="1" latinLnBrk="1" hangingPunct="1"/>
                      <a:r>
                        <a:rPr lang="en-IN" altLang="en-US" sz="1800" b="0">
                          <a:solidFill>
                            <a:srgbClr val="C00000"/>
                          </a:solidFill>
                          <a:latin typeface="Times New Roman" pitchFamily="18" charset="0"/>
                          <a:ea typeface="Times New Roman" pitchFamily="18" charset="0"/>
                        </a:rPr>
                        <a:t>,</a:t>
                      </a:r>
                    </a:p>
                    <a:p>
                      <a:pPr lvl="0" algn="l" eaLnBrk="1" latinLnBrk="1" hangingPunct="1"/>
                      <a:r>
                        <a:rPr lang="en-IN" altLang="en-US" sz="1800" b="0">
                          <a:solidFill>
                            <a:srgbClr val="C00000"/>
                          </a:solidFill>
                          <a:latin typeface="Times New Roman" pitchFamily="18" charset="0"/>
                          <a:ea typeface="Times New Roman" pitchFamily="18" charset="0"/>
                        </a:rPr>
                        <a:t> </a:t>
                      </a:r>
                      <a:r>
                        <a:rPr lang="en-IN" altLang="en-US" sz="1800" b="0" u="sng">
                          <a:solidFill>
                            <a:srgbClr val="C00000"/>
                          </a:solidFill>
                          <a:latin typeface="Times New Roman" pitchFamily="18" charset="0"/>
                          <a:ea typeface="Times New Roman" pitchFamily="18" charset="0"/>
                        </a:rPr>
                        <a:t>Jaime Carbonell</a:t>
                      </a:r>
                    </a:p>
                    <a:p>
                      <a:pPr lvl="0" algn="l" eaLnBrk="1" latinLnBrk="1" hangingPunct="1"/>
                      <a:r>
                        <a:rPr lang="en-IN" altLang="en-US" sz="1800" b="0">
                          <a:solidFill>
                            <a:srgbClr val="000000"/>
                          </a:solidFill>
                          <a:latin typeface="Times New Roman" pitchFamily="18" charset="0"/>
                          <a:ea typeface="Times New Roman" pitchFamily="18" charset="0"/>
                        </a:rPr>
                        <a:t> </a:t>
                      </a:r>
                    </a:p>
                    <a:p>
                      <a:pPr lvl="0" algn="l" eaLnBrk="1" latinLnBrk="1" hangingPunct="1"/>
                      <a:endParaRPr lang="en-US" altLang="en-US">
                        <a:solidFill>
                          <a:srgbClr val="000000"/>
                        </a:solidFill>
                        <a:latin typeface="Times New Roman" pitchFamily="18" charset="0"/>
                        <a:ea typeface="Times New Roman" pitchFamily="18" charset="0"/>
                      </a:endParaRPr>
                    </a:p>
                  </a:txBody>
                  <a:tcPr>
                    <a:lnL w="12700" cap="flat" cmpd="sng">
                      <a:solidFill>
                        <a:schemeClr val="dk1">
                          <a:alpha val="100000"/>
                        </a:schemeClr>
                      </a:solidFill>
                      <a:prstDash val="solid"/>
                      <a:round/>
                    </a:lnL>
                    <a:lnR w="12700" cap="flat" cmpd="sng">
                      <a:solidFill>
                        <a:schemeClr val="dk1">
                          <a:alpha val="100000"/>
                        </a:schemeClr>
                      </a:solidFill>
                      <a:prstDash val="solid"/>
                      <a:round/>
                    </a:lnR>
                    <a:lnT w="38100" cap="flat" cmpd="sng">
                      <a:solidFill>
                        <a:schemeClr val="dk1">
                          <a:alpha val="100000"/>
                        </a:schemeClr>
                      </a:solidFill>
                      <a:prstDash val="solid"/>
                      <a:round/>
                    </a:lnT>
                    <a:lnB w="12700" cap="flat" cmpd="sng">
                      <a:solidFill>
                        <a:schemeClr val="dk1">
                          <a:alpha val="100000"/>
                        </a:schemeClr>
                      </a:solidFill>
                      <a:prstDash val="solid"/>
                      <a:round/>
                    </a:lnB>
                    <a:solidFill>
                      <a:srgbClr val="D5E0D6"/>
                    </a:solidFill>
                  </a:tcPr>
                </a:tc>
                <a:tc>
                  <a:txBody>
                    <a:bodyPr/>
                    <a:lstStyle/>
                    <a:p>
                      <a:pPr lvl="0" algn="l" eaLnBrk="1" latinLnBrk="1" hangingPunct="1"/>
                      <a:r>
                        <a:rPr lang="en-IN" altLang="en-US" sz="1800" b="0">
                          <a:solidFill>
                            <a:srgbClr val="000000"/>
                          </a:solidFill>
                          <a:latin typeface="Times New Roman" pitchFamily="18" charset="0"/>
                          <a:ea typeface="Times New Roman" pitchFamily="18" charset="0"/>
                        </a:rPr>
                        <a:t>Summarizing text documents: sentence selection and evaluation metrics</a:t>
                      </a:r>
                    </a:p>
                    <a:p>
                      <a:pPr lvl="0" algn="l" eaLnBrk="1" latinLnBrk="1" hangingPunct="1"/>
                      <a:r>
                        <a:rPr lang="en-US" altLang="en-US" sz="1800" b="0">
                          <a:solidFill>
                            <a:srgbClr val="000000"/>
                          </a:solidFill>
                          <a:latin typeface="Rockwell" pitchFamily="18" charset="0"/>
                        </a:rPr>
                        <a:t>(2017)</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38100" cap="flat" cmpd="sng">
                      <a:solidFill>
                        <a:schemeClr val="dk1">
                          <a:alpha val="100000"/>
                        </a:schemeClr>
                      </a:solidFill>
                      <a:prstDash val="solid"/>
                      <a:round/>
                    </a:lnT>
                    <a:lnB w="12700" cap="flat" cmpd="sng">
                      <a:solidFill>
                        <a:schemeClr val="dk1">
                          <a:alpha val="100000"/>
                        </a:schemeClr>
                      </a:solidFill>
                      <a:prstDash val="solid"/>
                      <a:round/>
                    </a:lnB>
                    <a:solidFill>
                      <a:srgbClr val="D5E0D6"/>
                    </a:solidFill>
                  </a:tcPr>
                </a:tc>
                <a:tc>
                  <a:txBody>
                    <a:bodyPr/>
                    <a:lstStyle/>
                    <a:p>
                      <a:pPr lvl="0" algn="l" eaLnBrk="1" latinLnBrk="1" hangingPunct="1"/>
                      <a:r>
                        <a:rPr lang="en-IN" altLang="en-US" sz="1800" b="0">
                          <a:solidFill>
                            <a:srgbClr val="000000"/>
                          </a:solidFill>
                          <a:latin typeface="Times New Roman" pitchFamily="18" charset="0"/>
                          <a:ea typeface="Times New Roman" pitchFamily="18" charset="0"/>
                        </a:rPr>
                        <a:t>This paper presents our analysis of news-article summaries generated by sentence selection. Sentences are ranked for potential inclusion in the summary using a weighted combination of statistical and linguistic features. The statistical features were adapted from standard IR methods.</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38100" cap="flat" cmpd="sng">
                      <a:solidFill>
                        <a:schemeClr val="dk1">
                          <a:alpha val="100000"/>
                        </a:schemeClr>
                      </a:solidFill>
                      <a:prstDash val="solid"/>
                      <a:round/>
                    </a:lnT>
                    <a:lnB w="12700" cap="flat" cmpd="sng">
                      <a:solidFill>
                        <a:schemeClr val="dk1">
                          <a:alpha val="100000"/>
                        </a:schemeClr>
                      </a:solidFill>
                      <a:prstDash val="solid"/>
                      <a:round/>
                    </a:lnB>
                    <a:solidFill>
                      <a:srgbClr val="D5E0D6"/>
                    </a:solidFill>
                  </a:tcPr>
                </a:tc>
                <a:tc>
                  <a:txBody>
                    <a:bodyPr/>
                    <a:lstStyle/>
                    <a:p>
                      <a:pPr lvl="0" algn="l" eaLnBrk="1" latinLnBrk="1" hangingPunct="1"/>
                      <a:r>
                        <a:rPr lang="en-IN" altLang="en-US" sz="1700" b="1">
                          <a:solidFill>
                            <a:srgbClr val="000000"/>
                          </a:solidFill>
                          <a:latin typeface="Times New Roman" pitchFamily="18" charset="0"/>
                          <a:ea typeface="Times New Roman" pitchFamily="18" charset="0"/>
                        </a:rPr>
                        <a:t>Summarization</a:t>
                      </a:r>
                      <a:r>
                        <a:rPr lang="en-IN" altLang="en-US" sz="1700" b="0">
                          <a:solidFill>
                            <a:srgbClr val="000000"/>
                          </a:solidFill>
                          <a:latin typeface="Times New Roman" pitchFamily="18" charset="0"/>
                          <a:ea typeface="Times New Roman" pitchFamily="18" charset="0"/>
                        </a:rPr>
                        <a:t> methods </a:t>
                      </a:r>
                      <a:r>
                        <a:rPr lang="en-IN" altLang="en-US" sz="1700" b="1">
                          <a:solidFill>
                            <a:srgbClr val="000000"/>
                          </a:solidFill>
                          <a:latin typeface="Times New Roman" pitchFamily="18" charset="0"/>
                          <a:ea typeface="Times New Roman" pitchFamily="18" charset="0"/>
                        </a:rPr>
                        <a:t>are</a:t>
                      </a:r>
                      <a:r>
                        <a:rPr lang="en-IN" altLang="en-US" sz="1700" b="0">
                          <a:solidFill>
                            <a:srgbClr val="000000"/>
                          </a:solidFill>
                          <a:latin typeface="Times New Roman" pitchFamily="18" charset="0"/>
                          <a:ea typeface="Times New Roman" pitchFamily="18" charset="0"/>
                        </a:rPr>
                        <a:t> greatly </a:t>
                      </a:r>
                      <a:r>
                        <a:rPr lang="en-IN" altLang="en-US" sz="1700" b="1">
                          <a:solidFill>
                            <a:srgbClr val="000000"/>
                          </a:solidFill>
                          <a:latin typeface="Times New Roman" pitchFamily="18" charset="0"/>
                          <a:ea typeface="Times New Roman" pitchFamily="18" charset="0"/>
                        </a:rPr>
                        <a:t>needed</a:t>
                      </a:r>
                      <a:r>
                        <a:rPr lang="en-IN" altLang="en-US" sz="1700" b="0">
                          <a:solidFill>
                            <a:srgbClr val="000000"/>
                          </a:solidFill>
                          <a:latin typeface="Times New Roman" pitchFamily="18" charset="0"/>
                          <a:ea typeface="Times New Roman" pitchFamily="18" charset="0"/>
                        </a:rPr>
                        <a:t> to consume the ever-growing amount of </a:t>
                      </a:r>
                      <a:r>
                        <a:rPr lang="en-IN" altLang="en-US" sz="1700" b="1">
                          <a:solidFill>
                            <a:srgbClr val="000000"/>
                          </a:solidFill>
                          <a:latin typeface="Times New Roman" pitchFamily="18" charset="0"/>
                          <a:ea typeface="Times New Roman" pitchFamily="18" charset="0"/>
                        </a:rPr>
                        <a:t>text</a:t>
                      </a:r>
                      <a:r>
                        <a:rPr lang="en-IN" altLang="en-US" sz="1700" b="0">
                          <a:solidFill>
                            <a:srgbClr val="000000"/>
                          </a:solidFill>
                          <a:latin typeface="Times New Roman" pitchFamily="18" charset="0"/>
                          <a:ea typeface="Times New Roman" pitchFamily="18" charset="0"/>
                        </a:rPr>
                        <a:t> data available online. In essence, </a:t>
                      </a:r>
                      <a:r>
                        <a:rPr lang="en-IN" altLang="en-US" sz="1700" b="1">
                          <a:solidFill>
                            <a:srgbClr val="000000"/>
                          </a:solidFill>
                          <a:latin typeface="Times New Roman" pitchFamily="18" charset="0"/>
                          <a:ea typeface="Times New Roman" pitchFamily="18" charset="0"/>
                        </a:rPr>
                        <a:t>summarization is</a:t>
                      </a:r>
                      <a:r>
                        <a:rPr lang="en-IN" altLang="en-US" sz="1700" b="0">
                          <a:solidFill>
                            <a:srgbClr val="000000"/>
                          </a:solidFill>
                          <a:latin typeface="Times New Roman" pitchFamily="18" charset="0"/>
                          <a:ea typeface="Times New Roman" pitchFamily="18" charset="0"/>
                        </a:rPr>
                        <a:t> meant to help us consume relevant information faster.</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38100" cap="flat" cmpd="sng">
                      <a:solidFill>
                        <a:schemeClr val="dk1">
                          <a:alpha val="100000"/>
                        </a:schemeClr>
                      </a:solidFill>
                      <a:prstDash val="solid"/>
                      <a:round/>
                    </a:lnT>
                    <a:lnB w="12700" cap="flat" cmpd="sng">
                      <a:solidFill>
                        <a:schemeClr val="dk1">
                          <a:alpha val="100000"/>
                        </a:schemeClr>
                      </a:solidFill>
                      <a:prstDash val="solid"/>
                      <a:round/>
                    </a:lnB>
                    <a:solidFill>
                      <a:srgbClr val="D5E0D6"/>
                    </a:solidFill>
                  </a:tcPr>
                </a:tc>
                <a:tc>
                  <a:txBody>
                    <a:bodyPr/>
                    <a:lstStyle/>
                    <a:p>
                      <a:pPr lvl="0" algn="l" eaLnBrk="1" latinLnBrk="1" hangingPunct="1"/>
                      <a:r>
                        <a:rPr lang="en-IN" altLang="en-US" sz="1800" b="0">
                          <a:solidFill>
                            <a:srgbClr val="000000"/>
                          </a:solidFill>
                          <a:latin typeface="Times New Roman" pitchFamily="18" charset="0"/>
                          <a:ea typeface="Times New Roman" pitchFamily="18" charset="0"/>
                        </a:rPr>
                        <a:t>The main </a:t>
                      </a:r>
                      <a:r>
                        <a:rPr lang="en-IN" altLang="en-US" sz="1800" b="1">
                          <a:solidFill>
                            <a:srgbClr val="000000"/>
                          </a:solidFill>
                          <a:latin typeface="Times New Roman" pitchFamily="18" charset="0"/>
                          <a:ea typeface="Times New Roman" pitchFamily="18" charset="0"/>
                        </a:rPr>
                        <a:t>drawback</a:t>
                      </a:r>
                      <a:r>
                        <a:rPr lang="en-IN" altLang="en-US" sz="1800" b="0">
                          <a:solidFill>
                            <a:srgbClr val="000000"/>
                          </a:solidFill>
                          <a:latin typeface="Times New Roman" pitchFamily="18" charset="0"/>
                          <a:ea typeface="Times New Roman" pitchFamily="18" charset="0"/>
                        </a:rPr>
                        <a:t> is redundancy in summary sentences. The sentences are ranked on the basis of term and document frequency [9]. The similarity between query vector and sentence vectors is calculated then the highest scoring sentences are included in summary.</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38100" cap="flat" cmpd="sng">
                      <a:solidFill>
                        <a:schemeClr val="dk1">
                          <a:alpha val="100000"/>
                        </a:schemeClr>
                      </a:solidFill>
                      <a:prstDash val="solid"/>
                      <a:round/>
                    </a:lnT>
                    <a:lnB w="12700" cap="flat" cmpd="sng">
                      <a:solidFill>
                        <a:schemeClr val="dk1">
                          <a:alpha val="100000"/>
                        </a:schemeClr>
                      </a:solidFill>
                      <a:prstDash val="solid"/>
                      <a:round/>
                    </a:lnB>
                    <a:solidFill>
                      <a:srgbClr val="D5E0D6"/>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4308" name="Table 4194307"/>
          <p:cNvGraphicFramePr>
            <a:graphicFrameLocks/>
          </p:cNvGraphicFramePr>
          <p:nvPr/>
        </p:nvGraphicFramePr>
        <p:xfrm>
          <a:off x="642937" y="142875"/>
          <a:ext cx="7848600" cy="6499225"/>
        </p:xfrm>
        <a:graphic>
          <a:graphicData uri="http://schemas.openxmlformats.org/drawingml/2006/table">
            <a:tbl>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gridCol w="1447800">
                  <a:extLst>
                    <a:ext uri="{9D8B030D-6E8A-4147-A177-3AD203B41FA5}">
                      <a16:colId xmlns:a16="http://schemas.microsoft.com/office/drawing/2014/main" val="20005"/>
                    </a:ext>
                  </a:extLst>
                </a:gridCol>
              </a:tblGrid>
              <a:tr h="1149350">
                <a:tc>
                  <a:txBody>
                    <a:bodyPr/>
                    <a:lstStyle/>
                    <a:p>
                      <a:pPr lvl="0" algn="l" eaLnBrk="1" latinLnBrk="1" hangingPunct="1"/>
                      <a:r>
                        <a:rPr lang="en-US" altLang="en-US" sz="1800" b="1">
                          <a:solidFill>
                            <a:srgbClr val="FFFFFF"/>
                          </a:solidFill>
                          <a:latin typeface="Times New Roman" pitchFamily="18" charset="0"/>
                          <a:ea typeface="Times New Roman" pitchFamily="18" charset="0"/>
                        </a:rPr>
                        <a:t>Paper</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38100" cap="flat" cmpd="sng">
                      <a:solidFill>
                        <a:schemeClr val="dk1">
                          <a:alpha val="100000"/>
                        </a:schemeClr>
                      </a:solidFill>
                      <a:prstDash val="solid"/>
                      <a:round/>
                    </a:lnB>
                    <a:solidFill>
                      <a:schemeClr val="accent1"/>
                    </a:solidFill>
                  </a:tcPr>
                </a:tc>
                <a:tc>
                  <a:txBody>
                    <a:bodyPr/>
                    <a:lstStyle/>
                    <a:p>
                      <a:pPr lvl="0" algn="l" eaLnBrk="1" latinLnBrk="1" hangingPunct="1"/>
                      <a:r>
                        <a:rPr lang="en-US" altLang="en-US" sz="1800" b="1">
                          <a:solidFill>
                            <a:srgbClr val="FFFFFF"/>
                          </a:solidFill>
                          <a:latin typeface="Times New Roman" pitchFamily="18" charset="0"/>
                          <a:ea typeface="Times New Roman" pitchFamily="18" charset="0"/>
                        </a:rPr>
                        <a:t>Author</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38100" cap="flat" cmpd="sng">
                      <a:solidFill>
                        <a:schemeClr val="dk1">
                          <a:alpha val="100000"/>
                        </a:schemeClr>
                      </a:solidFill>
                      <a:prstDash val="solid"/>
                      <a:round/>
                    </a:lnB>
                    <a:solidFill>
                      <a:schemeClr val="accent1"/>
                    </a:solidFill>
                  </a:tcPr>
                </a:tc>
                <a:tc>
                  <a:txBody>
                    <a:bodyPr/>
                    <a:lstStyle/>
                    <a:p>
                      <a:pPr lvl="0" algn="l" eaLnBrk="1" latinLnBrk="1" hangingPunct="1"/>
                      <a:r>
                        <a:rPr lang="en-US" altLang="en-US" sz="1800" b="1">
                          <a:solidFill>
                            <a:srgbClr val="FFFFFF"/>
                          </a:solidFill>
                          <a:latin typeface="Times New Roman" pitchFamily="18" charset="0"/>
                          <a:ea typeface="Times New Roman" pitchFamily="18" charset="0"/>
                        </a:rPr>
                        <a:t>Title (year)</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38100" cap="flat" cmpd="sng">
                      <a:solidFill>
                        <a:schemeClr val="dk1">
                          <a:alpha val="100000"/>
                        </a:schemeClr>
                      </a:solidFill>
                      <a:prstDash val="solid"/>
                      <a:round/>
                    </a:lnB>
                    <a:solidFill>
                      <a:schemeClr val="accent1"/>
                    </a:solidFill>
                  </a:tcPr>
                </a:tc>
                <a:tc>
                  <a:txBody>
                    <a:bodyPr/>
                    <a:lstStyle/>
                    <a:p>
                      <a:pPr lvl="0" algn="l" eaLnBrk="1" latinLnBrk="1" hangingPunct="1"/>
                      <a:r>
                        <a:rPr lang="en-US" altLang="en-US" sz="1800" b="1">
                          <a:solidFill>
                            <a:srgbClr val="FFFFFF"/>
                          </a:solidFill>
                          <a:latin typeface="Times New Roman" pitchFamily="18" charset="0"/>
                          <a:ea typeface="Times New Roman" pitchFamily="18" charset="0"/>
                        </a:rPr>
                        <a:t>Explanation</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38100" cap="flat" cmpd="sng">
                      <a:solidFill>
                        <a:schemeClr val="dk1">
                          <a:alpha val="100000"/>
                        </a:schemeClr>
                      </a:solidFill>
                      <a:prstDash val="solid"/>
                      <a:round/>
                    </a:lnB>
                    <a:solidFill>
                      <a:schemeClr val="accent1"/>
                    </a:solidFill>
                  </a:tcPr>
                </a:tc>
                <a:tc>
                  <a:txBody>
                    <a:bodyPr/>
                    <a:lstStyle/>
                    <a:p>
                      <a:pPr lvl="0" algn="l" eaLnBrk="1" latinLnBrk="1" hangingPunct="1"/>
                      <a:r>
                        <a:rPr lang="en-US" altLang="en-US" sz="1800" b="1">
                          <a:solidFill>
                            <a:srgbClr val="FFFFFF"/>
                          </a:solidFill>
                          <a:latin typeface="Times New Roman" pitchFamily="18" charset="0"/>
                          <a:ea typeface="Times New Roman" pitchFamily="18" charset="0"/>
                        </a:rPr>
                        <a:t>Merits</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38100" cap="flat" cmpd="sng">
                      <a:solidFill>
                        <a:schemeClr val="dk1">
                          <a:alpha val="100000"/>
                        </a:schemeClr>
                      </a:solidFill>
                      <a:prstDash val="solid"/>
                      <a:round/>
                    </a:lnB>
                    <a:solidFill>
                      <a:schemeClr val="accent1"/>
                    </a:solidFill>
                  </a:tcPr>
                </a:tc>
                <a:tc>
                  <a:txBody>
                    <a:bodyPr/>
                    <a:lstStyle/>
                    <a:p>
                      <a:pPr lvl="0" algn="l" eaLnBrk="1" latinLnBrk="1" hangingPunct="1"/>
                      <a:r>
                        <a:rPr lang="en-US" altLang="en-US" sz="1800" b="1">
                          <a:solidFill>
                            <a:srgbClr val="FFFFFF"/>
                          </a:solidFill>
                          <a:latin typeface="Times New Roman" pitchFamily="18" charset="0"/>
                          <a:ea typeface="Times New Roman" pitchFamily="18" charset="0"/>
                        </a:rPr>
                        <a:t>Demerits</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38100" cap="flat" cmpd="sng">
                      <a:solidFill>
                        <a:schemeClr val="dk1">
                          <a:alpha val="100000"/>
                        </a:schemeClr>
                      </a:solidFill>
                      <a:prstDash val="solid"/>
                      <a:round/>
                    </a:lnB>
                    <a:solidFill>
                      <a:schemeClr val="accent1"/>
                    </a:solidFill>
                  </a:tcPr>
                </a:tc>
                <a:extLst>
                  <a:ext uri="{0D108BD9-81ED-4DB2-BD59-A6C34878D82A}">
                    <a16:rowId xmlns:a16="http://schemas.microsoft.com/office/drawing/2014/main" val="10000"/>
                  </a:ext>
                </a:extLst>
              </a:tr>
              <a:tr h="5349875">
                <a:tc>
                  <a:txBody>
                    <a:bodyPr/>
                    <a:lstStyle/>
                    <a:p>
                      <a:pPr lvl="0" algn="l" eaLnBrk="1" latinLnBrk="1" hangingPunct="1"/>
                      <a:r>
                        <a:rPr lang="en-IN" altLang="en-US" sz="1800" b="0">
                          <a:solidFill>
                            <a:srgbClr val="000000"/>
                          </a:solidFill>
                          <a:latin typeface="Rockwell" pitchFamily="18" charset="0"/>
                          <a:hlinkClick r:id="rId2"/>
                        </a:rPr>
                        <a:t>https://www.aclweb.org/anthology/W14-3336.pdf</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38100" cap="flat" cmpd="sng">
                      <a:solidFill>
                        <a:schemeClr val="dk1">
                          <a:alpha val="100000"/>
                        </a:schemeClr>
                      </a:solidFill>
                      <a:prstDash val="solid"/>
                      <a:round/>
                    </a:lnT>
                    <a:lnB w="12700" cap="flat" cmpd="sng">
                      <a:solidFill>
                        <a:schemeClr val="dk1">
                          <a:alpha val="100000"/>
                        </a:schemeClr>
                      </a:solidFill>
                      <a:prstDash val="solid"/>
                      <a:round/>
                    </a:lnB>
                    <a:solidFill>
                      <a:srgbClr val="D5E0D6"/>
                    </a:solidFill>
                  </a:tcPr>
                </a:tc>
                <a:tc>
                  <a:txBody>
                    <a:bodyPr/>
                    <a:lstStyle/>
                    <a:p>
                      <a:pPr lvl="0" algn="l" eaLnBrk="1" latinLnBrk="1" hangingPunct="1"/>
                      <a:r>
                        <a:rPr lang="en-IN" altLang="en-US" sz="1800" b="0">
                          <a:solidFill>
                            <a:srgbClr val="C00000"/>
                          </a:solidFill>
                          <a:latin typeface="Rockwell" pitchFamily="18" charset="0"/>
                        </a:rPr>
                        <a:t>Matous Mach ˇ a´cek ˇ and Ondrej Bojar</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38100" cap="flat" cmpd="sng">
                      <a:solidFill>
                        <a:schemeClr val="dk1">
                          <a:alpha val="100000"/>
                        </a:schemeClr>
                      </a:solidFill>
                      <a:prstDash val="solid"/>
                      <a:round/>
                    </a:lnT>
                    <a:lnB w="12700" cap="flat" cmpd="sng">
                      <a:solidFill>
                        <a:schemeClr val="dk1">
                          <a:alpha val="100000"/>
                        </a:schemeClr>
                      </a:solidFill>
                      <a:prstDash val="solid"/>
                      <a:round/>
                    </a:lnB>
                    <a:solidFill>
                      <a:srgbClr val="D5E0D6"/>
                    </a:solidFill>
                  </a:tcPr>
                </a:tc>
                <a:tc>
                  <a:txBody>
                    <a:bodyPr/>
                    <a:lstStyle/>
                    <a:p>
                      <a:pPr lvl="0" algn="l" eaLnBrk="1" latinLnBrk="1" hangingPunct="1"/>
                      <a:r>
                        <a:rPr lang="en-IN" altLang="en-US" sz="1800" b="0">
                          <a:solidFill>
                            <a:srgbClr val="000000"/>
                          </a:solidFill>
                          <a:latin typeface="Times New Roman" pitchFamily="18" charset="0"/>
                          <a:ea typeface="Times New Roman" pitchFamily="18" charset="0"/>
                        </a:rPr>
                        <a:t>Results of the WMT14 Metrics Shared Task </a:t>
                      </a:r>
                    </a:p>
                    <a:p>
                      <a:pPr lvl="0" algn="l" eaLnBrk="1" latinLnBrk="1" hangingPunct="1"/>
                      <a:r>
                        <a:rPr lang="en-US" altLang="en-US" sz="1800" b="0">
                          <a:solidFill>
                            <a:srgbClr val="000000"/>
                          </a:solidFill>
                          <a:latin typeface="Times New Roman" pitchFamily="18" charset="0"/>
                          <a:ea typeface="Times New Roman" pitchFamily="18" charset="0"/>
                        </a:rPr>
                        <a:t>(2018)</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38100" cap="flat" cmpd="sng">
                      <a:solidFill>
                        <a:schemeClr val="dk1">
                          <a:alpha val="100000"/>
                        </a:schemeClr>
                      </a:solidFill>
                      <a:prstDash val="solid"/>
                      <a:round/>
                    </a:lnT>
                    <a:lnB w="12700" cap="flat" cmpd="sng">
                      <a:solidFill>
                        <a:schemeClr val="dk1">
                          <a:alpha val="100000"/>
                        </a:schemeClr>
                      </a:solidFill>
                      <a:prstDash val="solid"/>
                      <a:round/>
                    </a:lnB>
                    <a:solidFill>
                      <a:srgbClr val="D5E0D6"/>
                    </a:solidFill>
                  </a:tcPr>
                </a:tc>
                <a:tc>
                  <a:txBody>
                    <a:bodyPr/>
                    <a:lstStyle/>
                    <a:p>
                      <a:pPr lvl="0" algn="l" eaLnBrk="1" latinLnBrk="1" hangingPunct="1"/>
                      <a:r>
                        <a:rPr lang="en-IN" altLang="en-US" sz="1500" b="0">
                          <a:solidFill>
                            <a:srgbClr val="000000"/>
                          </a:solidFill>
                          <a:latin typeface="Times New Roman" pitchFamily="18" charset="0"/>
                          <a:ea typeface="Times New Roman" pitchFamily="18" charset="0"/>
                        </a:rPr>
                        <a:t>This paper presents the results of the WMT14 Metrics Shared Task. this task to score the outputs of the MT systems involved in WMT14 Shared Translation Task. We collected scores of 23 metrics from 12 research groups. In addition to that we computed scores of 6 standard metrics (BLEU, NIST, WER, PER, TER and CDER) as baselines. </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38100" cap="flat" cmpd="sng">
                      <a:solidFill>
                        <a:schemeClr val="dk1">
                          <a:alpha val="100000"/>
                        </a:schemeClr>
                      </a:solidFill>
                      <a:prstDash val="solid"/>
                      <a:round/>
                    </a:lnT>
                    <a:lnB w="12700" cap="flat" cmpd="sng">
                      <a:solidFill>
                        <a:schemeClr val="dk1">
                          <a:alpha val="100000"/>
                        </a:schemeClr>
                      </a:solidFill>
                      <a:prstDash val="solid"/>
                      <a:round/>
                    </a:lnB>
                    <a:solidFill>
                      <a:srgbClr val="D5E0D6"/>
                    </a:solidFill>
                  </a:tcPr>
                </a:tc>
                <a:tc>
                  <a:txBody>
                    <a:bodyPr/>
                    <a:lstStyle/>
                    <a:p>
                      <a:pPr lvl="0" algn="l" eaLnBrk="1" latinLnBrk="1" hangingPunct="1"/>
                      <a:r>
                        <a:rPr lang="en-IN" altLang="en-US" sz="1600" b="0">
                          <a:solidFill>
                            <a:srgbClr val="000000"/>
                          </a:solidFill>
                          <a:latin typeface="Times New Roman" pitchFamily="18" charset="0"/>
                          <a:ea typeface="Times New Roman" pitchFamily="18" charset="0"/>
                        </a:rPr>
                        <a:t> </a:t>
                      </a:r>
                      <a:r>
                        <a:rPr lang="en-IN" altLang="en-US" sz="1600" b="1">
                          <a:solidFill>
                            <a:srgbClr val="000000"/>
                          </a:solidFill>
                          <a:latin typeface="Times New Roman" pitchFamily="18" charset="0"/>
                          <a:ea typeface="Times New Roman" pitchFamily="18" charset="0"/>
                        </a:rPr>
                        <a:t>word metric</a:t>
                      </a:r>
                      <a:r>
                        <a:rPr lang="en-IN" altLang="en-US" sz="1600" b="0">
                          <a:solidFill>
                            <a:srgbClr val="000000"/>
                          </a:solidFill>
                          <a:latin typeface="Times New Roman" pitchFamily="18" charset="0"/>
                          <a:ea typeface="Times New Roman" pitchFamily="18" charset="0"/>
                        </a:rPr>
                        <a:t> on a discrete group is a way to measure distance between any two elements of . As the name suggests, the </a:t>
                      </a:r>
                      <a:r>
                        <a:rPr lang="en-IN" altLang="en-US" sz="1600" b="1">
                          <a:solidFill>
                            <a:srgbClr val="000000"/>
                          </a:solidFill>
                          <a:latin typeface="Times New Roman" pitchFamily="18" charset="0"/>
                          <a:ea typeface="Times New Roman" pitchFamily="18" charset="0"/>
                        </a:rPr>
                        <a:t>word metric</a:t>
                      </a:r>
                      <a:r>
                        <a:rPr lang="en-IN" altLang="en-US" sz="1600" b="0">
                          <a:solidFill>
                            <a:srgbClr val="000000"/>
                          </a:solidFill>
                          <a:latin typeface="Times New Roman" pitchFamily="18" charset="0"/>
                          <a:ea typeface="Times New Roman" pitchFamily="18" charset="0"/>
                        </a:rPr>
                        <a:t> is a </a:t>
                      </a:r>
                      <a:r>
                        <a:rPr lang="en-IN" altLang="en-US" sz="1600" b="1">
                          <a:solidFill>
                            <a:srgbClr val="000000"/>
                          </a:solidFill>
                          <a:latin typeface="Times New Roman" pitchFamily="18" charset="0"/>
                          <a:ea typeface="Times New Roman" pitchFamily="18" charset="0"/>
                        </a:rPr>
                        <a:t>metric</a:t>
                      </a:r>
                      <a:r>
                        <a:rPr lang="en-IN" altLang="en-US" sz="1600" b="0">
                          <a:solidFill>
                            <a:srgbClr val="000000"/>
                          </a:solidFill>
                          <a:latin typeface="Times New Roman" pitchFamily="18" charset="0"/>
                          <a:ea typeface="Times New Roman" pitchFamily="18" charset="0"/>
                        </a:rPr>
                        <a:t> on , assigning to any two elements , of a distance that measures how efficiently their difference.</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38100" cap="flat" cmpd="sng">
                      <a:solidFill>
                        <a:schemeClr val="dk1">
                          <a:alpha val="100000"/>
                        </a:schemeClr>
                      </a:solidFill>
                      <a:prstDash val="solid"/>
                      <a:round/>
                    </a:lnT>
                    <a:lnB w="12700" cap="flat" cmpd="sng">
                      <a:solidFill>
                        <a:schemeClr val="dk1">
                          <a:alpha val="100000"/>
                        </a:schemeClr>
                      </a:solidFill>
                      <a:prstDash val="solid"/>
                      <a:round/>
                    </a:lnB>
                    <a:solidFill>
                      <a:srgbClr val="D5E0D6"/>
                    </a:solidFill>
                  </a:tcPr>
                </a:tc>
                <a:tc>
                  <a:txBody>
                    <a:bodyPr/>
                    <a:lstStyle/>
                    <a:p>
                      <a:pPr lvl="0" algn="l" eaLnBrk="1" latinLnBrk="1" hangingPunct="1"/>
                      <a:r>
                        <a:rPr lang="en-IN" altLang="en-US" sz="1500" b="1">
                          <a:solidFill>
                            <a:srgbClr val="000000"/>
                          </a:solidFill>
                          <a:latin typeface="Times New Roman" pitchFamily="18" charset="0"/>
                          <a:ea typeface="Times New Roman" pitchFamily="18" charset="0"/>
                        </a:rPr>
                        <a:t>They run into the issue of not maximizing the actual objective to begin with </a:t>
                      </a:r>
                      <a:r>
                        <a:rPr lang="en-IN" altLang="en-US" sz="1500" b="0">
                          <a:solidFill>
                            <a:srgbClr val="000000"/>
                          </a:solidFill>
                          <a:latin typeface="Times New Roman" pitchFamily="18" charset="0"/>
                          <a:ea typeface="Times New Roman" pitchFamily="18" charset="0"/>
                        </a:rPr>
                        <a:t>(which is amount of information relayed and understood - Seeing how retention of information and parsing of information - does not derive singularly from word notation or Corpus Vector Length differential</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38100" cap="flat" cmpd="sng">
                      <a:solidFill>
                        <a:schemeClr val="dk1">
                          <a:alpha val="100000"/>
                        </a:schemeClr>
                      </a:solidFill>
                      <a:prstDash val="solid"/>
                      <a:round/>
                    </a:lnT>
                    <a:lnB w="12700" cap="flat" cmpd="sng">
                      <a:solidFill>
                        <a:schemeClr val="dk1">
                          <a:alpha val="100000"/>
                        </a:schemeClr>
                      </a:solidFill>
                      <a:prstDash val="solid"/>
                      <a:round/>
                    </a:lnB>
                    <a:solidFill>
                      <a:srgbClr val="D5E0D6"/>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4309" name="Table 4194308"/>
          <p:cNvGraphicFramePr>
            <a:graphicFrameLocks/>
          </p:cNvGraphicFramePr>
          <p:nvPr/>
        </p:nvGraphicFramePr>
        <p:xfrm>
          <a:off x="685800" y="142875"/>
          <a:ext cx="7848600" cy="6586537"/>
        </p:xfrm>
        <a:graphic>
          <a:graphicData uri="http://schemas.openxmlformats.org/drawingml/2006/table">
            <a:tbl>
              <a:tblPr/>
              <a:tblGrid>
                <a:gridCol w="11430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1347787">
                  <a:extLst>
                    <a:ext uri="{9D8B030D-6E8A-4147-A177-3AD203B41FA5}">
                      <a16:colId xmlns:a16="http://schemas.microsoft.com/office/drawing/2014/main" val="20002"/>
                    </a:ext>
                  </a:extLst>
                </a:gridCol>
                <a:gridCol w="2143125">
                  <a:extLst>
                    <a:ext uri="{9D8B030D-6E8A-4147-A177-3AD203B41FA5}">
                      <a16:colId xmlns:a16="http://schemas.microsoft.com/office/drawing/2014/main" val="20003"/>
                    </a:ext>
                  </a:extLst>
                </a:gridCol>
                <a:gridCol w="1157287">
                  <a:extLst>
                    <a:ext uri="{9D8B030D-6E8A-4147-A177-3AD203B41FA5}">
                      <a16:colId xmlns:a16="http://schemas.microsoft.com/office/drawing/2014/main" val="20004"/>
                    </a:ext>
                  </a:extLst>
                </a:gridCol>
                <a:gridCol w="1447800">
                  <a:extLst>
                    <a:ext uri="{9D8B030D-6E8A-4147-A177-3AD203B41FA5}">
                      <a16:colId xmlns:a16="http://schemas.microsoft.com/office/drawing/2014/main" val="20005"/>
                    </a:ext>
                  </a:extLst>
                </a:gridCol>
              </a:tblGrid>
              <a:tr h="1374774">
                <a:tc>
                  <a:txBody>
                    <a:bodyPr/>
                    <a:lstStyle/>
                    <a:p>
                      <a:pPr lvl="0" algn="l" eaLnBrk="1" latinLnBrk="1" hangingPunct="1"/>
                      <a:r>
                        <a:rPr lang="en-US" altLang="en-US" sz="1800" b="1">
                          <a:solidFill>
                            <a:srgbClr val="FFFFFF"/>
                          </a:solidFill>
                          <a:latin typeface="Times New Roman" pitchFamily="18" charset="0"/>
                          <a:ea typeface="Times New Roman" pitchFamily="18" charset="0"/>
                        </a:rPr>
                        <a:t>Paper</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38100" cap="flat" cmpd="sng">
                      <a:solidFill>
                        <a:schemeClr val="dk1">
                          <a:alpha val="100000"/>
                        </a:schemeClr>
                      </a:solidFill>
                      <a:prstDash val="solid"/>
                      <a:round/>
                    </a:lnB>
                    <a:solidFill>
                      <a:schemeClr val="accent1"/>
                    </a:solidFill>
                  </a:tcPr>
                </a:tc>
                <a:tc>
                  <a:txBody>
                    <a:bodyPr/>
                    <a:lstStyle/>
                    <a:p>
                      <a:pPr lvl="0" algn="l" eaLnBrk="1" latinLnBrk="1" hangingPunct="1"/>
                      <a:r>
                        <a:rPr lang="en-US" altLang="en-US" sz="1800" b="1">
                          <a:solidFill>
                            <a:srgbClr val="FFFFFF"/>
                          </a:solidFill>
                          <a:latin typeface="Times New Roman" pitchFamily="18" charset="0"/>
                          <a:ea typeface="Times New Roman" pitchFamily="18" charset="0"/>
                        </a:rPr>
                        <a:t>Author</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38100" cap="flat" cmpd="sng">
                      <a:solidFill>
                        <a:schemeClr val="dk1">
                          <a:alpha val="100000"/>
                        </a:schemeClr>
                      </a:solidFill>
                      <a:prstDash val="solid"/>
                      <a:round/>
                    </a:lnB>
                    <a:solidFill>
                      <a:schemeClr val="accent1"/>
                    </a:solidFill>
                  </a:tcPr>
                </a:tc>
                <a:tc>
                  <a:txBody>
                    <a:bodyPr/>
                    <a:lstStyle/>
                    <a:p>
                      <a:pPr lvl="0" algn="l" eaLnBrk="1" latinLnBrk="1" hangingPunct="1"/>
                      <a:r>
                        <a:rPr lang="en-US" altLang="en-US" sz="1800" b="1">
                          <a:solidFill>
                            <a:srgbClr val="FFFFFF"/>
                          </a:solidFill>
                          <a:latin typeface="Times New Roman" pitchFamily="18" charset="0"/>
                          <a:ea typeface="Times New Roman" pitchFamily="18" charset="0"/>
                        </a:rPr>
                        <a:t>Title (year)</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38100" cap="flat" cmpd="sng">
                      <a:solidFill>
                        <a:schemeClr val="dk1">
                          <a:alpha val="100000"/>
                        </a:schemeClr>
                      </a:solidFill>
                      <a:prstDash val="solid"/>
                      <a:round/>
                    </a:lnB>
                    <a:solidFill>
                      <a:schemeClr val="accent1"/>
                    </a:solidFill>
                  </a:tcPr>
                </a:tc>
                <a:tc>
                  <a:txBody>
                    <a:bodyPr/>
                    <a:lstStyle/>
                    <a:p>
                      <a:pPr lvl="0" algn="l" eaLnBrk="1" latinLnBrk="1" hangingPunct="1"/>
                      <a:r>
                        <a:rPr lang="en-US" altLang="en-US" sz="1800" b="1">
                          <a:solidFill>
                            <a:srgbClr val="FFFFFF"/>
                          </a:solidFill>
                          <a:latin typeface="Times New Roman" pitchFamily="18" charset="0"/>
                          <a:ea typeface="Times New Roman" pitchFamily="18" charset="0"/>
                        </a:rPr>
                        <a:t>Explanation</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38100" cap="flat" cmpd="sng">
                      <a:solidFill>
                        <a:schemeClr val="dk1">
                          <a:alpha val="100000"/>
                        </a:schemeClr>
                      </a:solidFill>
                      <a:prstDash val="solid"/>
                      <a:round/>
                    </a:lnB>
                    <a:solidFill>
                      <a:schemeClr val="accent1"/>
                    </a:solidFill>
                  </a:tcPr>
                </a:tc>
                <a:tc>
                  <a:txBody>
                    <a:bodyPr/>
                    <a:lstStyle/>
                    <a:p>
                      <a:pPr lvl="0" algn="l" eaLnBrk="1" latinLnBrk="1" hangingPunct="1"/>
                      <a:r>
                        <a:rPr lang="en-US" altLang="en-US" sz="1800" b="1">
                          <a:solidFill>
                            <a:srgbClr val="FFFFFF"/>
                          </a:solidFill>
                          <a:latin typeface="Times New Roman" pitchFamily="18" charset="0"/>
                          <a:ea typeface="Times New Roman" pitchFamily="18" charset="0"/>
                        </a:rPr>
                        <a:t>Merits</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38100" cap="flat" cmpd="sng">
                      <a:solidFill>
                        <a:schemeClr val="dk1">
                          <a:alpha val="100000"/>
                        </a:schemeClr>
                      </a:solidFill>
                      <a:prstDash val="solid"/>
                      <a:round/>
                    </a:lnB>
                    <a:solidFill>
                      <a:schemeClr val="accent1"/>
                    </a:solidFill>
                  </a:tcPr>
                </a:tc>
                <a:tc>
                  <a:txBody>
                    <a:bodyPr/>
                    <a:lstStyle/>
                    <a:p>
                      <a:pPr lvl="0" algn="l" eaLnBrk="1" latinLnBrk="1" hangingPunct="1"/>
                      <a:r>
                        <a:rPr lang="en-US" altLang="en-US" sz="1800" b="1">
                          <a:solidFill>
                            <a:srgbClr val="FFFFFF"/>
                          </a:solidFill>
                          <a:latin typeface="Times New Roman" pitchFamily="18" charset="0"/>
                          <a:ea typeface="Times New Roman" pitchFamily="18" charset="0"/>
                        </a:rPr>
                        <a:t>Demerits</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38100" cap="flat" cmpd="sng">
                      <a:solidFill>
                        <a:schemeClr val="dk1">
                          <a:alpha val="100000"/>
                        </a:schemeClr>
                      </a:solidFill>
                      <a:prstDash val="solid"/>
                      <a:round/>
                    </a:lnB>
                    <a:solidFill>
                      <a:schemeClr val="accent1"/>
                    </a:solidFill>
                  </a:tcPr>
                </a:tc>
                <a:extLst>
                  <a:ext uri="{0D108BD9-81ED-4DB2-BD59-A6C34878D82A}">
                    <a16:rowId xmlns:a16="http://schemas.microsoft.com/office/drawing/2014/main" val="10000"/>
                  </a:ext>
                </a:extLst>
              </a:tr>
              <a:tr h="5211762">
                <a:tc>
                  <a:txBody>
                    <a:bodyPr/>
                    <a:lstStyle/>
                    <a:p>
                      <a:pPr lvl="0" algn="l" eaLnBrk="1" latinLnBrk="1" hangingPunct="1"/>
                      <a:r>
                        <a:rPr lang="en-IN" altLang="en-US" sz="1800" b="0">
                          <a:solidFill>
                            <a:srgbClr val="000000"/>
                          </a:solidFill>
                          <a:latin typeface="Rockwell" pitchFamily="18" charset="0"/>
                          <a:hlinkClick r:id="rId2"/>
                        </a:rPr>
                        <a:t>https://research.nii.ac.jp/ntcir/workshop/OnlineProceedings4/OPEN/NTCIR4-OPEN-LinCY.pdf</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38100" cap="flat" cmpd="sng">
                      <a:solidFill>
                        <a:schemeClr val="dk1">
                          <a:alpha val="100000"/>
                        </a:schemeClr>
                      </a:solidFill>
                      <a:prstDash val="solid"/>
                      <a:round/>
                    </a:lnT>
                    <a:lnB w="12700" cap="flat" cmpd="sng">
                      <a:solidFill>
                        <a:schemeClr val="dk1">
                          <a:alpha val="100000"/>
                        </a:schemeClr>
                      </a:solidFill>
                      <a:prstDash val="solid"/>
                      <a:round/>
                    </a:lnB>
                    <a:solidFill>
                      <a:srgbClr val="D5E0D6"/>
                    </a:solidFill>
                  </a:tcPr>
                </a:tc>
                <a:tc>
                  <a:txBody>
                    <a:bodyPr/>
                    <a:lstStyle/>
                    <a:p>
                      <a:pPr lvl="0" algn="l" eaLnBrk="1" latinLnBrk="1" hangingPunct="1"/>
                      <a:r>
                        <a:rPr lang="en-IN" altLang="en-US" sz="1800" b="0">
                          <a:solidFill>
                            <a:srgbClr val="C00000"/>
                          </a:solidFill>
                          <a:latin typeface="Rockwell" pitchFamily="18" charset="0"/>
                        </a:rPr>
                        <a:t>Chin-Yew Lin </a:t>
                      </a:r>
                    </a:p>
                    <a:p>
                      <a:pPr lvl="0" algn="l" eaLnBrk="1" latinLnBrk="1" hangingPunct="1"/>
                      <a:endParaRPr lang="en-US" altLang="en-US">
                        <a:solidFill>
                          <a:srgbClr val="000000"/>
                        </a:solidFill>
                        <a:latin typeface="Times New Roman" pitchFamily="18" charset="0"/>
                        <a:ea typeface="Times New Roman" pitchFamily="18" charset="0"/>
                      </a:endParaRPr>
                    </a:p>
                  </a:txBody>
                  <a:tcPr>
                    <a:lnL w="12700" cap="flat" cmpd="sng">
                      <a:solidFill>
                        <a:schemeClr val="dk1">
                          <a:alpha val="100000"/>
                        </a:schemeClr>
                      </a:solidFill>
                      <a:prstDash val="solid"/>
                      <a:round/>
                    </a:lnL>
                    <a:lnR w="12700" cap="flat" cmpd="sng">
                      <a:solidFill>
                        <a:schemeClr val="dk1">
                          <a:alpha val="100000"/>
                        </a:schemeClr>
                      </a:solidFill>
                      <a:prstDash val="solid"/>
                      <a:round/>
                    </a:lnR>
                    <a:lnT w="38100" cap="flat" cmpd="sng">
                      <a:solidFill>
                        <a:schemeClr val="dk1">
                          <a:alpha val="100000"/>
                        </a:schemeClr>
                      </a:solidFill>
                      <a:prstDash val="solid"/>
                      <a:round/>
                    </a:lnT>
                    <a:lnB w="12700" cap="flat" cmpd="sng">
                      <a:solidFill>
                        <a:schemeClr val="dk1">
                          <a:alpha val="100000"/>
                        </a:schemeClr>
                      </a:solidFill>
                      <a:prstDash val="solid"/>
                      <a:round/>
                    </a:lnB>
                    <a:solidFill>
                      <a:srgbClr val="D5E0D6"/>
                    </a:solidFill>
                  </a:tcPr>
                </a:tc>
                <a:tc>
                  <a:txBody>
                    <a:bodyPr/>
                    <a:lstStyle/>
                    <a:p>
                      <a:pPr lvl="0" algn="l" eaLnBrk="1" latinLnBrk="1" hangingPunct="1"/>
                      <a:r>
                        <a:rPr lang="en-IN" altLang="en-US" sz="1600" b="0">
                          <a:solidFill>
                            <a:srgbClr val="000000"/>
                          </a:solidFill>
                          <a:latin typeface="Times New Roman" pitchFamily="18" charset="0"/>
                          <a:ea typeface="Times New Roman" pitchFamily="18" charset="0"/>
                        </a:rPr>
                        <a:t>Looking for a Few Good Metrics: Automatic Summari -zation     </a:t>
                      </a:r>
                    </a:p>
                    <a:p>
                      <a:pPr lvl="0" algn="l" eaLnBrk="1" latinLnBrk="1" hangingPunct="1"/>
                      <a:r>
                        <a:rPr lang="en-IN" altLang="en-US" sz="1600" b="0">
                          <a:solidFill>
                            <a:srgbClr val="000000"/>
                          </a:solidFill>
                          <a:latin typeface="Times New Roman" pitchFamily="18" charset="0"/>
                          <a:ea typeface="Times New Roman" pitchFamily="18" charset="0"/>
                        </a:rPr>
                        <a:t>Evaluation.</a:t>
                      </a:r>
                    </a:p>
                    <a:p>
                      <a:pPr lvl="0" algn="l" eaLnBrk="1" latinLnBrk="1" hangingPunct="1"/>
                      <a:r>
                        <a:rPr lang="en-US" altLang="en-US" sz="1600" b="0">
                          <a:solidFill>
                            <a:srgbClr val="000000"/>
                          </a:solidFill>
                          <a:latin typeface="Times New Roman" pitchFamily="18" charset="0"/>
                          <a:ea typeface="Times New Roman" pitchFamily="18" charset="0"/>
                        </a:rPr>
                        <a:t>(2017)</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38100" cap="flat" cmpd="sng">
                      <a:solidFill>
                        <a:schemeClr val="dk1">
                          <a:alpha val="100000"/>
                        </a:schemeClr>
                      </a:solidFill>
                      <a:prstDash val="solid"/>
                      <a:round/>
                    </a:lnT>
                    <a:lnB w="12700" cap="flat" cmpd="sng">
                      <a:solidFill>
                        <a:schemeClr val="dk1">
                          <a:alpha val="100000"/>
                        </a:schemeClr>
                      </a:solidFill>
                      <a:prstDash val="solid"/>
                      <a:round/>
                    </a:lnB>
                    <a:solidFill>
                      <a:srgbClr val="D5E0D6"/>
                    </a:solidFill>
                  </a:tcPr>
                </a:tc>
                <a:tc>
                  <a:txBody>
                    <a:bodyPr/>
                    <a:lstStyle/>
                    <a:p>
                      <a:pPr lvl="0" algn="l" eaLnBrk="1" latinLnBrk="1" hangingPunct="1"/>
                      <a:r>
                        <a:rPr lang="en-IN" altLang="en-US" sz="1600" b="0">
                          <a:solidFill>
                            <a:srgbClr val="000000"/>
                          </a:solidFill>
                          <a:latin typeface="Times New Roman" pitchFamily="18" charset="0"/>
                          <a:ea typeface="Times New Roman" pitchFamily="18" charset="0"/>
                        </a:rPr>
                        <a:t>ROUGE</a:t>
                      </a:r>
                    </a:p>
                    <a:p>
                      <a:pPr lvl="0" algn="l" eaLnBrk="1" latinLnBrk="1" hangingPunct="1"/>
                      <a:r>
                        <a:rPr lang="en-IN" altLang="en-US" sz="1600" b="0">
                          <a:solidFill>
                            <a:srgbClr val="000000"/>
                          </a:solidFill>
                          <a:latin typeface="Times New Roman" pitchFamily="18" charset="0"/>
                          <a:ea typeface="Times New Roman" pitchFamily="18" charset="0"/>
                        </a:rPr>
                        <a:t> stands for Recall-Oriented Understudy for </a:t>
                      </a:r>
                    </a:p>
                    <a:p>
                      <a:pPr lvl="0" algn="l" eaLnBrk="1" latinLnBrk="1" hangingPunct="1"/>
                      <a:r>
                        <a:rPr lang="en-IN" altLang="en-US" sz="1600" b="0">
                          <a:solidFill>
                            <a:srgbClr val="000000"/>
                          </a:solidFill>
                          <a:latin typeface="Times New Roman" pitchFamily="18" charset="0"/>
                          <a:ea typeface="Times New Roman" pitchFamily="18" charset="0"/>
                        </a:rPr>
                        <a:t>Gisting Evaluation. It includes measures to auto-</a:t>
                      </a:r>
                    </a:p>
                    <a:p>
                      <a:pPr lvl="0" algn="l" eaLnBrk="1" latinLnBrk="1" hangingPunct="1"/>
                      <a:r>
                        <a:rPr lang="en-IN" altLang="en-US" sz="1600" b="0">
                          <a:solidFill>
                            <a:srgbClr val="000000"/>
                          </a:solidFill>
                          <a:latin typeface="Times New Roman" pitchFamily="18" charset="0"/>
                          <a:ea typeface="Times New Roman" pitchFamily="18" charset="0"/>
                        </a:rPr>
                        <a:t>matically determine the quality of a summary .The measures count the number of overlap-</a:t>
                      </a:r>
                    </a:p>
                    <a:p>
                      <a:pPr lvl="0" algn="l" eaLnBrk="1" latinLnBrk="1" hangingPunct="1"/>
                      <a:r>
                        <a:rPr lang="en-IN" altLang="en-US" sz="1600" b="0">
                          <a:solidFill>
                            <a:srgbClr val="000000"/>
                          </a:solidFill>
                          <a:latin typeface="Times New Roman" pitchFamily="18" charset="0"/>
                          <a:ea typeface="Times New Roman" pitchFamily="18" charset="0"/>
                        </a:rPr>
                        <a:t>ping units such as n-gram, word sequences, and </a:t>
                      </a:r>
                    </a:p>
                    <a:p>
                      <a:pPr lvl="0" algn="l" eaLnBrk="1" latinLnBrk="1" hangingPunct="1"/>
                      <a:r>
                        <a:rPr lang="en-IN" altLang="en-US" sz="1600" b="0">
                          <a:solidFill>
                            <a:srgbClr val="000000"/>
                          </a:solidFill>
                          <a:latin typeface="Times New Roman" pitchFamily="18" charset="0"/>
                          <a:ea typeface="Times New Roman" pitchFamily="18" charset="0"/>
                        </a:rPr>
                        <a:t>word pairs between the computer-generated sum-</a:t>
                      </a:r>
                    </a:p>
                    <a:p>
                      <a:pPr lvl="0" algn="l" eaLnBrk="1" latinLnBrk="1" hangingPunct="1"/>
                      <a:r>
                        <a:rPr lang="en-IN" altLang="en-US" sz="1600" b="0">
                          <a:solidFill>
                            <a:srgbClr val="000000"/>
                          </a:solidFill>
                          <a:latin typeface="Times New Roman" pitchFamily="18" charset="0"/>
                          <a:ea typeface="Times New Roman" pitchFamily="18" charset="0"/>
                        </a:rPr>
                        <a:t>mary to be evaluated and the ideal summaries cre-</a:t>
                      </a:r>
                    </a:p>
                    <a:p>
                      <a:pPr lvl="0" algn="l" eaLnBrk="1" latinLnBrk="1" hangingPunct="1"/>
                      <a:r>
                        <a:rPr lang="en-IN" altLang="en-US" sz="1600" b="0">
                          <a:solidFill>
                            <a:srgbClr val="000000"/>
                          </a:solidFill>
                          <a:latin typeface="Times New Roman" pitchFamily="18" charset="0"/>
                          <a:ea typeface="Times New Roman" pitchFamily="18" charset="0"/>
                        </a:rPr>
                        <a:t>ated by humans.</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38100" cap="flat" cmpd="sng">
                      <a:solidFill>
                        <a:schemeClr val="dk1">
                          <a:alpha val="100000"/>
                        </a:schemeClr>
                      </a:solidFill>
                      <a:prstDash val="solid"/>
                      <a:round/>
                    </a:lnT>
                    <a:lnB w="12700" cap="flat" cmpd="sng">
                      <a:solidFill>
                        <a:schemeClr val="dk1">
                          <a:alpha val="100000"/>
                        </a:schemeClr>
                      </a:solidFill>
                      <a:prstDash val="solid"/>
                      <a:round/>
                    </a:lnB>
                    <a:solidFill>
                      <a:srgbClr val="D5E0D6"/>
                    </a:solidFill>
                  </a:tcPr>
                </a:tc>
                <a:tc>
                  <a:txBody>
                    <a:bodyPr/>
                    <a:lstStyle/>
                    <a:p>
                      <a:pPr lvl="0" algn="l" eaLnBrk="1" latinLnBrk="1" hangingPunct="1"/>
                      <a:r>
                        <a:rPr lang="en-IN" altLang="en-US" sz="1400" b="0">
                          <a:solidFill>
                            <a:srgbClr val="000000"/>
                          </a:solidFill>
                          <a:latin typeface="Times New Roman" pitchFamily="18" charset="0"/>
                          <a:ea typeface="Times New Roman" pitchFamily="18" charset="0"/>
                        </a:rPr>
                        <a:t> For evaluating automatic summarization of texts as well as machine translation. It works by comparing an </a:t>
                      </a:r>
                      <a:r>
                        <a:rPr lang="en-IN" altLang="en-US" sz="1400" b="1">
                          <a:solidFill>
                            <a:srgbClr val="000000"/>
                          </a:solidFill>
                          <a:latin typeface="Times New Roman" pitchFamily="18" charset="0"/>
                          <a:ea typeface="Times New Roman" pitchFamily="18" charset="0"/>
                        </a:rPr>
                        <a:t>automatically produced summary</a:t>
                      </a:r>
                      <a:r>
                        <a:rPr lang="en-IN" altLang="en-US" sz="1400" b="0">
                          <a:solidFill>
                            <a:srgbClr val="000000"/>
                          </a:solidFill>
                          <a:latin typeface="Times New Roman" pitchFamily="18" charset="0"/>
                          <a:ea typeface="Times New Roman" pitchFamily="18" charset="0"/>
                        </a:rPr>
                        <a:t> or </a:t>
                      </a:r>
                      <a:r>
                        <a:rPr lang="en-IN" altLang="en-US" sz="1400" b="1">
                          <a:solidFill>
                            <a:srgbClr val="000000"/>
                          </a:solidFill>
                          <a:latin typeface="Times New Roman" pitchFamily="18" charset="0"/>
                          <a:ea typeface="Times New Roman" pitchFamily="18" charset="0"/>
                        </a:rPr>
                        <a:t>translation</a:t>
                      </a:r>
                      <a:r>
                        <a:rPr lang="en-IN" altLang="en-US" sz="1400" b="0">
                          <a:solidFill>
                            <a:srgbClr val="000000"/>
                          </a:solidFill>
                          <a:latin typeface="Times New Roman" pitchFamily="18" charset="0"/>
                          <a:ea typeface="Times New Roman" pitchFamily="18" charset="0"/>
                        </a:rPr>
                        <a:t> against a set of </a:t>
                      </a:r>
                      <a:r>
                        <a:rPr lang="en-IN" altLang="en-US" sz="1400" b="1">
                          <a:solidFill>
                            <a:srgbClr val="000000"/>
                          </a:solidFill>
                          <a:latin typeface="Times New Roman" pitchFamily="18" charset="0"/>
                          <a:ea typeface="Times New Roman" pitchFamily="18" charset="0"/>
                        </a:rPr>
                        <a:t>referene summaries</a:t>
                      </a:r>
                      <a:r>
                        <a:rPr lang="en-IN" altLang="en-US" sz="1400" b="0">
                          <a:solidFill>
                            <a:srgbClr val="000000"/>
                          </a:solidFill>
                          <a:latin typeface="Times New Roman" pitchFamily="18" charset="0"/>
                          <a:ea typeface="Times New Roman" pitchFamily="18" charset="0"/>
                        </a:rPr>
                        <a:t> (typically human-produced)</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38100" cap="flat" cmpd="sng">
                      <a:solidFill>
                        <a:schemeClr val="dk1">
                          <a:alpha val="100000"/>
                        </a:schemeClr>
                      </a:solidFill>
                      <a:prstDash val="solid"/>
                      <a:round/>
                    </a:lnT>
                    <a:lnB w="12700" cap="flat" cmpd="sng">
                      <a:solidFill>
                        <a:schemeClr val="dk1">
                          <a:alpha val="100000"/>
                        </a:schemeClr>
                      </a:solidFill>
                      <a:prstDash val="solid"/>
                      <a:round/>
                    </a:lnB>
                    <a:solidFill>
                      <a:srgbClr val="D5E0D6"/>
                    </a:solidFill>
                  </a:tcPr>
                </a:tc>
                <a:tc>
                  <a:txBody>
                    <a:bodyPr/>
                    <a:lstStyle/>
                    <a:p>
                      <a:pPr lvl="0" algn="l" eaLnBrk="1" latinLnBrk="1" hangingPunct="1"/>
                      <a:r>
                        <a:rPr lang="en-US" altLang="en-US" sz="1600" b="0">
                          <a:solidFill>
                            <a:srgbClr val="000000"/>
                          </a:solidFill>
                          <a:latin typeface="Times New Roman" pitchFamily="18" charset="0"/>
                          <a:ea typeface="Times New Roman" pitchFamily="18" charset="0"/>
                        </a:rPr>
                        <a:t>The demerits of  </a:t>
                      </a:r>
                      <a:r>
                        <a:rPr lang="en-IN" altLang="en-US" sz="1600" b="0">
                          <a:solidFill>
                            <a:srgbClr val="000000"/>
                          </a:solidFill>
                          <a:latin typeface="Times New Roman" pitchFamily="18" charset="0"/>
                          <a:ea typeface="Times New Roman" pitchFamily="18" charset="0"/>
                        </a:rPr>
                        <a:t>ROUGE</a:t>
                      </a:r>
                    </a:p>
                    <a:p>
                      <a:pPr lvl="0" algn="l" eaLnBrk="1" latinLnBrk="1" hangingPunct="1"/>
                      <a:r>
                        <a:rPr lang="en-IN" altLang="en-US" sz="1600" b="0">
                          <a:solidFill>
                            <a:srgbClr val="000000"/>
                          </a:solidFill>
                          <a:latin typeface="Times New Roman" pitchFamily="18" charset="0"/>
                          <a:ea typeface="Times New Roman" pitchFamily="18" charset="0"/>
                        </a:rPr>
                        <a:t> stands for Recall-Oriented Understudy for </a:t>
                      </a:r>
                    </a:p>
                    <a:p>
                      <a:pPr lvl="0" algn="l" eaLnBrk="1" latinLnBrk="1" hangingPunct="1"/>
                      <a:r>
                        <a:rPr lang="en-IN" altLang="en-US" sz="1600" b="0">
                          <a:solidFill>
                            <a:srgbClr val="000000"/>
                          </a:solidFill>
                          <a:latin typeface="Times New Roman" pitchFamily="18" charset="0"/>
                          <a:ea typeface="Times New Roman" pitchFamily="18" charset="0"/>
                        </a:rPr>
                        <a:t>Gisting Evaluation. As It involves the summarization of texts and machine translation the cost will be high and it also involves in calculating precision and recall.</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38100" cap="flat" cmpd="sng">
                      <a:solidFill>
                        <a:schemeClr val="dk1">
                          <a:alpha val="100000"/>
                        </a:schemeClr>
                      </a:solidFill>
                      <a:prstDash val="solid"/>
                      <a:round/>
                    </a:lnT>
                    <a:lnB w="12700" cap="flat" cmpd="sng">
                      <a:solidFill>
                        <a:schemeClr val="dk1">
                          <a:alpha val="100000"/>
                        </a:schemeClr>
                      </a:solidFill>
                      <a:prstDash val="solid"/>
                      <a:round/>
                    </a:lnB>
                    <a:solidFill>
                      <a:srgbClr val="D5E0D6"/>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6" name="Title 2097155"/>
          <p:cNvPicPr>
            <a:picLocks noGrp="1"/>
          </p:cNvPicPr>
          <p:nvPr>
            <p:ph type="title" idx="4294967295"/>
          </p:nvPr>
        </p:nvPicPr>
        <p:blipFill>
          <a:blip r:embed="rId2"/>
          <a:srcRect/>
          <a:stretch>
            <a:fillRect/>
          </a:stretch>
        </p:blipFill>
        <p:spPr>
          <a:xfrm>
            <a:off x="450850" y="249237"/>
            <a:ext cx="8540750" cy="1165225"/>
          </a:xfrm>
          <a:prstGeom prst="rect">
            <a:avLst/>
          </a:prstGeom>
          <a:noFill/>
          <a:ln>
            <a:noFill/>
          </a:ln>
        </p:spPr>
      </p:pic>
      <p:sp>
        <p:nvSpPr>
          <p:cNvPr id="1048594" name="Content Placeholder 1048593"/>
          <p:cNvSpPr>
            <a:spLocks noGrp="1"/>
          </p:cNvSpPr>
          <p:nvPr>
            <p:ph idx="4294967295"/>
          </p:nvPr>
        </p:nvSpPr>
        <p:spPr>
          <a:xfrm>
            <a:off x="457200" y="1646237"/>
            <a:ext cx="8229600" cy="4525962"/>
          </a:xfrm>
          <a:prstGeom prst="rect">
            <a:avLst/>
          </a:prstGeom>
          <a:noFill/>
          <a:ln>
            <a:noFill/>
          </a:ln>
        </p:spPr>
        <p:txBody>
          <a:bodyPr vert="horz" lIns="91440" tIns="45720" rIns="91440" bIns="45720" anchor="t"/>
          <a:lstStyle>
            <a:lvl1pPr marL="292100" indent="-292100" algn="l" rtl="0" fontAlgn="base" latinLnBrk="1">
              <a:lnSpc>
                <a:spcPct val="100000"/>
              </a:lnSpc>
              <a:spcBef>
                <a:spcPct val="0"/>
              </a:spcBef>
              <a:spcAft>
                <a:spcPct val="0"/>
              </a:spcAft>
              <a:buClr>
                <a:schemeClr val="accent1"/>
              </a:buClr>
              <a:buSzPct val="70000"/>
              <a:buFont typeface="Wingdings 2" pitchFamily="18" charset="2"/>
              <a:buChar char=""/>
              <a:defRPr sz="3200" b="0" i="0" u="none" baseline="0">
                <a:solidFill>
                  <a:schemeClr val="dk1"/>
                </a:solidFill>
                <a:latin typeface="Rockwell" pitchFamily="18" charset="0"/>
                <a:sym typeface="Arial" pitchFamily="34" charset="0"/>
              </a:defRPr>
            </a:lvl1pPr>
            <a:lvl2pPr marL="639762" indent="-228600" algn="l" rtl="0" fontAlgn="base" latinLnBrk="1">
              <a:lnSpc>
                <a:spcPct val="100000"/>
              </a:lnSpc>
              <a:spcBef>
                <a:spcPts val="400"/>
              </a:spcBef>
              <a:spcAft>
                <a:spcPct val="0"/>
              </a:spcAft>
              <a:buClr>
                <a:schemeClr val="accent2"/>
              </a:buClr>
              <a:buSzPct val="90000"/>
              <a:buFontTx/>
              <a:buChar char="•"/>
              <a:defRPr sz="2600" b="0" i="0" u="none" baseline="0">
                <a:solidFill>
                  <a:schemeClr val="dk1"/>
                </a:solidFill>
                <a:latin typeface="Rockwell" pitchFamily="18" charset="0"/>
                <a:sym typeface="Arial" pitchFamily="34" charset="0"/>
              </a:defRPr>
            </a:lvl2pPr>
            <a:lvl3pPr marL="822325" indent="-190500" algn="l" rtl="0" fontAlgn="base" latinLnBrk="1">
              <a:lnSpc>
                <a:spcPct val="100000"/>
              </a:lnSpc>
              <a:spcBef>
                <a:spcPts val="400"/>
              </a:spcBef>
              <a:spcAft>
                <a:spcPct val="0"/>
              </a:spcAft>
              <a:buClr>
                <a:srgbClr val="A8CDD7"/>
              </a:buClr>
              <a:buSzPct val="100000"/>
              <a:buFont typeface="Wingdings 2" pitchFamily="18" charset="2"/>
              <a:buChar char=""/>
              <a:defRPr sz="2300" b="0" i="0" u="none" baseline="0">
                <a:solidFill>
                  <a:schemeClr val="dk1"/>
                </a:solidFill>
                <a:latin typeface="Rockwell" pitchFamily="18" charset="0"/>
                <a:sym typeface="Arial" pitchFamily="34" charset="0"/>
              </a:defRPr>
            </a:lvl3pPr>
            <a:lvl4pPr marL="1004887" indent="-182562" algn="l" rtl="0" fontAlgn="base" latinLnBrk="1">
              <a:lnSpc>
                <a:spcPct val="100000"/>
              </a:lnSpc>
              <a:spcBef>
                <a:spcPts val="400"/>
              </a:spcBef>
              <a:spcAft>
                <a:spcPct val="0"/>
              </a:spcAft>
              <a:buClr>
                <a:srgbClr val="A8CDD7"/>
              </a:buClr>
              <a:buSzPct val="100000"/>
              <a:buFont typeface="Wingdings 2" pitchFamily="18" charset="2"/>
              <a:buChar char=""/>
              <a:defRPr sz="2000" b="0" i="0" u="none" baseline="0">
                <a:solidFill>
                  <a:schemeClr val="dk1"/>
                </a:solidFill>
                <a:latin typeface="Rockwell" pitchFamily="18" charset="0"/>
                <a:sym typeface="Arial" pitchFamily="34" charset="0"/>
              </a:defRPr>
            </a:lvl4pPr>
            <a:lvl5pPr marL="1187450" indent="-182563" algn="l" rtl="0" fontAlgn="base" latinLnBrk="1">
              <a:lnSpc>
                <a:spcPct val="100000"/>
              </a:lnSpc>
              <a:spcBef>
                <a:spcPts val="400"/>
              </a:spcBef>
              <a:spcAft>
                <a:spcPct val="0"/>
              </a:spcAft>
              <a:buClr>
                <a:srgbClr val="A8CDD7"/>
              </a:buClr>
              <a:buSzPct val="100000"/>
              <a:buFont typeface="Wingdings 2" pitchFamily="18" charset="2"/>
              <a:buChar char=""/>
              <a:defRPr sz="1900" b="0" i="0" u="none" baseline="0">
                <a:solidFill>
                  <a:schemeClr val="dk1"/>
                </a:solidFill>
                <a:latin typeface="Rockwell" pitchFamily="18" charset="0"/>
                <a:sym typeface="Arial" pitchFamily="34" charset="0"/>
              </a:defRPr>
            </a:lvl5pPr>
          </a:lstStyle>
          <a:p>
            <a:pPr lvl="0">
              <a:lnSpc>
                <a:spcPct val="90000"/>
              </a:lnSpc>
            </a:pPr>
            <a:r>
              <a:rPr lang="en-US" altLang="en-US" sz="2800"/>
              <a:t>When we are trying to solve real world NLP problems, we would want to know the model’s performance on these tasks, to make an informed decision, to be aware of the trade-offs we are making. This is where the goodness of a metric comes in. The real world is full of biases and we don’t want our solutions to be biased as it can have inconceivable consequences.So we are applying various text based metrics like WER, BLUE, GLUE, METEOR, TER, ROUGE, CIDEr on our NLP system to evaluate it.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4310" name="Table 4194309"/>
          <p:cNvGraphicFramePr>
            <a:graphicFrameLocks/>
          </p:cNvGraphicFramePr>
          <p:nvPr/>
        </p:nvGraphicFramePr>
        <p:xfrm>
          <a:off x="685800" y="381000"/>
          <a:ext cx="7848599" cy="6191249"/>
        </p:xfrm>
        <a:graphic>
          <a:graphicData uri="http://schemas.openxmlformats.org/drawingml/2006/table">
            <a:tbl>
              <a:tblPr/>
              <a:tblGrid>
                <a:gridCol w="11430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1204912">
                  <a:extLst>
                    <a:ext uri="{9D8B030D-6E8A-4147-A177-3AD203B41FA5}">
                      <a16:colId xmlns:a16="http://schemas.microsoft.com/office/drawing/2014/main" val="20002"/>
                    </a:ext>
                  </a:extLst>
                </a:gridCol>
                <a:gridCol w="2214562">
                  <a:extLst>
                    <a:ext uri="{9D8B030D-6E8A-4147-A177-3AD203B41FA5}">
                      <a16:colId xmlns:a16="http://schemas.microsoft.com/office/drawing/2014/main" val="20003"/>
                    </a:ext>
                  </a:extLst>
                </a:gridCol>
                <a:gridCol w="1228725">
                  <a:extLst>
                    <a:ext uri="{9D8B030D-6E8A-4147-A177-3AD203B41FA5}">
                      <a16:colId xmlns:a16="http://schemas.microsoft.com/office/drawing/2014/main" val="20004"/>
                    </a:ext>
                  </a:extLst>
                </a:gridCol>
                <a:gridCol w="1447800">
                  <a:extLst>
                    <a:ext uri="{9D8B030D-6E8A-4147-A177-3AD203B41FA5}">
                      <a16:colId xmlns:a16="http://schemas.microsoft.com/office/drawing/2014/main" val="20005"/>
                    </a:ext>
                  </a:extLst>
                </a:gridCol>
              </a:tblGrid>
              <a:tr h="1001712">
                <a:tc>
                  <a:txBody>
                    <a:bodyPr/>
                    <a:lstStyle/>
                    <a:p>
                      <a:pPr lvl="0" algn="l" eaLnBrk="1" latinLnBrk="1" hangingPunct="1"/>
                      <a:r>
                        <a:rPr lang="en-US" altLang="en-US" sz="1800" b="1">
                          <a:solidFill>
                            <a:srgbClr val="FFFFFF"/>
                          </a:solidFill>
                          <a:latin typeface="Times New Roman" pitchFamily="18" charset="0"/>
                          <a:ea typeface="Times New Roman" pitchFamily="18" charset="0"/>
                        </a:rPr>
                        <a:t>Paper</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38100" cap="flat" cmpd="sng">
                      <a:solidFill>
                        <a:schemeClr val="dk1">
                          <a:alpha val="100000"/>
                        </a:schemeClr>
                      </a:solidFill>
                      <a:prstDash val="solid"/>
                      <a:round/>
                    </a:lnB>
                    <a:solidFill>
                      <a:schemeClr val="accent1"/>
                    </a:solidFill>
                  </a:tcPr>
                </a:tc>
                <a:tc>
                  <a:txBody>
                    <a:bodyPr/>
                    <a:lstStyle/>
                    <a:p>
                      <a:pPr lvl="0" algn="l" eaLnBrk="1" latinLnBrk="1" hangingPunct="1"/>
                      <a:r>
                        <a:rPr lang="en-US" altLang="en-US" sz="1800" b="1">
                          <a:solidFill>
                            <a:srgbClr val="FFFFFF"/>
                          </a:solidFill>
                          <a:latin typeface="Times New Roman" pitchFamily="18" charset="0"/>
                          <a:ea typeface="Times New Roman" pitchFamily="18" charset="0"/>
                        </a:rPr>
                        <a:t>Author</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38100" cap="flat" cmpd="sng">
                      <a:solidFill>
                        <a:schemeClr val="dk1">
                          <a:alpha val="100000"/>
                        </a:schemeClr>
                      </a:solidFill>
                      <a:prstDash val="solid"/>
                      <a:round/>
                    </a:lnB>
                    <a:solidFill>
                      <a:schemeClr val="accent1"/>
                    </a:solidFill>
                  </a:tcPr>
                </a:tc>
                <a:tc>
                  <a:txBody>
                    <a:bodyPr/>
                    <a:lstStyle/>
                    <a:p>
                      <a:pPr lvl="0" algn="l" eaLnBrk="1" latinLnBrk="1" hangingPunct="1"/>
                      <a:r>
                        <a:rPr lang="en-US" altLang="en-US" sz="1800" b="1">
                          <a:solidFill>
                            <a:srgbClr val="FFFFFF"/>
                          </a:solidFill>
                          <a:latin typeface="Times New Roman" pitchFamily="18" charset="0"/>
                          <a:ea typeface="Times New Roman" pitchFamily="18" charset="0"/>
                        </a:rPr>
                        <a:t>Title (year)</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38100" cap="flat" cmpd="sng">
                      <a:solidFill>
                        <a:schemeClr val="dk1">
                          <a:alpha val="100000"/>
                        </a:schemeClr>
                      </a:solidFill>
                      <a:prstDash val="solid"/>
                      <a:round/>
                    </a:lnB>
                    <a:solidFill>
                      <a:schemeClr val="accent1"/>
                    </a:solidFill>
                  </a:tcPr>
                </a:tc>
                <a:tc>
                  <a:txBody>
                    <a:bodyPr/>
                    <a:lstStyle/>
                    <a:p>
                      <a:pPr lvl="0" algn="l" eaLnBrk="1" latinLnBrk="1" hangingPunct="1"/>
                      <a:r>
                        <a:rPr lang="en-US" altLang="en-US" sz="1800" b="1">
                          <a:solidFill>
                            <a:srgbClr val="FFFFFF"/>
                          </a:solidFill>
                          <a:latin typeface="Times New Roman" pitchFamily="18" charset="0"/>
                          <a:ea typeface="Times New Roman" pitchFamily="18" charset="0"/>
                        </a:rPr>
                        <a:t>Explanation</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38100" cap="flat" cmpd="sng">
                      <a:solidFill>
                        <a:schemeClr val="dk1">
                          <a:alpha val="100000"/>
                        </a:schemeClr>
                      </a:solidFill>
                      <a:prstDash val="solid"/>
                      <a:round/>
                    </a:lnB>
                    <a:solidFill>
                      <a:schemeClr val="accent1"/>
                    </a:solidFill>
                  </a:tcPr>
                </a:tc>
                <a:tc>
                  <a:txBody>
                    <a:bodyPr/>
                    <a:lstStyle/>
                    <a:p>
                      <a:pPr lvl="0" algn="l" eaLnBrk="1" latinLnBrk="1" hangingPunct="1"/>
                      <a:r>
                        <a:rPr lang="en-US" altLang="en-US" sz="1800" b="1">
                          <a:solidFill>
                            <a:srgbClr val="FFFFFF"/>
                          </a:solidFill>
                          <a:latin typeface="Times New Roman" pitchFamily="18" charset="0"/>
                          <a:ea typeface="Times New Roman" pitchFamily="18" charset="0"/>
                        </a:rPr>
                        <a:t>Merits</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38100" cap="flat" cmpd="sng">
                      <a:solidFill>
                        <a:schemeClr val="dk1">
                          <a:alpha val="100000"/>
                        </a:schemeClr>
                      </a:solidFill>
                      <a:prstDash val="solid"/>
                      <a:round/>
                    </a:lnB>
                    <a:solidFill>
                      <a:schemeClr val="accent1"/>
                    </a:solidFill>
                  </a:tcPr>
                </a:tc>
                <a:tc>
                  <a:txBody>
                    <a:bodyPr/>
                    <a:lstStyle/>
                    <a:p>
                      <a:pPr lvl="0" algn="l" eaLnBrk="1" latinLnBrk="1" hangingPunct="1"/>
                      <a:r>
                        <a:rPr lang="en-US" altLang="en-US" sz="1800" b="1">
                          <a:solidFill>
                            <a:srgbClr val="FFFFFF"/>
                          </a:solidFill>
                          <a:latin typeface="Times New Roman" pitchFamily="18" charset="0"/>
                          <a:ea typeface="Times New Roman" pitchFamily="18" charset="0"/>
                        </a:rPr>
                        <a:t>Demerits</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38100" cap="flat" cmpd="sng">
                      <a:solidFill>
                        <a:schemeClr val="dk1">
                          <a:alpha val="100000"/>
                        </a:schemeClr>
                      </a:solidFill>
                      <a:prstDash val="solid"/>
                      <a:round/>
                    </a:lnB>
                    <a:solidFill>
                      <a:schemeClr val="accent1"/>
                    </a:solidFill>
                  </a:tcPr>
                </a:tc>
                <a:extLst>
                  <a:ext uri="{0D108BD9-81ED-4DB2-BD59-A6C34878D82A}">
                    <a16:rowId xmlns:a16="http://schemas.microsoft.com/office/drawing/2014/main" val="10000"/>
                  </a:ext>
                </a:extLst>
              </a:tr>
              <a:tr h="5189537">
                <a:tc>
                  <a:txBody>
                    <a:bodyPr/>
                    <a:lstStyle/>
                    <a:p>
                      <a:pPr lvl="0" algn="l" eaLnBrk="1" latinLnBrk="1" hangingPunct="1"/>
                      <a:r>
                        <a:rPr lang="en-IN" altLang="en-US" sz="1800" b="0">
                          <a:solidFill>
                            <a:srgbClr val="000000"/>
                          </a:solidFill>
                          <a:latin typeface="Rockwell" pitchFamily="18" charset="0"/>
                          <a:hlinkClick r:id="rId2"/>
                        </a:rPr>
                        <a:t>https://core.ac.uk/download/pdf/192922483.pdf</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38100" cap="flat" cmpd="sng">
                      <a:solidFill>
                        <a:schemeClr val="dk1">
                          <a:alpha val="100000"/>
                        </a:schemeClr>
                      </a:solidFill>
                      <a:prstDash val="solid"/>
                      <a:round/>
                    </a:lnT>
                    <a:lnB w="12700" cap="flat" cmpd="sng">
                      <a:solidFill>
                        <a:schemeClr val="dk1">
                          <a:alpha val="100000"/>
                        </a:schemeClr>
                      </a:solidFill>
                      <a:prstDash val="solid"/>
                      <a:round/>
                    </a:lnB>
                    <a:solidFill>
                      <a:srgbClr val="D5E0D6"/>
                    </a:solidFill>
                  </a:tcPr>
                </a:tc>
                <a:tc>
                  <a:txBody>
                    <a:bodyPr/>
                    <a:lstStyle/>
                    <a:p>
                      <a:pPr lvl="0" algn="l" eaLnBrk="1" latinLnBrk="1" hangingPunct="1"/>
                      <a:r>
                        <a:rPr lang="en-IN" altLang="en-US" sz="1800" b="0">
                          <a:solidFill>
                            <a:srgbClr val="C00000"/>
                          </a:solidFill>
                          <a:latin typeface="Rockwell" pitchFamily="18" charset="0"/>
                        </a:rPr>
                        <a:t>Art Munson, Claire Cardie, Rich Caruana</a:t>
                      </a:r>
                    </a:p>
                    <a:p>
                      <a:pPr lvl="0" algn="l" eaLnBrk="1" latinLnBrk="1" hangingPunct="1"/>
                      <a:endParaRPr lang="en-US" altLang="en-US">
                        <a:solidFill>
                          <a:srgbClr val="000000"/>
                        </a:solidFill>
                        <a:latin typeface="Times New Roman" pitchFamily="18" charset="0"/>
                        <a:ea typeface="Times New Roman" pitchFamily="18" charset="0"/>
                      </a:endParaRPr>
                    </a:p>
                  </a:txBody>
                  <a:tcPr>
                    <a:lnL w="12700" cap="flat" cmpd="sng">
                      <a:solidFill>
                        <a:schemeClr val="dk1">
                          <a:alpha val="100000"/>
                        </a:schemeClr>
                      </a:solidFill>
                      <a:prstDash val="solid"/>
                      <a:round/>
                    </a:lnL>
                    <a:lnR w="12700" cap="flat" cmpd="sng">
                      <a:solidFill>
                        <a:schemeClr val="dk1">
                          <a:alpha val="100000"/>
                        </a:schemeClr>
                      </a:solidFill>
                      <a:prstDash val="solid"/>
                      <a:round/>
                    </a:lnR>
                    <a:lnT w="38100" cap="flat" cmpd="sng">
                      <a:solidFill>
                        <a:schemeClr val="dk1">
                          <a:alpha val="100000"/>
                        </a:schemeClr>
                      </a:solidFill>
                      <a:prstDash val="solid"/>
                      <a:round/>
                    </a:lnT>
                    <a:lnB w="12700" cap="flat" cmpd="sng">
                      <a:solidFill>
                        <a:schemeClr val="dk1">
                          <a:alpha val="100000"/>
                        </a:schemeClr>
                      </a:solidFill>
                      <a:prstDash val="solid"/>
                      <a:round/>
                    </a:lnB>
                    <a:solidFill>
                      <a:srgbClr val="D5E0D6"/>
                    </a:solidFill>
                  </a:tcPr>
                </a:tc>
                <a:tc>
                  <a:txBody>
                    <a:bodyPr/>
                    <a:lstStyle/>
                    <a:p>
                      <a:pPr lvl="0" algn="l" eaLnBrk="1" latinLnBrk="1" hangingPunct="1"/>
                      <a:r>
                        <a:rPr lang="en-IN" altLang="en-US" sz="1800" b="0">
                          <a:solidFill>
                            <a:srgbClr val="000000"/>
                          </a:solidFill>
                          <a:latin typeface="Times New Roman" pitchFamily="18" charset="0"/>
                          <a:ea typeface="Times New Roman" pitchFamily="18" charset="0"/>
                        </a:rPr>
                        <a:t>Optimizing to Arbitrary NLP Metrics using Ensemble Selection</a:t>
                      </a:r>
                    </a:p>
                    <a:p>
                      <a:pPr lvl="0" algn="l" eaLnBrk="1" latinLnBrk="1" hangingPunct="1"/>
                      <a:r>
                        <a:rPr lang="en-US" altLang="en-US" sz="1800" b="0">
                          <a:solidFill>
                            <a:srgbClr val="000000"/>
                          </a:solidFill>
                          <a:latin typeface="Times New Roman" pitchFamily="18" charset="0"/>
                          <a:ea typeface="Times New Roman" pitchFamily="18" charset="0"/>
                        </a:rPr>
                        <a:t>(2014)</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38100" cap="flat" cmpd="sng">
                      <a:solidFill>
                        <a:schemeClr val="dk1">
                          <a:alpha val="100000"/>
                        </a:schemeClr>
                      </a:solidFill>
                      <a:prstDash val="solid"/>
                      <a:round/>
                    </a:lnT>
                    <a:lnB w="12700" cap="flat" cmpd="sng">
                      <a:solidFill>
                        <a:schemeClr val="dk1">
                          <a:alpha val="100000"/>
                        </a:schemeClr>
                      </a:solidFill>
                      <a:prstDash val="solid"/>
                      <a:round/>
                    </a:lnB>
                    <a:solidFill>
                      <a:srgbClr val="D5E0D6"/>
                    </a:solidFill>
                  </a:tcPr>
                </a:tc>
                <a:tc>
                  <a:txBody>
                    <a:bodyPr/>
                    <a:lstStyle/>
                    <a:p>
                      <a:pPr lvl="0" algn="l" eaLnBrk="1" latinLnBrk="1" hangingPunct="1"/>
                      <a:r>
                        <a:rPr lang="en-IN" altLang="en-US" sz="1600" b="0">
                          <a:solidFill>
                            <a:srgbClr val="000000"/>
                          </a:solidFill>
                          <a:latin typeface="Times New Roman" pitchFamily="18" charset="0"/>
                          <a:ea typeface="Times New Roman" pitchFamily="18" charset="0"/>
                        </a:rPr>
                        <a:t>This paper</a:t>
                      </a:r>
                    </a:p>
                    <a:p>
                      <a:pPr lvl="0" algn="l" eaLnBrk="1" latinLnBrk="1" hangingPunct="1"/>
                      <a:r>
                        <a:rPr lang="en-IN" altLang="en-US" sz="1600" b="0">
                          <a:solidFill>
                            <a:srgbClr val="000000"/>
                          </a:solidFill>
                          <a:latin typeface="Times New Roman" pitchFamily="18" charset="0"/>
                          <a:ea typeface="Times New Roman" pitchFamily="18" charset="0"/>
                        </a:rPr>
                        <a:t>evaluates an ensemble selection framework de-</a:t>
                      </a:r>
                    </a:p>
                    <a:p>
                      <a:pPr lvl="0" algn="l" eaLnBrk="1" latinLnBrk="1" hangingPunct="1"/>
                      <a:r>
                        <a:rPr lang="en-IN" altLang="en-US" sz="1600" b="0">
                          <a:solidFill>
                            <a:srgbClr val="000000"/>
                          </a:solidFill>
                          <a:latin typeface="Times New Roman" pitchFamily="18" charset="0"/>
                          <a:ea typeface="Times New Roman" pitchFamily="18" charset="0"/>
                        </a:rPr>
                        <a:t>signed to optimize arbitrary metrics and automate</a:t>
                      </a:r>
                    </a:p>
                    <a:p>
                      <a:pPr lvl="0" algn="l" eaLnBrk="1" latinLnBrk="1" hangingPunct="1"/>
                      <a:r>
                        <a:rPr lang="en-IN" altLang="en-US" sz="1600" b="0">
                          <a:solidFill>
                            <a:srgbClr val="000000"/>
                          </a:solidFill>
                          <a:latin typeface="Times New Roman" pitchFamily="18" charset="0"/>
                          <a:ea typeface="Times New Roman" pitchFamily="18" charset="0"/>
                        </a:rPr>
                        <a:t>the process of algorithm selection and parameter</a:t>
                      </a:r>
                    </a:p>
                    <a:p>
                      <a:pPr lvl="0" algn="l" eaLnBrk="1" latinLnBrk="1" hangingPunct="1"/>
                      <a:r>
                        <a:rPr lang="en-IN" altLang="en-US" sz="1600" b="0">
                          <a:solidFill>
                            <a:srgbClr val="000000"/>
                          </a:solidFill>
                          <a:latin typeface="Times New Roman" pitchFamily="18" charset="0"/>
                          <a:ea typeface="Times New Roman" pitchFamily="18" charset="0"/>
                        </a:rPr>
                        <a:t>tuning. We report the results of experiments that in-</a:t>
                      </a:r>
                    </a:p>
                    <a:p>
                      <a:pPr lvl="0" algn="l" eaLnBrk="1" latinLnBrk="1" hangingPunct="1"/>
                      <a:r>
                        <a:rPr lang="en-IN" altLang="en-US" sz="1600" b="0">
                          <a:solidFill>
                            <a:srgbClr val="000000"/>
                          </a:solidFill>
                          <a:latin typeface="Times New Roman" pitchFamily="18" charset="0"/>
                          <a:ea typeface="Times New Roman" pitchFamily="18" charset="0"/>
                        </a:rPr>
                        <a:t>stantiate the framework for three NLP tasks, using</a:t>
                      </a:r>
                    </a:p>
                    <a:p>
                      <a:pPr lvl="0" algn="l" eaLnBrk="1" latinLnBrk="1" hangingPunct="1"/>
                      <a:r>
                        <a:rPr lang="en-IN" altLang="en-US" sz="1600" b="0">
                          <a:solidFill>
                            <a:srgbClr val="000000"/>
                          </a:solidFill>
                          <a:latin typeface="Times New Roman" pitchFamily="18" charset="0"/>
                          <a:ea typeface="Times New Roman" pitchFamily="18" charset="0"/>
                        </a:rPr>
                        <a:t>six learning algorithms, a wide variety of parame-</a:t>
                      </a:r>
                    </a:p>
                    <a:p>
                      <a:pPr lvl="0" algn="l" eaLnBrk="1" latinLnBrk="1" hangingPunct="1"/>
                      <a:r>
                        <a:rPr lang="en-IN" altLang="en-US" sz="1600" b="0">
                          <a:solidFill>
                            <a:srgbClr val="000000"/>
                          </a:solidFill>
                          <a:latin typeface="Times New Roman" pitchFamily="18" charset="0"/>
                          <a:ea typeface="Times New Roman" pitchFamily="18" charset="0"/>
                        </a:rPr>
                        <a:t>terizations, and 15 performance metrics.</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38100" cap="flat" cmpd="sng">
                      <a:solidFill>
                        <a:schemeClr val="dk1">
                          <a:alpha val="100000"/>
                        </a:schemeClr>
                      </a:solidFill>
                      <a:prstDash val="solid"/>
                      <a:round/>
                    </a:lnT>
                    <a:lnB w="12700" cap="flat" cmpd="sng">
                      <a:solidFill>
                        <a:schemeClr val="dk1">
                          <a:alpha val="100000"/>
                        </a:schemeClr>
                      </a:solidFill>
                      <a:prstDash val="solid"/>
                      <a:round/>
                    </a:lnB>
                    <a:solidFill>
                      <a:srgbClr val="D5E0D6"/>
                    </a:solidFill>
                  </a:tcPr>
                </a:tc>
                <a:tc>
                  <a:txBody>
                    <a:bodyPr/>
                    <a:lstStyle/>
                    <a:p>
                      <a:pPr lvl="0" algn="l" eaLnBrk="1" latinLnBrk="1" hangingPunct="1"/>
                      <a:r>
                        <a:rPr lang="en-IN" altLang="en-US" sz="1400" b="0">
                          <a:solidFill>
                            <a:srgbClr val="000000"/>
                          </a:solidFill>
                          <a:latin typeface="Times New Roman" pitchFamily="18" charset="0"/>
                          <a:ea typeface="Times New Roman" pitchFamily="18" charset="0"/>
                        </a:rPr>
                        <a:t>nearly a year ago  they announced that they had achieved a 95% </a:t>
                      </a:r>
                      <a:r>
                        <a:rPr lang="en-IN" altLang="en-US" sz="1400" b="1">
                          <a:solidFill>
                            <a:srgbClr val="000000"/>
                          </a:solidFill>
                          <a:latin typeface="Times New Roman" pitchFamily="18" charset="0"/>
                          <a:ea typeface="Times New Roman" pitchFamily="18" charset="0"/>
                        </a:rPr>
                        <a:t>accuracy</a:t>
                      </a:r>
                      <a:r>
                        <a:rPr lang="en-IN" altLang="en-US" sz="1400" b="0">
                          <a:solidFill>
                            <a:srgbClr val="000000"/>
                          </a:solidFill>
                          <a:latin typeface="Times New Roman" pitchFamily="18" charset="0"/>
                          <a:ea typeface="Times New Roman" pitchFamily="18" charset="0"/>
                        </a:rPr>
                        <a:t> rating effectively matching the recognition of another human. The perplexity is a numerical value that is computed per word. It relies on the underlying probability distribution of the words in the sentences </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38100" cap="flat" cmpd="sng">
                      <a:solidFill>
                        <a:schemeClr val="dk1">
                          <a:alpha val="100000"/>
                        </a:schemeClr>
                      </a:solidFill>
                      <a:prstDash val="solid"/>
                      <a:round/>
                    </a:lnT>
                    <a:lnB w="12700" cap="flat" cmpd="sng">
                      <a:solidFill>
                        <a:schemeClr val="dk1">
                          <a:alpha val="100000"/>
                        </a:schemeClr>
                      </a:solidFill>
                      <a:prstDash val="solid"/>
                      <a:round/>
                    </a:lnB>
                    <a:solidFill>
                      <a:srgbClr val="D5E0D6"/>
                    </a:solidFill>
                  </a:tcPr>
                </a:tc>
                <a:tc>
                  <a:txBody>
                    <a:bodyPr/>
                    <a:lstStyle/>
                    <a:p>
                      <a:pPr lvl="0" algn="l" eaLnBrk="1" latinLnBrk="1" hangingPunct="1"/>
                      <a:r>
                        <a:rPr lang="en-IN" altLang="en-US" sz="1400" b="0">
                          <a:solidFill>
                            <a:srgbClr val="000000"/>
                          </a:solidFill>
                          <a:latin typeface="Times New Roman" pitchFamily="18" charset="0"/>
                          <a:ea typeface="Times New Roman" pitchFamily="18" charset="0"/>
                        </a:rPr>
                        <a:t>The </a:t>
                      </a:r>
                      <a:r>
                        <a:rPr lang="en-IN" altLang="en-US" sz="1400" b="1">
                          <a:solidFill>
                            <a:srgbClr val="000000"/>
                          </a:solidFill>
                          <a:latin typeface="Times New Roman" pitchFamily="18" charset="0"/>
                          <a:ea typeface="Times New Roman" pitchFamily="18" charset="0"/>
                        </a:rPr>
                        <a:t>main challenge</a:t>
                      </a:r>
                      <a:r>
                        <a:rPr lang="en-IN" altLang="en-US" sz="1400" b="0">
                          <a:solidFill>
                            <a:srgbClr val="000000"/>
                          </a:solidFill>
                          <a:latin typeface="Times New Roman" pitchFamily="18" charset="0"/>
                          <a:ea typeface="Times New Roman" pitchFamily="18" charset="0"/>
                        </a:rPr>
                        <a:t> is information overload, which poses a big problem to access a specific, important piece of information from vast datasets. Semantic and context understanding is essential as well as challenging for summarisation systems due to quality and usability issues</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38100" cap="flat" cmpd="sng">
                      <a:solidFill>
                        <a:schemeClr val="dk1">
                          <a:alpha val="100000"/>
                        </a:schemeClr>
                      </a:solidFill>
                      <a:prstDash val="solid"/>
                      <a:round/>
                    </a:lnT>
                    <a:lnB w="12700" cap="flat" cmpd="sng">
                      <a:solidFill>
                        <a:schemeClr val="dk1">
                          <a:alpha val="100000"/>
                        </a:schemeClr>
                      </a:solidFill>
                      <a:prstDash val="solid"/>
                      <a:round/>
                    </a:lnB>
                    <a:solidFill>
                      <a:srgbClr val="D5E0D6"/>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4311" name="Table 4194310"/>
          <p:cNvGraphicFramePr>
            <a:graphicFrameLocks/>
          </p:cNvGraphicFramePr>
          <p:nvPr/>
        </p:nvGraphicFramePr>
        <p:xfrm>
          <a:off x="857250" y="354012"/>
          <a:ext cx="7848598" cy="5772150"/>
        </p:xfrm>
        <a:graphic>
          <a:graphicData uri="http://schemas.openxmlformats.org/drawingml/2006/table">
            <a:tbl>
              <a:tblPr/>
              <a:tblGrid>
                <a:gridCol w="785812">
                  <a:extLst>
                    <a:ext uri="{9D8B030D-6E8A-4147-A177-3AD203B41FA5}">
                      <a16:colId xmlns:a16="http://schemas.microsoft.com/office/drawing/2014/main" val="20000"/>
                    </a:ext>
                  </a:extLst>
                </a:gridCol>
                <a:gridCol w="785812">
                  <a:extLst>
                    <a:ext uri="{9D8B030D-6E8A-4147-A177-3AD203B41FA5}">
                      <a16:colId xmlns:a16="http://schemas.microsoft.com/office/drawing/2014/main" val="20001"/>
                    </a:ext>
                  </a:extLst>
                </a:gridCol>
                <a:gridCol w="785812">
                  <a:extLst>
                    <a:ext uri="{9D8B030D-6E8A-4147-A177-3AD203B41FA5}">
                      <a16:colId xmlns:a16="http://schemas.microsoft.com/office/drawing/2014/main" val="20002"/>
                    </a:ext>
                  </a:extLst>
                </a:gridCol>
                <a:gridCol w="2857500">
                  <a:extLst>
                    <a:ext uri="{9D8B030D-6E8A-4147-A177-3AD203B41FA5}">
                      <a16:colId xmlns:a16="http://schemas.microsoft.com/office/drawing/2014/main" val="20003"/>
                    </a:ext>
                  </a:extLst>
                </a:gridCol>
                <a:gridCol w="1214437">
                  <a:extLst>
                    <a:ext uri="{9D8B030D-6E8A-4147-A177-3AD203B41FA5}">
                      <a16:colId xmlns:a16="http://schemas.microsoft.com/office/drawing/2014/main" val="20004"/>
                    </a:ext>
                  </a:extLst>
                </a:gridCol>
                <a:gridCol w="1419225">
                  <a:extLst>
                    <a:ext uri="{9D8B030D-6E8A-4147-A177-3AD203B41FA5}">
                      <a16:colId xmlns:a16="http://schemas.microsoft.com/office/drawing/2014/main" val="20005"/>
                    </a:ext>
                  </a:extLst>
                </a:gridCol>
              </a:tblGrid>
              <a:tr h="1292225">
                <a:tc>
                  <a:txBody>
                    <a:bodyPr/>
                    <a:lstStyle/>
                    <a:p>
                      <a:pPr lvl="0" algn="l" eaLnBrk="1" latinLnBrk="1" hangingPunct="1"/>
                      <a:r>
                        <a:rPr lang="en-US" altLang="en-US" sz="1800" b="1">
                          <a:solidFill>
                            <a:srgbClr val="FFFFFF"/>
                          </a:solidFill>
                          <a:latin typeface="Times New Roman" pitchFamily="18" charset="0"/>
                          <a:ea typeface="Times New Roman" pitchFamily="18" charset="0"/>
                        </a:rPr>
                        <a:t>Paper</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38100" cap="flat" cmpd="sng">
                      <a:solidFill>
                        <a:schemeClr val="dk1">
                          <a:alpha val="100000"/>
                        </a:schemeClr>
                      </a:solidFill>
                      <a:prstDash val="solid"/>
                      <a:round/>
                    </a:lnB>
                    <a:solidFill>
                      <a:schemeClr val="accent1"/>
                    </a:solidFill>
                  </a:tcPr>
                </a:tc>
                <a:tc>
                  <a:txBody>
                    <a:bodyPr/>
                    <a:lstStyle/>
                    <a:p>
                      <a:pPr lvl="0" algn="l" eaLnBrk="1" latinLnBrk="1" hangingPunct="1"/>
                      <a:r>
                        <a:rPr lang="en-US" altLang="en-US" sz="1800" b="1">
                          <a:solidFill>
                            <a:srgbClr val="FFFFFF"/>
                          </a:solidFill>
                          <a:latin typeface="Times New Roman" pitchFamily="18" charset="0"/>
                          <a:ea typeface="Times New Roman" pitchFamily="18" charset="0"/>
                        </a:rPr>
                        <a:t>Author</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38100" cap="flat" cmpd="sng">
                      <a:solidFill>
                        <a:schemeClr val="dk1">
                          <a:alpha val="100000"/>
                        </a:schemeClr>
                      </a:solidFill>
                      <a:prstDash val="solid"/>
                      <a:round/>
                    </a:lnB>
                    <a:solidFill>
                      <a:schemeClr val="accent1"/>
                    </a:solidFill>
                  </a:tcPr>
                </a:tc>
                <a:tc>
                  <a:txBody>
                    <a:bodyPr/>
                    <a:lstStyle/>
                    <a:p>
                      <a:pPr lvl="0" algn="l" eaLnBrk="1" latinLnBrk="1" hangingPunct="1"/>
                      <a:r>
                        <a:rPr lang="en-US" altLang="en-US" sz="1800" b="1">
                          <a:solidFill>
                            <a:srgbClr val="FFFFFF"/>
                          </a:solidFill>
                          <a:latin typeface="Times New Roman" pitchFamily="18" charset="0"/>
                          <a:ea typeface="Times New Roman" pitchFamily="18" charset="0"/>
                        </a:rPr>
                        <a:t>Title (year)</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38100" cap="flat" cmpd="sng">
                      <a:solidFill>
                        <a:schemeClr val="dk1">
                          <a:alpha val="100000"/>
                        </a:schemeClr>
                      </a:solidFill>
                      <a:prstDash val="solid"/>
                      <a:round/>
                    </a:lnB>
                    <a:solidFill>
                      <a:schemeClr val="accent1"/>
                    </a:solidFill>
                  </a:tcPr>
                </a:tc>
                <a:tc>
                  <a:txBody>
                    <a:bodyPr/>
                    <a:lstStyle/>
                    <a:p>
                      <a:pPr lvl="0" algn="l" eaLnBrk="1" latinLnBrk="1" hangingPunct="1"/>
                      <a:r>
                        <a:rPr lang="en-US" altLang="en-US" sz="1800" b="1">
                          <a:solidFill>
                            <a:srgbClr val="FFFFFF"/>
                          </a:solidFill>
                          <a:latin typeface="Times New Roman" pitchFamily="18" charset="0"/>
                          <a:ea typeface="Times New Roman" pitchFamily="18" charset="0"/>
                        </a:rPr>
                        <a:t>Explanation</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38100" cap="flat" cmpd="sng">
                      <a:solidFill>
                        <a:schemeClr val="dk1">
                          <a:alpha val="100000"/>
                        </a:schemeClr>
                      </a:solidFill>
                      <a:prstDash val="solid"/>
                      <a:round/>
                    </a:lnB>
                    <a:solidFill>
                      <a:schemeClr val="accent1"/>
                    </a:solidFill>
                  </a:tcPr>
                </a:tc>
                <a:tc>
                  <a:txBody>
                    <a:bodyPr/>
                    <a:lstStyle/>
                    <a:p>
                      <a:pPr lvl="0" algn="l" eaLnBrk="1" latinLnBrk="1" hangingPunct="1"/>
                      <a:r>
                        <a:rPr lang="en-US" altLang="en-US" sz="1800" b="1">
                          <a:solidFill>
                            <a:srgbClr val="FFFFFF"/>
                          </a:solidFill>
                          <a:latin typeface="Times New Roman" pitchFamily="18" charset="0"/>
                          <a:ea typeface="Times New Roman" pitchFamily="18" charset="0"/>
                        </a:rPr>
                        <a:t>Merits</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38100" cap="flat" cmpd="sng">
                      <a:solidFill>
                        <a:schemeClr val="dk1">
                          <a:alpha val="100000"/>
                        </a:schemeClr>
                      </a:solidFill>
                      <a:prstDash val="solid"/>
                      <a:round/>
                    </a:lnB>
                    <a:solidFill>
                      <a:schemeClr val="accent1"/>
                    </a:solidFill>
                  </a:tcPr>
                </a:tc>
                <a:tc>
                  <a:txBody>
                    <a:bodyPr/>
                    <a:lstStyle/>
                    <a:p>
                      <a:pPr lvl="0" algn="l" eaLnBrk="1" latinLnBrk="1" hangingPunct="1"/>
                      <a:r>
                        <a:rPr lang="en-US" altLang="en-US" sz="1800" b="1">
                          <a:solidFill>
                            <a:srgbClr val="FFFFFF"/>
                          </a:solidFill>
                          <a:latin typeface="Times New Roman" pitchFamily="18" charset="0"/>
                          <a:ea typeface="Times New Roman" pitchFamily="18" charset="0"/>
                        </a:rPr>
                        <a:t>Demerits</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38100" cap="flat" cmpd="sng">
                      <a:solidFill>
                        <a:schemeClr val="dk1">
                          <a:alpha val="100000"/>
                        </a:schemeClr>
                      </a:solidFill>
                      <a:prstDash val="solid"/>
                      <a:round/>
                    </a:lnB>
                    <a:solidFill>
                      <a:schemeClr val="accent1"/>
                    </a:solidFill>
                  </a:tcPr>
                </a:tc>
                <a:extLst>
                  <a:ext uri="{0D108BD9-81ED-4DB2-BD59-A6C34878D82A}">
                    <a16:rowId xmlns:a16="http://schemas.microsoft.com/office/drawing/2014/main" val="10000"/>
                  </a:ext>
                </a:extLst>
              </a:tr>
              <a:tr h="4479925">
                <a:tc>
                  <a:txBody>
                    <a:bodyPr/>
                    <a:lstStyle/>
                    <a:p>
                      <a:pPr lvl="0" algn="l" eaLnBrk="1" latinLnBrk="1" hangingPunct="1"/>
                      <a:r>
                        <a:rPr lang="en-US" altLang="en-US" sz="1600" b="0">
                          <a:solidFill>
                            <a:srgbClr val="000000"/>
                          </a:solidFill>
                          <a:latin typeface="Times New Roman" pitchFamily="18" charset="0"/>
                          <a:ea typeface="Times New Roman" pitchFamily="18" charset="0"/>
                        </a:rPr>
                        <a:t>https://www.researchgate.net/publication/3734355_Analyzing_and_Predicting_Language_Model_Improvements</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38100" cap="flat" cmpd="sng">
                      <a:solidFill>
                        <a:schemeClr val="dk1">
                          <a:alpha val="100000"/>
                        </a:schemeClr>
                      </a:solidFill>
                      <a:prstDash val="solid"/>
                      <a:round/>
                    </a:lnT>
                    <a:lnB w="12700" cap="flat" cmpd="sng">
                      <a:solidFill>
                        <a:schemeClr val="dk1">
                          <a:alpha val="100000"/>
                        </a:schemeClr>
                      </a:solidFill>
                      <a:prstDash val="solid"/>
                      <a:round/>
                    </a:lnB>
                    <a:solidFill>
                      <a:srgbClr val="D5E0D6"/>
                    </a:solidFill>
                  </a:tcPr>
                </a:tc>
                <a:tc>
                  <a:txBody>
                    <a:bodyPr/>
                    <a:lstStyle/>
                    <a:p>
                      <a:pPr lvl="0" algn="l" eaLnBrk="1" latinLnBrk="1" hangingPunct="1"/>
                      <a:r>
                        <a:rPr lang="en-US" altLang="en-US" sz="1600" b="0">
                          <a:solidFill>
                            <a:srgbClr val="000000"/>
                          </a:solidFill>
                          <a:latin typeface="Times New Roman" pitchFamily="18" charset="0"/>
                          <a:ea typeface="Times New Roman" pitchFamily="18" charset="0"/>
                        </a:rPr>
                        <a:t>Rukmani Iyer, M.Meteer, M.Ostendorf</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38100" cap="flat" cmpd="sng">
                      <a:solidFill>
                        <a:schemeClr val="dk1">
                          <a:alpha val="100000"/>
                        </a:schemeClr>
                      </a:solidFill>
                      <a:prstDash val="solid"/>
                      <a:round/>
                    </a:lnT>
                    <a:lnB w="12700" cap="flat" cmpd="sng">
                      <a:solidFill>
                        <a:schemeClr val="dk1">
                          <a:alpha val="100000"/>
                        </a:schemeClr>
                      </a:solidFill>
                      <a:prstDash val="solid"/>
                      <a:round/>
                    </a:lnB>
                    <a:solidFill>
                      <a:srgbClr val="D5E0D6"/>
                    </a:solidFill>
                  </a:tcPr>
                </a:tc>
                <a:tc>
                  <a:txBody>
                    <a:bodyPr/>
                    <a:lstStyle/>
                    <a:p>
                      <a:pPr lvl="0" algn="l" eaLnBrk="1" latinLnBrk="1" hangingPunct="1"/>
                      <a:r>
                        <a:rPr lang="en-IN" altLang="en-US" sz="1600" b="0">
                          <a:solidFill>
                            <a:srgbClr val="000000"/>
                          </a:solidFill>
                          <a:latin typeface="Times New Roman" pitchFamily="18" charset="0"/>
                          <a:ea typeface="Times New Roman" pitchFamily="18" charset="0"/>
                        </a:rPr>
                        <a:t>Analyzing and Predicting Language Model Improvements</a:t>
                      </a:r>
                    </a:p>
                    <a:p>
                      <a:pPr lvl="0" algn="l" eaLnBrk="1" latinLnBrk="1" hangingPunct="1"/>
                      <a:r>
                        <a:rPr lang="en-US" altLang="en-US" sz="1800" b="0">
                          <a:solidFill>
                            <a:srgbClr val="000000"/>
                          </a:solidFill>
                          <a:latin typeface="Times New Roman" pitchFamily="18" charset="0"/>
                          <a:ea typeface="Times New Roman" pitchFamily="18" charset="0"/>
                        </a:rPr>
                        <a:t>(2015)</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38100" cap="flat" cmpd="sng">
                      <a:solidFill>
                        <a:schemeClr val="dk1">
                          <a:alpha val="100000"/>
                        </a:schemeClr>
                      </a:solidFill>
                      <a:prstDash val="solid"/>
                      <a:round/>
                    </a:lnT>
                    <a:lnB w="12700" cap="flat" cmpd="sng">
                      <a:solidFill>
                        <a:schemeClr val="dk1">
                          <a:alpha val="100000"/>
                        </a:schemeClr>
                      </a:solidFill>
                      <a:prstDash val="solid"/>
                      <a:round/>
                    </a:lnB>
                    <a:solidFill>
                      <a:srgbClr val="D5E0D6"/>
                    </a:solidFill>
                  </a:tcPr>
                </a:tc>
                <a:tc>
                  <a:txBody>
                    <a:bodyPr/>
                    <a:lstStyle/>
                    <a:p>
                      <a:pPr lvl="0" algn="l" eaLnBrk="1" latinLnBrk="1" hangingPunct="1"/>
                      <a:r>
                        <a:rPr lang="en-IN" altLang="en-US" sz="1600" b="0">
                          <a:solidFill>
                            <a:srgbClr val="000000"/>
                          </a:solidFill>
                          <a:latin typeface="Times New Roman" pitchFamily="18" charset="0"/>
                          <a:ea typeface="Times New Roman" pitchFamily="18" charset="0"/>
                        </a:rPr>
                        <a:t>This paper proposes alternatives to perplexity for predicting language model performance, including other global features as well as a new approach that predicts, with a high correlation (0.96), performance differences associated with localized changes in language models, given a recognition system. Experiments focus on the problem of augmenting in-domain Switchboard text with out-of-domain text from the Wall Street Journal and broadcast news that differ in both style and content from the in-domain data</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38100" cap="flat" cmpd="sng">
                      <a:solidFill>
                        <a:schemeClr val="dk1">
                          <a:alpha val="100000"/>
                        </a:schemeClr>
                      </a:solidFill>
                      <a:prstDash val="solid"/>
                      <a:round/>
                    </a:lnT>
                    <a:lnB w="12700" cap="flat" cmpd="sng">
                      <a:solidFill>
                        <a:schemeClr val="dk1">
                          <a:alpha val="100000"/>
                        </a:schemeClr>
                      </a:solidFill>
                      <a:prstDash val="solid"/>
                      <a:round/>
                    </a:lnB>
                    <a:solidFill>
                      <a:srgbClr val="D5E0D6"/>
                    </a:solidFill>
                  </a:tcPr>
                </a:tc>
                <a:tc>
                  <a:txBody>
                    <a:bodyPr/>
                    <a:lstStyle/>
                    <a:p>
                      <a:pPr lvl="0" algn="l" eaLnBrk="1" latinLnBrk="1" hangingPunct="1"/>
                      <a:r>
                        <a:rPr lang="en-US" altLang="en-US" sz="1800" b="0">
                          <a:solidFill>
                            <a:srgbClr val="000000"/>
                          </a:solidFill>
                          <a:latin typeface="Times New Roman" pitchFamily="18" charset="0"/>
                          <a:ea typeface="Times New Roman" pitchFamily="18" charset="0"/>
                        </a:rPr>
                        <a:t>Overcomes the limitations of global measures particulary perplexity for prediciting NLP performance when  trained with out of domain data</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38100" cap="flat" cmpd="sng">
                      <a:solidFill>
                        <a:schemeClr val="dk1">
                          <a:alpha val="100000"/>
                        </a:schemeClr>
                      </a:solidFill>
                      <a:prstDash val="solid"/>
                      <a:round/>
                    </a:lnT>
                    <a:lnB w="12700" cap="flat" cmpd="sng">
                      <a:solidFill>
                        <a:schemeClr val="dk1">
                          <a:alpha val="100000"/>
                        </a:schemeClr>
                      </a:solidFill>
                      <a:prstDash val="solid"/>
                      <a:round/>
                    </a:lnB>
                    <a:solidFill>
                      <a:srgbClr val="D5E0D6"/>
                    </a:solidFill>
                  </a:tcPr>
                </a:tc>
                <a:tc>
                  <a:txBody>
                    <a:bodyPr/>
                    <a:lstStyle/>
                    <a:p>
                      <a:pPr lvl="0" algn="l" eaLnBrk="1" latinLnBrk="1" hangingPunct="1"/>
                      <a:r>
                        <a:rPr lang="en-US" altLang="en-US" sz="1800" b="0">
                          <a:solidFill>
                            <a:srgbClr val="000000"/>
                          </a:solidFill>
                          <a:latin typeface="Times New Roman" pitchFamily="18" charset="0"/>
                          <a:ea typeface="Times New Roman" pitchFamily="18" charset="0"/>
                        </a:rPr>
                        <a:t>The current results though good enough only test the predicition power only when the training data and not the model structure is changed</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38100" cap="flat" cmpd="sng">
                      <a:solidFill>
                        <a:schemeClr val="dk1">
                          <a:alpha val="100000"/>
                        </a:schemeClr>
                      </a:solidFill>
                      <a:prstDash val="solid"/>
                      <a:round/>
                    </a:lnT>
                    <a:lnB w="12700" cap="flat" cmpd="sng">
                      <a:solidFill>
                        <a:schemeClr val="dk1">
                          <a:alpha val="100000"/>
                        </a:schemeClr>
                      </a:solidFill>
                      <a:prstDash val="solid"/>
                      <a:round/>
                    </a:lnB>
                    <a:solidFill>
                      <a:srgbClr val="D5E0D6"/>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4312" name="Table 4194311"/>
          <p:cNvGraphicFramePr>
            <a:graphicFrameLocks/>
          </p:cNvGraphicFramePr>
          <p:nvPr/>
        </p:nvGraphicFramePr>
        <p:xfrm>
          <a:off x="857250" y="354012"/>
          <a:ext cx="7848600" cy="5772150"/>
        </p:xfrm>
        <a:graphic>
          <a:graphicData uri="http://schemas.openxmlformats.org/drawingml/2006/table">
            <a:tbl>
              <a:tblPr/>
              <a:tblGrid>
                <a:gridCol w="785812">
                  <a:extLst>
                    <a:ext uri="{9D8B030D-6E8A-4147-A177-3AD203B41FA5}">
                      <a16:colId xmlns:a16="http://schemas.microsoft.com/office/drawing/2014/main" val="20000"/>
                    </a:ext>
                  </a:extLst>
                </a:gridCol>
                <a:gridCol w="785812">
                  <a:extLst>
                    <a:ext uri="{9D8B030D-6E8A-4147-A177-3AD203B41FA5}">
                      <a16:colId xmlns:a16="http://schemas.microsoft.com/office/drawing/2014/main" val="20001"/>
                    </a:ext>
                  </a:extLst>
                </a:gridCol>
                <a:gridCol w="785812">
                  <a:extLst>
                    <a:ext uri="{9D8B030D-6E8A-4147-A177-3AD203B41FA5}">
                      <a16:colId xmlns:a16="http://schemas.microsoft.com/office/drawing/2014/main" val="20002"/>
                    </a:ext>
                  </a:extLst>
                </a:gridCol>
                <a:gridCol w="2857500">
                  <a:extLst>
                    <a:ext uri="{9D8B030D-6E8A-4147-A177-3AD203B41FA5}">
                      <a16:colId xmlns:a16="http://schemas.microsoft.com/office/drawing/2014/main" val="20003"/>
                    </a:ext>
                  </a:extLst>
                </a:gridCol>
                <a:gridCol w="1214437">
                  <a:extLst>
                    <a:ext uri="{9D8B030D-6E8A-4147-A177-3AD203B41FA5}">
                      <a16:colId xmlns:a16="http://schemas.microsoft.com/office/drawing/2014/main" val="20004"/>
                    </a:ext>
                  </a:extLst>
                </a:gridCol>
                <a:gridCol w="1419225">
                  <a:extLst>
                    <a:ext uri="{9D8B030D-6E8A-4147-A177-3AD203B41FA5}">
                      <a16:colId xmlns:a16="http://schemas.microsoft.com/office/drawing/2014/main" val="20005"/>
                    </a:ext>
                  </a:extLst>
                </a:gridCol>
              </a:tblGrid>
              <a:tr h="1292225">
                <a:tc>
                  <a:txBody>
                    <a:bodyPr/>
                    <a:lstStyle/>
                    <a:p>
                      <a:pPr lvl="0" algn="l" eaLnBrk="1" latinLnBrk="1" hangingPunct="1"/>
                      <a:r>
                        <a:rPr lang="en-US" altLang="en-US" sz="1800" b="1">
                          <a:solidFill>
                            <a:srgbClr val="FFFFFF"/>
                          </a:solidFill>
                          <a:latin typeface="Times New Roman" pitchFamily="18" charset="0"/>
                          <a:ea typeface="Times New Roman" pitchFamily="18" charset="0"/>
                        </a:rPr>
                        <a:t>Paper</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38100" cap="flat" cmpd="sng">
                      <a:solidFill>
                        <a:schemeClr val="dk1">
                          <a:alpha val="100000"/>
                        </a:schemeClr>
                      </a:solidFill>
                      <a:prstDash val="solid"/>
                      <a:round/>
                    </a:lnB>
                    <a:solidFill>
                      <a:schemeClr val="accent1"/>
                    </a:solidFill>
                  </a:tcPr>
                </a:tc>
                <a:tc>
                  <a:txBody>
                    <a:bodyPr/>
                    <a:lstStyle/>
                    <a:p>
                      <a:pPr lvl="0" algn="l" eaLnBrk="1" latinLnBrk="1" hangingPunct="1"/>
                      <a:r>
                        <a:rPr lang="en-US" altLang="en-US" sz="1800" b="1">
                          <a:solidFill>
                            <a:srgbClr val="FFFFFF"/>
                          </a:solidFill>
                          <a:latin typeface="Times New Roman" pitchFamily="18" charset="0"/>
                          <a:ea typeface="Times New Roman" pitchFamily="18" charset="0"/>
                        </a:rPr>
                        <a:t>Author</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38100" cap="flat" cmpd="sng">
                      <a:solidFill>
                        <a:schemeClr val="dk1">
                          <a:alpha val="100000"/>
                        </a:schemeClr>
                      </a:solidFill>
                      <a:prstDash val="solid"/>
                      <a:round/>
                    </a:lnB>
                    <a:solidFill>
                      <a:schemeClr val="accent1"/>
                    </a:solidFill>
                  </a:tcPr>
                </a:tc>
                <a:tc>
                  <a:txBody>
                    <a:bodyPr/>
                    <a:lstStyle/>
                    <a:p>
                      <a:pPr lvl="0" algn="l" eaLnBrk="1" latinLnBrk="1" hangingPunct="1"/>
                      <a:r>
                        <a:rPr lang="en-US" altLang="en-US" sz="1800" b="1">
                          <a:solidFill>
                            <a:srgbClr val="FFFFFF"/>
                          </a:solidFill>
                          <a:latin typeface="Times New Roman" pitchFamily="18" charset="0"/>
                          <a:ea typeface="Times New Roman" pitchFamily="18" charset="0"/>
                        </a:rPr>
                        <a:t>Title (year)</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38100" cap="flat" cmpd="sng">
                      <a:solidFill>
                        <a:schemeClr val="dk1">
                          <a:alpha val="100000"/>
                        </a:schemeClr>
                      </a:solidFill>
                      <a:prstDash val="solid"/>
                      <a:round/>
                    </a:lnB>
                    <a:solidFill>
                      <a:schemeClr val="accent1"/>
                    </a:solidFill>
                  </a:tcPr>
                </a:tc>
                <a:tc>
                  <a:txBody>
                    <a:bodyPr/>
                    <a:lstStyle/>
                    <a:p>
                      <a:pPr lvl="0" algn="l" eaLnBrk="1" latinLnBrk="1" hangingPunct="1"/>
                      <a:r>
                        <a:rPr lang="en-US" altLang="en-US" sz="1800" b="1">
                          <a:solidFill>
                            <a:srgbClr val="FFFFFF"/>
                          </a:solidFill>
                          <a:latin typeface="Times New Roman" pitchFamily="18" charset="0"/>
                          <a:ea typeface="Times New Roman" pitchFamily="18" charset="0"/>
                        </a:rPr>
                        <a:t>Explanation</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38100" cap="flat" cmpd="sng">
                      <a:solidFill>
                        <a:schemeClr val="dk1">
                          <a:alpha val="100000"/>
                        </a:schemeClr>
                      </a:solidFill>
                      <a:prstDash val="solid"/>
                      <a:round/>
                    </a:lnB>
                    <a:solidFill>
                      <a:schemeClr val="accent1"/>
                    </a:solidFill>
                  </a:tcPr>
                </a:tc>
                <a:tc>
                  <a:txBody>
                    <a:bodyPr/>
                    <a:lstStyle/>
                    <a:p>
                      <a:pPr lvl="0" algn="l" eaLnBrk="1" latinLnBrk="1" hangingPunct="1"/>
                      <a:r>
                        <a:rPr lang="en-US" altLang="en-US" sz="1800" b="1">
                          <a:solidFill>
                            <a:srgbClr val="FFFFFF"/>
                          </a:solidFill>
                          <a:latin typeface="Times New Roman" pitchFamily="18" charset="0"/>
                          <a:ea typeface="Times New Roman" pitchFamily="18" charset="0"/>
                        </a:rPr>
                        <a:t>Merits</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38100" cap="flat" cmpd="sng">
                      <a:solidFill>
                        <a:schemeClr val="dk1">
                          <a:alpha val="100000"/>
                        </a:schemeClr>
                      </a:solidFill>
                      <a:prstDash val="solid"/>
                      <a:round/>
                    </a:lnB>
                    <a:solidFill>
                      <a:schemeClr val="accent1"/>
                    </a:solidFill>
                  </a:tcPr>
                </a:tc>
                <a:tc>
                  <a:txBody>
                    <a:bodyPr/>
                    <a:lstStyle/>
                    <a:p>
                      <a:pPr lvl="0" algn="l" eaLnBrk="1" latinLnBrk="1" hangingPunct="1"/>
                      <a:r>
                        <a:rPr lang="en-US" altLang="en-US" sz="1800" b="1">
                          <a:solidFill>
                            <a:srgbClr val="FFFFFF"/>
                          </a:solidFill>
                          <a:latin typeface="Times New Roman" pitchFamily="18" charset="0"/>
                          <a:ea typeface="Times New Roman" pitchFamily="18" charset="0"/>
                        </a:rPr>
                        <a:t>Demerits</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38100" cap="flat" cmpd="sng">
                      <a:solidFill>
                        <a:schemeClr val="dk1">
                          <a:alpha val="100000"/>
                        </a:schemeClr>
                      </a:solidFill>
                      <a:prstDash val="solid"/>
                      <a:round/>
                    </a:lnB>
                    <a:solidFill>
                      <a:schemeClr val="accent1"/>
                    </a:solidFill>
                  </a:tcPr>
                </a:tc>
                <a:extLst>
                  <a:ext uri="{0D108BD9-81ED-4DB2-BD59-A6C34878D82A}">
                    <a16:rowId xmlns:a16="http://schemas.microsoft.com/office/drawing/2014/main" val="10000"/>
                  </a:ext>
                </a:extLst>
              </a:tr>
              <a:tr h="4479925">
                <a:tc>
                  <a:txBody>
                    <a:bodyPr/>
                    <a:lstStyle/>
                    <a:p>
                      <a:pPr lvl="0" algn="l" eaLnBrk="1" latinLnBrk="1" hangingPunct="1"/>
                      <a:r>
                        <a:rPr lang="en-US" altLang="en-US" sz="1600" b="0">
                          <a:solidFill>
                            <a:srgbClr val="000000"/>
                          </a:solidFill>
                          <a:latin typeface="Times New Roman" pitchFamily="18" charset="0"/>
                          <a:ea typeface="Times New Roman" pitchFamily="18" charset="0"/>
                        </a:rPr>
                        <a:t>https://repository.upenn.edu/cgi/viewcontent.cgi?article=1823&amp;context=edissertations</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38100" cap="flat" cmpd="sng">
                      <a:solidFill>
                        <a:schemeClr val="dk1">
                          <a:alpha val="100000"/>
                        </a:schemeClr>
                      </a:solidFill>
                      <a:prstDash val="solid"/>
                      <a:round/>
                    </a:lnT>
                    <a:lnB w="12700" cap="flat" cmpd="sng">
                      <a:solidFill>
                        <a:schemeClr val="dk1">
                          <a:alpha val="100000"/>
                        </a:schemeClr>
                      </a:solidFill>
                      <a:prstDash val="solid"/>
                      <a:round/>
                    </a:lnB>
                    <a:solidFill>
                      <a:srgbClr val="D5E0D6"/>
                    </a:solidFill>
                  </a:tcPr>
                </a:tc>
                <a:tc>
                  <a:txBody>
                    <a:bodyPr/>
                    <a:lstStyle/>
                    <a:p>
                      <a:pPr lvl="0" algn="l" eaLnBrk="1" latinLnBrk="1" hangingPunct="1"/>
                      <a:r>
                        <a:rPr lang="en-IN" altLang="en-US" sz="1600" b="0">
                          <a:solidFill>
                            <a:srgbClr val="000000"/>
                          </a:solidFill>
                          <a:latin typeface="Rockwell" pitchFamily="18" charset="0"/>
                        </a:rPr>
                        <a:t>Annie Louis</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38100" cap="flat" cmpd="sng">
                      <a:solidFill>
                        <a:schemeClr val="dk1">
                          <a:alpha val="100000"/>
                        </a:schemeClr>
                      </a:solidFill>
                      <a:prstDash val="solid"/>
                      <a:round/>
                    </a:lnT>
                    <a:lnB w="12700" cap="flat" cmpd="sng">
                      <a:solidFill>
                        <a:schemeClr val="dk1">
                          <a:alpha val="100000"/>
                        </a:schemeClr>
                      </a:solidFill>
                      <a:prstDash val="solid"/>
                      <a:round/>
                    </a:lnB>
                    <a:solidFill>
                      <a:srgbClr val="D5E0D6"/>
                    </a:solidFill>
                  </a:tcPr>
                </a:tc>
                <a:tc>
                  <a:txBody>
                    <a:bodyPr/>
                    <a:lstStyle/>
                    <a:p>
                      <a:pPr lvl="0" algn="l" eaLnBrk="1" latinLnBrk="1" hangingPunct="1"/>
                      <a:r>
                        <a:rPr lang="en-IN" altLang="en-US" sz="1600" b="0">
                          <a:solidFill>
                            <a:srgbClr val="000000"/>
                          </a:solidFill>
                          <a:latin typeface="Times New Roman" pitchFamily="18" charset="0"/>
                          <a:ea typeface="Times New Roman" pitchFamily="18" charset="0"/>
                        </a:rPr>
                        <a:t>Predicting Text Quality: Metrics for Content, Organization and Reader Interes</a:t>
                      </a:r>
                    </a:p>
                    <a:p>
                      <a:pPr lvl="0" algn="l" eaLnBrk="1" latinLnBrk="1" hangingPunct="1"/>
                      <a:r>
                        <a:rPr lang="en-US" altLang="en-US" sz="1800" b="0">
                          <a:solidFill>
                            <a:srgbClr val="000000"/>
                          </a:solidFill>
                          <a:latin typeface="Times New Roman" pitchFamily="18" charset="0"/>
                          <a:ea typeface="Times New Roman" pitchFamily="18" charset="0"/>
                        </a:rPr>
                        <a:t>(2013)</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38100" cap="flat" cmpd="sng">
                      <a:solidFill>
                        <a:schemeClr val="dk1">
                          <a:alpha val="100000"/>
                        </a:schemeClr>
                      </a:solidFill>
                      <a:prstDash val="solid"/>
                      <a:round/>
                    </a:lnT>
                    <a:lnB w="12700" cap="flat" cmpd="sng">
                      <a:solidFill>
                        <a:schemeClr val="dk1">
                          <a:alpha val="100000"/>
                        </a:schemeClr>
                      </a:solidFill>
                      <a:prstDash val="solid"/>
                      <a:round/>
                    </a:lnB>
                    <a:solidFill>
                      <a:srgbClr val="D5E0D6"/>
                    </a:solidFill>
                  </a:tcPr>
                </a:tc>
                <a:tc>
                  <a:txBody>
                    <a:bodyPr/>
                    <a:lstStyle/>
                    <a:p>
                      <a:pPr lvl="0" algn="l" eaLnBrk="1" latinLnBrk="1" hangingPunct="1"/>
                      <a:r>
                        <a:rPr lang="en-IN" altLang="en-US" sz="1600" b="0">
                          <a:solidFill>
                            <a:srgbClr val="000000"/>
                          </a:solidFill>
                          <a:latin typeface="Times New Roman" pitchFamily="18" charset="0"/>
                          <a:ea typeface="Times New Roman" pitchFamily="18" charset="0"/>
                        </a:rPr>
                        <a:t>This paper introduce metrics that score varied dimensions of quality such as content, organization and reader interest. For content, it presents two measures: specificity and verbosity l evel. Specificity measures the amount of detail present in a text while verbosity captures which details are essential to include. We measure organization quality by quantifying the regularity of the intentional structure in the article and also using the specificity lev-els of adjacent sentences in the text. </a:t>
                      </a:r>
                    </a:p>
                    <a:p>
                      <a:pPr lvl="0" algn="l" eaLnBrk="1" latinLnBrk="1" hangingPunct="1"/>
                      <a:endParaRPr lang="en-US" altLang="en-US" sz="1600">
                        <a:solidFill>
                          <a:srgbClr val="000000"/>
                        </a:solidFill>
                        <a:latin typeface="Times New Roman" pitchFamily="18" charset="0"/>
                        <a:ea typeface="Times New Roman" pitchFamily="18" charset="0"/>
                      </a:endParaRPr>
                    </a:p>
                  </a:txBody>
                  <a:tcPr>
                    <a:lnL w="12700" cap="flat" cmpd="sng">
                      <a:solidFill>
                        <a:schemeClr val="dk1">
                          <a:alpha val="100000"/>
                        </a:schemeClr>
                      </a:solidFill>
                      <a:prstDash val="solid"/>
                      <a:round/>
                    </a:lnL>
                    <a:lnR w="12700" cap="flat" cmpd="sng">
                      <a:solidFill>
                        <a:schemeClr val="dk1">
                          <a:alpha val="100000"/>
                        </a:schemeClr>
                      </a:solidFill>
                      <a:prstDash val="solid"/>
                      <a:round/>
                    </a:lnR>
                    <a:lnT w="38100" cap="flat" cmpd="sng">
                      <a:solidFill>
                        <a:schemeClr val="dk1">
                          <a:alpha val="100000"/>
                        </a:schemeClr>
                      </a:solidFill>
                      <a:prstDash val="solid"/>
                      <a:round/>
                    </a:lnT>
                    <a:lnB w="12700" cap="flat" cmpd="sng">
                      <a:solidFill>
                        <a:schemeClr val="dk1">
                          <a:alpha val="100000"/>
                        </a:schemeClr>
                      </a:solidFill>
                      <a:prstDash val="solid"/>
                      <a:round/>
                    </a:lnB>
                    <a:solidFill>
                      <a:srgbClr val="D5E0D6"/>
                    </a:solidFill>
                  </a:tcPr>
                </a:tc>
                <a:tc>
                  <a:txBody>
                    <a:bodyPr/>
                    <a:lstStyle/>
                    <a:p>
                      <a:pPr lvl="0" algn="l" eaLnBrk="1" latinLnBrk="1" hangingPunct="1"/>
                      <a:r>
                        <a:rPr lang="en-US" altLang="en-US" sz="1600" b="0">
                          <a:solidFill>
                            <a:srgbClr val="000000"/>
                          </a:solidFill>
                          <a:latin typeface="Times New Roman" pitchFamily="18" charset="0"/>
                          <a:ea typeface="Times New Roman" pitchFamily="18" charset="0"/>
                        </a:rPr>
                        <a:t>Includes the genre of text into consideration and not only grammar, spelling when predicting the text quatlity </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38100" cap="flat" cmpd="sng">
                      <a:solidFill>
                        <a:schemeClr val="dk1">
                          <a:alpha val="100000"/>
                        </a:schemeClr>
                      </a:solidFill>
                      <a:prstDash val="solid"/>
                      <a:round/>
                    </a:lnT>
                    <a:lnB w="12700" cap="flat" cmpd="sng">
                      <a:solidFill>
                        <a:schemeClr val="dk1">
                          <a:alpha val="100000"/>
                        </a:schemeClr>
                      </a:solidFill>
                      <a:prstDash val="solid"/>
                      <a:round/>
                    </a:lnB>
                    <a:solidFill>
                      <a:srgbClr val="D5E0D6"/>
                    </a:solidFill>
                  </a:tcPr>
                </a:tc>
                <a:tc>
                  <a:txBody>
                    <a:bodyPr/>
                    <a:lstStyle/>
                    <a:p>
                      <a:pPr lvl="0" algn="l" eaLnBrk="1" latinLnBrk="1" hangingPunct="1"/>
                      <a:r>
                        <a:rPr lang="en-IN" altLang="en-US" sz="1600" b="0">
                          <a:solidFill>
                            <a:srgbClr val="000000"/>
                          </a:solidFill>
                          <a:latin typeface="Times New Roman" pitchFamily="18" charset="0"/>
                          <a:ea typeface="Times New Roman" pitchFamily="18" charset="0"/>
                        </a:rPr>
                        <a:t>background knowledge or user’s experience is an important factor which will influence perceptions of verbosity and determine which details arenecessary and which are irrelvant.</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38100" cap="flat" cmpd="sng">
                      <a:solidFill>
                        <a:schemeClr val="dk1">
                          <a:alpha val="100000"/>
                        </a:schemeClr>
                      </a:solidFill>
                      <a:prstDash val="solid"/>
                      <a:round/>
                    </a:lnT>
                    <a:lnB w="12700" cap="flat" cmpd="sng">
                      <a:solidFill>
                        <a:schemeClr val="dk1">
                          <a:alpha val="100000"/>
                        </a:schemeClr>
                      </a:solidFill>
                      <a:prstDash val="solid"/>
                      <a:round/>
                    </a:lnB>
                    <a:solidFill>
                      <a:srgbClr val="D5E0D6"/>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4313" name="Table 4194312"/>
          <p:cNvGraphicFramePr>
            <a:graphicFrameLocks/>
          </p:cNvGraphicFramePr>
          <p:nvPr/>
        </p:nvGraphicFramePr>
        <p:xfrm>
          <a:off x="785812" y="0"/>
          <a:ext cx="7848600" cy="6503987"/>
        </p:xfrm>
        <a:graphic>
          <a:graphicData uri="http://schemas.openxmlformats.org/drawingml/2006/table">
            <a:tbl>
              <a:tblPr/>
              <a:tblGrid>
                <a:gridCol w="571500">
                  <a:extLst>
                    <a:ext uri="{9D8B030D-6E8A-4147-A177-3AD203B41FA5}">
                      <a16:colId xmlns:a16="http://schemas.microsoft.com/office/drawing/2014/main" val="20000"/>
                    </a:ext>
                  </a:extLst>
                </a:gridCol>
                <a:gridCol w="428625">
                  <a:extLst>
                    <a:ext uri="{9D8B030D-6E8A-4147-A177-3AD203B41FA5}">
                      <a16:colId xmlns:a16="http://schemas.microsoft.com/office/drawing/2014/main" val="20001"/>
                    </a:ext>
                  </a:extLst>
                </a:gridCol>
                <a:gridCol w="714375">
                  <a:extLst>
                    <a:ext uri="{9D8B030D-6E8A-4147-A177-3AD203B41FA5}">
                      <a16:colId xmlns:a16="http://schemas.microsoft.com/office/drawing/2014/main" val="20002"/>
                    </a:ext>
                  </a:extLst>
                </a:gridCol>
                <a:gridCol w="3571875">
                  <a:extLst>
                    <a:ext uri="{9D8B030D-6E8A-4147-A177-3AD203B41FA5}">
                      <a16:colId xmlns:a16="http://schemas.microsoft.com/office/drawing/2014/main" val="20003"/>
                    </a:ext>
                  </a:extLst>
                </a:gridCol>
                <a:gridCol w="1500187">
                  <a:extLst>
                    <a:ext uri="{9D8B030D-6E8A-4147-A177-3AD203B41FA5}">
                      <a16:colId xmlns:a16="http://schemas.microsoft.com/office/drawing/2014/main" val="20004"/>
                    </a:ext>
                  </a:extLst>
                </a:gridCol>
                <a:gridCol w="1062037">
                  <a:extLst>
                    <a:ext uri="{9D8B030D-6E8A-4147-A177-3AD203B41FA5}">
                      <a16:colId xmlns:a16="http://schemas.microsoft.com/office/drawing/2014/main" val="20005"/>
                    </a:ext>
                  </a:extLst>
                </a:gridCol>
              </a:tblGrid>
              <a:tr h="1292224">
                <a:tc>
                  <a:txBody>
                    <a:bodyPr/>
                    <a:lstStyle/>
                    <a:p>
                      <a:pPr lvl="0" algn="l" eaLnBrk="1" latinLnBrk="1" hangingPunct="1"/>
                      <a:r>
                        <a:rPr lang="en-US" altLang="en-US" sz="1800" b="1">
                          <a:solidFill>
                            <a:srgbClr val="FFFFFF"/>
                          </a:solidFill>
                          <a:latin typeface="Times New Roman" pitchFamily="18" charset="0"/>
                          <a:ea typeface="Times New Roman" pitchFamily="18" charset="0"/>
                        </a:rPr>
                        <a:t>Paper</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38100" cap="flat" cmpd="sng">
                      <a:solidFill>
                        <a:schemeClr val="dk1">
                          <a:alpha val="100000"/>
                        </a:schemeClr>
                      </a:solidFill>
                      <a:prstDash val="solid"/>
                      <a:round/>
                    </a:lnB>
                    <a:solidFill>
                      <a:schemeClr val="accent1"/>
                    </a:solidFill>
                  </a:tcPr>
                </a:tc>
                <a:tc>
                  <a:txBody>
                    <a:bodyPr/>
                    <a:lstStyle/>
                    <a:p>
                      <a:pPr lvl="0" algn="l" eaLnBrk="1" latinLnBrk="1" hangingPunct="1"/>
                      <a:r>
                        <a:rPr lang="en-US" altLang="en-US" sz="1800" b="1">
                          <a:solidFill>
                            <a:srgbClr val="FFFFFF"/>
                          </a:solidFill>
                          <a:latin typeface="Times New Roman" pitchFamily="18" charset="0"/>
                          <a:ea typeface="Times New Roman" pitchFamily="18" charset="0"/>
                        </a:rPr>
                        <a:t>Author</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38100" cap="flat" cmpd="sng">
                      <a:solidFill>
                        <a:schemeClr val="dk1">
                          <a:alpha val="100000"/>
                        </a:schemeClr>
                      </a:solidFill>
                      <a:prstDash val="solid"/>
                      <a:round/>
                    </a:lnB>
                    <a:solidFill>
                      <a:schemeClr val="accent1"/>
                    </a:solidFill>
                  </a:tcPr>
                </a:tc>
                <a:tc>
                  <a:txBody>
                    <a:bodyPr/>
                    <a:lstStyle/>
                    <a:p>
                      <a:pPr lvl="0" algn="l" eaLnBrk="1" latinLnBrk="1" hangingPunct="1"/>
                      <a:r>
                        <a:rPr lang="en-US" altLang="en-US" sz="1800" b="1">
                          <a:solidFill>
                            <a:srgbClr val="FFFFFF"/>
                          </a:solidFill>
                          <a:latin typeface="Times New Roman" pitchFamily="18" charset="0"/>
                          <a:ea typeface="Times New Roman" pitchFamily="18" charset="0"/>
                        </a:rPr>
                        <a:t>Title (year)</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38100" cap="flat" cmpd="sng">
                      <a:solidFill>
                        <a:schemeClr val="dk1">
                          <a:alpha val="100000"/>
                        </a:schemeClr>
                      </a:solidFill>
                      <a:prstDash val="solid"/>
                      <a:round/>
                    </a:lnB>
                    <a:solidFill>
                      <a:schemeClr val="accent1"/>
                    </a:solidFill>
                  </a:tcPr>
                </a:tc>
                <a:tc>
                  <a:txBody>
                    <a:bodyPr/>
                    <a:lstStyle/>
                    <a:p>
                      <a:pPr lvl="0" algn="l" eaLnBrk="1" latinLnBrk="1" hangingPunct="1"/>
                      <a:r>
                        <a:rPr lang="en-US" altLang="en-US" sz="1800" b="1">
                          <a:solidFill>
                            <a:srgbClr val="FFFFFF"/>
                          </a:solidFill>
                          <a:latin typeface="Times New Roman" pitchFamily="18" charset="0"/>
                          <a:ea typeface="Times New Roman" pitchFamily="18" charset="0"/>
                        </a:rPr>
                        <a:t>Explanation</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38100" cap="flat" cmpd="sng">
                      <a:solidFill>
                        <a:schemeClr val="dk1">
                          <a:alpha val="100000"/>
                        </a:schemeClr>
                      </a:solidFill>
                      <a:prstDash val="solid"/>
                      <a:round/>
                    </a:lnB>
                    <a:solidFill>
                      <a:schemeClr val="accent1"/>
                    </a:solidFill>
                  </a:tcPr>
                </a:tc>
                <a:tc>
                  <a:txBody>
                    <a:bodyPr/>
                    <a:lstStyle/>
                    <a:p>
                      <a:pPr lvl="0" algn="l" eaLnBrk="1" latinLnBrk="1" hangingPunct="1"/>
                      <a:r>
                        <a:rPr lang="en-US" altLang="en-US" sz="1800" b="1">
                          <a:solidFill>
                            <a:srgbClr val="FFFFFF"/>
                          </a:solidFill>
                          <a:latin typeface="Times New Roman" pitchFamily="18" charset="0"/>
                          <a:ea typeface="Times New Roman" pitchFamily="18" charset="0"/>
                        </a:rPr>
                        <a:t>Merits</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38100" cap="flat" cmpd="sng">
                      <a:solidFill>
                        <a:schemeClr val="dk1">
                          <a:alpha val="100000"/>
                        </a:schemeClr>
                      </a:solidFill>
                      <a:prstDash val="solid"/>
                      <a:round/>
                    </a:lnB>
                    <a:solidFill>
                      <a:schemeClr val="accent1"/>
                    </a:solidFill>
                  </a:tcPr>
                </a:tc>
                <a:tc>
                  <a:txBody>
                    <a:bodyPr/>
                    <a:lstStyle/>
                    <a:p>
                      <a:pPr lvl="0" algn="l" eaLnBrk="1" latinLnBrk="1" hangingPunct="1"/>
                      <a:r>
                        <a:rPr lang="en-US" altLang="en-US" sz="1800" b="1">
                          <a:solidFill>
                            <a:srgbClr val="FFFFFF"/>
                          </a:solidFill>
                          <a:latin typeface="Times New Roman" pitchFamily="18" charset="0"/>
                          <a:ea typeface="Times New Roman" pitchFamily="18" charset="0"/>
                        </a:rPr>
                        <a:t>Demerits</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38100" cap="flat" cmpd="sng">
                      <a:solidFill>
                        <a:schemeClr val="dk1">
                          <a:alpha val="100000"/>
                        </a:schemeClr>
                      </a:solidFill>
                      <a:prstDash val="solid"/>
                      <a:round/>
                    </a:lnB>
                    <a:solidFill>
                      <a:schemeClr val="accent1"/>
                    </a:solidFill>
                  </a:tcPr>
                </a:tc>
                <a:extLst>
                  <a:ext uri="{0D108BD9-81ED-4DB2-BD59-A6C34878D82A}">
                    <a16:rowId xmlns:a16="http://schemas.microsoft.com/office/drawing/2014/main" val="10000"/>
                  </a:ext>
                </a:extLst>
              </a:tr>
              <a:tr h="5211762">
                <a:tc>
                  <a:txBody>
                    <a:bodyPr/>
                    <a:lstStyle/>
                    <a:p>
                      <a:pPr lvl="0" algn="l" eaLnBrk="1" latinLnBrk="1" hangingPunct="1"/>
                      <a:r>
                        <a:rPr lang="en-US" altLang="en-US" sz="1600" b="0">
                          <a:solidFill>
                            <a:srgbClr val="000000"/>
                          </a:solidFill>
                          <a:latin typeface="Times New Roman" pitchFamily="18" charset="0"/>
                          <a:ea typeface="Times New Roman" pitchFamily="18" charset="0"/>
                        </a:rPr>
                        <a:t>https://www.jmlr.org/papers/volume3/forman03a/forman03a_full.pdf</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38100" cap="flat" cmpd="sng">
                      <a:solidFill>
                        <a:schemeClr val="dk1">
                          <a:alpha val="100000"/>
                        </a:schemeClr>
                      </a:solidFill>
                      <a:prstDash val="solid"/>
                      <a:round/>
                    </a:lnT>
                    <a:lnB w="12700" cap="flat" cmpd="sng">
                      <a:solidFill>
                        <a:schemeClr val="dk1">
                          <a:alpha val="100000"/>
                        </a:schemeClr>
                      </a:solidFill>
                      <a:prstDash val="solid"/>
                      <a:round/>
                    </a:lnB>
                    <a:solidFill>
                      <a:srgbClr val="D5E0D6"/>
                    </a:solidFill>
                  </a:tcPr>
                </a:tc>
                <a:tc>
                  <a:txBody>
                    <a:bodyPr/>
                    <a:lstStyle/>
                    <a:p>
                      <a:pPr lvl="0" algn="l" eaLnBrk="1" latinLnBrk="1" hangingPunct="1"/>
                      <a:r>
                        <a:rPr lang="en-IN" altLang="en-US" sz="1600" b="0">
                          <a:solidFill>
                            <a:srgbClr val="000000"/>
                          </a:solidFill>
                          <a:latin typeface="Rockwell" pitchFamily="18" charset="0"/>
                        </a:rPr>
                        <a:t>George Forman</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38100" cap="flat" cmpd="sng">
                      <a:solidFill>
                        <a:schemeClr val="dk1">
                          <a:alpha val="100000"/>
                        </a:schemeClr>
                      </a:solidFill>
                      <a:prstDash val="solid"/>
                      <a:round/>
                    </a:lnT>
                    <a:lnB w="12700" cap="flat" cmpd="sng">
                      <a:solidFill>
                        <a:schemeClr val="dk1">
                          <a:alpha val="100000"/>
                        </a:schemeClr>
                      </a:solidFill>
                      <a:prstDash val="solid"/>
                      <a:round/>
                    </a:lnB>
                    <a:solidFill>
                      <a:srgbClr val="D5E0D6"/>
                    </a:solidFill>
                  </a:tcPr>
                </a:tc>
                <a:tc>
                  <a:txBody>
                    <a:bodyPr/>
                    <a:lstStyle/>
                    <a:p>
                      <a:pPr lvl="0" algn="l" eaLnBrk="1" latinLnBrk="1" hangingPunct="1"/>
                      <a:r>
                        <a:rPr lang="en-IN" altLang="en-US" sz="1600" b="0">
                          <a:solidFill>
                            <a:srgbClr val="000000"/>
                          </a:solidFill>
                          <a:latin typeface="Times New Roman" pitchFamily="18" charset="0"/>
                          <a:ea typeface="Times New Roman" pitchFamily="18" charset="0"/>
                        </a:rPr>
                        <a:t>An Extensive Empirical Study of Feature Selection Metrics for Text Classification(2003)</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38100" cap="flat" cmpd="sng">
                      <a:solidFill>
                        <a:schemeClr val="dk1">
                          <a:alpha val="100000"/>
                        </a:schemeClr>
                      </a:solidFill>
                      <a:prstDash val="solid"/>
                      <a:round/>
                    </a:lnT>
                    <a:lnB w="12700" cap="flat" cmpd="sng">
                      <a:solidFill>
                        <a:schemeClr val="dk1">
                          <a:alpha val="100000"/>
                        </a:schemeClr>
                      </a:solidFill>
                      <a:prstDash val="solid"/>
                      <a:round/>
                    </a:lnB>
                    <a:solidFill>
                      <a:srgbClr val="D5E0D6"/>
                    </a:solidFill>
                  </a:tcPr>
                </a:tc>
                <a:tc>
                  <a:txBody>
                    <a:bodyPr/>
                    <a:lstStyle/>
                    <a:p>
                      <a:pPr lvl="0" algn="l" eaLnBrk="1" latinLnBrk="1" hangingPunct="1"/>
                      <a:r>
                        <a:rPr lang="en-IN" altLang="en-US" sz="1600" b="0">
                          <a:solidFill>
                            <a:srgbClr val="000000"/>
                          </a:solidFill>
                          <a:latin typeface="Times New Roman" pitchFamily="18" charset="0"/>
                          <a:ea typeface="Times New Roman" pitchFamily="18" charset="0"/>
                        </a:rPr>
                        <a:t>A new evaluation methodology is offered that focuses on the needs of the data mining practitioner faced with a single dataset who seeks to choose metrics that are most likely to yield the best performance. From this perspective, BNS was the top single choice for all goals except precision, for which Information Gain yielded the best result most often. This analysis also revealed, for example, that Information Gain and Chi-Squared have correlated failures, and so they work poorly together. When choosing optimal pairs of metrics for each of the four performance goals, BNS is consistently a member of the pair—e.g., for greatest recall, the pair BNS + F1-measure yielded the best performance on the greatest number of tasks by a considerable margin</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38100" cap="flat" cmpd="sng">
                      <a:solidFill>
                        <a:schemeClr val="dk1">
                          <a:alpha val="100000"/>
                        </a:schemeClr>
                      </a:solidFill>
                      <a:prstDash val="solid"/>
                      <a:round/>
                    </a:lnT>
                    <a:lnB w="12700" cap="flat" cmpd="sng">
                      <a:solidFill>
                        <a:schemeClr val="dk1">
                          <a:alpha val="100000"/>
                        </a:schemeClr>
                      </a:solidFill>
                      <a:prstDash val="solid"/>
                      <a:round/>
                    </a:lnB>
                    <a:solidFill>
                      <a:srgbClr val="D5E0D6"/>
                    </a:solidFill>
                  </a:tcPr>
                </a:tc>
                <a:tc>
                  <a:txBody>
                    <a:bodyPr/>
                    <a:lstStyle/>
                    <a:p>
                      <a:pPr lvl="0" algn="l" eaLnBrk="1" latinLnBrk="1" hangingPunct="1"/>
                      <a:r>
                        <a:rPr lang="en-IN" altLang="en-US" sz="1600" b="0">
                          <a:solidFill>
                            <a:srgbClr val="000000"/>
                          </a:solidFill>
                          <a:latin typeface="Times New Roman" pitchFamily="18" charset="0"/>
                          <a:ea typeface="Times New Roman" pitchFamily="18" charset="0"/>
                        </a:rPr>
                        <a:t>surprising performance of a new feature selection metric, Bi-Normal Separation. novel evaluation method that considers problem selecting 1 or 2 metrics  having the best chances of obtaining the best performance for a given dataset</a:t>
                      </a:r>
                      <a:r>
                        <a:rPr lang="en-US" altLang="en-US" sz="1600" b="0">
                          <a:solidFill>
                            <a:srgbClr val="000000"/>
                          </a:solidFill>
                          <a:latin typeface="Times New Roman" pitchFamily="18" charset="0"/>
                          <a:ea typeface="Times New Roman" pitchFamily="18" charset="0"/>
                        </a:rPr>
                        <a:t> </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38100" cap="flat" cmpd="sng">
                      <a:solidFill>
                        <a:schemeClr val="dk1">
                          <a:alpha val="100000"/>
                        </a:schemeClr>
                      </a:solidFill>
                      <a:prstDash val="solid"/>
                      <a:round/>
                    </a:lnT>
                    <a:lnB w="12700" cap="flat" cmpd="sng">
                      <a:solidFill>
                        <a:schemeClr val="dk1">
                          <a:alpha val="100000"/>
                        </a:schemeClr>
                      </a:solidFill>
                      <a:prstDash val="solid"/>
                      <a:round/>
                    </a:lnB>
                    <a:solidFill>
                      <a:srgbClr val="D5E0D6"/>
                    </a:solidFill>
                  </a:tcPr>
                </a:tc>
                <a:tc>
                  <a:txBody>
                    <a:bodyPr/>
                    <a:lstStyle/>
                    <a:p>
                      <a:pPr lvl="0" algn="l" eaLnBrk="1" latinLnBrk="1" hangingPunct="1"/>
                      <a:r>
                        <a:rPr lang="en-IN" altLang="en-US" sz="1600" b="0">
                          <a:solidFill>
                            <a:srgbClr val="000000"/>
                          </a:solidFill>
                          <a:latin typeface="Times New Roman" pitchFamily="18" charset="0"/>
                          <a:ea typeface="Times New Roman" pitchFamily="18" charset="0"/>
                        </a:rPr>
                        <a:t>The feature scoring methods considered are oblivious to the correlation between features; if there were ten duplicates of a predictive feature, each copy would be selected. .</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38100" cap="flat" cmpd="sng">
                      <a:solidFill>
                        <a:schemeClr val="dk1">
                          <a:alpha val="100000"/>
                        </a:schemeClr>
                      </a:solidFill>
                      <a:prstDash val="solid"/>
                      <a:round/>
                    </a:lnT>
                    <a:lnB w="12700" cap="flat" cmpd="sng">
                      <a:solidFill>
                        <a:schemeClr val="dk1">
                          <a:alpha val="100000"/>
                        </a:schemeClr>
                      </a:solidFill>
                      <a:prstDash val="solid"/>
                      <a:round/>
                    </a:lnB>
                    <a:solidFill>
                      <a:srgbClr val="D5E0D6"/>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4314" name="Table 4194313"/>
          <p:cNvGraphicFramePr>
            <a:graphicFrameLocks/>
          </p:cNvGraphicFramePr>
          <p:nvPr/>
        </p:nvGraphicFramePr>
        <p:xfrm>
          <a:off x="857250" y="354012"/>
          <a:ext cx="7848600" cy="5529262"/>
        </p:xfrm>
        <a:graphic>
          <a:graphicData uri="http://schemas.openxmlformats.org/drawingml/2006/table">
            <a:tbl>
              <a:tblPr/>
              <a:tblGrid>
                <a:gridCol w="785812">
                  <a:extLst>
                    <a:ext uri="{9D8B030D-6E8A-4147-A177-3AD203B41FA5}">
                      <a16:colId xmlns:a16="http://schemas.microsoft.com/office/drawing/2014/main" val="20000"/>
                    </a:ext>
                  </a:extLst>
                </a:gridCol>
                <a:gridCol w="785812">
                  <a:extLst>
                    <a:ext uri="{9D8B030D-6E8A-4147-A177-3AD203B41FA5}">
                      <a16:colId xmlns:a16="http://schemas.microsoft.com/office/drawing/2014/main" val="20001"/>
                    </a:ext>
                  </a:extLst>
                </a:gridCol>
                <a:gridCol w="785812">
                  <a:extLst>
                    <a:ext uri="{9D8B030D-6E8A-4147-A177-3AD203B41FA5}">
                      <a16:colId xmlns:a16="http://schemas.microsoft.com/office/drawing/2014/main" val="20002"/>
                    </a:ext>
                  </a:extLst>
                </a:gridCol>
                <a:gridCol w="3000375">
                  <a:extLst>
                    <a:ext uri="{9D8B030D-6E8A-4147-A177-3AD203B41FA5}">
                      <a16:colId xmlns:a16="http://schemas.microsoft.com/office/drawing/2014/main" val="20003"/>
                    </a:ext>
                  </a:extLst>
                </a:gridCol>
                <a:gridCol w="1071562">
                  <a:extLst>
                    <a:ext uri="{9D8B030D-6E8A-4147-A177-3AD203B41FA5}">
                      <a16:colId xmlns:a16="http://schemas.microsoft.com/office/drawing/2014/main" val="20004"/>
                    </a:ext>
                  </a:extLst>
                </a:gridCol>
                <a:gridCol w="1419225">
                  <a:extLst>
                    <a:ext uri="{9D8B030D-6E8A-4147-A177-3AD203B41FA5}">
                      <a16:colId xmlns:a16="http://schemas.microsoft.com/office/drawing/2014/main" val="20005"/>
                    </a:ext>
                  </a:extLst>
                </a:gridCol>
              </a:tblGrid>
              <a:tr h="1292224">
                <a:tc>
                  <a:txBody>
                    <a:bodyPr/>
                    <a:lstStyle/>
                    <a:p>
                      <a:pPr lvl="0" algn="l" eaLnBrk="1" latinLnBrk="1" hangingPunct="1"/>
                      <a:r>
                        <a:rPr lang="en-US" altLang="en-US" sz="1800" b="1">
                          <a:solidFill>
                            <a:srgbClr val="FFFFFF"/>
                          </a:solidFill>
                          <a:latin typeface="Times New Roman" pitchFamily="18" charset="0"/>
                          <a:ea typeface="Times New Roman" pitchFamily="18" charset="0"/>
                        </a:rPr>
                        <a:t>Paper</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38100" cap="flat" cmpd="sng">
                      <a:solidFill>
                        <a:schemeClr val="dk1">
                          <a:alpha val="100000"/>
                        </a:schemeClr>
                      </a:solidFill>
                      <a:prstDash val="solid"/>
                      <a:round/>
                    </a:lnB>
                    <a:solidFill>
                      <a:schemeClr val="accent1"/>
                    </a:solidFill>
                  </a:tcPr>
                </a:tc>
                <a:tc>
                  <a:txBody>
                    <a:bodyPr/>
                    <a:lstStyle/>
                    <a:p>
                      <a:pPr lvl="0" algn="l" eaLnBrk="1" latinLnBrk="1" hangingPunct="1"/>
                      <a:r>
                        <a:rPr lang="en-US" altLang="en-US" sz="1800" b="1">
                          <a:solidFill>
                            <a:srgbClr val="FFFFFF"/>
                          </a:solidFill>
                          <a:latin typeface="Times New Roman" pitchFamily="18" charset="0"/>
                          <a:ea typeface="Times New Roman" pitchFamily="18" charset="0"/>
                        </a:rPr>
                        <a:t>Author</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38100" cap="flat" cmpd="sng">
                      <a:solidFill>
                        <a:schemeClr val="dk1">
                          <a:alpha val="100000"/>
                        </a:schemeClr>
                      </a:solidFill>
                      <a:prstDash val="solid"/>
                      <a:round/>
                    </a:lnB>
                    <a:solidFill>
                      <a:schemeClr val="accent1"/>
                    </a:solidFill>
                  </a:tcPr>
                </a:tc>
                <a:tc>
                  <a:txBody>
                    <a:bodyPr/>
                    <a:lstStyle/>
                    <a:p>
                      <a:pPr lvl="0" algn="l" eaLnBrk="1" latinLnBrk="1" hangingPunct="1"/>
                      <a:r>
                        <a:rPr lang="en-US" altLang="en-US" sz="1800" b="1">
                          <a:solidFill>
                            <a:srgbClr val="FFFFFF"/>
                          </a:solidFill>
                          <a:latin typeface="Times New Roman" pitchFamily="18" charset="0"/>
                          <a:ea typeface="Times New Roman" pitchFamily="18" charset="0"/>
                        </a:rPr>
                        <a:t>Title (year)</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38100" cap="flat" cmpd="sng">
                      <a:solidFill>
                        <a:schemeClr val="dk1">
                          <a:alpha val="100000"/>
                        </a:schemeClr>
                      </a:solidFill>
                      <a:prstDash val="solid"/>
                      <a:round/>
                    </a:lnB>
                    <a:solidFill>
                      <a:schemeClr val="accent1"/>
                    </a:solidFill>
                  </a:tcPr>
                </a:tc>
                <a:tc>
                  <a:txBody>
                    <a:bodyPr/>
                    <a:lstStyle/>
                    <a:p>
                      <a:pPr lvl="0" algn="l" eaLnBrk="1" latinLnBrk="1" hangingPunct="1"/>
                      <a:r>
                        <a:rPr lang="en-US" altLang="en-US" sz="1800" b="1">
                          <a:solidFill>
                            <a:srgbClr val="FFFFFF"/>
                          </a:solidFill>
                          <a:latin typeface="Times New Roman" pitchFamily="18" charset="0"/>
                          <a:ea typeface="Times New Roman" pitchFamily="18" charset="0"/>
                        </a:rPr>
                        <a:t>Explanation</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38100" cap="flat" cmpd="sng">
                      <a:solidFill>
                        <a:schemeClr val="dk1">
                          <a:alpha val="100000"/>
                        </a:schemeClr>
                      </a:solidFill>
                      <a:prstDash val="solid"/>
                      <a:round/>
                    </a:lnB>
                    <a:solidFill>
                      <a:schemeClr val="accent1"/>
                    </a:solidFill>
                  </a:tcPr>
                </a:tc>
                <a:tc>
                  <a:txBody>
                    <a:bodyPr/>
                    <a:lstStyle/>
                    <a:p>
                      <a:pPr lvl="0" algn="l" eaLnBrk="1" latinLnBrk="1" hangingPunct="1"/>
                      <a:r>
                        <a:rPr lang="en-US" altLang="en-US" sz="1800" b="1">
                          <a:solidFill>
                            <a:srgbClr val="FFFFFF"/>
                          </a:solidFill>
                          <a:latin typeface="Times New Roman" pitchFamily="18" charset="0"/>
                          <a:ea typeface="Times New Roman" pitchFamily="18" charset="0"/>
                        </a:rPr>
                        <a:t>Merits</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38100" cap="flat" cmpd="sng">
                      <a:solidFill>
                        <a:schemeClr val="dk1">
                          <a:alpha val="100000"/>
                        </a:schemeClr>
                      </a:solidFill>
                      <a:prstDash val="solid"/>
                      <a:round/>
                    </a:lnB>
                    <a:solidFill>
                      <a:schemeClr val="accent1"/>
                    </a:solidFill>
                  </a:tcPr>
                </a:tc>
                <a:tc>
                  <a:txBody>
                    <a:bodyPr/>
                    <a:lstStyle/>
                    <a:p>
                      <a:pPr lvl="0" algn="l" eaLnBrk="1" latinLnBrk="1" hangingPunct="1"/>
                      <a:r>
                        <a:rPr lang="en-US" altLang="en-US" sz="1800" b="1">
                          <a:solidFill>
                            <a:srgbClr val="FFFFFF"/>
                          </a:solidFill>
                          <a:latin typeface="Times New Roman" pitchFamily="18" charset="0"/>
                          <a:ea typeface="Times New Roman" pitchFamily="18" charset="0"/>
                        </a:rPr>
                        <a:t>Demerits</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38100" cap="flat" cmpd="sng">
                      <a:solidFill>
                        <a:schemeClr val="dk1">
                          <a:alpha val="100000"/>
                        </a:schemeClr>
                      </a:solidFill>
                      <a:prstDash val="solid"/>
                      <a:round/>
                    </a:lnB>
                    <a:solidFill>
                      <a:schemeClr val="accent1"/>
                    </a:solidFill>
                  </a:tcPr>
                </a:tc>
                <a:extLst>
                  <a:ext uri="{0D108BD9-81ED-4DB2-BD59-A6C34878D82A}">
                    <a16:rowId xmlns:a16="http://schemas.microsoft.com/office/drawing/2014/main" val="10000"/>
                  </a:ext>
                </a:extLst>
              </a:tr>
              <a:tr h="4237037">
                <a:tc>
                  <a:txBody>
                    <a:bodyPr/>
                    <a:lstStyle/>
                    <a:p>
                      <a:pPr lvl="0" algn="l" eaLnBrk="1" latinLnBrk="1" hangingPunct="1"/>
                      <a:r>
                        <a:rPr lang="en-US" altLang="en-US" sz="1600" b="0">
                          <a:solidFill>
                            <a:srgbClr val="000000"/>
                          </a:solidFill>
                          <a:latin typeface="Times New Roman" pitchFamily="18" charset="0"/>
                          <a:ea typeface="Times New Roman" pitchFamily="18" charset="0"/>
                        </a:rPr>
                        <a:t>http://www.cai.sk/ojs/index.php/cai/article/viewFile/37/24</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38100" cap="flat" cmpd="sng">
                      <a:solidFill>
                        <a:schemeClr val="dk1">
                          <a:alpha val="100000"/>
                        </a:schemeClr>
                      </a:solidFill>
                      <a:prstDash val="solid"/>
                      <a:round/>
                    </a:lnT>
                    <a:lnB w="12700" cap="flat" cmpd="sng">
                      <a:solidFill>
                        <a:schemeClr val="dk1">
                          <a:alpha val="100000"/>
                        </a:schemeClr>
                      </a:solidFill>
                      <a:prstDash val="solid"/>
                      <a:round/>
                    </a:lnB>
                    <a:solidFill>
                      <a:srgbClr val="D5E0D6"/>
                    </a:solidFill>
                  </a:tcPr>
                </a:tc>
                <a:tc>
                  <a:txBody>
                    <a:bodyPr/>
                    <a:lstStyle/>
                    <a:p>
                      <a:pPr lvl="0" algn="l" eaLnBrk="1" latinLnBrk="1" hangingPunct="1"/>
                      <a:r>
                        <a:rPr lang="en-IN" altLang="en-US" sz="1600" b="0">
                          <a:solidFill>
                            <a:srgbClr val="000000"/>
                          </a:solidFill>
                          <a:latin typeface="Times New Roman" pitchFamily="18" charset="0"/>
                          <a:ea typeface="Times New Roman" pitchFamily="18" charset="0"/>
                        </a:rPr>
                        <a:t>JosefSteinberger, KarelJeˇzek</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38100" cap="flat" cmpd="sng">
                      <a:solidFill>
                        <a:schemeClr val="dk1">
                          <a:alpha val="100000"/>
                        </a:schemeClr>
                      </a:solidFill>
                      <a:prstDash val="solid"/>
                      <a:round/>
                    </a:lnT>
                    <a:lnB w="12700" cap="flat" cmpd="sng">
                      <a:solidFill>
                        <a:schemeClr val="dk1">
                          <a:alpha val="100000"/>
                        </a:schemeClr>
                      </a:solidFill>
                      <a:prstDash val="solid"/>
                      <a:round/>
                    </a:lnB>
                    <a:solidFill>
                      <a:srgbClr val="D5E0D6"/>
                    </a:solidFill>
                  </a:tcPr>
                </a:tc>
                <a:tc>
                  <a:txBody>
                    <a:bodyPr/>
                    <a:lstStyle/>
                    <a:p>
                      <a:pPr lvl="0" algn="l" eaLnBrk="1" latinLnBrk="1" hangingPunct="1"/>
                      <a:r>
                        <a:rPr lang="en-IN" altLang="en-US" sz="1600" b="0">
                          <a:solidFill>
                            <a:srgbClr val="000000"/>
                          </a:solidFill>
                          <a:latin typeface="Times New Roman" pitchFamily="18" charset="0"/>
                          <a:ea typeface="Times New Roman" pitchFamily="18" charset="0"/>
                        </a:rPr>
                        <a:t>EVALUATION </a:t>
                      </a:r>
                    </a:p>
                    <a:p>
                      <a:pPr lvl="0" algn="l" eaLnBrk="1" latinLnBrk="1" hangingPunct="1"/>
                      <a:r>
                        <a:rPr lang="en-IN" altLang="en-US" sz="1600" b="0">
                          <a:solidFill>
                            <a:srgbClr val="000000"/>
                          </a:solidFill>
                          <a:latin typeface="Times New Roman" pitchFamily="18" charset="0"/>
                          <a:ea typeface="Times New Roman" pitchFamily="18" charset="0"/>
                        </a:rPr>
                        <a:t>MEASURES FOR TEXTSUMMARIZATION(2007)</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38100" cap="flat" cmpd="sng">
                      <a:solidFill>
                        <a:schemeClr val="dk1">
                          <a:alpha val="100000"/>
                        </a:schemeClr>
                      </a:solidFill>
                      <a:prstDash val="solid"/>
                      <a:round/>
                    </a:lnT>
                    <a:lnB w="12700" cap="flat" cmpd="sng">
                      <a:solidFill>
                        <a:schemeClr val="dk1">
                          <a:alpha val="100000"/>
                        </a:schemeClr>
                      </a:solidFill>
                      <a:prstDash val="solid"/>
                      <a:round/>
                    </a:lnB>
                    <a:solidFill>
                      <a:srgbClr val="D5E0D6"/>
                    </a:solidFill>
                  </a:tcPr>
                </a:tc>
                <a:tc>
                  <a:txBody>
                    <a:bodyPr/>
                    <a:lstStyle/>
                    <a:p>
                      <a:pPr lvl="0" algn="l" eaLnBrk="1" latinLnBrk="1" hangingPunct="1"/>
                      <a:r>
                        <a:rPr lang="en-IN" altLang="en-US" sz="1600" b="0">
                          <a:solidFill>
                            <a:srgbClr val="000000"/>
                          </a:solidFill>
                          <a:latin typeface="Times New Roman" pitchFamily="18" charset="0"/>
                          <a:ea typeface="Times New Roman" pitchFamily="18" charset="0"/>
                        </a:rPr>
                        <a:t>propose a new eval-uation measure for assessing the quality of a summary. The core of the measure iscovered by Latent Semantic Analysis (LSA) which can capturethe main topics ofa document. The summarization systems are ranked accordingto the similarity ofthe main topics of their summaries and their reference documents. Results showa high correlation between human rankings and the LSA-basedevaluation measure.The measure is designed to compare a summary with its full text </a:t>
                      </a:r>
                    </a:p>
                    <a:p>
                      <a:pPr lvl="0" algn="l" eaLnBrk="1" latinLnBrk="1" hangingPunct="1"/>
                      <a:endParaRPr lang="en-US" altLang="en-US" sz="1600">
                        <a:solidFill>
                          <a:srgbClr val="000000"/>
                        </a:solidFill>
                        <a:latin typeface="Times New Roman" pitchFamily="18" charset="0"/>
                        <a:ea typeface="Times New Roman" pitchFamily="18" charset="0"/>
                      </a:endParaRPr>
                    </a:p>
                  </a:txBody>
                  <a:tcPr>
                    <a:lnL w="12700" cap="flat" cmpd="sng">
                      <a:solidFill>
                        <a:schemeClr val="dk1">
                          <a:alpha val="100000"/>
                        </a:schemeClr>
                      </a:solidFill>
                      <a:prstDash val="solid"/>
                      <a:round/>
                    </a:lnL>
                    <a:lnR w="12700" cap="flat" cmpd="sng">
                      <a:solidFill>
                        <a:schemeClr val="dk1">
                          <a:alpha val="100000"/>
                        </a:schemeClr>
                      </a:solidFill>
                      <a:prstDash val="solid"/>
                      <a:round/>
                    </a:lnR>
                    <a:lnT w="38100" cap="flat" cmpd="sng">
                      <a:solidFill>
                        <a:schemeClr val="dk1">
                          <a:alpha val="100000"/>
                        </a:schemeClr>
                      </a:solidFill>
                      <a:prstDash val="solid"/>
                      <a:round/>
                    </a:lnT>
                    <a:lnB w="12700" cap="flat" cmpd="sng">
                      <a:solidFill>
                        <a:schemeClr val="dk1">
                          <a:alpha val="100000"/>
                        </a:schemeClr>
                      </a:solidFill>
                      <a:prstDash val="solid"/>
                      <a:round/>
                    </a:lnB>
                    <a:solidFill>
                      <a:srgbClr val="D5E0D6"/>
                    </a:solidFill>
                  </a:tcPr>
                </a:tc>
                <a:tc>
                  <a:txBody>
                    <a:bodyPr/>
                    <a:lstStyle/>
                    <a:p>
                      <a:pPr lvl="0" algn="l" eaLnBrk="1" latinLnBrk="1" hangingPunct="1"/>
                      <a:r>
                        <a:rPr lang="en-IN" altLang="en-US" sz="1600" b="0">
                          <a:solidFill>
                            <a:srgbClr val="000000"/>
                          </a:solidFill>
                          <a:latin typeface="Times New Roman" pitchFamily="18" charset="0"/>
                          <a:ea typeface="Times New Roman" pitchFamily="18" charset="0"/>
                        </a:rPr>
                        <a:t>if abstracts are not available for a given corpus, using the LSA-based measure is an appropriate</a:t>
                      </a:r>
                    </a:p>
                    <a:p>
                      <a:pPr lvl="0" algn="l" eaLnBrk="1" latinLnBrk="1" hangingPunct="1"/>
                      <a:endParaRPr lang="en-US" altLang="en-US" sz="1600">
                        <a:solidFill>
                          <a:srgbClr val="000000"/>
                        </a:solidFill>
                        <a:latin typeface="Times New Roman" pitchFamily="18" charset="0"/>
                        <a:ea typeface="Times New Roman" pitchFamily="18" charset="0"/>
                      </a:endParaRPr>
                    </a:p>
                  </a:txBody>
                  <a:tcPr>
                    <a:lnL w="12700" cap="flat" cmpd="sng">
                      <a:solidFill>
                        <a:schemeClr val="dk1">
                          <a:alpha val="100000"/>
                        </a:schemeClr>
                      </a:solidFill>
                      <a:prstDash val="solid"/>
                      <a:round/>
                    </a:lnL>
                    <a:lnR w="12700" cap="flat" cmpd="sng">
                      <a:solidFill>
                        <a:schemeClr val="dk1">
                          <a:alpha val="100000"/>
                        </a:schemeClr>
                      </a:solidFill>
                      <a:prstDash val="solid"/>
                      <a:round/>
                    </a:lnR>
                    <a:lnT w="38100" cap="flat" cmpd="sng">
                      <a:solidFill>
                        <a:schemeClr val="dk1">
                          <a:alpha val="100000"/>
                        </a:schemeClr>
                      </a:solidFill>
                      <a:prstDash val="solid"/>
                      <a:round/>
                    </a:lnT>
                    <a:lnB w="12700" cap="flat" cmpd="sng">
                      <a:solidFill>
                        <a:schemeClr val="dk1">
                          <a:alpha val="100000"/>
                        </a:schemeClr>
                      </a:solidFill>
                      <a:prstDash val="solid"/>
                      <a:round/>
                    </a:lnB>
                    <a:solidFill>
                      <a:srgbClr val="D5E0D6"/>
                    </a:solidFill>
                  </a:tcPr>
                </a:tc>
                <a:tc>
                  <a:txBody>
                    <a:bodyPr/>
                    <a:lstStyle/>
                    <a:p>
                      <a:pPr lvl="0" algn="l" eaLnBrk="1" latinLnBrk="1" hangingPunct="1"/>
                      <a:r>
                        <a:rPr lang="en-IN" altLang="en-US" sz="1600" b="0">
                          <a:solidFill>
                            <a:srgbClr val="000000"/>
                          </a:solidFill>
                          <a:latin typeface="Times New Roman" pitchFamily="18" charset="0"/>
                          <a:ea typeface="Times New Roman" pitchFamily="18" charset="0"/>
                        </a:rPr>
                        <a:t>It can com-pare a summary with a human written abstract as well; however, in this case using a standard ROUGE measure gives more precise results. </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38100" cap="flat" cmpd="sng">
                      <a:solidFill>
                        <a:schemeClr val="dk1">
                          <a:alpha val="100000"/>
                        </a:schemeClr>
                      </a:solidFill>
                      <a:prstDash val="solid"/>
                      <a:round/>
                    </a:lnT>
                    <a:lnB w="12700" cap="flat" cmpd="sng">
                      <a:solidFill>
                        <a:schemeClr val="dk1">
                          <a:alpha val="100000"/>
                        </a:schemeClr>
                      </a:solidFill>
                      <a:prstDash val="solid"/>
                      <a:round/>
                    </a:lnB>
                    <a:solidFill>
                      <a:srgbClr val="D5E0D6"/>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4315" name="Table 4194314"/>
          <p:cNvGraphicFramePr>
            <a:graphicFrameLocks/>
          </p:cNvGraphicFramePr>
          <p:nvPr/>
        </p:nvGraphicFramePr>
        <p:xfrm>
          <a:off x="857250" y="354012"/>
          <a:ext cx="7848598" cy="6261100"/>
        </p:xfrm>
        <a:graphic>
          <a:graphicData uri="http://schemas.openxmlformats.org/drawingml/2006/table">
            <a:tbl>
              <a:tblPr/>
              <a:tblGrid>
                <a:gridCol w="785812">
                  <a:extLst>
                    <a:ext uri="{9D8B030D-6E8A-4147-A177-3AD203B41FA5}">
                      <a16:colId xmlns:a16="http://schemas.microsoft.com/office/drawing/2014/main" val="20000"/>
                    </a:ext>
                  </a:extLst>
                </a:gridCol>
                <a:gridCol w="642937">
                  <a:extLst>
                    <a:ext uri="{9D8B030D-6E8A-4147-A177-3AD203B41FA5}">
                      <a16:colId xmlns:a16="http://schemas.microsoft.com/office/drawing/2014/main" val="20001"/>
                    </a:ext>
                  </a:extLst>
                </a:gridCol>
                <a:gridCol w="785812">
                  <a:extLst>
                    <a:ext uri="{9D8B030D-6E8A-4147-A177-3AD203B41FA5}">
                      <a16:colId xmlns:a16="http://schemas.microsoft.com/office/drawing/2014/main" val="20002"/>
                    </a:ext>
                  </a:extLst>
                </a:gridCol>
                <a:gridCol w="3143250">
                  <a:extLst>
                    <a:ext uri="{9D8B030D-6E8A-4147-A177-3AD203B41FA5}">
                      <a16:colId xmlns:a16="http://schemas.microsoft.com/office/drawing/2014/main" val="20003"/>
                    </a:ext>
                  </a:extLst>
                </a:gridCol>
                <a:gridCol w="1357312">
                  <a:extLst>
                    <a:ext uri="{9D8B030D-6E8A-4147-A177-3AD203B41FA5}">
                      <a16:colId xmlns:a16="http://schemas.microsoft.com/office/drawing/2014/main" val="20004"/>
                    </a:ext>
                  </a:extLst>
                </a:gridCol>
                <a:gridCol w="1133475">
                  <a:extLst>
                    <a:ext uri="{9D8B030D-6E8A-4147-A177-3AD203B41FA5}">
                      <a16:colId xmlns:a16="http://schemas.microsoft.com/office/drawing/2014/main" val="20005"/>
                    </a:ext>
                  </a:extLst>
                </a:gridCol>
              </a:tblGrid>
              <a:tr h="1292225">
                <a:tc>
                  <a:txBody>
                    <a:bodyPr/>
                    <a:lstStyle/>
                    <a:p>
                      <a:pPr lvl="0" algn="l" eaLnBrk="1" latinLnBrk="1" hangingPunct="1"/>
                      <a:r>
                        <a:rPr lang="en-US" altLang="en-US" sz="1800" b="1">
                          <a:solidFill>
                            <a:srgbClr val="FFFFFF"/>
                          </a:solidFill>
                          <a:latin typeface="Times New Roman" pitchFamily="18" charset="0"/>
                          <a:ea typeface="Times New Roman" pitchFamily="18" charset="0"/>
                        </a:rPr>
                        <a:t>Paper</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38100" cap="flat" cmpd="sng">
                      <a:solidFill>
                        <a:schemeClr val="dk1">
                          <a:alpha val="100000"/>
                        </a:schemeClr>
                      </a:solidFill>
                      <a:prstDash val="solid"/>
                      <a:round/>
                    </a:lnB>
                    <a:solidFill>
                      <a:schemeClr val="accent1"/>
                    </a:solidFill>
                  </a:tcPr>
                </a:tc>
                <a:tc>
                  <a:txBody>
                    <a:bodyPr/>
                    <a:lstStyle/>
                    <a:p>
                      <a:pPr lvl="0" algn="l" eaLnBrk="1" latinLnBrk="1" hangingPunct="1"/>
                      <a:r>
                        <a:rPr lang="en-US" altLang="en-US" sz="1800" b="1">
                          <a:solidFill>
                            <a:srgbClr val="FFFFFF"/>
                          </a:solidFill>
                          <a:latin typeface="Times New Roman" pitchFamily="18" charset="0"/>
                          <a:ea typeface="Times New Roman" pitchFamily="18" charset="0"/>
                        </a:rPr>
                        <a:t>Author</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38100" cap="flat" cmpd="sng">
                      <a:solidFill>
                        <a:schemeClr val="dk1">
                          <a:alpha val="100000"/>
                        </a:schemeClr>
                      </a:solidFill>
                      <a:prstDash val="solid"/>
                      <a:round/>
                    </a:lnB>
                    <a:solidFill>
                      <a:schemeClr val="accent1"/>
                    </a:solidFill>
                  </a:tcPr>
                </a:tc>
                <a:tc>
                  <a:txBody>
                    <a:bodyPr/>
                    <a:lstStyle/>
                    <a:p>
                      <a:pPr lvl="0" algn="l" eaLnBrk="1" latinLnBrk="1" hangingPunct="1"/>
                      <a:r>
                        <a:rPr lang="en-US" altLang="en-US" sz="1800" b="1">
                          <a:solidFill>
                            <a:srgbClr val="FFFFFF"/>
                          </a:solidFill>
                          <a:latin typeface="Times New Roman" pitchFamily="18" charset="0"/>
                          <a:ea typeface="Times New Roman" pitchFamily="18" charset="0"/>
                        </a:rPr>
                        <a:t>Title (year)</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38100" cap="flat" cmpd="sng">
                      <a:solidFill>
                        <a:schemeClr val="dk1">
                          <a:alpha val="100000"/>
                        </a:schemeClr>
                      </a:solidFill>
                      <a:prstDash val="solid"/>
                      <a:round/>
                    </a:lnB>
                    <a:solidFill>
                      <a:schemeClr val="accent1"/>
                    </a:solidFill>
                  </a:tcPr>
                </a:tc>
                <a:tc>
                  <a:txBody>
                    <a:bodyPr/>
                    <a:lstStyle/>
                    <a:p>
                      <a:pPr lvl="0" algn="l" eaLnBrk="1" latinLnBrk="1" hangingPunct="1"/>
                      <a:r>
                        <a:rPr lang="en-US" altLang="en-US" sz="1800" b="1">
                          <a:solidFill>
                            <a:srgbClr val="FFFFFF"/>
                          </a:solidFill>
                          <a:latin typeface="Times New Roman" pitchFamily="18" charset="0"/>
                          <a:ea typeface="Times New Roman" pitchFamily="18" charset="0"/>
                        </a:rPr>
                        <a:t>Explanation</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38100" cap="flat" cmpd="sng">
                      <a:solidFill>
                        <a:schemeClr val="dk1">
                          <a:alpha val="100000"/>
                        </a:schemeClr>
                      </a:solidFill>
                      <a:prstDash val="solid"/>
                      <a:round/>
                    </a:lnB>
                    <a:solidFill>
                      <a:schemeClr val="accent1"/>
                    </a:solidFill>
                  </a:tcPr>
                </a:tc>
                <a:tc>
                  <a:txBody>
                    <a:bodyPr/>
                    <a:lstStyle/>
                    <a:p>
                      <a:pPr lvl="0" algn="l" eaLnBrk="1" latinLnBrk="1" hangingPunct="1"/>
                      <a:r>
                        <a:rPr lang="en-US" altLang="en-US" sz="1800" b="1">
                          <a:solidFill>
                            <a:srgbClr val="FFFFFF"/>
                          </a:solidFill>
                          <a:latin typeface="Times New Roman" pitchFamily="18" charset="0"/>
                          <a:ea typeface="Times New Roman" pitchFamily="18" charset="0"/>
                        </a:rPr>
                        <a:t>Merits</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38100" cap="flat" cmpd="sng">
                      <a:solidFill>
                        <a:schemeClr val="dk1">
                          <a:alpha val="100000"/>
                        </a:schemeClr>
                      </a:solidFill>
                      <a:prstDash val="solid"/>
                      <a:round/>
                    </a:lnB>
                    <a:solidFill>
                      <a:schemeClr val="accent1"/>
                    </a:solidFill>
                  </a:tcPr>
                </a:tc>
                <a:tc>
                  <a:txBody>
                    <a:bodyPr/>
                    <a:lstStyle/>
                    <a:p>
                      <a:pPr lvl="0" algn="l" eaLnBrk="1" latinLnBrk="1" hangingPunct="1"/>
                      <a:r>
                        <a:rPr lang="en-US" altLang="en-US" sz="1800" b="1">
                          <a:solidFill>
                            <a:srgbClr val="FFFFFF"/>
                          </a:solidFill>
                          <a:latin typeface="Times New Roman" pitchFamily="18" charset="0"/>
                          <a:ea typeface="Times New Roman" pitchFamily="18" charset="0"/>
                        </a:rPr>
                        <a:t>Demerits</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38100" cap="flat" cmpd="sng">
                      <a:solidFill>
                        <a:schemeClr val="dk1">
                          <a:alpha val="100000"/>
                        </a:schemeClr>
                      </a:solidFill>
                      <a:prstDash val="solid"/>
                      <a:round/>
                    </a:lnB>
                    <a:solidFill>
                      <a:schemeClr val="accent1"/>
                    </a:solidFill>
                  </a:tcPr>
                </a:tc>
                <a:extLst>
                  <a:ext uri="{0D108BD9-81ED-4DB2-BD59-A6C34878D82A}">
                    <a16:rowId xmlns:a16="http://schemas.microsoft.com/office/drawing/2014/main" val="10000"/>
                  </a:ext>
                </a:extLst>
              </a:tr>
              <a:tr h="4968875">
                <a:tc>
                  <a:txBody>
                    <a:bodyPr/>
                    <a:lstStyle/>
                    <a:p>
                      <a:pPr lvl="0" algn="l" eaLnBrk="1" latinLnBrk="1" hangingPunct="1"/>
                      <a:r>
                        <a:rPr lang="en-US" altLang="en-US" sz="1600" b="0">
                          <a:solidFill>
                            <a:srgbClr val="000000"/>
                          </a:solidFill>
                          <a:latin typeface="Times New Roman" pitchFamily="18" charset="0"/>
                          <a:ea typeface="Times New Roman" pitchFamily="18" charset="0"/>
                        </a:rPr>
                        <a:t>https://www.yorku.ca/mack/chi03.pdf</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38100" cap="flat" cmpd="sng">
                      <a:solidFill>
                        <a:schemeClr val="dk1">
                          <a:alpha val="100000"/>
                        </a:schemeClr>
                      </a:solidFill>
                      <a:prstDash val="solid"/>
                      <a:round/>
                    </a:lnT>
                    <a:lnB w="12700" cap="flat" cmpd="sng">
                      <a:solidFill>
                        <a:schemeClr val="dk1">
                          <a:alpha val="100000"/>
                        </a:schemeClr>
                      </a:solidFill>
                      <a:prstDash val="solid"/>
                      <a:round/>
                    </a:lnB>
                    <a:solidFill>
                      <a:srgbClr val="D5E0D6"/>
                    </a:solidFill>
                  </a:tcPr>
                </a:tc>
                <a:tc>
                  <a:txBody>
                    <a:bodyPr/>
                    <a:lstStyle/>
                    <a:p>
                      <a:pPr lvl="0" algn="l" eaLnBrk="1" latinLnBrk="1" hangingPunct="1"/>
                      <a:r>
                        <a:rPr lang="en-IN" altLang="en-US" sz="1600" b="0">
                          <a:solidFill>
                            <a:srgbClr val="000000"/>
                          </a:solidFill>
                          <a:latin typeface="Times New Roman" pitchFamily="18" charset="0"/>
                          <a:ea typeface="Times New Roman" pitchFamily="18" charset="0"/>
                        </a:rPr>
                        <a:t>R. William Soukoreff  and I. Scott MacKenzie</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38100" cap="flat" cmpd="sng">
                      <a:solidFill>
                        <a:schemeClr val="dk1">
                          <a:alpha val="100000"/>
                        </a:schemeClr>
                      </a:solidFill>
                      <a:prstDash val="solid"/>
                      <a:round/>
                    </a:lnT>
                    <a:lnB w="12700" cap="flat" cmpd="sng">
                      <a:solidFill>
                        <a:schemeClr val="dk1">
                          <a:alpha val="100000"/>
                        </a:schemeClr>
                      </a:solidFill>
                      <a:prstDash val="solid"/>
                      <a:round/>
                    </a:lnB>
                    <a:solidFill>
                      <a:srgbClr val="D5E0D6"/>
                    </a:solidFill>
                  </a:tcPr>
                </a:tc>
                <a:tc>
                  <a:txBody>
                    <a:bodyPr/>
                    <a:lstStyle/>
                    <a:p>
                      <a:pPr lvl="0" algn="l" eaLnBrk="1" latinLnBrk="1" hangingPunct="1"/>
                      <a:r>
                        <a:rPr lang="en-IN" altLang="en-US" sz="1600" b="0">
                          <a:solidFill>
                            <a:srgbClr val="000000"/>
                          </a:solidFill>
                          <a:latin typeface="Times New Roman" pitchFamily="18" charset="0"/>
                          <a:ea typeface="Times New Roman" pitchFamily="18" charset="0"/>
                        </a:rPr>
                        <a:t>Metrics for text entry research: An evaluation of MSD and KSPC, and a new unified error metric (2014)</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38100" cap="flat" cmpd="sng">
                      <a:solidFill>
                        <a:schemeClr val="dk1">
                          <a:alpha val="100000"/>
                        </a:schemeClr>
                      </a:solidFill>
                      <a:prstDash val="solid"/>
                      <a:round/>
                    </a:lnT>
                    <a:lnB w="12700" cap="flat" cmpd="sng">
                      <a:solidFill>
                        <a:schemeClr val="dk1">
                          <a:alpha val="100000"/>
                        </a:schemeClr>
                      </a:solidFill>
                      <a:prstDash val="solid"/>
                      <a:round/>
                    </a:lnB>
                    <a:solidFill>
                      <a:srgbClr val="D5E0D6"/>
                    </a:solidFill>
                  </a:tcPr>
                </a:tc>
                <a:tc>
                  <a:txBody>
                    <a:bodyPr/>
                    <a:lstStyle/>
                    <a:p>
                      <a:pPr lvl="0" algn="l" eaLnBrk="1" latinLnBrk="1" hangingPunct="1"/>
                      <a:r>
                        <a:rPr lang="en-IN" altLang="en-US" sz="1600" b="0">
                          <a:solidFill>
                            <a:srgbClr val="000000"/>
                          </a:solidFill>
                          <a:latin typeface="Times New Roman" pitchFamily="18" charset="0"/>
                          <a:ea typeface="Times New Roman" pitchFamily="18" charset="0"/>
                        </a:rPr>
                        <a:t>a new framework for error analysis is developed and demonstrated. It combines the analysis of the presented text, input stream (keystrokes), and transcribed text. New statistics include a unified total error rate, combining two constituent error rates: the corrected error rate (errors committed but corrected) and the not corrected error rate (errors left in the transcribed text). The framework includes other measures including error correction efficiency, participant conscientiousness, utilised bandwidth, and wasted bandwidth. A text entry study demonstrating the new methodology is describe</a:t>
                      </a:r>
                    </a:p>
                    <a:p>
                      <a:pPr lvl="0" algn="l" eaLnBrk="1" latinLnBrk="1" hangingPunct="1"/>
                      <a:endParaRPr lang="en-US" altLang="en-US" sz="1600">
                        <a:solidFill>
                          <a:srgbClr val="000000"/>
                        </a:solidFill>
                        <a:latin typeface="Times New Roman" pitchFamily="18" charset="0"/>
                        <a:ea typeface="Times New Roman" pitchFamily="18" charset="0"/>
                      </a:endParaRPr>
                    </a:p>
                  </a:txBody>
                  <a:tcPr>
                    <a:lnL w="12700" cap="flat" cmpd="sng">
                      <a:solidFill>
                        <a:schemeClr val="dk1">
                          <a:alpha val="100000"/>
                        </a:schemeClr>
                      </a:solidFill>
                      <a:prstDash val="solid"/>
                      <a:round/>
                    </a:lnL>
                    <a:lnR w="12700" cap="flat" cmpd="sng">
                      <a:solidFill>
                        <a:schemeClr val="dk1">
                          <a:alpha val="100000"/>
                        </a:schemeClr>
                      </a:solidFill>
                      <a:prstDash val="solid"/>
                      <a:round/>
                    </a:lnR>
                    <a:lnT w="38100" cap="flat" cmpd="sng">
                      <a:solidFill>
                        <a:schemeClr val="dk1">
                          <a:alpha val="100000"/>
                        </a:schemeClr>
                      </a:solidFill>
                      <a:prstDash val="solid"/>
                      <a:round/>
                    </a:lnT>
                    <a:lnB w="12700" cap="flat" cmpd="sng">
                      <a:solidFill>
                        <a:schemeClr val="dk1">
                          <a:alpha val="100000"/>
                        </a:schemeClr>
                      </a:solidFill>
                      <a:prstDash val="solid"/>
                      <a:round/>
                    </a:lnB>
                    <a:solidFill>
                      <a:srgbClr val="D5E0D6"/>
                    </a:solidFill>
                  </a:tcPr>
                </a:tc>
                <a:tc>
                  <a:txBody>
                    <a:bodyPr/>
                    <a:lstStyle/>
                    <a:p>
                      <a:pPr lvl="0" algn="l" eaLnBrk="1" latinLnBrk="1" hangingPunct="1"/>
                      <a:r>
                        <a:rPr lang="en-IN" altLang="en-US" sz="1600" b="0">
                          <a:solidFill>
                            <a:srgbClr val="000000"/>
                          </a:solidFill>
                          <a:latin typeface="Times New Roman" pitchFamily="18" charset="0"/>
                          <a:ea typeface="Times New Roman" pitchFamily="18" charset="0"/>
                        </a:rPr>
                        <a:t>Total error rate cleanly separates into two constituents, corrected error rate, and not corrected error rate.The error rates are device independent. directly comparable and do not misstate the performance</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38100" cap="flat" cmpd="sng">
                      <a:solidFill>
                        <a:schemeClr val="dk1">
                          <a:alpha val="100000"/>
                        </a:schemeClr>
                      </a:solidFill>
                      <a:prstDash val="solid"/>
                      <a:round/>
                    </a:lnT>
                    <a:lnB w="12700" cap="flat" cmpd="sng">
                      <a:solidFill>
                        <a:schemeClr val="dk1">
                          <a:alpha val="100000"/>
                        </a:schemeClr>
                      </a:solidFill>
                      <a:prstDash val="solid"/>
                      <a:round/>
                    </a:lnB>
                    <a:solidFill>
                      <a:srgbClr val="D5E0D6"/>
                    </a:solidFill>
                  </a:tcPr>
                </a:tc>
                <a:tc>
                  <a:txBody>
                    <a:bodyPr/>
                    <a:lstStyle/>
                    <a:p>
                      <a:pPr lvl="0" algn="l" eaLnBrk="1" latinLnBrk="1" hangingPunct="1"/>
                      <a:r>
                        <a:rPr lang="en-IN" altLang="en-US" sz="1600" b="0">
                          <a:solidFill>
                            <a:srgbClr val="000000"/>
                          </a:solidFill>
                          <a:latin typeface="Times New Roman" pitchFamily="18" charset="0"/>
                          <a:ea typeface="Times New Roman" pitchFamily="18" charset="0"/>
                        </a:rPr>
                        <a:t>further work is needed to determine the relationship between these error rate metrics (i.e. accuracy), and speed. </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38100" cap="flat" cmpd="sng">
                      <a:solidFill>
                        <a:schemeClr val="dk1">
                          <a:alpha val="100000"/>
                        </a:schemeClr>
                      </a:solidFill>
                      <a:prstDash val="solid"/>
                      <a:round/>
                    </a:lnT>
                    <a:lnB w="12700" cap="flat" cmpd="sng">
                      <a:solidFill>
                        <a:schemeClr val="dk1">
                          <a:alpha val="100000"/>
                        </a:schemeClr>
                      </a:solidFill>
                      <a:prstDash val="solid"/>
                      <a:round/>
                    </a:lnB>
                    <a:solidFill>
                      <a:srgbClr val="D5E0D6"/>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4316" name="Table 4194315"/>
          <p:cNvGraphicFramePr>
            <a:graphicFrameLocks/>
          </p:cNvGraphicFramePr>
          <p:nvPr/>
        </p:nvGraphicFramePr>
        <p:xfrm>
          <a:off x="857250" y="354012"/>
          <a:ext cx="7848598" cy="6016625"/>
        </p:xfrm>
        <a:graphic>
          <a:graphicData uri="http://schemas.openxmlformats.org/drawingml/2006/table">
            <a:tbl>
              <a:tblPr/>
              <a:tblGrid>
                <a:gridCol w="785812">
                  <a:extLst>
                    <a:ext uri="{9D8B030D-6E8A-4147-A177-3AD203B41FA5}">
                      <a16:colId xmlns:a16="http://schemas.microsoft.com/office/drawing/2014/main" val="20000"/>
                    </a:ext>
                  </a:extLst>
                </a:gridCol>
                <a:gridCol w="785812">
                  <a:extLst>
                    <a:ext uri="{9D8B030D-6E8A-4147-A177-3AD203B41FA5}">
                      <a16:colId xmlns:a16="http://schemas.microsoft.com/office/drawing/2014/main" val="20001"/>
                    </a:ext>
                  </a:extLst>
                </a:gridCol>
                <a:gridCol w="785812">
                  <a:extLst>
                    <a:ext uri="{9D8B030D-6E8A-4147-A177-3AD203B41FA5}">
                      <a16:colId xmlns:a16="http://schemas.microsoft.com/office/drawing/2014/main" val="20002"/>
                    </a:ext>
                  </a:extLst>
                </a:gridCol>
                <a:gridCol w="3143250">
                  <a:extLst>
                    <a:ext uri="{9D8B030D-6E8A-4147-A177-3AD203B41FA5}">
                      <a16:colId xmlns:a16="http://schemas.microsoft.com/office/drawing/2014/main" val="20003"/>
                    </a:ext>
                  </a:extLst>
                </a:gridCol>
                <a:gridCol w="1071562">
                  <a:extLst>
                    <a:ext uri="{9D8B030D-6E8A-4147-A177-3AD203B41FA5}">
                      <a16:colId xmlns:a16="http://schemas.microsoft.com/office/drawing/2014/main" val="20004"/>
                    </a:ext>
                  </a:extLst>
                </a:gridCol>
                <a:gridCol w="1276350">
                  <a:extLst>
                    <a:ext uri="{9D8B030D-6E8A-4147-A177-3AD203B41FA5}">
                      <a16:colId xmlns:a16="http://schemas.microsoft.com/office/drawing/2014/main" val="20005"/>
                    </a:ext>
                  </a:extLst>
                </a:gridCol>
              </a:tblGrid>
              <a:tr h="1292225">
                <a:tc>
                  <a:txBody>
                    <a:bodyPr/>
                    <a:lstStyle/>
                    <a:p>
                      <a:pPr lvl="0" algn="l" eaLnBrk="1" latinLnBrk="1" hangingPunct="1"/>
                      <a:r>
                        <a:rPr lang="en-US" altLang="en-US" sz="1800" b="1">
                          <a:solidFill>
                            <a:srgbClr val="FFFFFF"/>
                          </a:solidFill>
                          <a:latin typeface="Times New Roman" pitchFamily="18" charset="0"/>
                          <a:ea typeface="Times New Roman" pitchFamily="18" charset="0"/>
                        </a:rPr>
                        <a:t>Paper</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38100" cap="flat" cmpd="sng">
                      <a:solidFill>
                        <a:schemeClr val="dk1">
                          <a:alpha val="100000"/>
                        </a:schemeClr>
                      </a:solidFill>
                      <a:prstDash val="solid"/>
                      <a:round/>
                    </a:lnB>
                    <a:solidFill>
                      <a:schemeClr val="accent1"/>
                    </a:solidFill>
                  </a:tcPr>
                </a:tc>
                <a:tc>
                  <a:txBody>
                    <a:bodyPr/>
                    <a:lstStyle/>
                    <a:p>
                      <a:pPr lvl="0" algn="l" eaLnBrk="1" latinLnBrk="1" hangingPunct="1"/>
                      <a:r>
                        <a:rPr lang="en-US" altLang="en-US" sz="1800" b="1">
                          <a:solidFill>
                            <a:srgbClr val="FFFFFF"/>
                          </a:solidFill>
                          <a:latin typeface="Times New Roman" pitchFamily="18" charset="0"/>
                          <a:ea typeface="Times New Roman" pitchFamily="18" charset="0"/>
                        </a:rPr>
                        <a:t>Author</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38100" cap="flat" cmpd="sng">
                      <a:solidFill>
                        <a:schemeClr val="dk1">
                          <a:alpha val="100000"/>
                        </a:schemeClr>
                      </a:solidFill>
                      <a:prstDash val="solid"/>
                      <a:round/>
                    </a:lnB>
                    <a:solidFill>
                      <a:schemeClr val="accent1"/>
                    </a:solidFill>
                  </a:tcPr>
                </a:tc>
                <a:tc>
                  <a:txBody>
                    <a:bodyPr/>
                    <a:lstStyle/>
                    <a:p>
                      <a:pPr lvl="0" algn="l" eaLnBrk="1" latinLnBrk="1" hangingPunct="1"/>
                      <a:r>
                        <a:rPr lang="en-US" altLang="en-US" sz="1800" b="1">
                          <a:solidFill>
                            <a:srgbClr val="FFFFFF"/>
                          </a:solidFill>
                          <a:latin typeface="Times New Roman" pitchFamily="18" charset="0"/>
                          <a:ea typeface="Times New Roman" pitchFamily="18" charset="0"/>
                        </a:rPr>
                        <a:t>Title (year)</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38100" cap="flat" cmpd="sng">
                      <a:solidFill>
                        <a:schemeClr val="dk1">
                          <a:alpha val="100000"/>
                        </a:schemeClr>
                      </a:solidFill>
                      <a:prstDash val="solid"/>
                      <a:round/>
                    </a:lnB>
                    <a:solidFill>
                      <a:schemeClr val="accent1"/>
                    </a:solidFill>
                  </a:tcPr>
                </a:tc>
                <a:tc>
                  <a:txBody>
                    <a:bodyPr/>
                    <a:lstStyle/>
                    <a:p>
                      <a:pPr lvl="0" algn="l" eaLnBrk="1" latinLnBrk="1" hangingPunct="1"/>
                      <a:r>
                        <a:rPr lang="en-US" altLang="en-US" sz="1800" b="1">
                          <a:solidFill>
                            <a:srgbClr val="FFFFFF"/>
                          </a:solidFill>
                          <a:latin typeface="Times New Roman" pitchFamily="18" charset="0"/>
                          <a:ea typeface="Times New Roman" pitchFamily="18" charset="0"/>
                        </a:rPr>
                        <a:t>Explanation</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38100" cap="flat" cmpd="sng">
                      <a:solidFill>
                        <a:schemeClr val="dk1">
                          <a:alpha val="100000"/>
                        </a:schemeClr>
                      </a:solidFill>
                      <a:prstDash val="solid"/>
                      <a:round/>
                    </a:lnB>
                    <a:solidFill>
                      <a:schemeClr val="accent1"/>
                    </a:solidFill>
                  </a:tcPr>
                </a:tc>
                <a:tc>
                  <a:txBody>
                    <a:bodyPr/>
                    <a:lstStyle/>
                    <a:p>
                      <a:pPr lvl="0" algn="l" eaLnBrk="1" latinLnBrk="1" hangingPunct="1"/>
                      <a:r>
                        <a:rPr lang="en-US" altLang="en-US" sz="1800" b="1">
                          <a:solidFill>
                            <a:srgbClr val="FFFFFF"/>
                          </a:solidFill>
                          <a:latin typeface="Times New Roman" pitchFamily="18" charset="0"/>
                          <a:ea typeface="Times New Roman" pitchFamily="18" charset="0"/>
                        </a:rPr>
                        <a:t>Merits</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38100" cap="flat" cmpd="sng">
                      <a:solidFill>
                        <a:schemeClr val="dk1">
                          <a:alpha val="100000"/>
                        </a:schemeClr>
                      </a:solidFill>
                      <a:prstDash val="solid"/>
                      <a:round/>
                    </a:lnB>
                    <a:solidFill>
                      <a:schemeClr val="accent1"/>
                    </a:solidFill>
                  </a:tcPr>
                </a:tc>
                <a:tc>
                  <a:txBody>
                    <a:bodyPr/>
                    <a:lstStyle/>
                    <a:p>
                      <a:pPr lvl="0" algn="l" eaLnBrk="1" latinLnBrk="1" hangingPunct="1"/>
                      <a:r>
                        <a:rPr lang="en-US" altLang="en-US" sz="1800" b="1">
                          <a:solidFill>
                            <a:srgbClr val="FFFFFF"/>
                          </a:solidFill>
                          <a:latin typeface="Times New Roman" pitchFamily="18" charset="0"/>
                          <a:ea typeface="Times New Roman" pitchFamily="18" charset="0"/>
                        </a:rPr>
                        <a:t>Demerits</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38100" cap="flat" cmpd="sng">
                      <a:solidFill>
                        <a:schemeClr val="dk1">
                          <a:alpha val="100000"/>
                        </a:schemeClr>
                      </a:solidFill>
                      <a:prstDash val="solid"/>
                      <a:round/>
                    </a:lnB>
                    <a:solidFill>
                      <a:schemeClr val="accent1"/>
                    </a:solidFill>
                  </a:tcPr>
                </a:tc>
                <a:extLst>
                  <a:ext uri="{0D108BD9-81ED-4DB2-BD59-A6C34878D82A}">
                    <a16:rowId xmlns:a16="http://schemas.microsoft.com/office/drawing/2014/main" val="10000"/>
                  </a:ext>
                </a:extLst>
              </a:tr>
              <a:tr h="4724400">
                <a:tc>
                  <a:txBody>
                    <a:bodyPr/>
                    <a:lstStyle/>
                    <a:p>
                      <a:pPr lvl="0" algn="l" eaLnBrk="1" latinLnBrk="1" hangingPunct="1"/>
                      <a:r>
                        <a:rPr lang="en-US" altLang="en-US" sz="1600" b="0">
                          <a:solidFill>
                            <a:srgbClr val="000000"/>
                          </a:solidFill>
                          <a:latin typeface="Times New Roman" pitchFamily="18" charset="0"/>
                          <a:ea typeface="Times New Roman" pitchFamily="18" charset="0"/>
                        </a:rPr>
                        <a:t>https://www.researchgate.net/publication/275224157_A_Review_on_Evaluation_Metrics_for_Data_Classification_Evaluations</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38100" cap="flat" cmpd="sng">
                      <a:solidFill>
                        <a:schemeClr val="dk1">
                          <a:alpha val="100000"/>
                        </a:schemeClr>
                      </a:solidFill>
                      <a:prstDash val="solid"/>
                      <a:round/>
                    </a:lnT>
                    <a:lnB w="12700" cap="flat" cmpd="sng">
                      <a:solidFill>
                        <a:schemeClr val="dk1">
                          <a:alpha val="100000"/>
                        </a:schemeClr>
                      </a:solidFill>
                      <a:prstDash val="solid"/>
                      <a:round/>
                    </a:lnB>
                    <a:solidFill>
                      <a:srgbClr val="D5E0D6"/>
                    </a:solidFill>
                  </a:tcPr>
                </a:tc>
                <a:tc>
                  <a:txBody>
                    <a:bodyPr/>
                    <a:lstStyle/>
                    <a:p>
                      <a:pPr lvl="0" algn="l" eaLnBrk="1" latinLnBrk="1" hangingPunct="1"/>
                      <a:r>
                        <a:rPr lang="en-IN" altLang="en-US" sz="1600" b="0">
                          <a:solidFill>
                            <a:srgbClr val="000000"/>
                          </a:solidFill>
                          <a:latin typeface="Times New Roman" pitchFamily="18" charset="0"/>
                          <a:ea typeface="Times New Roman" pitchFamily="18" charset="0"/>
                          <a:hlinkClick r:id="rId2"/>
                        </a:rPr>
                        <a:t>Sulaiman M.N</a:t>
                      </a:r>
                    </a:p>
                    <a:p>
                      <a:pPr lvl="0" algn="l" eaLnBrk="1" latinLnBrk="1" hangingPunct="1"/>
                      <a:endParaRPr lang="en-IN" altLang="en-US" sz="1600">
                        <a:solidFill>
                          <a:srgbClr val="000000"/>
                        </a:solidFill>
                        <a:latin typeface="Times New Roman" pitchFamily="18" charset="0"/>
                        <a:ea typeface="Times New Roman" pitchFamily="18" charset="0"/>
                      </a:endParaRPr>
                    </a:p>
                    <a:p>
                      <a:pPr lvl="0" algn="l" eaLnBrk="1" latinLnBrk="1" hangingPunct="1"/>
                      <a:r>
                        <a:rPr lang="en-IN" altLang="en-US" sz="1600" b="0">
                          <a:solidFill>
                            <a:srgbClr val="000000"/>
                          </a:solidFill>
                          <a:latin typeface="Times New Roman" pitchFamily="18" charset="0"/>
                          <a:ea typeface="Times New Roman" pitchFamily="18" charset="0"/>
                          <a:hlinkClick r:id="rId3"/>
                        </a:rPr>
                        <a:t>Mohammad Hossin</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38100" cap="flat" cmpd="sng">
                      <a:solidFill>
                        <a:schemeClr val="dk1">
                          <a:alpha val="100000"/>
                        </a:schemeClr>
                      </a:solidFill>
                      <a:prstDash val="solid"/>
                      <a:round/>
                    </a:lnT>
                    <a:lnB w="12700" cap="flat" cmpd="sng">
                      <a:solidFill>
                        <a:schemeClr val="dk1">
                          <a:alpha val="100000"/>
                        </a:schemeClr>
                      </a:solidFill>
                      <a:prstDash val="solid"/>
                      <a:round/>
                    </a:lnB>
                    <a:solidFill>
                      <a:srgbClr val="D5E0D6"/>
                    </a:solidFill>
                  </a:tcPr>
                </a:tc>
                <a:tc>
                  <a:txBody>
                    <a:bodyPr/>
                    <a:lstStyle/>
                    <a:p>
                      <a:pPr lvl="0" algn="l" eaLnBrk="1" latinLnBrk="1" hangingPunct="1"/>
                      <a:r>
                        <a:rPr lang="en-IN" altLang="en-US" sz="1600" b="0">
                          <a:solidFill>
                            <a:srgbClr val="000000"/>
                          </a:solidFill>
                          <a:latin typeface="Times New Roman" pitchFamily="18" charset="0"/>
                          <a:ea typeface="Times New Roman" pitchFamily="18" charset="0"/>
                        </a:rPr>
                        <a:t>A Review on Evaluation Metrics for Data Classification Evaluations(2015)</a:t>
                      </a:r>
                    </a:p>
                    <a:p>
                      <a:pPr lvl="0" algn="l" eaLnBrk="1" latinLnBrk="1" hangingPunct="1"/>
                      <a:endParaRPr lang="en-IN" altLang="en-US" sz="1600">
                        <a:solidFill>
                          <a:srgbClr val="000000"/>
                        </a:solidFill>
                        <a:latin typeface="Times New Roman" pitchFamily="18" charset="0"/>
                        <a:ea typeface="Times New Roman" pitchFamily="18" charset="0"/>
                      </a:endParaRPr>
                    </a:p>
                  </a:txBody>
                  <a:tcPr>
                    <a:lnL w="12700" cap="flat" cmpd="sng">
                      <a:solidFill>
                        <a:schemeClr val="dk1">
                          <a:alpha val="100000"/>
                        </a:schemeClr>
                      </a:solidFill>
                      <a:prstDash val="solid"/>
                      <a:round/>
                    </a:lnL>
                    <a:lnR w="12700" cap="flat" cmpd="sng">
                      <a:solidFill>
                        <a:schemeClr val="dk1">
                          <a:alpha val="100000"/>
                        </a:schemeClr>
                      </a:solidFill>
                      <a:prstDash val="solid"/>
                      <a:round/>
                    </a:lnR>
                    <a:lnT w="38100" cap="flat" cmpd="sng">
                      <a:solidFill>
                        <a:schemeClr val="dk1">
                          <a:alpha val="100000"/>
                        </a:schemeClr>
                      </a:solidFill>
                      <a:prstDash val="solid"/>
                      <a:round/>
                    </a:lnT>
                    <a:lnB w="12700" cap="flat" cmpd="sng">
                      <a:solidFill>
                        <a:schemeClr val="dk1">
                          <a:alpha val="100000"/>
                        </a:schemeClr>
                      </a:solidFill>
                      <a:prstDash val="solid"/>
                      <a:round/>
                    </a:lnB>
                    <a:solidFill>
                      <a:srgbClr val="D5E0D6"/>
                    </a:solidFill>
                  </a:tcPr>
                </a:tc>
                <a:tc>
                  <a:txBody>
                    <a:bodyPr/>
                    <a:lstStyle/>
                    <a:p>
                      <a:pPr lvl="0" algn="l" eaLnBrk="1" latinLnBrk="1" hangingPunct="1"/>
                      <a:r>
                        <a:rPr lang="en-IN" altLang="en-US" sz="1600" b="0">
                          <a:solidFill>
                            <a:srgbClr val="000000"/>
                          </a:solidFill>
                          <a:latin typeface="Times New Roman" pitchFamily="18" charset="0"/>
                          <a:ea typeface="Times New Roman" pitchFamily="18" charset="0"/>
                        </a:rPr>
                        <a:t>This paper systematically reviewed the related evaluation metrics that are specifically designed as a discriminator for optimizing generative classifier. Generally, many generative classifiers employ accuracy as a measure to discriminate the optimal solution during the classification training. However, the accuracy has several weaknesses which are less distinctiveness, less discriminability, less informativeness and bias to majority class data. This paper also briefly discusses other metrics that are specifically designed for discriminating the optimal solution.</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38100" cap="flat" cmpd="sng">
                      <a:solidFill>
                        <a:schemeClr val="dk1">
                          <a:alpha val="100000"/>
                        </a:schemeClr>
                      </a:solidFill>
                      <a:prstDash val="solid"/>
                      <a:round/>
                    </a:lnT>
                    <a:lnB w="12700" cap="flat" cmpd="sng">
                      <a:solidFill>
                        <a:schemeClr val="dk1">
                          <a:alpha val="100000"/>
                        </a:schemeClr>
                      </a:solidFill>
                      <a:prstDash val="solid"/>
                      <a:round/>
                    </a:lnB>
                    <a:solidFill>
                      <a:srgbClr val="D5E0D6"/>
                    </a:solidFill>
                  </a:tcPr>
                </a:tc>
                <a:tc>
                  <a:txBody>
                    <a:bodyPr/>
                    <a:lstStyle/>
                    <a:p>
                      <a:pPr lvl="0" algn="l" eaLnBrk="1" latinLnBrk="1" hangingPunct="1"/>
                      <a:r>
                        <a:rPr lang="en-IN" altLang="en-US" sz="1600" b="0">
                          <a:solidFill>
                            <a:srgbClr val="000000"/>
                          </a:solidFill>
                          <a:latin typeface="Times New Roman" pitchFamily="18" charset="0"/>
                          <a:ea typeface="Times New Roman" pitchFamily="18" charset="0"/>
                        </a:rPr>
                        <a:t>The proper selection of metric will ensure that the classification training of generative type classifier is optimal. </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38100" cap="flat" cmpd="sng">
                      <a:solidFill>
                        <a:schemeClr val="dk1">
                          <a:alpha val="100000"/>
                        </a:schemeClr>
                      </a:solidFill>
                      <a:prstDash val="solid"/>
                      <a:round/>
                    </a:lnT>
                    <a:lnB w="12700" cap="flat" cmpd="sng">
                      <a:solidFill>
                        <a:schemeClr val="dk1">
                          <a:alpha val="100000"/>
                        </a:schemeClr>
                      </a:solidFill>
                      <a:prstDash val="solid"/>
                      <a:round/>
                    </a:lnB>
                    <a:solidFill>
                      <a:srgbClr val="D5E0D6"/>
                    </a:solidFill>
                  </a:tcPr>
                </a:tc>
                <a:tc>
                  <a:txBody>
                    <a:bodyPr/>
                    <a:lstStyle/>
                    <a:p>
                      <a:pPr lvl="0" algn="l" eaLnBrk="1" latinLnBrk="1" hangingPunct="1"/>
                      <a:r>
                        <a:rPr lang="en-IN" altLang="en-US" sz="1600" b="0">
                          <a:solidFill>
                            <a:srgbClr val="000000"/>
                          </a:solidFill>
                          <a:latin typeface="Times New Roman" pitchFamily="18" charset="0"/>
                          <a:ea typeface="Times New Roman" pitchFamily="18" charset="0"/>
                        </a:rPr>
                        <a:t>there is no trade-off information between classes </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38100" cap="flat" cmpd="sng">
                      <a:solidFill>
                        <a:schemeClr val="dk1">
                          <a:alpha val="100000"/>
                        </a:schemeClr>
                      </a:solidFill>
                      <a:prstDash val="solid"/>
                      <a:round/>
                    </a:lnT>
                    <a:lnB w="12700" cap="flat" cmpd="sng">
                      <a:solidFill>
                        <a:schemeClr val="dk1">
                          <a:alpha val="100000"/>
                        </a:schemeClr>
                      </a:solidFill>
                      <a:prstDash val="solid"/>
                      <a:round/>
                    </a:lnB>
                    <a:solidFill>
                      <a:srgbClr val="D5E0D6"/>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4317" name="Table 4194316"/>
          <p:cNvGraphicFramePr>
            <a:graphicFrameLocks/>
          </p:cNvGraphicFramePr>
          <p:nvPr/>
        </p:nvGraphicFramePr>
        <p:xfrm>
          <a:off x="857250" y="354012"/>
          <a:ext cx="7848600" cy="6016625"/>
        </p:xfrm>
        <a:graphic>
          <a:graphicData uri="http://schemas.openxmlformats.org/drawingml/2006/table">
            <a:tbl>
              <a:tblPr/>
              <a:tblGrid>
                <a:gridCol w="571500">
                  <a:extLst>
                    <a:ext uri="{9D8B030D-6E8A-4147-A177-3AD203B41FA5}">
                      <a16:colId xmlns:a16="http://schemas.microsoft.com/office/drawing/2014/main" val="20000"/>
                    </a:ext>
                  </a:extLst>
                </a:gridCol>
                <a:gridCol w="857250">
                  <a:extLst>
                    <a:ext uri="{9D8B030D-6E8A-4147-A177-3AD203B41FA5}">
                      <a16:colId xmlns:a16="http://schemas.microsoft.com/office/drawing/2014/main" val="20001"/>
                    </a:ext>
                  </a:extLst>
                </a:gridCol>
                <a:gridCol w="857250">
                  <a:extLst>
                    <a:ext uri="{9D8B030D-6E8A-4147-A177-3AD203B41FA5}">
                      <a16:colId xmlns:a16="http://schemas.microsoft.com/office/drawing/2014/main" val="20002"/>
                    </a:ext>
                  </a:extLst>
                </a:gridCol>
                <a:gridCol w="3000375">
                  <a:extLst>
                    <a:ext uri="{9D8B030D-6E8A-4147-A177-3AD203B41FA5}">
                      <a16:colId xmlns:a16="http://schemas.microsoft.com/office/drawing/2014/main" val="20003"/>
                    </a:ext>
                  </a:extLst>
                </a:gridCol>
                <a:gridCol w="1143000">
                  <a:extLst>
                    <a:ext uri="{9D8B030D-6E8A-4147-A177-3AD203B41FA5}">
                      <a16:colId xmlns:a16="http://schemas.microsoft.com/office/drawing/2014/main" val="20004"/>
                    </a:ext>
                  </a:extLst>
                </a:gridCol>
                <a:gridCol w="1419225">
                  <a:extLst>
                    <a:ext uri="{9D8B030D-6E8A-4147-A177-3AD203B41FA5}">
                      <a16:colId xmlns:a16="http://schemas.microsoft.com/office/drawing/2014/main" val="20005"/>
                    </a:ext>
                  </a:extLst>
                </a:gridCol>
              </a:tblGrid>
              <a:tr h="1292225">
                <a:tc>
                  <a:txBody>
                    <a:bodyPr/>
                    <a:lstStyle/>
                    <a:p>
                      <a:pPr lvl="0" algn="l" eaLnBrk="1" latinLnBrk="1" hangingPunct="1"/>
                      <a:r>
                        <a:rPr lang="en-US" altLang="en-US" sz="1800" b="1">
                          <a:solidFill>
                            <a:srgbClr val="FFFFFF"/>
                          </a:solidFill>
                          <a:latin typeface="Times New Roman" pitchFamily="18" charset="0"/>
                          <a:ea typeface="Times New Roman" pitchFamily="18" charset="0"/>
                        </a:rPr>
                        <a:t>Paper</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38100" cap="flat" cmpd="sng">
                      <a:solidFill>
                        <a:schemeClr val="dk1">
                          <a:alpha val="100000"/>
                        </a:schemeClr>
                      </a:solidFill>
                      <a:prstDash val="solid"/>
                      <a:round/>
                    </a:lnB>
                    <a:solidFill>
                      <a:schemeClr val="accent1"/>
                    </a:solidFill>
                  </a:tcPr>
                </a:tc>
                <a:tc>
                  <a:txBody>
                    <a:bodyPr/>
                    <a:lstStyle/>
                    <a:p>
                      <a:pPr lvl="0" algn="l" eaLnBrk="1" latinLnBrk="1" hangingPunct="1"/>
                      <a:r>
                        <a:rPr lang="en-US" altLang="en-US" sz="1800" b="1">
                          <a:solidFill>
                            <a:srgbClr val="FFFFFF"/>
                          </a:solidFill>
                          <a:latin typeface="Times New Roman" pitchFamily="18" charset="0"/>
                          <a:ea typeface="Times New Roman" pitchFamily="18" charset="0"/>
                        </a:rPr>
                        <a:t>Author</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38100" cap="flat" cmpd="sng">
                      <a:solidFill>
                        <a:schemeClr val="dk1">
                          <a:alpha val="100000"/>
                        </a:schemeClr>
                      </a:solidFill>
                      <a:prstDash val="solid"/>
                      <a:round/>
                    </a:lnB>
                    <a:solidFill>
                      <a:schemeClr val="accent1"/>
                    </a:solidFill>
                  </a:tcPr>
                </a:tc>
                <a:tc>
                  <a:txBody>
                    <a:bodyPr/>
                    <a:lstStyle/>
                    <a:p>
                      <a:pPr lvl="0" algn="l" eaLnBrk="1" latinLnBrk="1" hangingPunct="1"/>
                      <a:r>
                        <a:rPr lang="en-US" altLang="en-US" sz="1800" b="1">
                          <a:solidFill>
                            <a:srgbClr val="FFFFFF"/>
                          </a:solidFill>
                          <a:latin typeface="Times New Roman" pitchFamily="18" charset="0"/>
                          <a:ea typeface="Times New Roman" pitchFamily="18" charset="0"/>
                        </a:rPr>
                        <a:t>Title (year)</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38100" cap="flat" cmpd="sng">
                      <a:solidFill>
                        <a:schemeClr val="dk1">
                          <a:alpha val="100000"/>
                        </a:schemeClr>
                      </a:solidFill>
                      <a:prstDash val="solid"/>
                      <a:round/>
                    </a:lnB>
                    <a:solidFill>
                      <a:schemeClr val="accent1"/>
                    </a:solidFill>
                  </a:tcPr>
                </a:tc>
                <a:tc>
                  <a:txBody>
                    <a:bodyPr/>
                    <a:lstStyle/>
                    <a:p>
                      <a:pPr lvl="0" algn="l" eaLnBrk="1" latinLnBrk="1" hangingPunct="1"/>
                      <a:r>
                        <a:rPr lang="en-US" altLang="en-US" sz="1800" b="1">
                          <a:solidFill>
                            <a:srgbClr val="FFFFFF"/>
                          </a:solidFill>
                          <a:latin typeface="Times New Roman" pitchFamily="18" charset="0"/>
                          <a:ea typeface="Times New Roman" pitchFamily="18" charset="0"/>
                        </a:rPr>
                        <a:t>Explanation</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38100" cap="flat" cmpd="sng">
                      <a:solidFill>
                        <a:schemeClr val="dk1">
                          <a:alpha val="100000"/>
                        </a:schemeClr>
                      </a:solidFill>
                      <a:prstDash val="solid"/>
                      <a:round/>
                    </a:lnB>
                    <a:solidFill>
                      <a:schemeClr val="accent1"/>
                    </a:solidFill>
                  </a:tcPr>
                </a:tc>
                <a:tc>
                  <a:txBody>
                    <a:bodyPr/>
                    <a:lstStyle/>
                    <a:p>
                      <a:pPr lvl="0" algn="l" eaLnBrk="1" latinLnBrk="1" hangingPunct="1"/>
                      <a:r>
                        <a:rPr lang="en-US" altLang="en-US" sz="1800" b="1">
                          <a:solidFill>
                            <a:srgbClr val="FFFFFF"/>
                          </a:solidFill>
                          <a:latin typeface="Times New Roman" pitchFamily="18" charset="0"/>
                          <a:ea typeface="Times New Roman" pitchFamily="18" charset="0"/>
                        </a:rPr>
                        <a:t>Merits</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38100" cap="flat" cmpd="sng">
                      <a:solidFill>
                        <a:schemeClr val="dk1">
                          <a:alpha val="100000"/>
                        </a:schemeClr>
                      </a:solidFill>
                      <a:prstDash val="solid"/>
                      <a:round/>
                    </a:lnB>
                    <a:solidFill>
                      <a:schemeClr val="accent1"/>
                    </a:solidFill>
                  </a:tcPr>
                </a:tc>
                <a:tc>
                  <a:txBody>
                    <a:bodyPr/>
                    <a:lstStyle/>
                    <a:p>
                      <a:pPr lvl="0" algn="l" eaLnBrk="1" latinLnBrk="1" hangingPunct="1"/>
                      <a:r>
                        <a:rPr lang="en-US" altLang="en-US" sz="1800" b="1">
                          <a:solidFill>
                            <a:srgbClr val="FFFFFF"/>
                          </a:solidFill>
                          <a:latin typeface="Times New Roman" pitchFamily="18" charset="0"/>
                          <a:ea typeface="Times New Roman" pitchFamily="18" charset="0"/>
                        </a:rPr>
                        <a:t>Demerits</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38100" cap="flat" cmpd="sng">
                      <a:solidFill>
                        <a:schemeClr val="dk1">
                          <a:alpha val="100000"/>
                        </a:schemeClr>
                      </a:solidFill>
                      <a:prstDash val="solid"/>
                      <a:round/>
                    </a:lnB>
                    <a:solidFill>
                      <a:schemeClr val="accent1"/>
                    </a:solidFill>
                  </a:tcPr>
                </a:tc>
                <a:extLst>
                  <a:ext uri="{0D108BD9-81ED-4DB2-BD59-A6C34878D82A}">
                    <a16:rowId xmlns:a16="http://schemas.microsoft.com/office/drawing/2014/main" val="10000"/>
                  </a:ext>
                </a:extLst>
              </a:tr>
              <a:tr h="4724400">
                <a:tc>
                  <a:txBody>
                    <a:bodyPr/>
                    <a:lstStyle/>
                    <a:p>
                      <a:pPr lvl="0" algn="l" eaLnBrk="1" latinLnBrk="1" hangingPunct="1"/>
                      <a:r>
                        <a:rPr lang="en-US" altLang="en-US" sz="1600" b="0">
                          <a:solidFill>
                            <a:srgbClr val="000000"/>
                          </a:solidFill>
                          <a:latin typeface="Times New Roman" pitchFamily="18" charset="0"/>
                          <a:ea typeface="Times New Roman" pitchFamily="18" charset="0"/>
                        </a:rPr>
                        <a:t>https://arxiv.org/abs/1904.03971</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38100" cap="flat" cmpd="sng">
                      <a:solidFill>
                        <a:schemeClr val="dk1">
                          <a:alpha val="100000"/>
                        </a:schemeClr>
                      </a:solidFill>
                      <a:prstDash val="solid"/>
                      <a:round/>
                    </a:lnT>
                    <a:lnB w="12700" cap="flat" cmpd="sng">
                      <a:solidFill>
                        <a:schemeClr val="dk1">
                          <a:alpha val="100000"/>
                        </a:schemeClr>
                      </a:solidFill>
                      <a:prstDash val="solid"/>
                      <a:round/>
                    </a:lnB>
                    <a:solidFill>
                      <a:srgbClr val="D5E0D6"/>
                    </a:solidFill>
                  </a:tcPr>
                </a:tc>
                <a:tc>
                  <a:txBody>
                    <a:bodyPr/>
                    <a:lstStyle/>
                    <a:p>
                      <a:pPr lvl="0" algn="l" eaLnBrk="1" latinLnBrk="1" hangingPunct="1"/>
                      <a:r>
                        <a:rPr lang="it-IT" altLang="en-US" sz="1600" b="0">
                          <a:solidFill>
                            <a:srgbClr val="000000"/>
                          </a:solidFill>
                          <a:latin typeface="Times New Roman" pitchFamily="18" charset="0"/>
                          <a:ea typeface="Times New Roman" pitchFamily="18" charset="0"/>
                          <a:hlinkClick r:id="rId2"/>
                        </a:rPr>
                        <a:t>Ehsan Montahaei</a:t>
                      </a:r>
                      <a:r>
                        <a:rPr lang="it-IT" altLang="en-US" sz="1600" b="0">
                          <a:solidFill>
                            <a:srgbClr val="000000"/>
                          </a:solidFill>
                          <a:latin typeface="Times New Roman" pitchFamily="18" charset="0"/>
                          <a:ea typeface="Times New Roman" pitchFamily="18" charset="0"/>
                        </a:rPr>
                        <a:t>, </a:t>
                      </a:r>
                      <a:r>
                        <a:rPr lang="it-IT" altLang="en-US" sz="1600" b="0">
                          <a:solidFill>
                            <a:srgbClr val="000000"/>
                          </a:solidFill>
                          <a:latin typeface="Times New Roman" pitchFamily="18" charset="0"/>
                          <a:ea typeface="Times New Roman" pitchFamily="18" charset="0"/>
                          <a:hlinkClick r:id="rId3"/>
                        </a:rPr>
                        <a:t>Danial Alihosseini</a:t>
                      </a:r>
                      <a:r>
                        <a:rPr lang="it-IT" altLang="en-US" sz="1600" b="0">
                          <a:solidFill>
                            <a:srgbClr val="000000"/>
                          </a:solidFill>
                          <a:latin typeface="Times New Roman" pitchFamily="18" charset="0"/>
                          <a:ea typeface="Times New Roman" pitchFamily="18" charset="0"/>
                        </a:rPr>
                        <a:t>, </a:t>
                      </a:r>
                      <a:r>
                        <a:rPr lang="it-IT" altLang="en-US" sz="1600" b="0">
                          <a:solidFill>
                            <a:srgbClr val="000000"/>
                          </a:solidFill>
                          <a:latin typeface="Times New Roman" pitchFamily="18" charset="0"/>
                          <a:ea typeface="Times New Roman" pitchFamily="18" charset="0"/>
                          <a:hlinkClick r:id="rId4"/>
                        </a:rPr>
                        <a:t>Mahdieh Soleymani Baghshah</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38100" cap="flat" cmpd="sng">
                      <a:solidFill>
                        <a:schemeClr val="dk1">
                          <a:alpha val="100000"/>
                        </a:schemeClr>
                      </a:solidFill>
                      <a:prstDash val="solid"/>
                      <a:round/>
                    </a:lnT>
                    <a:lnB w="12700" cap="flat" cmpd="sng">
                      <a:solidFill>
                        <a:schemeClr val="dk1">
                          <a:alpha val="100000"/>
                        </a:schemeClr>
                      </a:solidFill>
                      <a:prstDash val="solid"/>
                      <a:round/>
                    </a:lnB>
                    <a:solidFill>
                      <a:srgbClr val="D5E0D6"/>
                    </a:solidFill>
                  </a:tcPr>
                </a:tc>
                <a:tc>
                  <a:txBody>
                    <a:bodyPr/>
                    <a:lstStyle/>
                    <a:p>
                      <a:pPr lvl="0" algn="l" eaLnBrk="1" latinLnBrk="1" hangingPunct="1"/>
                      <a:r>
                        <a:rPr lang="en-IN" altLang="en-US" sz="1600" b="0">
                          <a:solidFill>
                            <a:srgbClr val="000000"/>
                          </a:solidFill>
                          <a:latin typeface="Times New Roman" pitchFamily="18" charset="0"/>
                          <a:ea typeface="Times New Roman" pitchFamily="18" charset="0"/>
                        </a:rPr>
                        <a:t>Jointly Measuring Diversity and Quality in Text Generation Models(2019)</a:t>
                      </a:r>
                    </a:p>
                    <a:p>
                      <a:pPr lvl="0" algn="l" eaLnBrk="1" latinLnBrk="1" hangingPunct="1"/>
                      <a:endParaRPr lang="en-IN" altLang="en-US" sz="1600">
                        <a:solidFill>
                          <a:srgbClr val="000000"/>
                        </a:solidFill>
                        <a:latin typeface="Times New Roman" pitchFamily="18" charset="0"/>
                        <a:ea typeface="Times New Roman" pitchFamily="18" charset="0"/>
                      </a:endParaRPr>
                    </a:p>
                  </a:txBody>
                  <a:tcPr>
                    <a:lnL w="12700" cap="flat" cmpd="sng">
                      <a:solidFill>
                        <a:schemeClr val="dk1">
                          <a:alpha val="100000"/>
                        </a:schemeClr>
                      </a:solidFill>
                      <a:prstDash val="solid"/>
                      <a:round/>
                    </a:lnL>
                    <a:lnR w="12700" cap="flat" cmpd="sng">
                      <a:solidFill>
                        <a:schemeClr val="dk1">
                          <a:alpha val="100000"/>
                        </a:schemeClr>
                      </a:solidFill>
                      <a:prstDash val="solid"/>
                      <a:round/>
                    </a:lnR>
                    <a:lnT w="38100" cap="flat" cmpd="sng">
                      <a:solidFill>
                        <a:schemeClr val="dk1">
                          <a:alpha val="100000"/>
                        </a:schemeClr>
                      </a:solidFill>
                      <a:prstDash val="solid"/>
                      <a:round/>
                    </a:lnT>
                    <a:lnB w="12700" cap="flat" cmpd="sng">
                      <a:solidFill>
                        <a:schemeClr val="dk1">
                          <a:alpha val="100000"/>
                        </a:schemeClr>
                      </a:solidFill>
                      <a:prstDash val="solid"/>
                      <a:round/>
                    </a:lnB>
                    <a:solidFill>
                      <a:srgbClr val="D5E0D6"/>
                    </a:solidFill>
                  </a:tcPr>
                </a:tc>
                <a:tc>
                  <a:txBody>
                    <a:bodyPr/>
                    <a:lstStyle/>
                    <a:p>
                      <a:pPr lvl="0" algn="l" eaLnBrk="1" latinLnBrk="1" hangingPunct="1"/>
                      <a:r>
                        <a:rPr lang="en-IN" altLang="en-US" sz="1600" b="0">
                          <a:solidFill>
                            <a:srgbClr val="000000"/>
                          </a:solidFill>
                          <a:latin typeface="Times New Roman" pitchFamily="18" charset="0"/>
                          <a:ea typeface="Times New Roman" pitchFamily="18" charset="0"/>
                        </a:rPr>
                        <a:t>propose metrics to evaluate both the quality and diversity simultaneously by approximating the distance of the learned generative model and the real data distribution. For this purpose, we first introduce a metric that approximates this distance using n-gram based measures. Then, a feature-based measure which is based on a recent highly deep model trained on a large text corpus called BERT is introduced. Finally, for Eventually, the most popular and recent text generation models are evaluated using both the existing and the proposed metrics and the preferences of the proposed metrics are determined. </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38100" cap="flat" cmpd="sng">
                      <a:solidFill>
                        <a:schemeClr val="dk1">
                          <a:alpha val="100000"/>
                        </a:schemeClr>
                      </a:solidFill>
                      <a:prstDash val="solid"/>
                      <a:round/>
                    </a:lnT>
                    <a:lnB w="12700" cap="flat" cmpd="sng">
                      <a:solidFill>
                        <a:schemeClr val="dk1">
                          <a:alpha val="100000"/>
                        </a:schemeClr>
                      </a:solidFill>
                      <a:prstDash val="solid"/>
                      <a:round/>
                    </a:lnB>
                    <a:solidFill>
                      <a:srgbClr val="D5E0D6"/>
                    </a:solidFill>
                  </a:tcPr>
                </a:tc>
                <a:tc>
                  <a:txBody>
                    <a:bodyPr/>
                    <a:lstStyle/>
                    <a:p>
                      <a:pPr lvl="0" algn="l" eaLnBrk="1" latinLnBrk="1" hangingPunct="1"/>
                      <a:r>
                        <a:rPr lang="en-IN" altLang="en-US" sz="1600" b="0">
                          <a:solidFill>
                            <a:srgbClr val="000000"/>
                          </a:solidFill>
                          <a:latin typeface="Times New Roman" pitchFamily="18" charset="0"/>
                          <a:ea typeface="Times New Roman" pitchFamily="18" charset="0"/>
                        </a:rPr>
                        <a:t>oracle training mode in which the generator's density can also be calculated, we propose to use the distance measures between the corresponding explicit distributions. </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38100" cap="flat" cmpd="sng">
                      <a:solidFill>
                        <a:schemeClr val="dk1">
                          <a:alpha val="100000"/>
                        </a:schemeClr>
                      </a:solidFill>
                      <a:prstDash val="solid"/>
                      <a:round/>
                    </a:lnT>
                    <a:lnB w="12700" cap="flat" cmpd="sng">
                      <a:solidFill>
                        <a:schemeClr val="dk1">
                          <a:alpha val="100000"/>
                        </a:schemeClr>
                      </a:solidFill>
                      <a:prstDash val="solid"/>
                      <a:round/>
                    </a:lnB>
                    <a:solidFill>
                      <a:srgbClr val="D5E0D6"/>
                    </a:solidFill>
                  </a:tcPr>
                </a:tc>
                <a:tc>
                  <a:txBody>
                    <a:bodyPr/>
                    <a:lstStyle/>
                    <a:p>
                      <a:pPr lvl="0" algn="l" eaLnBrk="1" latinLnBrk="1" hangingPunct="1"/>
                      <a:r>
                        <a:rPr lang="en-IN" altLang="en-US" sz="1600" b="0">
                          <a:solidFill>
                            <a:srgbClr val="000000"/>
                          </a:solidFill>
                          <a:latin typeface="Times New Roman" pitchFamily="18" charset="0"/>
                          <a:ea typeface="Times New Roman" pitchFamily="18" charset="0"/>
                        </a:rPr>
                        <a:t>If the generated sentences won’t have diversity or quality, the n-gram distribution of generatedt exts will be different from that of the real texts and causing to decrease the MS-Jaccard score con-sequently</a:t>
                      </a:r>
                    </a:p>
                  </a:txBody>
                  <a:tcPr>
                    <a:lnL w="12700" cap="flat" cmpd="sng">
                      <a:solidFill>
                        <a:schemeClr val="dk1">
                          <a:alpha val="100000"/>
                        </a:schemeClr>
                      </a:solidFill>
                      <a:prstDash val="solid"/>
                      <a:round/>
                    </a:lnL>
                    <a:lnR w="12700" cap="flat" cmpd="sng">
                      <a:solidFill>
                        <a:schemeClr val="dk1">
                          <a:alpha val="100000"/>
                        </a:schemeClr>
                      </a:solidFill>
                      <a:prstDash val="solid"/>
                      <a:round/>
                    </a:lnR>
                    <a:lnT w="38100" cap="flat" cmpd="sng">
                      <a:solidFill>
                        <a:schemeClr val="dk1">
                          <a:alpha val="100000"/>
                        </a:schemeClr>
                      </a:solidFill>
                      <a:prstDash val="solid"/>
                      <a:round/>
                    </a:lnT>
                    <a:lnB w="12700" cap="flat" cmpd="sng">
                      <a:solidFill>
                        <a:schemeClr val="dk1">
                          <a:alpha val="100000"/>
                        </a:schemeClr>
                      </a:solidFill>
                      <a:prstDash val="solid"/>
                      <a:round/>
                    </a:lnB>
                    <a:solidFill>
                      <a:srgbClr val="D5E0D6"/>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4318" name="Table 4194317"/>
          <p:cNvGraphicFramePr>
            <a:graphicFrameLocks/>
          </p:cNvGraphicFramePr>
          <p:nvPr/>
        </p:nvGraphicFramePr>
        <p:xfrm>
          <a:off x="611187" y="928687"/>
          <a:ext cx="7848600" cy="4906962"/>
        </p:xfrm>
        <a:graphic>
          <a:graphicData uri="http://schemas.openxmlformats.org/drawingml/2006/table">
            <a:tbl>
              <a:tblPr/>
              <a:tblGrid>
                <a:gridCol w="862012">
                  <a:extLst>
                    <a:ext uri="{9D8B030D-6E8A-4147-A177-3AD203B41FA5}">
                      <a16:colId xmlns:a16="http://schemas.microsoft.com/office/drawing/2014/main" val="20000"/>
                    </a:ext>
                  </a:extLst>
                </a:gridCol>
                <a:gridCol w="576262">
                  <a:extLst>
                    <a:ext uri="{9D8B030D-6E8A-4147-A177-3AD203B41FA5}">
                      <a16:colId xmlns:a16="http://schemas.microsoft.com/office/drawing/2014/main" val="20001"/>
                    </a:ext>
                  </a:extLst>
                </a:gridCol>
                <a:gridCol w="1152525">
                  <a:extLst>
                    <a:ext uri="{9D8B030D-6E8A-4147-A177-3AD203B41FA5}">
                      <a16:colId xmlns:a16="http://schemas.microsoft.com/office/drawing/2014/main" val="20002"/>
                    </a:ext>
                  </a:extLst>
                </a:gridCol>
                <a:gridCol w="2808287">
                  <a:extLst>
                    <a:ext uri="{9D8B030D-6E8A-4147-A177-3AD203B41FA5}">
                      <a16:colId xmlns:a16="http://schemas.microsoft.com/office/drawing/2014/main" val="20003"/>
                    </a:ext>
                  </a:extLst>
                </a:gridCol>
                <a:gridCol w="1001712">
                  <a:extLst>
                    <a:ext uri="{9D8B030D-6E8A-4147-A177-3AD203B41FA5}">
                      <a16:colId xmlns:a16="http://schemas.microsoft.com/office/drawing/2014/main" val="20004"/>
                    </a:ext>
                  </a:extLst>
                </a:gridCol>
                <a:gridCol w="1447800">
                  <a:extLst>
                    <a:ext uri="{9D8B030D-6E8A-4147-A177-3AD203B41FA5}">
                      <a16:colId xmlns:a16="http://schemas.microsoft.com/office/drawing/2014/main" val="20005"/>
                    </a:ext>
                  </a:extLst>
                </a:gridCol>
              </a:tblGrid>
              <a:tr h="914399">
                <a:tc>
                  <a:txBody>
                    <a:bodyPr/>
                    <a:lstStyle/>
                    <a:p>
                      <a:pPr lvl="0" algn="l" eaLnBrk="1" latinLnBrk="1" hangingPunct="1"/>
                      <a:r>
                        <a:rPr lang="en-US" altLang="en-US" sz="1800" b="1">
                          <a:solidFill>
                            <a:srgbClr val="FFFFFF"/>
                          </a:solidFill>
                          <a:latin typeface="Times New Roman" pitchFamily="18" charset="0"/>
                          <a:ea typeface="Times New Roman" pitchFamily="18" charset="0"/>
                        </a:rPr>
                        <a:t>Paper</a:t>
                      </a:r>
                    </a:p>
                  </a:txBody>
                  <a:tcPr marT="45723" marB="45723">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38100" cap="flat" cmpd="sng">
                      <a:solidFill>
                        <a:schemeClr val="dk1">
                          <a:alpha val="100000"/>
                        </a:schemeClr>
                      </a:solidFill>
                      <a:prstDash val="solid"/>
                      <a:round/>
                    </a:lnB>
                    <a:solidFill>
                      <a:schemeClr val="accent1"/>
                    </a:solidFill>
                  </a:tcPr>
                </a:tc>
                <a:tc>
                  <a:txBody>
                    <a:bodyPr/>
                    <a:lstStyle/>
                    <a:p>
                      <a:pPr lvl="0" algn="l" eaLnBrk="1" latinLnBrk="1" hangingPunct="1"/>
                      <a:r>
                        <a:rPr lang="en-US" altLang="en-US" sz="1800" b="1">
                          <a:solidFill>
                            <a:srgbClr val="FFFFFF"/>
                          </a:solidFill>
                          <a:latin typeface="Times New Roman" pitchFamily="18" charset="0"/>
                          <a:ea typeface="Times New Roman" pitchFamily="18" charset="0"/>
                        </a:rPr>
                        <a:t>Journal</a:t>
                      </a:r>
                    </a:p>
                  </a:txBody>
                  <a:tcPr marT="45723" marB="45723">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38100" cap="flat" cmpd="sng">
                      <a:solidFill>
                        <a:schemeClr val="dk1">
                          <a:alpha val="100000"/>
                        </a:schemeClr>
                      </a:solidFill>
                      <a:prstDash val="solid"/>
                      <a:round/>
                    </a:lnB>
                    <a:solidFill>
                      <a:schemeClr val="accent1"/>
                    </a:solidFill>
                  </a:tcPr>
                </a:tc>
                <a:tc>
                  <a:txBody>
                    <a:bodyPr/>
                    <a:lstStyle/>
                    <a:p>
                      <a:pPr lvl="0" algn="l" eaLnBrk="1" latinLnBrk="1" hangingPunct="1"/>
                      <a:r>
                        <a:rPr lang="en-US" altLang="en-US" sz="1800" b="1">
                          <a:solidFill>
                            <a:srgbClr val="FFFFFF"/>
                          </a:solidFill>
                          <a:latin typeface="Times New Roman" pitchFamily="18" charset="0"/>
                          <a:ea typeface="Times New Roman" pitchFamily="18" charset="0"/>
                        </a:rPr>
                        <a:t>Title (year)</a:t>
                      </a:r>
                    </a:p>
                  </a:txBody>
                  <a:tcPr marT="45723" marB="45723">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38100" cap="flat" cmpd="sng">
                      <a:solidFill>
                        <a:schemeClr val="dk1">
                          <a:alpha val="100000"/>
                        </a:schemeClr>
                      </a:solidFill>
                      <a:prstDash val="solid"/>
                      <a:round/>
                    </a:lnB>
                    <a:solidFill>
                      <a:schemeClr val="accent1"/>
                    </a:solidFill>
                  </a:tcPr>
                </a:tc>
                <a:tc>
                  <a:txBody>
                    <a:bodyPr/>
                    <a:lstStyle/>
                    <a:p>
                      <a:pPr lvl="0" algn="l" eaLnBrk="1" latinLnBrk="1" hangingPunct="1"/>
                      <a:r>
                        <a:rPr lang="en-US" altLang="en-US" sz="1800" b="1">
                          <a:solidFill>
                            <a:srgbClr val="FFFFFF"/>
                          </a:solidFill>
                          <a:latin typeface="Times New Roman" pitchFamily="18" charset="0"/>
                          <a:ea typeface="Times New Roman" pitchFamily="18" charset="0"/>
                        </a:rPr>
                        <a:t>Explanation</a:t>
                      </a:r>
                    </a:p>
                  </a:txBody>
                  <a:tcPr marT="45723" marB="45723">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38100" cap="flat" cmpd="sng">
                      <a:solidFill>
                        <a:schemeClr val="dk1">
                          <a:alpha val="100000"/>
                        </a:schemeClr>
                      </a:solidFill>
                      <a:prstDash val="solid"/>
                      <a:round/>
                    </a:lnB>
                    <a:solidFill>
                      <a:schemeClr val="accent1"/>
                    </a:solidFill>
                  </a:tcPr>
                </a:tc>
                <a:tc>
                  <a:txBody>
                    <a:bodyPr/>
                    <a:lstStyle/>
                    <a:p>
                      <a:pPr lvl="0" algn="l" eaLnBrk="1" latinLnBrk="1" hangingPunct="1"/>
                      <a:r>
                        <a:rPr lang="en-US" altLang="en-US" sz="1800" b="1">
                          <a:solidFill>
                            <a:srgbClr val="FFFFFF"/>
                          </a:solidFill>
                          <a:latin typeface="Times New Roman" pitchFamily="18" charset="0"/>
                          <a:ea typeface="Times New Roman" pitchFamily="18" charset="0"/>
                        </a:rPr>
                        <a:t>Merits</a:t>
                      </a:r>
                    </a:p>
                  </a:txBody>
                  <a:tcPr marT="45723" marB="45723">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38100" cap="flat" cmpd="sng">
                      <a:solidFill>
                        <a:schemeClr val="dk1">
                          <a:alpha val="100000"/>
                        </a:schemeClr>
                      </a:solidFill>
                      <a:prstDash val="solid"/>
                      <a:round/>
                    </a:lnB>
                    <a:solidFill>
                      <a:schemeClr val="accent1"/>
                    </a:solidFill>
                  </a:tcPr>
                </a:tc>
                <a:tc>
                  <a:txBody>
                    <a:bodyPr/>
                    <a:lstStyle/>
                    <a:p>
                      <a:pPr lvl="0" algn="l" eaLnBrk="1" latinLnBrk="1" hangingPunct="1"/>
                      <a:r>
                        <a:rPr lang="en-US" altLang="en-US" sz="1800" b="1">
                          <a:solidFill>
                            <a:srgbClr val="FFFFFF"/>
                          </a:solidFill>
                          <a:latin typeface="Times New Roman" pitchFamily="18" charset="0"/>
                          <a:ea typeface="Times New Roman" pitchFamily="18" charset="0"/>
                        </a:rPr>
                        <a:t>Demerits</a:t>
                      </a:r>
                    </a:p>
                  </a:txBody>
                  <a:tcPr marT="45723" marB="45723">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38100" cap="flat" cmpd="sng">
                      <a:solidFill>
                        <a:schemeClr val="dk1">
                          <a:alpha val="100000"/>
                        </a:schemeClr>
                      </a:solidFill>
                      <a:prstDash val="solid"/>
                      <a:round/>
                    </a:lnB>
                    <a:solidFill>
                      <a:schemeClr val="accent1"/>
                    </a:solidFill>
                  </a:tcPr>
                </a:tc>
                <a:extLst>
                  <a:ext uri="{0D108BD9-81ED-4DB2-BD59-A6C34878D82A}">
                    <a16:rowId xmlns:a16="http://schemas.microsoft.com/office/drawing/2014/main" val="10000"/>
                  </a:ext>
                </a:extLst>
              </a:tr>
              <a:tr h="3992562">
                <a:tc>
                  <a:txBody>
                    <a:bodyPr/>
                    <a:lstStyle/>
                    <a:p>
                      <a:pPr lvl="0" algn="l" eaLnBrk="1" latinLnBrk="1" hangingPunct="1"/>
                      <a:r>
                        <a:rPr lang="en-IN" altLang="en-US" sz="1600" b="0">
                          <a:solidFill>
                            <a:srgbClr val="000000"/>
                          </a:solidFill>
                          <a:latin typeface="Times New Roman" pitchFamily="18" charset="0"/>
                          <a:ea typeface="Times New Roman" pitchFamily="18" charset="0"/>
                          <a:hlinkClick r:id="rId2"/>
                        </a:rPr>
                        <a:t>https://www.aclweb.org/anthology/C04-1018.pdf</a:t>
                      </a:r>
                    </a:p>
                  </a:txBody>
                  <a:tcPr marT="45723" marB="45723">
                    <a:lnL w="12700" cap="flat" cmpd="sng">
                      <a:solidFill>
                        <a:schemeClr val="dk1">
                          <a:alpha val="100000"/>
                        </a:schemeClr>
                      </a:solidFill>
                      <a:prstDash val="solid"/>
                      <a:round/>
                    </a:lnL>
                    <a:lnR w="12700" cap="flat" cmpd="sng">
                      <a:solidFill>
                        <a:schemeClr val="dk1">
                          <a:alpha val="100000"/>
                        </a:schemeClr>
                      </a:solidFill>
                      <a:prstDash val="solid"/>
                      <a:round/>
                    </a:lnR>
                    <a:lnT w="38100" cap="flat" cmpd="sng">
                      <a:solidFill>
                        <a:schemeClr val="dk1">
                          <a:alpha val="100000"/>
                        </a:schemeClr>
                      </a:solidFill>
                      <a:prstDash val="solid"/>
                      <a:round/>
                    </a:lnT>
                    <a:lnB w="12700" cap="flat" cmpd="sng">
                      <a:solidFill>
                        <a:schemeClr val="dk1">
                          <a:alpha val="100000"/>
                        </a:schemeClr>
                      </a:solidFill>
                      <a:prstDash val="solid"/>
                      <a:round/>
                    </a:lnB>
                    <a:solidFill>
                      <a:srgbClr val="D5E0D6"/>
                    </a:solidFill>
                  </a:tcPr>
                </a:tc>
                <a:tc>
                  <a:txBody>
                    <a:bodyPr/>
                    <a:lstStyle/>
                    <a:p>
                      <a:pPr lvl="0" algn="l" eaLnBrk="1" latinLnBrk="1" hangingPunct="1"/>
                      <a:r>
                        <a:rPr lang="en-US" altLang="en-US" sz="1600" b="0">
                          <a:solidFill>
                            <a:srgbClr val="000000"/>
                          </a:solidFill>
                          <a:latin typeface="Times New Roman" pitchFamily="18" charset="0"/>
                          <a:ea typeface="Times New Roman" pitchFamily="18" charset="0"/>
                        </a:rPr>
                        <a:t>Eric Breck and Claire Cardie </a:t>
                      </a:r>
                    </a:p>
                  </a:txBody>
                  <a:tcPr marT="45723" marB="45723">
                    <a:lnL w="12700" cap="flat" cmpd="sng">
                      <a:solidFill>
                        <a:schemeClr val="dk1">
                          <a:alpha val="100000"/>
                        </a:schemeClr>
                      </a:solidFill>
                      <a:prstDash val="solid"/>
                      <a:round/>
                    </a:lnL>
                    <a:lnR w="12700" cap="flat" cmpd="sng">
                      <a:solidFill>
                        <a:schemeClr val="dk1">
                          <a:alpha val="100000"/>
                        </a:schemeClr>
                      </a:solidFill>
                      <a:prstDash val="solid"/>
                      <a:round/>
                    </a:lnR>
                    <a:lnT w="38100" cap="flat" cmpd="sng">
                      <a:solidFill>
                        <a:schemeClr val="dk1">
                          <a:alpha val="100000"/>
                        </a:schemeClr>
                      </a:solidFill>
                      <a:prstDash val="solid"/>
                      <a:round/>
                    </a:lnT>
                    <a:lnB w="12700" cap="flat" cmpd="sng">
                      <a:solidFill>
                        <a:schemeClr val="dk1">
                          <a:alpha val="100000"/>
                        </a:schemeClr>
                      </a:solidFill>
                      <a:prstDash val="solid"/>
                      <a:round/>
                    </a:lnB>
                    <a:solidFill>
                      <a:srgbClr val="D5E0D6"/>
                    </a:solidFill>
                  </a:tcPr>
                </a:tc>
                <a:tc>
                  <a:txBody>
                    <a:bodyPr/>
                    <a:lstStyle/>
                    <a:p>
                      <a:pPr lvl="0" algn="l" eaLnBrk="1" latinLnBrk="1" hangingPunct="1"/>
                      <a:r>
                        <a:rPr lang="en-US" altLang="en-US" sz="1600" b="0">
                          <a:solidFill>
                            <a:srgbClr val="000000"/>
                          </a:solidFill>
                          <a:latin typeface="Times New Roman" pitchFamily="18" charset="0"/>
                          <a:ea typeface="Times New Roman" pitchFamily="18" charset="0"/>
                        </a:rPr>
                        <a:t>Playing the Telephone Game: Determining the Hierarchical Structure of Perspective and Speech Expressions(2004)</a:t>
                      </a:r>
                      <a:endParaRPr lang="zh-CN" altLang="en-US"/>
                    </a:p>
                    <a:p>
                      <a:pPr lvl="0" algn="l" eaLnBrk="1" latinLnBrk="1" hangingPunct="1"/>
                      <a:endParaRPr lang="en-US" altLang="en-US" sz="1600">
                        <a:solidFill>
                          <a:srgbClr val="000000"/>
                        </a:solidFill>
                        <a:latin typeface="Times New Roman" pitchFamily="18" charset="0"/>
                        <a:ea typeface="Times New Roman" pitchFamily="18" charset="0"/>
                      </a:endParaRPr>
                    </a:p>
                  </a:txBody>
                  <a:tcPr marT="45723" marB="45723">
                    <a:lnL w="12700" cap="flat" cmpd="sng">
                      <a:solidFill>
                        <a:schemeClr val="dk1">
                          <a:alpha val="100000"/>
                        </a:schemeClr>
                      </a:solidFill>
                      <a:prstDash val="solid"/>
                      <a:round/>
                    </a:lnL>
                    <a:lnR w="12700" cap="flat" cmpd="sng">
                      <a:solidFill>
                        <a:schemeClr val="dk1">
                          <a:alpha val="100000"/>
                        </a:schemeClr>
                      </a:solidFill>
                      <a:prstDash val="solid"/>
                      <a:round/>
                    </a:lnR>
                    <a:lnT w="38100" cap="flat" cmpd="sng">
                      <a:solidFill>
                        <a:schemeClr val="dk1">
                          <a:alpha val="100000"/>
                        </a:schemeClr>
                      </a:solidFill>
                      <a:prstDash val="solid"/>
                      <a:round/>
                    </a:lnT>
                    <a:lnB w="12700" cap="flat" cmpd="sng">
                      <a:solidFill>
                        <a:schemeClr val="dk1">
                          <a:alpha val="100000"/>
                        </a:schemeClr>
                      </a:solidFill>
                      <a:prstDash val="solid"/>
                      <a:round/>
                    </a:lnB>
                    <a:solidFill>
                      <a:srgbClr val="D5E0D6"/>
                    </a:solidFill>
                  </a:tcPr>
                </a:tc>
                <a:tc>
                  <a:txBody>
                    <a:bodyPr/>
                    <a:lstStyle/>
                    <a:p>
                      <a:pPr lvl="0" algn="l" eaLnBrk="1" latinLnBrk="1" hangingPunct="1"/>
                      <a:r>
                        <a:rPr lang="en-US" altLang="en-US" sz="1600" b="0">
                          <a:solidFill>
                            <a:srgbClr val="000000"/>
                          </a:solidFill>
                          <a:latin typeface="Times New Roman" pitchFamily="18" charset="0"/>
                          <a:ea typeface="Times New Roman" pitchFamily="18" charset="0"/>
                        </a:rPr>
                        <a:t>As people relay a message from one person to another, the message often gets distorted, sometimes so much so that the intent of the original message is completely lost. What is left is an inaccurate statement that could actually do harm to the reputation of the person or business that is being talked about. we present a learning approach that correctly determines the hierarchical structure of information filtering expressions 78.30% of the time</a:t>
                      </a:r>
                    </a:p>
                  </a:txBody>
                  <a:tcPr marT="45723" marB="45723">
                    <a:lnL w="12700" cap="flat" cmpd="sng">
                      <a:solidFill>
                        <a:schemeClr val="dk1">
                          <a:alpha val="100000"/>
                        </a:schemeClr>
                      </a:solidFill>
                      <a:prstDash val="solid"/>
                      <a:round/>
                    </a:lnL>
                    <a:lnR w="12700" cap="flat" cmpd="sng">
                      <a:solidFill>
                        <a:schemeClr val="dk1">
                          <a:alpha val="100000"/>
                        </a:schemeClr>
                      </a:solidFill>
                      <a:prstDash val="solid"/>
                      <a:round/>
                    </a:lnR>
                    <a:lnT w="38100" cap="flat" cmpd="sng">
                      <a:solidFill>
                        <a:schemeClr val="dk1">
                          <a:alpha val="100000"/>
                        </a:schemeClr>
                      </a:solidFill>
                      <a:prstDash val="solid"/>
                      <a:round/>
                    </a:lnT>
                    <a:lnB w="12700" cap="flat" cmpd="sng">
                      <a:solidFill>
                        <a:schemeClr val="dk1">
                          <a:alpha val="100000"/>
                        </a:schemeClr>
                      </a:solidFill>
                      <a:prstDash val="solid"/>
                      <a:round/>
                    </a:lnB>
                    <a:solidFill>
                      <a:srgbClr val="D5E0D6"/>
                    </a:solidFill>
                  </a:tcPr>
                </a:tc>
                <a:tc>
                  <a:txBody>
                    <a:bodyPr/>
                    <a:lstStyle/>
                    <a:p>
                      <a:pPr lvl="0" algn="l" eaLnBrk="1" latinLnBrk="1" hangingPunct="1"/>
                      <a:r>
                        <a:rPr lang="en-US" altLang="en-US" sz="1600" b="0">
                          <a:solidFill>
                            <a:srgbClr val="000000"/>
                          </a:solidFill>
                          <a:latin typeface="Times New Roman" pitchFamily="18" charset="0"/>
                          <a:ea typeface="Times New Roman" pitchFamily="18" charset="0"/>
                        </a:rPr>
                        <a:t>It helps clearly show how small misconceptions can end up making a huge difference.</a:t>
                      </a:r>
                    </a:p>
                  </a:txBody>
                  <a:tcPr marT="45723" marB="45723">
                    <a:lnL w="12700" cap="flat" cmpd="sng">
                      <a:solidFill>
                        <a:schemeClr val="dk1">
                          <a:alpha val="100000"/>
                        </a:schemeClr>
                      </a:solidFill>
                      <a:prstDash val="solid"/>
                      <a:round/>
                    </a:lnL>
                    <a:lnR w="12700" cap="flat" cmpd="sng">
                      <a:solidFill>
                        <a:schemeClr val="dk1">
                          <a:alpha val="100000"/>
                        </a:schemeClr>
                      </a:solidFill>
                      <a:prstDash val="solid"/>
                      <a:round/>
                    </a:lnR>
                    <a:lnT w="38100" cap="flat" cmpd="sng">
                      <a:solidFill>
                        <a:schemeClr val="dk1">
                          <a:alpha val="100000"/>
                        </a:schemeClr>
                      </a:solidFill>
                      <a:prstDash val="solid"/>
                      <a:round/>
                    </a:lnT>
                    <a:lnB w="12700" cap="flat" cmpd="sng">
                      <a:solidFill>
                        <a:schemeClr val="dk1">
                          <a:alpha val="100000"/>
                        </a:schemeClr>
                      </a:solidFill>
                      <a:prstDash val="solid"/>
                      <a:round/>
                    </a:lnB>
                    <a:solidFill>
                      <a:srgbClr val="D5E0D6"/>
                    </a:solidFill>
                  </a:tcPr>
                </a:tc>
                <a:tc>
                  <a:txBody>
                    <a:bodyPr/>
                    <a:lstStyle/>
                    <a:p>
                      <a:pPr lvl="0" algn="l" eaLnBrk="1" latinLnBrk="1" hangingPunct="1"/>
                      <a:r>
                        <a:rPr lang="en-US" altLang="en-US" sz="1600" b="0">
                          <a:solidFill>
                            <a:srgbClr val="000000"/>
                          </a:solidFill>
                          <a:latin typeface="Times New Roman" pitchFamily="18" charset="0"/>
                          <a:ea typeface="Times New Roman" pitchFamily="18" charset="0"/>
                        </a:rPr>
                        <a:t>The telephone playing games counld not complete their filtering to 100 percent which leads to major drawback.</a:t>
                      </a:r>
                    </a:p>
                  </a:txBody>
                  <a:tcPr marT="45723" marB="45723">
                    <a:lnL w="12700" cap="flat" cmpd="sng">
                      <a:solidFill>
                        <a:schemeClr val="dk1">
                          <a:alpha val="100000"/>
                        </a:schemeClr>
                      </a:solidFill>
                      <a:prstDash val="solid"/>
                      <a:round/>
                    </a:lnL>
                    <a:lnR w="12700" cap="flat" cmpd="sng">
                      <a:solidFill>
                        <a:schemeClr val="dk1">
                          <a:alpha val="100000"/>
                        </a:schemeClr>
                      </a:solidFill>
                      <a:prstDash val="solid"/>
                      <a:round/>
                    </a:lnR>
                    <a:lnT w="38100" cap="flat" cmpd="sng">
                      <a:solidFill>
                        <a:schemeClr val="dk1">
                          <a:alpha val="100000"/>
                        </a:schemeClr>
                      </a:solidFill>
                      <a:prstDash val="solid"/>
                      <a:round/>
                    </a:lnT>
                    <a:lnB w="12700" cap="flat" cmpd="sng">
                      <a:solidFill>
                        <a:schemeClr val="dk1">
                          <a:alpha val="100000"/>
                        </a:schemeClr>
                      </a:solidFill>
                      <a:prstDash val="solid"/>
                      <a:round/>
                    </a:lnB>
                    <a:solidFill>
                      <a:srgbClr val="D5E0D6"/>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4319" name="Table 4194318"/>
          <p:cNvGraphicFramePr>
            <a:graphicFrameLocks/>
          </p:cNvGraphicFramePr>
          <p:nvPr/>
        </p:nvGraphicFramePr>
        <p:xfrm>
          <a:off x="785812" y="714375"/>
          <a:ext cx="7961312" cy="6824662"/>
        </p:xfrm>
        <a:graphic>
          <a:graphicData uri="http://schemas.openxmlformats.org/drawingml/2006/table">
            <a:tbl>
              <a:tblPr/>
              <a:tblGrid>
                <a:gridCol w="712787">
                  <a:extLst>
                    <a:ext uri="{9D8B030D-6E8A-4147-A177-3AD203B41FA5}">
                      <a16:colId xmlns:a16="http://schemas.microsoft.com/office/drawing/2014/main" val="20000"/>
                    </a:ext>
                  </a:extLst>
                </a:gridCol>
                <a:gridCol w="587374">
                  <a:extLst>
                    <a:ext uri="{9D8B030D-6E8A-4147-A177-3AD203B41FA5}">
                      <a16:colId xmlns:a16="http://schemas.microsoft.com/office/drawing/2014/main" val="20001"/>
                    </a:ext>
                  </a:extLst>
                </a:gridCol>
                <a:gridCol w="952499">
                  <a:extLst>
                    <a:ext uri="{9D8B030D-6E8A-4147-A177-3AD203B41FA5}">
                      <a16:colId xmlns:a16="http://schemas.microsoft.com/office/drawing/2014/main" val="20002"/>
                    </a:ext>
                  </a:extLst>
                </a:gridCol>
                <a:gridCol w="2713037">
                  <a:extLst>
                    <a:ext uri="{9D8B030D-6E8A-4147-A177-3AD203B41FA5}">
                      <a16:colId xmlns:a16="http://schemas.microsoft.com/office/drawing/2014/main" val="20003"/>
                    </a:ext>
                  </a:extLst>
                </a:gridCol>
                <a:gridCol w="1466849">
                  <a:extLst>
                    <a:ext uri="{9D8B030D-6E8A-4147-A177-3AD203B41FA5}">
                      <a16:colId xmlns:a16="http://schemas.microsoft.com/office/drawing/2014/main" val="20004"/>
                    </a:ext>
                  </a:extLst>
                </a:gridCol>
                <a:gridCol w="1528762">
                  <a:extLst>
                    <a:ext uri="{9D8B030D-6E8A-4147-A177-3AD203B41FA5}">
                      <a16:colId xmlns:a16="http://schemas.microsoft.com/office/drawing/2014/main" val="20005"/>
                    </a:ext>
                  </a:extLst>
                </a:gridCol>
              </a:tblGrid>
              <a:tr h="801687">
                <a:tc>
                  <a:txBody>
                    <a:bodyPr/>
                    <a:lstStyle/>
                    <a:p>
                      <a:pPr lvl="0" algn="l" eaLnBrk="1" latinLnBrk="1" hangingPunct="1"/>
                      <a:r>
                        <a:rPr lang="en-US" altLang="en-US" sz="1600" b="0">
                          <a:solidFill>
                            <a:srgbClr val="FFFFFF"/>
                          </a:solidFill>
                          <a:latin typeface="Times New Roman" pitchFamily="18" charset="0"/>
                          <a:ea typeface="Times New Roman" pitchFamily="18" charset="0"/>
                        </a:rPr>
                        <a:t>Paper</a:t>
                      </a:r>
                    </a:p>
                  </a:txBody>
                  <a:tcPr marT="45723" marB="45723">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38100" cap="flat" cmpd="sng">
                      <a:solidFill>
                        <a:schemeClr val="dk1">
                          <a:alpha val="100000"/>
                        </a:schemeClr>
                      </a:solidFill>
                      <a:prstDash val="solid"/>
                      <a:round/>
                    </a:lnB>
                    <a:solidFill>
                      <a:schemeClr val="accent1"/>
                    </a:solidFill>
                  </a:tcPr>
                </a:tc>
                <a:tc>
                  <a:txBody>
                    <a:bodyPr/>
                    <a:lstStyle/>
                    <a:p>
                      <a:pPr lvl="0" algn="l" eaLnBrk="1" latinLnBrk="1" hangingPunct="1"/>
                      <a:r>
                        <a:rPr lang="en-US" altLang="en-US" sz="1600" b="0">
                          <a:solidFill>
                            <a:srgbClr val="FFFFFF"/>
                          </a:solidFill>
                          <a:latin typeface="Times New Roman" pitchFamily="18" charset="0"/>
                          <a:ea typeface="Times New Roman" pitchFamily="18" charset="0"/>
                        </a:rPr>
                        <a:t>Authour</a:t>
                      </a:r>
                    </a:p>
                  </a:txBody>
                  <a:tcPr marT="45723" marB="45723">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38100" cap="flat" cmpd="sng">
                      <a:solidFill>
                        <a:schemeClr val="dk1">
                          <a:alpha val="100000"/>
                        </a:schemeClr>
                      </a:solidFill>
                      <a:prstDash val="solid"/>
                      <a:round/>
                    </a:lnB>
                    <a:solidFill>
                      <a:schemeClr val="accent1"/>
                    </a:solidFill>
                  </a:tcPr>
                </a:tc>
                <a:tc>
                  <a:txBody>
                    <a:bodyPr/>
                    <a:lstStyle/>
                    <a:p>
                      <a:pPr lvl="0" algn="l" eaLnBrk="1" latinLnBrk="1" hangingPunct="1"/>
                      <a:r>
                        <a:rPr lang="en-US" altLang="en-US" sz="1600" b="0">
                          <a:solidFill>
                            <a:srgbClr val="FFFFFF"/>
                          </a:solidFill>
                          <a:latin typeface="Times New Roman" pitchFamily="18" charset="0"/>
                          <a:ea typeface="Times New Roman" pitchFamily="18" charset="0"/>
                        </a:rPr>
                        <a:t>Title (year)</a:t>
                      </a:r>
                    </a:p>
                  </a:txBody>
                  <a:tcPr marT="45723" marB="45723">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38100" cap="flat" cmpd="sng">
                      <a:solidFill>
                        <a:schemeClr val="dk1">
                          <a:alpha val="100000"/>
                        </a:schemeClr>
                      </a:solidFill>
                      <a:prstDash val="solid"/>
                      <a:round/>
                    </a:lnB>
                    <a:solidFill>
                      <a:schemeClr val="accent1"/>
                    </a:solidFill>
                  </a:tcPr>
                </a:tc>
                <a:tc>
                  <a:txBody>
                    <a:bodyPr/>
                    <a:lstStyle/>
                    <a:p>
                      <a:pPr lvl="0" algn="l" eaLnBrk="1" latinLnBrk="1" hangingPunct="1"/>
                      <a:r>
                        <a:rPr lang="en-US" altLang="en-US" sz="1600" b="0">
                          <a:solidFill>
                            <a:srgbClr val="FFFFFF"/>
                          </a:solidFill>
                          <a:latin typeface="Times New Roman" pitchFamily="18" charset="0"/>
                          <a:ea typeface="Times New Roman" pitchFamily="18" charset="0"/>
                        </a:rPr>
                        <a:t>Explanation</a:t>
                      </a:r>
                    </a:p>
                  </a:txBody>
                  <a:tcPr marT="45723" marB="45723">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38100" cap="flat" cmpd="sng">
                      <a:solidFill>
                        <a:schemeClr val="dk1">
                          <a:alpha val="100000"/>
                        </a:schemeClr>
                      </a:solidFill>
                      <a:prstDash val="solid"/>
                      <a:round/>
                    </a:lnB>
                    <a:solidFill>
                      <a:schemeClr val="accent1"/>
                    </a:solidFill>
                  </a:tcPr>
                </a:tc>
                <a:tc>
                  <a:txBody>
                    <a:bodyPr/>
                    <a:lstStyle/>
                    <a:p>
                      <a:pPr lvl="0" algn="l" eaLnBrk="1" latinLnBrk="1" hangingPunct="1"/>
                      <a:r>
                        <a:rPr lang="en-US" altLang="en-US" sz="1600" b="0">
                          <a:solidFill>
                            <a:srgbClr val="FFFFFF"/>
                          </a:solidFill>
                          <a:latin typeface="Times New Roman" pitchFamily="18" charset="0"/>
                          <a:ea typeface="Times New Roman" pitchFamily="18" charset="0"/>
                        </a:rPr>
                        <a:t>Merits</a:t>
                      </a:r>
                    </a:p>
                  </a:txBody>
                  <a:tcPr marT="45723" marB="45723">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38100" cap="flat" cmpd="sng">
                      <a:solidFill>
                        <a:schemeClr val="dk1">
                          <a:alpha val="100000"/>
                        </a:schemeClr>
                      </a:solidFill>
                      <a:prstDash val="solid"/>
                      <a:round/>
                    </a:lnB>
                    <a:solidFill>
                      <a:schemeClr val="accent1"/>
                    </a:solidFill>
                  </a:tcPr>
                </a:tc>
                <a:tc>
                  <a:txBody>
                    <a:bodyPr/>
                    <a:lstStyle/>
                    <a:p>
                      <a:pPr lvl="0" algn="l" eaLnBrk="1" latinLnBrk="1" hangingPunct="1"/>
                      <a:r>
                        <a:rPr lang="en-US" altLang="en-US" sz="1600" b="0">
                          <a:solidFill>
                            <a:srgbClr val="FFFFFF"/>
                          </a:solidFill>
                          <a:latin typeface="Times New Roman" pitchFamily="18" charset="0"/>
                          <a:ea typeface="Times New Roman" pitchFamily="18" charset="0"/>
                        </a:rPr>
                        <a:t>Demerits</a:t>
                      </a:r>
                    </a:p>
                  </a:txBody>
                  <a:tcPr marT="45723" marB="45723">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38100" cap="flat" cmpd="sng">
                      <a:solidFill>
                        <a:schemeClr val="dk1">
                          <a:alpha val="100000"/>
                        </a:schemeClr>
                      </a:solidFill>
                      <a:prstDash val="solid"/>
                      <a:round/>
                    </a:lnB>
                    <a:solidFill>
                      <a:schemeClr val="accent1"/>
                    </a:solidFill>
                  </a:tcPr>
                </a:tc>
                <a:extLst>
                  <a:ext uri="{0D108BD9-81ED-4DB2-BD59-A6C34878D82A}">
                    <a16:rowId xmlns:a16="http://schemas.microsoft.com/office/drawing/2014/main" val="10000"/>
                  </a:ext>
                </a:extLst>
              </a:tr>
              <a:tr h="6022974">
                <a:tc>
                  <a:txBody>
                    <a:bodyPr/>
                    <a:lstStyle/>
                    <a:p>
                      <a:pPr lvl="0" algn="l" eaLnBrk="1" latinLnBrk="1" hangingPunct="1"/>
                      <a:r>
                        <a:rPr lang="en-IN" altLang="en-US" sz="1600" b="0">
                          <a:solidFill>
                            <a:srgbClr val="000000"/>
                          </a:solidFill>
                          <a:latin typeface="Times New Roman" pitchFamily="18" charset="0"/>
                          <a:ea typeface="Times New Roman" pitchFamily="18" charset="0"/>
                          <a:hlinkClick r:id="rId2"/>
                        </a:rPr>
                        <a:t>https://pdfs.semanticscholar.org/da69/e6738c007a591b59168bdea100a678e9798b.pdf</a:t>
                      </a:r>
                    </a:p>
                  </a:txBody>
                  <a:tcPr marT="45723" marB="45723">
                    <a:lnL w="12700" cap="flat" cmpd="sng">
                      <a:solidFill>
                        <a:schemeClr val="dk1">
                          <a:alpha val="100000"/>
                        </a:schemeClr>
                      </a:solidFill>
                      <a:prstDash val="solid"/>
                      <a:round/>
                    </a:lnL>
                    <a:lnR w="12700" cap="flat" cmpd="sng">
                      <a:solidFill>
                        <a:schemeClr val="dk1">
                          <a:alpha val="100000"/>
                        </a:schemeClr>
                      </a:solidFill>
                      <a:prstDash val="solid"/>
                      <a:round/>
                    </a:lnR>
                    <a:lnT w="38100" cap="flat" cmpd="sng">
                      <a:solidFill>
                        <a:schemeClr val="dk1">
                          <a:alpha val="100000"/>
                        </a:schemeClr>
                      </a:solidFill>
                      <a:prstDash val="solid"/>
                      <a:round/>
                    </a:lnT>
                    <a:lnB w="12700" cap="flat" cmpd="sng">
                      <a:solidFill>
                        <a:schemeClr val="dk1">
                          <a:alpha val="100000"/>
                        </a:schemeClr>
                      </a:solidFill>
                      <a:prstDash val="solid"/>
                      <a:round/>
                    </a:lnB>
                    <a:solidFill>
                      <a:srgbClr val="D5E0D6"/>
                    </a:solidFill>
                  </a:tcPr>
                </a:tc>
                <a:tc>
                  <a:txBody>
                    <a:bodyPr/>
                    <a:lstStyle/>
                    <a:p>
                      <a:pPr lvl="0" algn="l" eaLnBrk="1" latinLnBrk="1" hangingPunct="1"/>
                      <a:r>
                        <a:rPr lang="en-IN" altLang="en-US" sz="1600" b="0">
                          <a:solidFill>
                            <a:srgbClr val="000000"/>
                          </a:solidFill>
                          <a:latin typeface="Times New Roman" pitchFamily="18" charset="0"/>
                          <a:ea typeface="Times New Roman" pitchFamily="18" charset="0"/>
                        </a:rPr>
                        <a:t>Walter Daelemans, Ver´ onique Hoste </a:t>
                      </a:r>
                    </a:p>
                  </a:txBody>
                  <a:tcPr marT="45723" marB="45723">
                    <a:lnL w="12700" cap="flat" cmpd="sng">
                      <a:solidFill>
                        <a:schemeClr val="dk1">
                          <a:alpha val="100000"/>
                        </a:schemeClr>
                      </a:solidFill>
                      <a:prstDash val="solid"/>
                      <a:round/>
                    </a:lnL>
                    <a:lnR w="12700" cap="flat" cmpd="sng">
                      <a:solidFill>
                        <a:schemeClr val="dk1">
                          <a:alpha val="100000"/>
                        </a:schemeClr>
                      </a:solidFill>
                      <a:prstDash val="solid"/>
                      <a:round/>
                    </a:lnR>
                    <a:lnT w="38100" cap="flat" cmpd="sng">
                      <a:solidFill>
                        <a:schemeClr val="dk1">
                          <a:alpha val="100000"/>
                        </a:schemeClr>
                      </a:solidFill>
                      <a:prstDash val="solid"/>
                      <a:round/>
                    </a:lnT>
                    <a:lnB w="12700" cap="flat" cmpd="sng">
                      <a:solidFill>
                        <a:schemeClr val="dk1">
                          <a:alpha val="100000"/>
                        </a:schemeClr>
                      </a:solidFill>
                      <a:prstDash val="solid"/>
                      <a:round/>
                    </a:lnB>
                    <a:solidFill>
                      <a:srgbClr val="D5E0D6"/>
                    </a:solidFill>
                  </a:tcPr>
                </a:tc>
                <a:tc>
                  <a:txBody>
                    <a:bodyPr/>
                    <a:lstStyle/>
                    <a:p>
                      <a:pPr lvl="0" algn="l" eaLnBrk="1" latinLnBrk="1" hangingPunct="1"/>
                      <a:r>
                        <a:rPr lang="en-US" altLang="en-US" sz="1600" b="0">
                          <a:solidFill>
                            <a:srgbClr val="000000"/>
                          </a:solidFill>
                          <a:latin typeface="Times New Roman" pitchFamily="18" charset="0"/>
                          <a:ea typeface="Times New Roman" pitchFamily="18" charset="0"/>
                        </a:rPr>
                        <a:t>Evaluation of Machine Learning Methods for Natural Language Processing .Tasks(2002)</a:t>
                      </a:r>
                      <a:endParaRPr lang="zh-CN" altLang="en-US"/>
                    </a:p>
                  </a:txBody>
                  <a:tcPr marT="45723" marB="45723">
                    <a:lnL w="12700" cap="flat" cmpd="sng">
                      <a:solidFill>
                        <a:schemeClr val="dk1">
                          <a:alpha val="100000"/>
                        </a:schemeClr>
                      </a:solidFill>
                      <a:prstDash val="solid"/>
                      <a:round/>
                    </a:lnL>
                    <a:lnR w="12700" cap="flat" cmpd="sng">
                      <a:solidFill>
                        <a:schemeClr val="dk1">
                          <a:alpha val="100000"/>
                        </a:schemeClr>
                      </a:solidFill>
                      <a:prstDash val="solid"/>
                      <a:round/>
                    </a:lnR>
                    <a:lnT w="38100" cap="flat" cmpd="sng">
                      <a:solidFill>
                        <a:schemeClr val="dk1">
                          <a:alpha val="100000"/>
                        </a:schemeClr>
                      </a:solidFill>
                      <a:prstDash val="solid"/>
                      <a:round/>
                    </a:lnT>
                    <a:lnB w="12700" cap="flat" cmpd="sng">
                      <a:solidFill>
                        <a:schemeClr val="dk1">
                          <a:alpha val="100000"/>
                        </a:schemeClr>
                      </a:solidFill>
                      <a:prstDash val="solid"/>
                      <a:round/>
                    </a:lnB>
                    <a:solidFill>
                      <a:srgbClr val="D5E0D6"/>
                    </a:solidFill>
                  </a:tcPr>
                </a:tc>
                <a:tc>
                  <a:txBody>
                    <a:bodyPr/>
                    <a:lstStyle/>
                    <a:p>
                      <a:pPr lvl="0" algn="l" eaLnBrk="1" latinLnBrk="1" hangingPunct="1"/>
                      <a:r>
                        <a:rPr lang="en-US" altLang="en-US" sz="1600" b="0">
                          <a:solidFill>
                            <a:srgbClr val="000000"/>
                          </a:solidFill>
                          <a:latin typeface="Times New Roman" pitchFamily="18" charset="0"/>
                          <a:ea typeface="Times New Roman" pitchFamily="18" charset="0"/>
                        </a:rPr>
                        <a:t>The methodology currently in use for comparing symbolic supervised learning methods applied to human language technology tasks is unreliable. The interaction between algorithm parameter settings and feature selection within a single algorithm often accounts for a higher variation in results than differences between different algorithms or information sources. We illustrate this with experiments on a number of linguistic datasets.</a:t>
                      </a:r>
                    </a:p>
                  </a:txBody>
                  <a:tcPr marT="45723" marB="45723">
                    <a:lnL w="12700" cap="flat" cmpd="sng">
                      <a:solidFill>
                        <a:schemeClr val="dk1">
                          <a:alpha val="100000"/>
                        </a:schemeClr>
                      </a:solidFill>
                      <a:prstDash val="solid"/>
                      <a:round/>
                    </a:lnL>
                    <a:lnR w="12700" cap="flat" cmpd="sng">
                      <a:solidFill>
                        <a:schemeClr val="dk1">
                          <a:alpha val="100000"/>
                        </a:schemeClr>
                      </a:solidFill>
                      <a:prstDash val="solid"/>
                      <a:round/>
                    </a:lnR>
                    <a:lnT w="38100" cap="flat" cmpd="sng">
                      <a:solidFill>
                        <a:schemeClr val="dk1">
                          <a:alpha val="100000"/>
                        </a:schemeClr>
                      </a:solidFill>
                      <a:prstDash val="solid"/>
                      <a:round/>
                    </a:lnT>
                    <a:lnB w="12700" cap="flat" cmpd="sng">
                      <a:solidFill>
                        <a:schemeClr val="dk1">
                          <a:alpha val="100000"/>
                        </a:schemeClr>
                      </a:solidFill>
                      <a:prstDash val="solid"/>
                      <a:round/>
                    </a:lnB>
                    <a:solidFill>
                      <a:srgbClr val="D5E0D6"/>
                    </a:solidFill>
                  </a:tcPr>
                </a:tc>
                <a:tc>
                  <a:txBody>
                    <a:bodyPr/>
                    <a:lstStyle/>
                    <a:p>
                      <a:pPr lvl="0" algn="l" eaLnBrk="1" latinLnBrk="1" hangingPunct="1"/>
                      <a:r>
                        <a:rPr lang="en-US" altLang="en-US" sz="1600" b="0">
                          <a:solidFill>
                            <a:srgbClr val="000000"/>
                          </a:solidFill>
                          <a:latin typeface="Times New Roman" pitchFamily="18" charset="0"/>
                          <a:ea typeface="Times New Roman" pitchFamily="18" charset="0"/>
                        </a:rPr>
                        <a:t>There are various NLP machine learning algorithms that are being used by industries to improve productivity in the process. Which include tokenization, where these algorithms are used to breaking a text document into relevant pieces, that a machine can thoroughly understand.</a:t>
                      </a:r>
                    </a:p>
                    <a:p>
                      <a:pPr lvl="0" algn="l" eaLnBrk="1" latinLnBrk="1" hangingPunct="1"/>
                      <a:r>
                        <a:t/>
                      </a:r>
                      <a:br/>
                      <a:endParaRPr lang="en-US" altLang="en-US" sz="1600">
                        <a:solidFill>
                          <a:srgbClr val="000000"/>
                        </a:solidFill>
                        <a:latin typeface="Times New Roman" pitchFamily="18" charset="0"/>
                        <a:ea typeface="Times New Roman" pitchFamily="18" charset="0"/>
                      </a:endParaRPr>
                    </a:p>
                  </a:txBody>
                  <a:tcPr marT="45723" marB="45723">
                    <a:lnL w="12700" cap="flat" cmpd="sng">
                      <a:solidFill>
                        <a:schemeClr val="dk1">
                          <a:alpha val="100000"/>
                        </a:schemeClr>
                      </a:solidFill>
                      <a:prstDash val="solid"/>
                      <a:round/>
                    </a:lnL>
                    <a:lnR w="12700" cap="flat" cmpd="sng">
                      <a:solidFill>
                        <a:schemeClr val="dk1">
                          <a:alpha val="100000"/>
                        </a:schemeClr>
                      </a:solidFill>
                      <a:prstDash val="solid"/>
                      <a:round/>
                    </a:lnR>
                    <a:lnT w="38100" cap="flat" cmpd="sng">
                      <a:solidFill>
                        <a:schemeClr val="dk1">
                          <a:alpha val="100000"/>
                        </a:schemeClr>
                      </a:solidFill>
                      <a:prstDash val="solid"/>
                      <a:round/>
                    </a:lnT>
                    <a:lnB w="12700" cap="flat" cmpd="sng">
                      <a:solidFill>
                        <a:schemeClr val="dk1">
                          <a:alpha val="100000"/>
                        </a:schemeClr>
                      </a:solidFill>
                      <a:prstDash val="solid"/>
                      <a:round/>
                    </a:lnB>
                    <a:solidFill>
                      <a:srgbClr val="D5E0D6"/>
                    </a:solidFill>
                  </a:tcPr>
                </a:tc>
                <a:tc>
                  <a:txBody>
                    <a:bodyPr/>
                    <a:lstStyle/>
                    <a:p>
                      <a:pPr lvl="0" algn="l" eaLnBrk="1" latinLnBrk="1" hangingPunct="1"/>
                      <a:r>
                        <a:rPr lang="en-US" altLang="en-US" sz="1600" b="0">
                          <a:solidFill>
                            <a:srgbClr val="000000"/>
                          </a:solidFill>
                          <a:latin typeface="Times New Roman" pitchFamily="18" charset="0"/>
                          <a:ea typeface="Times New Roman" pitchFamily="18" charset="0"/>
                        </a:rPr>
                        <a:t> The consequences of this phenomenon are far-reaching, and only few are discussed as the  possible solutions to this methodological problem.</a:t>
                      </a:r>
                    </a:p>
                  </a:txBody>
                  <a:tcPr marT="45723" marB="45723">
                    <a:lnL w="12700" cap="flat" cmpd="sng">
                      <a:solidFill>
                        <a:schemeClr val="dk1">
                          <a:alpha val="100000"/>
                        </a:schemeClr>
                      </a:solidFill>
                      <a:prstDash val="solid"/>
                      <a:round/>
                    </a:lnL>
                    <a:lnR w="12700" cap="flat" cmpd="sng">
                      <a:solidFill>
                        <a:schemeClr val="dk1">
                          <a:alpha val="100000"/>
                        </a:schemeClr>
                      </a:solidFill>
                      <a:prstDash val="solid"/>
                      <a:round/>
                    </a:lnR>
                    <a:lnT w="38100" cap="flat" cmpd="sng">
                      <a:solidFill>
                        <a:schemeClr val="dk1">
                          <a:alpha val="100000"/>
                        </a:schemeClr>
                      </a:solidFill>
                      <a:prstDash val="solid"/>
                      <a:round/>
                    </a:lnT>
                    <a:lnB w="12700" cap="flat" cmpd="sng">
                      <a:solidFill>
                        <a:schemeClr val="dk1">
                          <a:alpha val="100000"/>
                        </a:schemeClr>
                      </a:solidFill>
                      <a:prstDash val="solid"/>
                      <a:round/>
                    </a:lnB>
                    <a:solidFill>
                      <a:srgbClr val="D5E0D6"/>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Content Placeholder 1048594"/>
          <p:cNvSpPr>
            <a:spLocks noGrp="1"/>
          </p:cNvSpPr>
          <p:nvPr>
            <p:ph idx="4294967295"/>
          </p:nvPr>
        </p:nvSpPr>
        <p:spPr>
          <a:xfrm>
            <a:off x="457200" y="1646237"/>
            <a:ext cx="8229600" cy="4525962"/>
          </a:xfrm>
          <a:prstGeom prst="rect">
            <a:avLst/>
          </a:prstGeom>
          <a:noFill/>
          <a:ln>
            <a:noFill/>
          </a:ln>
        </p:spPr>
        <p:txBody>
          <a:bodyPr vert="horz" lIns="91440" tIns="45720" rIns="91440" bIns="45720" anchor="t"/>
          <a:lstStyle>
            <a:lvl1pPr marL="292100" indent="-292100" algn="l" rtl="0" fontAlgn="base" latinLnBrk="1">
              <a:lnSpc>
                <a:spcPct val="100000"/>
              </a:lnSpc>
              <a:spcBef>
                <a:spcPct val="0"/>
              </a:spcBef>
              <a:spcAft>
                <a:spcPct val="0"/>
              </a:spcAft>
              <a:buClr>
                <a:schemeClr val="accent1"/>
              </a:buClr>
              <a:buSzPct val="70000"/>
              <a:buFont typeface="Wingdings 2" pitchFamily="18" charset="2"/>
              <a:buChar char=""/>
              <a:defRPr sz="3200" b="0" i="0" u="none" baseline="0">
                <a:solidFill>
                  <a:schemeClr val="dk1"/>
                </a:solidFill>
                <a:latin typeface="Rockwell" pitchFamily="18" charset="0"/>
                <a:sym typeface="Arial" pitchFamily="34" charset="0"/>
              </a:defRPr>
            </a:lvl1pPr>
            <a:lvl2pPr marL="639762" indent="-228600" algn="l" rtl="0" fontAlgn="base" latinLnBrk="1">
              <a:lnSpc>
                <a:spcPct val="100000"/>
              </a:lnSpc>
              <a:spcBef>
                <a:spcPts val="400"/>
              </a:spcBef>
              <a:spcAft>
                <a:spcPct val="0"/>
              </a:spcAft>
              <a:buClr>
                <a:schemeClr val="accent2"/>
              </a:buClr>
              <a:buSzPct val="90000"/>
              <a:buFontTx/>
              <a:buChar char="•"/>
              <a:defRPr sz="2600" b="0" i="0" u="none" baseline="0">
                <a:solidFill>
                  <a:schemeClr val="dk1"/>
                </a:solidFill>
                <a:latin typeface="Rockwell" pitchFamily="18" charset="0"/>
                <a:sym typeface="Arial" pitchFamily="34" charset="0"/>
              </a:defRPr>
            </a:lvl2pPr>
            <a:lvl3pPr marL="822325" indent="-190500" algn="l" rtl="0" fontAlgn="base" latinLnBrk="1">
              <a:lnSpc>
                <a:spcPct val="100000"/>
              </a:lnSpc>
              <a:spcBef>
                <a:spcPts val="400"/>
              </a:spcBef>
              <a:spcAft>
                <a:spcPct val="0"/>
              </a:spcAft>
              <a:buClr>
                <a:srgbClr val="A8CDD7"/>
              </a:buClr>
              <a:buSzPct val="100000"/>
              <a:buFont typeface="Wingdings 2" pitchFamily="18" charset="2"/>
              <a:buChar char=""/>
              <a:defRPr sz="2300" b="0" i="0" u="none" baseline="0">
                <a:solidFill>
                  <a:schemeClr val="dk1"/>
                </a:solidFill>
                <a:latin typeface="Rockwell" pitchFamily="18" charset="0"/>
                <a:sym typeface="Arial" pitchFamily="34" charset="0"/>
              </a:defRPr>
            </a:lvl3pPr>
            <a:lvl4pPr marL="1004887" indent="-182562" algn="l" rtl="0" fontAlgn="base" latinLnBrk="1">
              <a:lnSpc>
                <a:spcPct val="100000"/>
              </a:lnSpc>
              <a:spcBef>
                <a:spcPts val="400"/>
              </a:spcBef>
              <a:spcAft>
                <a:spcPct val="0"/>
              </a:spcAft>
              <a:buClr>
                <a:srgbClr val="A8CDD7"/>
              </a:buClr>
              <a:buSzPct val="100000"/>
              <a:buFont typeface="Wingdings 2" pitchFamily="18" charset="2"/>
              <a:buChar char=""/>
              <a:defRPr sz="2000" b="0" i="0" u="none" baseline="0">
                <a:solidFill>
                  <a:schemeClr val="dk1"/>
                </a:solidFill>
                <a:latin typeface="Rockwell" pitchFamily="18" charset="0"/>
                <a:sym typeface="Arial" pitchFamily="34" charset="0"/>
              </a:defRPr>
            </a:lvl4pPr>
            <a:lvl5pPr marL="1187450" indent="-182563" algn="l" rtl="0" fontAlgn="base" latinLnBrk="1">
              <a:lnSpc>
                <a:spcPct val="100000"/>
              </a:lnSpc>
              <a:spcBef>
                <a:spcPts val="400"/>
              </a:spcBef>
              <a:spcAft>
                <a:spcPct val="0"/>
              </a:spcAft>
              <a:buClr>
                <a:srgbClr val="A8CDD7"/>
              </a:buClr>
              <a:buSzPct val="100000"/>
              <a:buFont typeface="Wingdings 2" pitchFamily="18" charset="2"/>
              <a:buChar char=""/>
              <a:defRPr sz="1900" b="0" i="0" u="none" baseline="0">
                <a:solidFill>
                  <a:schemeClr val="dk1"/>
                </a:solidFill>
                <a:latin typeface="Rockwell" pitchFamily="18" charset="0"/>
                <a:sym typeface="Arial" pitchFamily="34" charset="0"/>
              </a:defRPr>
            </a:lvl5pPr>
          </a:lstStyle>
          <a:p>
            <a:pPr lvl="0" algn="ctr">
              <a:buNone/>
            </a:pPr>
            <a:r>
              <a:rPr lang="en-IN" altLang="en-US" sz="6000"/>
              <a:t>SUMMARY OF METRICS USED</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4320" name="Table 4194319"/>
          <p:cNvGraphicFramePr>
            <a:graphicFrameLocks/>
          </p:cNvGraphicFramePr>
          <p:nvPr/>
        </p:nvGraphicFramePr>
        <p:xfrm>
          <a:off x="539750" y="476250"/>
          <a:ext cx="7848600" cy="7296150"/>
        </p:xfrm>
        <a:graphic>
          <a:graphicData uri="http://schemas.openxmlformats.org/drawingml/2006/table">
            <a:tbl>
              <a:tblPr/>
              <a:tblGrid>
                <a:gridCol w="720725">
                  <a:extLst>
                    <a:ext uri="{9D8B030D-6E8A-4147-A177-3AD203B41FA5}">
                      <a16:colId xmlns:a16="http://schemas.microsoft.com/office/drawing/2014/main" val="20000"/>
                    </a:ext>
                  </a:extLst>
                </a:gridCol>
                <a:gridCol w="719137">
                  <a:extLst>
                    <a:ext uri="{9D8B030D-6E8A-4147-A177-3AD203B41FA5}">
                      <a16:colId xmlns:a16="http://schemas.microsoft.com/office/drawing/2014/main" val="20001"/>
                    </a:ext>
                  </a:extLst>
                </a:gridCol>
                <a:gridCol w="792162">
                  <a:extLst>
                    <a:ext uri="{9D8B030D-6E8A-4147-A177-3AD203B41FA5}">
                      <a16:colId xmlns:a16="http://schemas.microsoft.com/office/drawing/2014/main" val="20002"/>
                    </a:ext>
                  </a:extLst>
                </a:gridCol>
                <a:gridCol w="2881312">
                  <a:extLst>
                    <a:ext uri="{9D8B030D-6E8A-4147-A177-3AD203B41FA5}">
                      <a16:colId xmlns:a16="http://schemas.microsoft.com/office/drawing/2014/main" val="20003"/>
                    </a:ext>
                  </a:extLst>
                </a:gridCol>
                <a:gridCol w="1366837">
                  <a:extLst>
                    <a:ext uri="{9D8B030D-6E8A-4147-A177-3AD203B41FA5}">
                      <a16:colId xmlns:a16="http://schemas.microsoft.com/office/drawing/2014/main" val="20004"/>
                    </a:ext>
                  </a:extLst>
                </a:gridCol>
                <a:gridCol w="1368425">
                  <a:extLst>
                    <a:ext uri="{9D8B030D-6E8A-4147-A177-3AD203B41FA5}">
                      <a16:colId xmlns:a16="http://schemas.microsoft.com/office/drawing/2014/main" val="20005"/>
                    </a:ext>
                  </a:extLst>
                </a:gridCol>
              </a:tblGrid>
              <a:tr h="863600">
                <a:tc>
                  <a:txBody>
                    <a:bodyPr/>
                    <a:lstStyle/>
                    <a:p>
                      <a:pPr lvl="0" algn="l" eaLnBrk="1" latinLnBrk="1" hangingPunct="1"/>
                      <a:r>
                        <a:rPr lang="en-US" altLang="en-US" sz="1600" b="0">
                          <a:solidFill>
                            <a:srgbClr val="FFFFFF"/>
                          </a:solidFill>
                          <a:latin typeface="Times New Roman" pitchFamily="18" charset="0"/>
                          <a:ea typeface="Times New Roman" pitchFamily="18" charset="0"/>
                        </a:rPr>
                        <a:t>Paper</a:t>
                      </a:r>
                    </a:p>
                  </a:txBody>
                  <a:tcPr marT="45723" marB="45723">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38100" cap="flat" cmpd="sng">
                      <a:solidFill>
                        <a:schemeClr val="dk1">
                          <a:alpha val="100000"/>
                        </a:schemeClr>
                      </a:solidFill>
                      <a:prstDash val="solid"/>
                      <a:round/>
                    </a:lnB>
                    <a:solidFill>
                      <a:schemeClr val="accent1"/>
                    </a:solidFill>
                  </a:tcPr>
                </a:tc>
                <a:tc>
                  <a:txBody>
                    <a:bodyPr/>
                    <a:lstStyle/>
                    <a:p>
                      <a:pPr lvl="0" algn="l" eaLnBrk="1" latinLnBrk="1" hangingPunct="1"/>
                      <a:r>
                        <a:rPr lang="en-US" altLang="en-US" sz="1600" b="0">
                          <a:solidFill>
                            <a:srgbClr val="FFFFFF"/>
                          </a:solidFill>
                          <a:latin typeface="Times New Roman" pitchFamily="18" charset="0"/>
                          <a:ea typeface="Times New Roman" pitchFamily="18" charset="0"/>
                        </a:rPr>
                        <a:t>Authour</a:t>
                      </a:r>
                    </a:p>
                  </a:txBody>
                  <a:tcPr marT="45723" marB="45723">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38100" cap="flat" cmpd="sng">
                      <a:solidFill>
                        <a:schemeClr val="dk1">
                          <a:alpha val="100000"/>
                        </a:schemeClr>
                      </a:solidFill>
                      <a:prstDash val="solid"/>
                      <a:round/>
                    </a:lnB>
                    <a:solidFill>
                      <a:schemeClr val="accent1"/>
                    </a:solidFill>
                  </a:tcPr>
                </a:tc>
                <a:tc>
                  <a:txBody>
                    <a:bodyPr/>
                    <a:lstStyle/>
                    <a:p>
                      <a:pPr lvl="0" algn="l" eaLnBrk="1" latinLnBrk="1" hangingPunct="1"/>
                      <a:r>
                        <a:rPr lang="en-US" altLang="en-US" sz="1600" b="0">
                          <a:solidFill>
                            <a:srgbClr val="FFFFFF"/>
                          </a:solidFill>
                          <a:latin typeface="Times New Roman" pitchFamily="18" charset="0"/>
                          <a:ea typeface="Times New Roman" pitchFamily="18" charset="0"/>
                        </a:rPr>
                        <a:t>Title (year)</a:t>
                      </a:r>
                    </a:p>
                  </a:txBody>
                  <a:tcPr marT="45723" marB="45723">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38100" cap="flat" cmpd="sng">
                      <a:solidFill>
                        <a:schemeClr val="dk1">
                          <a:alpha val="100000"/>
                        </a:schemeClr>
                      </a:solidFill>
                      <a:prstDash val="solid"/>
                      <a:round/>
                    </a:lnB>
                    <a:solidFill>
                      <a:schemeClr val="accent1"/>
                    </a:solidFill>
                  </a:tcPr>
                </a:tc>
                <a:tc>
                  <a:txBody>
                    <a:bodyPr/>
                    <a:lstStyle/>
                    <a:p>
                      <a:pPr lvl="0" algn="l" eaLnBrk="1" latinLnBrk="1" hangingPunct="1"/>
                      <a:r>
                        <a:rPr lang="en-US" altLang="en-US" sz="1600" b="0">
                          <a:solidFill>
                            <a:srgbClr val="FFFFFF"/>
                          </a:solidFill>
                          <a:latin typeface="Times New Roman" pitchFamily="18" charset="0"/>
                          <a:ea typeface="Times New Roman" pitchFamily="18" charset="0"/>
                        </a:rPr>
                        <a:t>Explanation</a:t>
                      </a:r>
                    </a:p>
                  </a:txBody>
                  <a:tcPr marT="45723" marB="45723">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38100" cap="flat" cmpd="sng">
                      <a:solidFill>
                        <a:schemeClr val="dk1">
                          <a:alpha val="100000"/>
                        </a:schemeClr>
                      </a:solidFill>
                      <a:prstDash val="solid"/>
                      <a:round/>
                    </a:lnB>
                    <a:solidFill>
                      <a:schemeClr val="accent1"/>
                    </a:solidFill>
                  </a:tcPr>
                </a:tc>
                <a:tc>
                  <a:txBody>
                    <a:bodyPr/>
                    <a:lstStyle/>
                    <a:p>
                      <a:pPr lvl="0" algn="l" eaLnBrk="1" latinLnBrk="1" hangingPunct="1"/>
                      <a:r>
                        <a:rPr lang="en-US" altLang="en-US" sz="1600" b="0">
                          <a:solidFill>
                            <a:srgbClr val="FFFFFF"/>
                          </a:solidFill>
                          <a:latin typeface="Times New Roman" pitchFamily="18" charset="0"/>
                          <a:ea typeface="Times New Roman" pitchFamily="18" charset="0"/>
                        </a:rPr>
                        <a:t>Merits</a:t>
                      </a:r>
                    </a:p>
                  </a:txBody>
                  <a:tcPr marT="45723" marB="45723">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38100" cap="flat" cmpd="sng">
                      <a:solidFill>
                        <a:schemeClr val="dk1">
                          <a:alpha val="100000"/>
                        </a:schemeClr>
                      </a:solidFill>
                      <a:prstDash val="solid"/>
                      <a:round/>
                    </a:lnB>
                    <a:solidFill>
                      <a:schemeClr val="accent1"/>
                    </a:solidFill>
                  </a:tcPr>
                </a:tc>
                <a:tc>
                  <a:txBody>
                    <a:bodyPr/>
                    <a:lstStyle/>
                    <a:p>
                      <a:pPr lvl="0" algn="l" eaLnBrk="1" latinLnBrk="1" hangingPunct="1"/>
                      <a:r>
                        <a:rPr lang="en-US" altLang="en-US" sz="1600" b="0">
                          <a:solidFill>
                            <a:srgbClr val="FFFFFF"/>
                          </a:solidFill>
                          <a:latin typeface="Times New Roman" pitchFamily="18" charset="0"/>
                          <a:ea typeface="Times New Roman" pitchFamily="18" charset="0"/>
                        </a:rPr>
                        <a:t>Demerits</a:t>
                      </a:r>
                    </a:p>
                  </a:txBody>
                  <a:tcPr marT="45723" marB="45723">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38100" cap="flat" cmpd="sng">
                      <a:solidFill>
                        <a:schemeClr val="dk1">
                          <a:alpha val="100000"/>
                        </a:schemeClr>
                      </a:solidFill>
                      <a:prstDash val="solid"/>
                      <a:round/>
                    </a:lnB>
                    <a:solidFill>
                      <a:schemeClr val="accent1"/>
                    </a:solidFill>
                  </a:tcPr>
                </a:tc>
                <a:extLst>
                  <a:ext uri="{0D108BD9-81ED-4DB2-BD59-A6C34878D82A}">
                    <a16:rowId xmlns:a16="http://schemas.microsoft.com/office/drawing/2014/main" val="10000"/>
                  </a:ext>
                </a:extLst>
              </a:tr>
              <a:tr h="6432550">
                <a:tc>
                  <a:txBody>
                    <a:bodyPr/>
                    <a:lstStyle/>
                    <a:p>
                      <a:pPr lvl="0" algn="l" eaLnBrk="1" latinLnBrk="1" hangingPunct="1"/>
                      <a:r>
                        <a:rPr lang="en-IN" altLang="en-US" sz="1600" b="0">
                          <a:solidFill>
                            <a:srgbClr val="000000"/>
                          </a:solidFill>
                          <a:latin typeface="Times New Roman" pitchFamily="18" charset="0"/>
                          <a:ea typeface="Times New Roman" pitchFamily="18" charset="0"/>
                          <a:hlinkClick r:id="rId2"/>
                        </a:rPr>
                        <a:t>http://www.coli.uni-saarland.de/~kowalski/senseval2/hoste.pdf</a:t>
                      </a:r>
                    </a:p>
                  </a:txBody>
                  <a:tcPr marT="45723" marB="45723">
                    <a:lnL w="12700" cap="flat" cmpd="sng">
                      <a:solidFill>
                        <a:schemeClr val="dk1">
                          <a:alpha val="100000"/>
                        </a:schemeClr>
                      </a:solidFill>
                      <a:prstDash val="solid"/>
                      <a:round/>
                    </a:lnL>
                    <a:lnR w="12700" cap="flat" cmpd="sng">
                      <a:solidFill>
                        <a:schemeClr val="dk1">
                          <a:alpha val="100000"/>
                        </a:schemeClr>
                      </a:solidFill>
                      <a:prstDash val="solid"/>
                      <a:round/>
                    </a:lnR>
                    <a:lnT w="38100" cap="flat" cmpd="sng">
                      <a:solidFill>
                        <a:schemeClr val="dk1">
                          <a:alpha val="100000"/>
                        </a:schemeClr>
                      </a:solidFill>
                      <a:prstDash val="solid"/>
                      <a:round/>
                    </a:lnT>
                    <a:lnB w="12700" cap="flat" cmpd="sng">
                      <a:solidFill>
                        <a:schemeClr val="dk1">
                          <a:alpha val="100000"/>
                        </a:schemeClr>
                      </a:solidFill>
                      <a:prstDash val="solid"/>
                      <a:round/>
                    </a:lnB>
                    <a:solidFill>
                      <a:srgbClr val="D5E0D6"/>
                    </a:solidFill>
                  </a:tcPr>
                </a:tc>
                <a:tc>
                  <a:txBody>
                    <a:bodyPr/>
                    <a:lstStyle/>
                    <a:p>
                      <a:pPr lvl="0" algn="l" eaLnBrk="1" latinLnBrk="1" hangingPunct="1"/>
                      <a:r>
                        <a:rPr lang="en-US" altLang="en-US" sz="1600" b="0">
                          <a:solidFill>
                            <a:srgbClr val="000000"/>
                          </a:solidFill>
                          <a:latin typeface="Times New Roman" pitchFamily="18" charset="0"/>
                          <a:ea typeface="Times New Roman" pitchFamily="18" charset="0"/>
                        </a:rPr>
                        <a:t>V. HOSTE, . HE NDR ICK, W . D A ELEMANS and A . V A N DEN BOSCH </a:t>
                      </a:r>
                    </a:p>
                  </a:txBody>
                  <a:tcPr marT="45723" marB="45723">
                    <a:lnL w="12700" cap="flat" cmpd="sng">
                      <a:solidFill>
                        <a:schemeClr val="dk1">
                          <a:alpha val="100000"/>
                        </a:schemeClr>
                      </a:solidFill>
                      <a:prstDash val="solid"/>
                      <a:round/>
                    </a:lnL>
                    <a:lnR w="12700" cap="flat" cmpd="sng">
                      <a:solidFill>
                        <a:schemeClr val="dk1">
                          <a:alpha val="100000"/>
                        </a:schemeClr>
                      </a:solidFill>
                      <a:prstDash val="solid"/>
                      <a:round/>
                    </a:lnR>
                    <a:lnT w="38100" cap="flat" cmpd="sng">
                      <a:solidFill>
                        <a:schemeClr val="dk1">
                          <a:alpha val="100000"/>
                        </a:schemeClr>
                      </a:solidFill>
                      <a:prstDash val="solid"/>
                      <a:round/>
                    </a:lnT>
                    <a:lnB w="12700" cap="flat" cmpd="sng">
                      <a:solidFill>
                        <a:schemeClr val="dk1">
                          <a:alpha val="100000"/>
                        </a:schemeClr>
                      </a:solidFill>
                      <a:prstDash val="solid"/>
                      <a:round/>
                    </a:lnB>
                    <a:solidFill>
                      <a:srgbClr val="D5E0D6"/>
                    </a:solidFill>
                  </a:tcPr>
                </a:tc>
                <a:tc>
                  <a:txBody>
                    <a:bodyPr/>
                    <a:lstStyle/>
                    <a:p>
                      <a:pPr lvl="0" algn="l" eaLnBrk="1" latinLnBrk="1" hangingPunct="1"/>
                      <a:r>
                        <a:rPr lang="en-US" altLang="en-US" sz="1600" b="0">
                          <a:solidFill>
                            <a:srgbClr val="000000"/>
                          </a:solidFill>
                          <a:latin typeface="Times New Roman" pitchFamily="18" charset="0"/>
                          <a:ea typeface="Times New Roman" pitchFamily="18" charset="0"/>
                        </a:rPr>
                        <a:t>Parameter optimization for machine-learning of word sense disambiguation(2002)</a:t>
                      </a:r>
                      <a:endParaRPr lang="zh-CN" altLang="en-US"/>
                    </a:p>
                  </a:txBody>
                  <a:tcPr marT="45723" marB="45723">
                    <a:lnL w="12700" cap="flat" cmpd="sng">
                      <a:solidFill>
                        <a:schemeClr val="dk1">
                          <a:alpha val="100000"/>
                        </a:schemeClr>
                      </a:solidFill>
                      <a:prstDash val="solid"/>
                      <a:round/>
                    </a:lnL>
                    <a:lnR w="12700" cap="flat" cmpd="sng">
                      <a:solidFill>
                        <a:schemeClr val="dk1">
                          <a:alpha val="100000"/>
                        </a:schemeClr>
                      </a:solidFill>
                      <a:prstDash val="solid"/>
                      <a:round/>
                    </a:lnR>
                    <a:lnT w="38100" cap="flat" cmpd="sng">
                      <a:solidFill>
                        <a:schemeClr val="dk1">
                          <a:alpha val="100000"/>
                        </a:schemeClr>
                      </a:solidFill>
                      <a:prstDash val="solid"/>
                      <a:round/>
                    </a:lnT>
                    <a:lnB w="12700" cap="flat" cmpd="sng">
                      <a:solidFill>
                        <a:schemeClr val="dk1">
                          <a:alpha val="100000"/>
                        </a:schemeClr>
                      </a:solidFill>
                      <a:prstDash val="solid"/>
                      <a:round/>
                    </a:lnB>
                    <a:solidFill>
                      <a:srgbClr val="D5E0D6"/>
                    </a:solidFill>
                  </a:tcPr>
                </a:tc>
                <a:tc>
                  <a:txBody>
                    <a:bodyPr/>
                    <a:lstStyle/>
                    <a:p>
                      <a:pPr lvl="0" algn="l" eaLnBrk="1" latinLnBrk="1" hangingPunct="1"/>
                      <a:r>
                        <a:rPr lang="en-US" altLang="en-US" sz="1600" b="0">
                          <a:solidFill>
                            <a:srgbClr val="000000"/>
                          </a:solidFill>
                          <a:latin typeface="Times New Roman" pitchFamily="18" charset="0"/>
                          <a:ea typeface="Times New Roman" pitchFamily="18" charset="0"/>
                        </a:rPr>
                        <a:t>Due to intricate interactions between information sources, parameter settings, and properties of the training data. The impact of parameter optimization on generalization accuracy in a memory-based learning approach to English and Dutch WSD.The results of these experiments show that the variation of both the algorithmic parameters and the information sources available to the classifiers leads to large fluctuations in accuracy and demonstrate that optimization per word-expert leads to an overall significant improvement in the generalization accuracies of the produced WSD systems.</a:t>
                      </a:r>
                    </a:p>
                  </a:txBody>
                  <a:tcPr marT="45723" marB="45723">
                    <a:lnL w="12700" cap="flat" cmpd="sng">
                      <a:solidFill>
                        <a:schemeClr val="dk1">
                          <a:alpha val="100000"/>
                        </a:schemeClr>
                      </a:solidFill>
                      <a:prstDash val="solid"/>
                      <a:round/>
                    </a:lnL>
                    <a:lnR w="12700" cap="flat" cmpd="sng">
                      <a:solidFill>
                        <a:schemeClr val="dk1">
                          <a:alpha val="100000"/>
                        </a:schemeClr>
                      </a:solidFill>
                      <a:prstDash val="solid"/>
                      <a:round/>
                    </a:lnR>
                    <a:lnT w="38100" cap="flat" cmpd="sng">
                      <a:solidFill>
                        <a:schemeClr val="dk1">
                          <a:alpha val="100000"/>
                        </a:schemeClr>
                      </a:solidFill>
                      <a:prstDash val="solid"/>
                      <a:round/>
                    </a:lnT>
                    <a:lnB w="12700" cap="flat" cmpd="sng">
                      <a:solidFill>
                        <a:schemeClr val="dk1">
                          <a:alpha val="100000"/>
                        </a:schemeClr>
                      </a:solidFill>
                      <a:prstDash val="solid"/>
                      <a:round/>
                    </a:lnB>
                    <a:solidFill>
                      <a:srgbClr val="D5E0D6"/>
                    </a:solidFill>
                  </a:tcPr>
                </a:tc>
                <a:tc>
                  <a:txBody>
                    <a:bodyPr/>
                    <a:lstStyle/>
                    <a:p>
                      <a:pPr lvl="0" algn="l" eaLnBrk="1" latinLnBrk="1" hangingPunct="1"/>
                      <a:r>
                        <a:rPr lang="en-US" altLang="en-US" sz="1600" b="0">
                          <a:solidFill>
                            <a:srgbClr val="000000"/>
                          </a:solidFill>
                          <a:latin typeface="Times New Roman" pitchFamily="18" charset="0"/>
                          <a:ea typeface="Times New Roman" pitchFamily="18" charset="0"/>
                        </a:rPr>
                        <a:t>The variation of both the algorithmic parameters and the information sources available to the classifiers leads to large fluctuations in accuracy. And demonstrate that optimization per word-expert leads to an overall significant improvement in the generalization accuracies of the produced WSD systems.</a:t>
                      </a:r>
                    </a:p>
                  </a:txBody>
                  <a:tcPr marT="45723" marB="45723">
                    <a:lnL w="12700" cap="flat" cmpd="sng">
                      <a:solidFill>
                        <a:schemeClr val="dk1">
                          <a:alpha val="100000"/>
                        </a:schemeClr>
                      </a:solidFill>
                      <a:prstDash val="solid"/>
                      <a:round/>
                    </a:lnL>
                    <a:lnR w="12700" cap="flat" cmpd="sng">
                      <a:solidFill>
                        <a:schemeClr val="dk1">
                          <a:alpha val="100000"/>
                        </a:schemeClr>
                      </a:solidFill>
                      <a:prstDash val="solid"/>
                      <a:round/>
                    </a:lnR>
                    <a:lnT w="38100" cap="flat" cmpd="sng">
                      <a:solidFill>
                        <a:schemeClr val="dk1">
                          <a:alpha val="100000"/>
                        </a:schemeClr>
                      </a:solidFill>
                      <a:prstDash val="solid"/>
                      <a:round/>
                    </a:lnT>
                    <a:lnB w="12700" cap="flat" cmpd="sng">
                      <a:solidFill>
                        <a:schemeClr val="dk1">
                          <a:alpha val="100000"/>
                        </a:schemeClr>
                      </a:solidFill>
                      <a:prstDash val="solid"/>
                      <a:round/>
                    </a:lnB>
                    <a:solidFill>
                      <a:srgbClr val="D5E0D6"/>
                    </a:solidFill>
                  </a:tcPr>
                </a:tc>
                <a:tc>
                  <a:txBody>
                    <a:bodyPr/>
                    <a:lstStyle/>
                    <a:p>
                      <a:pPr lvl="0" algn="l" eaLnBrk="1" latinLnBrk="1" hangingPunct="1"/>
                      <a:r>
                        <a:rPr lang="en-US" altLang="en-US" sz="1600" b="0">
                          <a:solidFill>
                            <a:srgbClr val="000000"/>
                          </a:solidFill>
                          <a:latin typeface="Times New Roman" pitchFamily="18" charset="0"/>
                          <a:ea typeface="Times New Roman" pitchFamily="18" charset="0"/>
                        </a:rPr>
                        <a:t> Requires the trained data; Less applicable on the high dimensional data.</a:t>
                      </a:r>
                    </a:p>
                    <a:p>
                      <a:pPr lvl="0" algn="l" eaLnBrk="1" latinLnBrk="1" hangingPunct="1"/>
                      <a:r>
                        <a:t/>
                      </a:r>
                      <a:br/>
                      <a:endParaRPr lang="en-US" altLang="en-US" sz="1600">
                        <a:solidFill>
                          <a:srgbClr val="000000"/>
                        </a:solidFill>
                        <a:latin typeface="Times New Roman" pitchFamily="18" charset="0"/>
                        <a:ea typeface="Times New Roman" pitchFamily="18" charset="0"/>
                      </a:endParaRPr>
                    </a:p>
                  </a:txBody>
                  <a:tcPr marT="45723" marB="45723">
                    <a:lnL w="12700" cap="flat" cmpd="sng">
                      <a:solidFill>
                        <a:schemeClr val="dk1">
                          <a:alpha val="100000"/>
                        </a:schemeClr>
                      </a:solidFill>
                      <a:prstDash val="solid"/>
                      <a:round/>
                    </a:lnL>
                    <a:lnR w="12700" cap="flat" cmpd="sng">
                      <a:solidFill>
                        <a:schemeClr val="dk1">
                          <a:alpha val="100000"/>
                        </a:schemeClr>
                      </a:solidFill>
                      <a:prstDash val="solid"/>
                      <a:round/>
                    </a:lnR>
                    <a:lnT w="38100" cap="flat" cmpd="sng">
                      <a:solidFill>
                        <a:schemeClr val="dk1">
                          <a:alpha val="100000"/>
                        </a:schemeClr>
                      </a:solidFill>
                      <a:prstDash val="solid"/>
                      <a:round/>
                    </a:lnT>
                    <a:lnB w="12700" cap="flat" cmpd="sng">
                      <a:solidFill>
                        <a:schemeClr val="dk1">
                          <a:alpha val="100000"/>
                        </a:schemeClr>
                      </a:solidFill>
                      <a:prstDash val="solid"/>
                      <a:round/>
                    </a:lnB>
                    <a:solidFill>
                      <a:srgbClr val="D5E0D6"/>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4321" name="Table 4194320"/>
          <p:cNvGraphicFramePr>
            <a:graphicFrameLocks/>
          </p:cNvGraphicFramePr>
          <p:nvPr/>
        </p:nvGraphicFramePr>
        <p:xfrm>
          <a:off x="533400" y="92075"/>
          <a:ext cx="7848600" cy="12172950"/>
        </p:xfrm>
        <a:graphic>
          <a:graphicData uri="http://schemas.openxmlformats.org/drawingml/2006/table">
            <a:tbl>
              <a:tblPr/>
              <a:tblGrid>
                <a:gridCol w="862012">
                  <a:extLst>
                    <a:ext uri="{9D8B030D-6E8A-4147-A177-3AD203B41FA5}">
                      <a16:colId xmlns:a16="http://schemas.microsoft.com/office/drawing/2014/main" val="20000"/>
                    </a:ext>
                  </a:extLst>
                </a:gridCol>
                <a:gridCol w="660400">
                  <a:extLst>
                    <a:ext uri="{9D8B030D-6E8A-4147-A177-3AD203B41FA5}">
                      <a16:colId xmlns:a16="http://schemas.microsoft.com/office/drawing/2014/main" val="20001"/>
                    </a:ext>
                  </a:extLst>
                </a:gridCol>
                <a:gridCol w="931862">
                  <a:extLst>
                    <a:ext uri="{9D8B030D-6E8A-4147-A177-3AD203B41FA5}">
                      <a16:colId xmlns:a16="http://schemas.microsoft.com/office/drawing/2014/main" val="20002"/>
                    </a:ext>
                  </a:extLst>
                </a:gridCol>
                <a:gridCol w="2736850">
                  <a:extLst>
                    <a:ext uri="{9D8B030D-6E8A-4147-A177-3AD203B41FA5}">
                      <a16:colId xmlns:a16="http://schemas.microsoft.com/office/drawing/2014/main" val="20003"/>
                    </a:ext>
                  </a:extLst>
                </a:gridCol>
                <a:gridCol w="1295400">
                  <a:extLst>
                    <a:ext uri="{9D8B030D-6E8A-4147-A177-3AD203B41FA5}">
                      <a16:colId xmlns:a16="http://schemas.microsoft.com/office/drawing/2014/main" val="20004"/>
                    </a:ext>
                  </a:extLst>
                </a:gridCol>
                <a:gridCol w="1362075">
                  <a:extLst>
                    <a:ext uri="{9D8B030D-6E8A-4147-A177-3AD203B41FA5}">
                      <a16:colId xmlns:a16="http://schemas.microsoft.com/office/drawing/2014/main" val="20005"/>
                    </a:ext>
                  </a:extLst>
                </a:gridCol>
              </a:tblGrid>
              <a:tr h="863600">
                <a:tc>
                  <a:txBody>
                    <a:bodyPr/>
                    <a:lstStyle/>
                    <a:p>
                      <a:pPr lvl="0" algn="l" eaLnBrk="1" latinLnBrk="1" hangingPunct="1"/>
                      <a:r>
                        <a:rPr lang="en-US" altLang="en-US" sz="1600" b="1">
                          <a:solidFill>
                            <a:srgbClr val="FFFFFF"/>
                          </a:solidFill>
                          <a:latin typeface="Times New Roman" pitchFamily="18" charset="0"/>
                          <a:ea typeface="Times New Roman" pitchFamily="18" charset="0"/>
                        </a:rPr>
                        <a:t>Paper</a:t>
                      </a:r>
                    </a:p>
                  </a:txBody>
                  <a:tcPr marT="45723" marB="45723">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38100" cap="flat" cmpd="sng">
                      <a:solidFill>
                        <a:schemeClr val="dk1">
                          <a:alpha val="100000"/>
                        </a:schemeClr>
                      </a:solidFill>
                      <a:prstDash val="solid"/>
                      <a:round/>
                    </a:lnB>
                    <a:solidFill>
                      <a:schemeClr val="accent1"/>
                    </a:solidFill>
                  </a:tcPr>
                </a:tc>
                <a:tc>
                  <a:txBody>
                    <a:bodyPr/>
                    <a:lstStyle/>
                    <a:p>
                      <a:pPr lvl="0" algn="l" eaLnBrk="1" latinLnBrk="1" hangingPunct="1"/>
                      <a:r>
                        <a:rPr lang="en-US" altLang="en-US" sz="1600" b="1">
                          <a:solidFill>
                            <a:srgbClr val="FFFFFF"/>
                          </a:solidFill>
                          <a:latin typeface="Times New Roman" pitchFamily="18" charset="0"/>
                          <a:ea typeface="Times New Roman" pitchFamily="18" charset="0"/>
                        </a:rPr>
                        <a:t>Authour</a:t>
                      </a:r>
                    </a:p>
                  </a:txBody>
                  <a:tcPr marT="45723" marB="45723">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38100" cap="flat" cmpd="sng">
                      <a:solidFill>
                        <a:schemeClr val="dk1">
                          <a:alpha val="100000"/>
                        </a:schemeClr>
                      </a:solidFill>
                      <a:prstDash val="solid"/>
                      <a:round/>
                    </a:lnB>
                    <a:solidFill>
                      <a:schemeClr val="accent1"/>
                    </a:solidFill>
                  </a:tcPr>
                </a:tc>
                <a:tc>
                  <a:txBody>
                    <a:bodyPr/>
                    <a:lstStyle/>
                    <a:p>
                      <a:pPr lvl="0" algn="l" eaLnBrk="1" latinLnBrk="1" hangingPunct="1"/>
                      <a:r>
                        <a:rPr lang="en-US" altLang="en-US" sz="1600" b="1">
                          <a:solidFill>
                            <a:srgbClr val="FFFFFF"/>
                          </a:solidFill>
                          <a:latin typeface="Times New Roman" pitchFamily="18" charset="0"/>
                          <a:ea typeface="Times New Roman" pitchFamily="18" charset="0"/>
                        </a:rPr>
                        <a:t>Title (year)</a:t>
                      </a:r>
                    </a:p>
                  </a:txBody>
                  <a:tcPr marT="45723" marB="45723">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38100" cap="flat" cmpd="sng">
                      <a:solidFill>
                        <a:schemeClr val="dk1">
                          <a:alpha val="100000"/>
                        </a:schemeClr>
                      </a:solidFill>
                      <a:prstDash val="solid"/>
                      <a:round/>
                    </a:lnB>
                    <a:solidFill>
                      <a:schemeClr val="accent1"/>
                    </a:solidFill>
                  </a:tcPr>
                </a:tc>
                <a:tc>
                  <a:txBody>
                    <a:bodyPr/>
                    <a:lstStyle/>
                    <a:p>
                      <a:pPr lvl="0" algn="l" eaLnBrk="1" latinLnBrk="1" hangingPunct="1"/>
                      <a:r>
                        <a:rPr lang="en-US" altLang="en-US" sz="1600" b="1">
                          <a:solidFill>
                            <a:srgbClr val="FFFFFF"/>
                          </a:solidFill>
                          <a:latin typeface="Times New Roman" pitchFamily="18" charset="0"/>
                          <a:ea typeface="Times New Roman" pitchFamily="18" charset="0"/>
                        </a:rPr>
                        <a:t>Explanation</a:t>
                      </a:r>
                    </a:p>
                  </a:txBody>
                  <a:tcPr marT="45723" marB="45723">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38100" cap="flat" cmpd="sng">
                      <a:solidFill>
                        <a:schemeClr val="dk1">
                          <a:alpha val="100000"/>
                        </a:schemeClr>
                      </a:solidFill>
                      <a:prstDash val="solid"/>
                      <a:round/>
                    </a:lnB>
                    <a:solidFill>
                      <a:schemeClr val="accent1"/>
                    </a:solidFill>
                  </a:tcPr>
                </a:tc>
                <a:tc>
                  <a:txBody>
                    <a:bodyPr/>
                    <a:lstStyle/>
                    <a:p>
                      <a:pPr lvl="0" algn="l" eaLnBrk="1" latinLnBrk="1" hangingPunct="1"/>
                      <a:r>
                        <a:rPr lang="en-US" altLang="en-US" sz="1600" b="1">
                          <a:solidFill>
                            <a:srgbClr val="FFFFFF"/>
                          </a:solidFill>
                          <a:latin typeface="Times New Roman" pitchFamily="18" charset="0"/>
                          <a:ea typeface="Times New Roman" pitchFamily="18" charset="0"/>
                        </a:rPr>
                        <a:t>Merits</a:t>
                      </a:r>
                    </a:p>
                  </a:txBody>
                  <a:tcPr marT="45723" marB="45723">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38100" cap="flat" cmpd="sng">
                      <a:solidFill>
                        <a:schemeClr val="dk1">
                          <a:alpha val="100000"/>
                        </a:schemeClr>
                      </a:solidFill>
                      <a:prstDash val="solid"/>
                      <a:round/>
                    </a:lnB>
                    <a:solidFill>
                      <a:schemeClr val="accent1"/>
                    </a:solidFill>
                  </a:tcPr>
                </a:tc>
                <a:tc>
                  <a:txBody>
                    <a:bodyPr/>
                    <a:lstStyle/>
                    <a:p>
                      <a:pPr lvl="0" algn="l" eaLnBrk="1" latinLnBrk="1" hangingPunct="1"/>
                      <a:r>
                        <a:rPr lang="en-US" altLang="en-US" sz="1600" b="1">
                          <a:solidFill>
                            <a:srgbClr val="FFFFFF"/>
                          </a:solidFill>
                          <a:latin typeface="Times New Roman" pitchFamily="18" charset="0"/>
                          <a:ea typeface="Times New Roman" pitchFamily="18" charset="0"/>
                        </a:rPr>
                        <a:t>Demerits</a:t>
                      </a:r>
                    </a:p>
                  </a:txBody>
                  <a:tcPr marT="45723" marB="45723">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38100" cap="flat" cmpd="sng">
                      <a:solidFill>
                        <a:schemeClr val="dk1">
                          <a:alpha val="100000"/>
                        </a:schemeClr>
                      </a:solidFill>
                      <a:prstDash val="solid"/>
                      <a:round/>
                    </a:lnB>
                    <a:solidFill>
                      <a:schemeClr val="accent1"/>
                    </a:solidFill>
                  </a:tcPr>
                </a:tc>
                <a:extLst>
                  <a:ext uri="{0D108BD9-81ED-4DB2-BD59-A6C34878D82A}">
                    <a16:rowId xmlns:a16="http://schemas.microsoft.com/office/drawing/2014/main" val="10000"/>
                  </a:ext>
                </a:extLst>
              </a:tr>
              <a:tr h="11309350">
                <a:tc>
                  <a:txBody>
                    <a:bodyPr/>
                    <a:lstStyle/>
                    <a:p>
                      <a:pPr lvl="0" algn="l" eaLnBrk="1" latinLnBrk="1" hangingPunct="1"/>
                      <a:r>
                        <a:rPr lang="en-IN" altLang="en-US" sz="1600" b="0">
                          <a:solidFill>
                            <a:srgbClr val="000000"/>
                          </a:solidFill>
                          <a:latin typeface="Times New Roman" pitchFamily="18" charset="0"/>
                          <a:ea typeface="Times New Roman" pitchFamily="18" charset="0"/>
                          <a:hlinkClick r:id="rId2"/>
                        </a:rPr>
                        <a:t>https://www.researchgate.net/publication/2906775_Improving_Machine_Learning_Approaches_to_Coreference_Resolution</a:t>
                      </a:r>
                    </a:p>
                  </a:txBody>
                  <a:tcPr marT="45723" marB="45723">
                    <a:lnL w="12700" cap="flat" cmpd="sng">
                      <a:solidFill>
                        <a:schemeClr val="dk1">
                          <a:alpha val="100000"/>
                        </a:schemeClr>
                      </a:solidFill>
                      <a:prstDash val="solid"/>
                      <a:round/>
                    </a:lnL>
                    <a:lnR w="12700" cap="flat" cmpd="sng">
                      <a:solidFill>
                        <a:schemeClr val="dk1">
                          <a:alpha val="100000"/>
                        </a:schemeClr>
                      </a:solidFill>
                      <a:prstDash val="solid"/>
                      <a:round/>
                    </a:lnR>
                    <a:lnT w="38100" cap="flat" cmpd="sng">
                      <a:solidFill>
                        <a:schemeClr val="dk1">
                          <a:alpha val="100000"/>
                        </a:schemeClr>
                      </a:solidFill>
                      <a:prstDash val="solid"/>
                      <a:round/>
                    </a:lnT>
                    <a:lnB w="12700" cap="flat" cmpd="sng">
                      <a:solidFill>
                        <a:schemeClr val="dk1">
                          <a:alpha val="100000"/>
                        </a:schemeClr>
                      </a:solidFill>
                      <a:prstDash val="solid"/>
                      <a:round/>
                    </a:lnB>
                    <a:solidFill>
                      <a:srgbClr val="D5E0D6"/>
                    </a:solidFill>
                  </a:tcPr>
                </a:tc>
                <a:tc>
                  <a:txBody>
                    <a:bodyPr/>
                    <a:lstStyle/>
                    <a:p>
                      <a:pPr lvl="0" algn="l" eaLnBrk="1" latinLnBrk="1" hangingPunct="1"/>
                      <a:r>
                        <a:rPr lang="en-US" altLang="en-US" sz="1600" b="0">
                          <a:solidFill>
                            <a:srgbClr val="000000"/>
                          </a:solidFill>
                          <a:latin typeface="Times New Roman" pitchFamily="18" charset="0"/>
                          <a:ea typeface="Times New Roman" pitchFamily="18" charset="0"/>
                        </a:rPr>
                        <a:t>Vincent Ng and Claire Cardie </a:t>
                      </a:r>
                    </a:p>
                  </a:txBody>
                  <a:tcPr marT="45723" marB="45723">
                    <a:lnL w="12700" cap="flat" cmpd="sng">
                      <a:solidFill>
                        <a:schemeClr val="dk1">
                          <a:alpha val="100000"/>
                        </a:schemeClr>
                      </a:solidFill>
                      <a:prstDash val="solid"/>
                      <a:round/>
                    </a:lnL>
                    <a:lnR w="12700" cap="flat" cmpd="sng">
                      <a:solidFill>
                        <a:schemeClr val="dk1">
                          <a:alpha val="100000"/>
                        </a:schemeClr>
                      </a:solidFill>
                      <a:prstDash val="solid"/>
                      <a:round/>
                    </a:lnR>
                    <a:lnT w="38100" cap="flat" cmpd="sng">
                      <a:solidFill>
                        <a:schemeClr val="dk1">
                          <a:alpha val="100000"/>
                        </a:schemeClr>
                      </a:solidFill>
                      <a:prstDash val="solid"/>
                      <a:round/>
                    </a:lnT>
                    <a:lnB w="12700" cap="flat" cmpd="sng">
                      <a:solidFill>
                        <a:schemeClr val="dk1">
                          <a:alpha val="100000"/>
                        </a:schemeClr>
                      </a:solidFill>
                      <a:prstDash val="solid"/>
                      <a:round/>
                    </a:lnB>
                    <a:solidFill>
                      <a:srgbClr val="D5E0D6"/>
                    </a:solidFill>
                  </a:tcPr>
                </a:tc>
                <a:tc>
                  <a:txBody>
                    <a:bodyPr/>
                    <a:lstStyle/>
                    <a:p>
                      <a:pPr lvl="0" algn="l" eaLnBrk="1" latinLnBrk="1" hangingPunct="1"/>
                      <a:r>
                        <a:rPr lang="en-US" altLang="en-US" sz="1600" b="0">
                          <a:solidFill>
                            <a:srgbClr val="000000"/>
                          </a:solidFill>
                          <a:latin typeface="Times New Roman" pitchFamily="18" charset="0"/>
                          <a:ea typeface="Times New Roman" pitchFamily="18" charset="0"/>
                        </a:rPr>
                        <a:t>Improving Machine Learning Approaches to Coreference Resolution(2004) </a:t>
                      </a:r>
                      <a:endParaRPr lang="zh-CN" altLang="en-US"/>
                    </a:p>
                  </a:txBody>
                  <a:tcPr marT="45723" marB="45723">
                    <a:lnL w="12700" cap="flat" cmpd="sng">
                      <a:solidFill>
                        <a:schemeClr val="dk1">
                          <a:alpha val="100000"/>
                        </a:schemeClr>
                      </a:solidFill>
                      <a:prstDash val="solid"/>
                      <a:round/>
                    </a:lnL>
                    <a:lnR w="12700" cap="flat" cmpd="sng">
                      <a:solidFill>
                        <a:schemeClr val="dk1">
                          <a:alpha val="100000"/>
                        </a:schemeClr>
                      </a:solidFill>
                      <a:prstDash val="solid"/>
                      <a:round/>
                    </a:lnR>
                    <a:lnT w="38100" cap="flat" cmpd="sng">
                      <a:solidFill>
                        <a:schemeClr val="dk1">
                          <a:alpha val="100000"/>
                        </a:schemeClr>
                      </a:solidFill>
                      <a:prstDash val="solid"/>
                      <a:round/>
                    </a:lnT>
                    <a:lnB w="12700" cap="flat" cmpd="sng">
                      <a:solidFill>
                        <a:schemeClr val="dk1">
                          <a:alpha val="100000"/>
                        </a:schemeClr>
                      </a:solidFill>
                      <a:prstDash val="solid"/>
                      <a:round/>
                    </a:lnB>
                    <a:solidFill>
                      <a:srgbClr val="D5E0D6"/>
                    </a:solidFill>
                  </a:tcPr>
                </a:tc>
                <a:tc>
                  <a:txBody>
                    <a:bodyPr/>
                    <a:lstStyle/>
                    <a:p>
                      <a:pPr lvl="0" algn="l" eaLnBrk="1" latinLnBrk="1" hangingPunct="1"/>
                      <a:r>
                        <a:rPr lang="en-US" altLang="en-US" sz="1600" b="0">
                          <a:solidFill>
                            <a:srgbClr val="000000"/>
                          </a:solidFill>
                          <a:latin typeface="Times New Roman" pitchFamily="18" charset="0"/>
                          <a:ea typeface="Times New Roman" pitchFamily="18" charset="0"/>
                        </a:rPr>
                        <a:t>a noun phrase coreference system that extends the work of Soon et al. (2001) and, to our knowledge, produces the best results to date on the MUC6 and MUC-7 coreference resolution data sets — F-measures of 70.4 and 63.4, respectively. Improvements arise from two sources: extra-linguistic changes to the learning framework and a large-scale expansion of the feature set to include more sophisticated linguistic knowledge.</a:t>
                      </a:r>
                    </a:p>
                  </a:txBody>
                  <a:tcPr marT="45723" marB="45723">
                    <a:lnL w="12700" cap="flat" cmpd="sng">
                      <a:solidFill>
                        <a:schemeClr val="dk1">
                          <a:alpha val="100000"/>
                        </a:schemeClr>
                      </a:solidFill>
                      <a:prstDash val="solid"/>
                      <a:round/>
                    </a:lnL>
                    <a:lnR w="12700" cap="flat" cmpd="sng">
                      <a:solidFill>
                        <a:schemeClr val="dk1">
                          <a:alpha val="100000"/>
                        </a:schemeClr>
                      </a:solidFill>
                      <a:prstDash val="solid"/>
                      <a:round/>
                    </a:lnR>
                    <a:lnT w="38100" cap="flat" cmpd="sng">
                      <a:solidFill>
                        <a:schemeClr val="dk1">
                          <a:alpha val="100000"/>
                        </a:schemeClr>
                      </a:solidFill>
                      <a:prstDash val="solid"/>
                      <a:round/>
                    </a:lnT>
                    <a:lnB w="12700" cap="flat" cmpd="sng">
                      <a:solidFill>
                        <a:schemeClr val="dk1">
                          <a:alpha val="100000"/>
                        </a:schemeClr>
                      </a:solidFill>
                      <a:prstDash val="solid"/>
                      <a:round/>
                    </a:lnB>
                    <a:solidFill>
                      <a:srgbClr val="D5E0D6"/>
                    </a:solidFill>
                  </a:tcPr>
                </a:tc>
                <a:tc>
                  <a:txBody>
                    <a:bodyPr/>
                    <a:lstStyle/>
                    <a:p>
                      <a:pPr lvl="0" algn="l" eaLnBrk="1" latinLnBrk="1" hangingPunct="1"/>
                      <a:r>
                        <a:rPr lang="en-US" altLang="en-US" sz="1600" b="0">
                          <a:solidFill>
                            <a:srgbClr val="000000"/>
                          </a:solidFill>
                          <a:latin typeface="Times New Roman" pitchFamily="18" charset="0"/>
                          <a:ea typeface="Times New Roman" pitchFamily="18" charset="0"/>
                        </a:rPr>
                        <a:t>The coreference resolution algorithms andrules  were implemented as a separate component and integrated into the semantic search framework NLP because it requires lexical, morphological, and NE annotations of the text should be analysed. Solutions for other languages should not follow the same NLP pipeline architecture. But a supply of coreference resolution component with lexical, morphological, and NE information of the text must be ensured.</a:t>
                      </a:r>
                    </a:p>
                    <a:p>
                      <a:pPr lvl="0" algn="l" eaLnBrk="1" latinLnBrk="1" hangingPunct="1"/>
                      <a:r>
                        <a:t/>
                      </a:r>
                      <a:br/>
                      <a:endParaRPr lang="en-US" altLang="en-US" sz="1600">
                        <a:solidFill>
                          <a:srgbClr val="000000"/>
                        </a:solidFill>
                        <a:latin typeface="Times New Roman" pitchFamily="18" charset="0"/>
                        <a:ea typeface="Times New Roman" pitchFamily="18" charset="0"/>
                      </a:endParaRPr>
                    </a:p>
                  </a:txBody>
                  <a:tcPr marT="45723" marB="45723">
                    <a:lnL w="12700" cap="flat" cmpd="sng">
                      <a:solidFill>
                        <a:schemeClr val="dk1">
                          <a:alpha val="100000"/>
                        </a:schemeClr>
                      </a:solidFill>
                      <a:prstDash val="solid"/>
                      <a:round/>
                    </a:lnL>
                    <a:lnR w="12700" cap="flat" cmpd="sng">
                      <a:solidFill>
                        <a:schemeClr val="dk1">
                          <a:alpha val="100000"/>
                        </a:schemeClr>
                      </a:solidFill>
                      <a:prstDash val="solid"/>
                      <a:round/>
                    </a:lnR>
                    <a:lnT w="38100" cap="flat" cmpd="sng">
                      <a:solidFill>
                        <a:schemeClr val="dk1">
                          <a:alpha val="100000"/>
                        </a:schemeClr>
                      </a:solidFill>
                      <a:prstDash val="solid"/>
                      <a:round/>
                    </a:lnT>
                    <a:lnB w="12700" cap="flat" cmpd="sng">
                      <a:solidFill>
                        <a:schemeClr val="dk1">
                          <a:alpha val="100000"/>
                        </a:schemeClr>
                      </a:solidFill>
                      <a:prstDash val="solid"/>
                      <a:round/>
                    </a:lnB>
                    <a:solidFill>
                      <a:srgbClr val="D5E0D6"/>
                    </a:solidFill>
                  </a:tcPr>
                </a:tc>
                <a:tc>
                  <a:txBody>
                    <a:bodyPr/>
                    <a:lstStyle/>
                    <a:p>
                      <a:pPr lvl="0" algn="l" eaLnBrk="1" latinLnBrk="1" hangingPunct="1"/>
                      <a:r>
                        <a:rPr lang="en-US" altLang="en-US" sz="1600" b="0">
                          <a:solidFill>
                            <a:srgbClr val="000000"/>
                          </a:solidFill>
                          <a:latin typeface="Times New Roman" pitchFamily="18" charset="0"/>
                          <a:ea typeface="Times New Roman" pitchFamily="18" charset="0"/>
                        </a:rPr>
                        <a:t>The authors declare that they have no conflicts of interest.</a:t>
                      </a:r>
                    </a:p>
                    <a:p>
                      <a:pPr lvl="0" algn="l" eaLnBrk="1" latinLnBrk="1" hangingPunct="1"/>
                      <a:r>
                        <a:t/>
                      </a:r>
                      <a:br/>
                      <a:endParaRPr lang="en-US" altLang="en-US" sz="1600">
                        <a:solidFill>
                          <a:srgbClr val="000000"/>
                        </a:solidFill>
                        <a:latin typeface="Times New Roman" pitchFamily="18" charset="0"/>
                        <a:ea typeface="Times New Roman" pitchFamily="18" charset="0"/>
                      </a:endParaRPr>
                    </a:p>
                  </a:txBody>
                  <a:tcPr marT="45723" marB="45723">
                    <a:lnL w="12700" cap="flat" cmpd="sng">
                      <a:solidFill>
                        <a:schemeClr val="dk1">
                          <a:alpha val="100000"/>
                        </a:schemeClr>
                      </a:solidFill>
                      <a:prstDash val="solid"/>
                      <a:round/>
                    </a:lnL>
                    <a:lnR w="12700" cap="flat" cmpd="sng">
                      <a:solidFill>
                        <a:schemeClr val="dk1">
                          <a:alpha val="100000"/>
                        </a:schemeClr>
                      </a:solidFill>
                      <a:prstDash val="solid"/>
                      <a:round/>
                    </a:lnR>
                    <a:lnT w="38100" cap="flat" cmpd="sng">
                      <a:solidFill>
                        <a:schemeClr val="dk1">
                          <a:alpha val="100000"/>
                        </a:schemeClr>
                      </a:solidFill>
                      <a:prstDash val="solid"/>
                      <a:round/>
                    </a:lnT>
                    <a:lnB w="12700" cap="flat" cmpd="sng">
                      <a:solidFill>
                        <a:schemeClr val="dk1">
                          <a:alpha val="100000"/>
                        </a:schemeClr>
                      </a:solidFill>
                      <a:prstDash val="solid"/>
                      <a:round/>
                    </a:lnB>
                    <a:solidFill>
                      <a:srgbClr val="D5E0D6"/>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4322" name="Table 4194321"/>
          <p:cNvGraphicFramePr>
            <a:graphicFrameLocks/>
          </p:cNvGraphicFramePr>
          <p:nvPr/>
        </p:nvGraphicFramePr>
        <p:xfrm>
          <a:off x="539750" y="404812"/>
          <a:ext cx="7848600" cy="6319837"/>
        </p:xfrm>
        <a:graphic>
          <a:graphicData uri="http://schemas.openxmlformats.org/drawingml/2006/table">
            <a:tbl>
              <a:tblPr/>
              <a:tblGrid>
                <a:gridCol w="862012">
                  <a:extLst>
                    <a:ext uri="{9D8B030D-6E8A-4147-A177-3AD203B41FA5}">
                      <a16:colId xmlns:a16="http://schemas.microsoft.com/office/drawing/2014/main" val="20000"/>
                    </a:ext>
                  </a:extLst>
                </a:gridCol>
                <a:gridCol w="660400">
                  <a:extLst>
                    <a:ext uri="{9D8B030D-6E8A-4147-A177-3AD203B41FA5}">
                      <a16:colId xmlns:a16="http://schemas.microsoft.com/office/drawing/2014/main" val="20001"/>
                    </a:ext>
                  </a:extLst>
                </a:gridCol>
                <a:gridCol w="1068387">
                  <a:extLst>
                    <a:ext uri="{9D8B030D-6E8A-4147-A177-3AD203B41FA5}">
                      <a16:colId xmlns:a16="http://schemas.microsoft.com/office/drawing/2014/main" val="20002"/>
                    </a:ext>
                  </a:extLst>
                </a:gridCol>
                <a:gridCol w="2808287">
                  <a:extLst>
                    <a:ext uri="{9D8B030D-6E8A-4147-A177-3AD203B41FA5}">
                      <a16:colId xmlns:a16="http://schemas.microsoft.com/office/drawing/2014/main" val="20003"/>
                    </a:ext>
                  </a:extLst>
                </a:gridCol>
                <a:gridCol w="1001712">
                  <a:extLst>
                    <a:ext uri="{9D8B030D-6E8A-4147-A177-3AD203B41FA5}">
                      <a16:colId xmlns:a16="http://schemas.microsoft.com/office/drawing/2014/main" val="20004"/>
                    </a:ext>
                  </a:extLst>
                </a:gridCol>
                <a:gridCol w="1447800">
                  <a:extLst>
                    <a:ext uri="{9D8B030D-6E8A-4147-A177-3AD203B41FA5}">
                      <a16:colId xmlns:a16="http://schemas.microsoft.com/office/drawing/2014/main" val="20005"/>
                    </a:ext>
                  </a:extLst>
                </a:gridCol>
              </a:tblGrid>
              <a:tr h="863599">
                <a:tc>
                  <a:txBody>
                    <a:bodyPr/>
                    <a:lstStyle/>
                    <a:p>
                      <a:pPr lvl="0" algn="l" eaLnBrk="1" latinLnBrk="1" hangingPunct="1"/>
                      <a:r>
                        <a:rPr lang="en-US" altLang="en-US" sz="1600" b="1">
                          <a:solidFill>
                            <a:srgbClr val="FFFFFF"/>
                          </a:solidFill>
                          <a:latin typeface="Times New Roman" pitchFamily="18" charset="0"/>
                          <a:ea typeface="Times New Roman" pitchFamily="18" charset="0"/>
                        </a:rPr>
                        <a:t>Paper</a:t>
                      </a:r>
                    </a:p>
                  </a:txBody>
                  <a:tcPr marT="45723" marB="45723">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38100" cap="flat" cmpd="sng">
                      <a:solidFill>
                        <a:schemeClr val="dk1">
                          <a:alpha val="100000"/>
                        </a:schemeClr>
                      </a:solidFill>
                      <a:prstDash val="solid"/>
                      <a:round/>
                    </a:lnB>
                    <a:solidFill>
                      <a:schemeClr val="accent1"/>
                    </a:solidFill>
                  </a:tcPr>
                </a:tc>
                <a:tc>
                  <a:txBody>
                    <a:bodyPr/>
                    <a:lstStyle/>
                    <a:p>
                      <a:pPr lvl="0" algn="l" eaLnBrk="1" latinLnBrk="1" hangingPunct="1"/>
                      <a:r>
                        <a:rPr lang="en-US" altLang="en-US" sz="1600" b="1">
                          <a:solidFill>
                            <a:srgbClr val="FFFFFF"/>
                          </a:solidFill>
                          <a:latin typeface="Times New Roman" pitchFamily="18" charset="0"/>
                          <a:ea typeface="Times New Roman" pitchFamily="18" charset="0"/>
                        </a:rPr>
                        <a:t>Authour</a:t>
                      </a:r>
                    </a:p>
                  </a:txBody>
                  <a:tcPr marT="45723" marB="45723">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38100" cap="flat" cmpd="sng">
                      <a:solidFill>
                        <a:schemeClr val="dk1">
                          <a:alpha val="100000"/>
                        </a:schemeClr>
                      </a:solidFill>
                      <a:prstDash val="solid"/>
                      <a:round/>
                    </a:lnB>
                    <a:solidFill>
                      <a:schemeClr val="accent1"/>
                    </a:solidFill>
                  </a:tcPr>
                </a:tc>
                <a:tc>
                  <a:txBody>
                    <a:bodyPr/>
                    <a:lstStyle/>
                    <a:p>
                      <a:pPr lvl="0" algn="l" eaLnBrk="1" latinLnBrk="1" hangingPunct="1"/>
                      <a:r>
                        <a:rPr lang="en-US" altLang="en-US" sz="1600" b="1">
                          <a:solidFill>
                            <a:srgbClr val="FFFFFF"/>
                          </a:solidFill>
                          <a:latin typeface="Times New Roman" pitchFamily="18" charset="0"/>
                          <a:ea typeface="Times New Roman" pitchFamily="18" charset="0"/>
                        </a:rPr>
                        <a:t>Title (year)</a:t>
                      </a:r>
                    </a:p>
                  </a:txBody>
                  <a:tcPr marT="45723" marB="45723">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38100" cap="flat" cmpd="sng">
                      <a:solidFill>
                        <a:schemeClr val="dk1">
                          <a:alpha val="100000"/>
                        </a:schemeClr>
                      </a:solidFill>
                      <a:prstDash val="solid"/>
                      <a:round/>
                    </a:lnB>
                    <a:solidFill>
                      <a:schemeClr val="accent1"/>
                    </a:solidFill>
                  </a:tcPr>
                </a:tc>
                <a:tc>
                  <a:txBody>
                    <a:bodyPr/>
                    <a:lstStyle/>
                    <a:p>
                      <a:pPr lvl="0" algn="l" eaLnBrk="1" latinLnBrk="1" hangingPunct="1"/>
                      <a:r>
                        <a:rPr lang="en-US" altLang="en-US" sz="1600" b="1">
                          <a:solidFill>
                            <a:srgbClr val="FFFFFF"/>
                          </a:solidFill>
                          <a:latin typeface="Times New Roman" pitchFamily="18" charset="0"/>
                          <a:ea typeface="Times New Roman" pitchFamily="18" charset="0"/>
                        </a:rPr>
                        <a:t>Explanation</a:t>
                      </a:r>
                    </a:p>
                  </a:txBody>
                  <a:tcPr marT="45723" marB="45723">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38100" cap="flat" cmpd="sng">
                      <a:solidFill>
                        <a:schemeClr val="dk1">
                          <a:alpha val="100000"/>
                        </a:schemeClr>
                      </a:solidFill>
                      <a:prstDash val="solid"/>
                      <a:round/>
                    </a:lnB>
                    <a:solidFill>
                      <a:schemeClr val="accent1"/>
                    </a:solidFill>
                  </a:tcPr>
                </a:tc>
                <a:tc>
                  <a:txBody>
                    <a:bodyPr/>
                    <a:lstStyle/>
                    <a:p>
                      <a:pPr lvl="0" algn="l" eaLnBrk="1" latinLnBrk="1" hangingPunct="1"/>
                      <a:r>
                        <a:rPr lang="en-US" altLang="en-US" sz="1600" b="1">
                          <a:solidFill>
                            <a:srgbClr val="FFFFFF"/>
                          </a:solidFill>
                          <a:latin typeface="Times New Roman" pitchFamily="18" charset="0"/>
                          <a:ea typeface="Times New Roman" pitchFamily="18" charset="0"/>
                        </a:rPr>
                        <a:t>Merits</a:t>
                      </a:r>
                    </a:p>
                  </a:txBody>
                  <a:tcPr marT="45723" marB="45723">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38100" cap="flat" cmpd="sng">
                      <a:solidFill>
                        <a:schemeClr val="dk1">
                          <a:alpha val="100000"/>
                        </a:schemeClr>
                      </a:solidFill>
                      <a:prstDash val="solid"/>
                      <a:round/>
                    </a:lnB>
                    <a:solidFill>
                      <a:schemeClr val="accent1"/>
                    </a:solidFill>
                  </a:tcPr>
                </a:tc>
                <a:tc>
                  <a:txBody>
                    <a:bodyPr/>
                    <a:lstStyle/>
                    <a:p>
                      <a:pPr lvl="0" algn="l" eaLnBrk="1" latinLnBrk="1" hangingPunct="1"/>
                      <a:r>
                        <a:rPr lang="en-US" altLang="en-US" sz="1600" b="1">
                          <a:solidFill>
                            <a:srgbClr val="FFFFFF"/>
                          </a:solidFill>
                          <a:latin typeface="Times New Roman" pitchFamily="18" charset="0"/>
                          <a:ea typeface="Times New Roman" pitchFamily="18" charset="0"/>
                        </a:rPr>
                        <a:t>Demerits</a:t>
                      </a:r>
                    </a:p>
                  </a:txBody>
                  <a:tcPr marT="45723" marB="45723">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38100" cap="flat" cmpd="sng">
                      <a:solidFill>
                        <a:schemeClr val="dk1">
                          <a:alpha val="100000"/>
                        </a:schemeClr>
                      </a:solidFill>
                      <a:prstDash val="solid"/>
                      <a:round/>
                    </a:lnB>
                    <a:solidFill>
                      <a:schemeClr val="accent1"/>
                    </a:solidFill>
                  </a:tcPr>
                </a:tc>
                <a:extLst>
                  <a:ext uri="{0D108BD9-81ED-4DB2-BD59-A6C34878D82A}">
                    <a16:rowId xmlns:a16="http://schemas.microsoft.com/office/drawing/2014/main" val="10000"/>
                  </a:ext>
                </a:extLst>
              </a:tr>
              <a:tr h="5456237">
                <a:tc>
                  <a:txBody>
                    <a:bodyPr/>
                    <a:lstStyle/>
                    <a:p>
                      <a:pPr lvl="0" algn="l" eaLnBrk="1" latinLnBrk="1" hangingPunct="1"/>
                      <a:r>
                        <a:rPr lang="en-IN" altLang="en-US" sz="1600" b="0">
                          <a:solidFill>
                            <a:srgbClr val="000000"/>
                          </a:solidFill>
                          <a:latin typeface="Times New Roman" pitchFamily="18" charset="0"/>
                          <a:ea typeface="Times New Roman" pitchFamily="18" charset="0"/>
                          <a:hlinkClick r:id="rId2"/>
                        </a:rPr>
                        <a:t>https://www.aclweb.org/anthology/J01-4004/</a:t>
                      </a:r>
                    </a:p>
                  </a:txBody>
                  <a:tcPr marT="45723" marB="45723">
                    <a:lnL w="12700" cap="flat" cmpd="sng">
                      <a:solidFill>
                        <a:schemeClr val="dk1">
                          <a:alpha val="100000"/>
                        </a:schemeClr>
                      </a:solidFill>
                      <a:prstDash val="solid"/>
                      <a:round/>
                    </a:lnL>
                    <a:lnR w="12700" cap="flat" cmpd="sng">
                      <a:solidFill>
                        <a:schemeClr val="dk1">
                          <a:alpha val="100000"/>
                        </a:schemeClr>
                      </a:solidFill>
                      <a:prstDash val="solid"/>
                      <a:round/>
                    </a:lnR>
                    <a:lnT w="38100" cap="flat" cmpd="sng">
                      <a:solidFill>
                        <a:schemeClr val="dk1">
                          <a:alpha val="100000"/>
                        </a:schemeClr>
                      </a:solidFill>
                      <a:prstDash val="solid"/>
                      <a:round/>
                    </a:lnT>
                    <a:lnB w="12700" cap="flat" cmpd="sng">
                      <a:solidFill>
                        <a:schemeClr val="dk1">
                          <a:alpha val="100000"/>
                        </a:schemeClr>
                      </a:solidFill>
                      <a:prstDash val="solid"/>
                      <a:round/>
                    </a:lnB>
                    <a:solidFill>
                      <a:srgbClr val="D5E0D6"/>
                    </a:solidFill>
                  </a:tcPr>
                </a:tc>
                <a:tc>
                  <a:txBody>
                    <a:bodyPr/>
                    <a:lstStyle/>
                    <a:p>
                      <a:pPr lvl="0" algn="l" eaLnBrk="1" latinLnBrk="1" hangingPunct="1"/>
                      <a:r>
                        <a:rPr lang="en-IN" altLang="en-US" sz="1600" b="0">
                          <a:solidFill>
                            <a:srgbClr val="000000"/>
                          </a:solidFill>
                          <a:latin typeface="Times New Roman" pitchFamily="18" charset="0"/>
                          <a:ea typeface="Times New Roman" pitchFamily="18" charset="0"/>
                        </a:rPr>
                        <a:t>Wee Meng Soon,</a:t>
                      </a:r>
                    </a:p>
                    <a:p>
                      <a:pPr lvl="0" algn="l" eaLnBrk="1" latinLnBrk="1" hangingPunct="1"/>
                      <a:r>
                        <a:rPr lang="en-IN" altLang="en-US" sz="1600" b="0">
                          <a:solidFill>
                            <a:srgbClr val="000000"/>
                          </a:solidFill>
                          <a:latin typeface="Times New Roman" pitchFamily="18" charset="0"/>
                          <a:ea typeface="Times New Roman" pitchFamily="18" charset="0"/>
                        </a:rPr>
                        <a:t>Hwee Tou Ng Daniel Chung Yong Lim</a:t>
                      </a:r>
                    </a:p>
                  </a:txBody>
                  <a:tcPr marT="45723" marB="45723">
                    <a:lnL w="12700" cap="flat" cmpd="sng">
                      <a:solidFill>
                        <a:schemeClr val="dk1">
                          <a:alpha val="100000"/>
                        </a:schemeClr>
                      </a:solidFill>
                      <a:prstDash val="solid"/>
                      <a:round/>
                    </a:lnL>
                    <a:lnR w="12700" cap="flat" cmpd="sng">
                      <a:solidFill>
                        <a:schemeClr val="dk1">
                          <a:alpha val="100000"/>
                        </a:schemeClr>
                      </a:solidFill>
                      <a:prstDash val="solid"/>
                      <a:round/>
                    </a:lnR>
                    <a:lnT w="38100" cap="flat" cmpd="sng">
                      <a:solidFill>
                        <a:schemeClr val="dk1">
                          <a:alpha val="100000"/>
                        </a:schemeClr>
                      </a:solidFill>
                      <a:prstDash val="solid"/>
                      <a:round/>
                    </a:lnT>
                    <a:lnB w="12700" cap="flat" cmpd="sng">
                      <a:solidFill>
                        <a:schemeClr val="dk1">
                          <a:alpha val="100000"/>
                        </a:schemeClr>
                      </a:solidFill>
                      <a:prstDash val="solid"/>
                      <a:round/>
                    </a:lnB>
                    <a:solidFill>
                      <a:srgbClr val="D5E0D6"/>
                    </a:solidFill>
                  </a:tcPr>
                </a:tc>
                <a:tc>
                  <a:txBody>
                    <a:bodyPr/>
                    <a:lstStyle/>
                    <a:p>
                      <a:pPr lvl="0" algn="l" eaLnBrk="1" latinLnBrk="1" hangingPunct="1"/>
                      <a:r>
                        <a:rPr lang="en-US" altLang="en-US" sz="1600" b="0">
                          <a:solidFill>
                            <a:srgbClr val="000000"/>
                          </a:solidFill>
                          <a:latin typeface="Times New Roman" pitchFamily="18" charset="0"/>
                          <a:ea typeface="Times New Roman" pitchFamily="18" charset="0"/>
                        </a:rPr>
                        <a:t>A Machine Learning Approach to Coreference Resolution of Noun Phrases(2001) </a:t>
                      </a:r>
                      <a:endParaRPr lang="zh-CN" altLang="en-US"/>
                    </a:p>
                  </a:txBody>
                  <a:tcPr marT="45723" marB="45723">
                    <a:lnL w="12700" cap="flat" cmpd="sng">
                      <a:solidFill>
                        <a:schemeClr val="dk1">
                          <a:alpha val="100000"/>
                        </a:schemeClr>
                      </a:solidFill>
                      <a:prstDash val="solid"/>
                      <a:round/>
                    </a:lnL>
                    <a:lnR w="12700" cap="flat" cmpd="sng">
                      <a:solidFill>
                        <a:schemeClr val="dk1">
                          <a:alpha val="100000"/>
                        </a:schemeClr>
                      </a:solidFill>
                      <a:prstDash val="solid"/>
                      <a:round/>
                    </a:lnR>
                    <a:lnT w="38100" cap="flat" cmpd="sng">
                      <a:solidFill>
                        <a:schemeClr val="dk1">
                          <a:alpha val="100000"/>
                        </a:schemeClr>
                      </a:solidFill>
                      <a:prstDash val="solid"/>
                      <a:round/>
                    </a:lnT>
                    <a:lnB w="12700" cap="flat" cmpd="sng">
                      <a:solidFill>
                        <a:schemeClr val="dk1">
                          <a:alpha val="100000"/>
                        </a:schemeClr>
                      </a:solidFill>
                      <a:prstDash val="solid"/>
                      <a:round/>
                    </a:lnB>
                    <a:solidFill>
                      <a:srgbClr val="D5E0D6"/>
                    </a:solidFill>
                  </a:tcPr>
                </a:tc>
                <a:tc>
                  <a:txBody>
                    <a:bodyPr/>
                    <a:lstStyle/>
                    <a:p>
                      <a:pPr lvl="0" algn="l" eaLnBrk="1" latinLnBrk="1" hangingPunct="1"/>
                      <a:r>
                        <a:rPr lang="en-US" altLang="en-US" sz="1600" b="0">
                          <a:solidFill>
                            <a:srgbClr val="000000"/>
                          </a:solidFill>
                          <a:latin typeface="Times New Roman" pitchFamily="18" charset="0"/>
                          <a:ea typeface="Times New Roman" pitchFamily="18" charset="0"/>
                        </a:rPr>
                        <a:t>a learning approach to coreference resolution of noun phrases in unrestricted text. The approach learns from a small, annotated corpus and the task includes resolving not just a certain type of noun phrase but rather general noun phrases. It also does not restrict the entity types of the noun phrases; that is, coreference is assigned whether they are of "organization," "person," or other types. We evaluate our approach on common data sets and obtain encouraging results, indicating that on the general noun phrase coreference task, the learning approach holds promise and achieves accuracy comparable to that of nonlearning approaches</a:t>
                      </a:r>
                    </a:p>
                  </a:txBody>
                  <a:tcPr marT="45723" marB="45723">
                    <a:lnL w="12700" cap="flat" cmpd="sng">
                      <a:solidFill>
                        <a:schemeClr val="dk1">
                          <a:alpha val="100000"/>
                        </a:schemeClr>
                      </a:solidFill>
                      <a:prstDash val="solid"/>
                      <a:round/>
                    </a:lnL>
                    <a:lnR w="12700" cap="flat" cmpd="sng">
                      <a:solidFill>
                        <a:schemeClr val="dk1">
                          <a:alpha val="100000"/>
                        </a:schemeClr>
                      </a:solidFill>
                      <a:prstDash val="solid"/>
                      <a:round/>
                    </a:lnR>
                    <a:lnT w="38100" cap="flat" cmpd="sng">
                      <a:solidFill>
                        <a:schemeClr val="dk1">
                          <a:alpha val="100000"/>
                        </a:schemeClr>
                      </a:solidFill>
                      <a:prstDash val="solid"/>
                      <a:round/>
                    </a:lnT>
                    <a:lnB w="12700" cap="flat" cmpd="sng">
                      <a:solidFill>
                        <a:schemeClr val="dk1">
                          <a:alpha val="100000"/>
                        </a:schemeClr>
                      </a:solidFill>
                      <a:prstDash val="solid"/>
                      <a:round/>
                    </a:lnB>
                    <a:solidFill>
                      <a:srgbClr val="D5E0D6"/>
                    </a:solidFill>
                  </a:tcPr>
                </a:tc>
                <a:tc>
                  <a:txBody>
                    <a:bodyPr/>
                    <a:lstStyle/>
                    <a:p>
                      <a:pPr lvl="0" algn="l" eaLnBrk="1" latinLnBrk="1" hangingPunct="1"/>
                      <a:r>
                        <a:rPr lang="en-US" altLang="en-US" sz="1600" b="0">
                          <a:solidFill>
                            <a:srgbClr val="000000"/>
                          </a:solidFill>
                          <a:latin typeface="Times New Roman" pitchFamily="18" charset="0"/>
                          <a:ea typeface="Times New Roman" pitchFamily="18" charset="0"/>
                        </a:rPr>
                        <a:t>The approach learns from a small, annotated corpus and the task includes resolving not just pronouns but general noun phrases</a:t>
                      </a:r>
                    </a:p>
                  </a:txBody>
                  <a:tcPr marT="45723" marB="45723">
                    <a:lnL w="12700" cap="flat" cmpd="sng">
                      <a:solidFill>
                        <a:schemeClr val="dk1">
                          <a:alpha val="100000"/>
                        </a:schemeClr>
                      </a:solidFill>
                      <a:prstDash val="solid"/>
                      <a:round/>
                    </a:lnL>
                    <a:lnR w="12700" cap="flat" cmpd="sng">
                      <a:solidFill>
                        <a:schemeClr val="dk1">
                          <a:alpha val="100000"/>
                        </a:schemeClr>
                      </a:solidFill>
                      <a:prstDash val="solid"/>
                      <a:round/>
                    </a:lnR>
                    <a:lnT w="38100" cap="flat" cmpd="sng">
                      <a:solidFill>
                        <a:schemeClr val="dk1">
                          <a:alpha val="100000"/>
                        </a:schemeClr>
                      </a:solidFill>
                      <a:prstDash val="solid"/>
                      <a:round/>
                    </a:lnT>
                    <a:lnB w="12700" cap="flat" cmpd="sng">
                      <a:solidFill>
                        <a:schemeClr val="dk1">
                          <a:alpha val="100000"/>
                        </a:schemeClr>
                      </a:solidFill>
                      <a:prstDash val="solid"/>
                      <a:round/>
                    </a:lnB>
                    <a:solidFill>
                      <a:srgbClr val="D5E0D6"/>
                    </a:solidFill>
                  </a:tcPr>
                </a:tc>
                <a:tc>
                  <a:txBody>
                    <a:bodyPr/>
                    <a:lstStyle/>
                    <a:p>
                      <a:pPr lvl="0" algn="l" eaLnBrk="1" latinLnBrk="1" hangingPunct="1"/>
                      <a:r>
                        <a:rPr lang="en-US" altLang="en-US" sz="1600" b="0">
                          <a:solidFill>
                            <a:srgbClr val="000000"/>
                          </a:solidFill>
                          <a:latin typeface="Times New Roman" pitchFamily="18" charset="0"/>
                          <a:ea typeface="Times New Roman" pitchFamily="18" charset="0"/>
                        </a:rPr>
                        <a:t>a long tradition of work on coreference resolution within computational linguistics, but most of it was not subject to empirical evaluation </a:t>
                      </a:r>
                    </a:p>
                  </a:txBody>
                  <a:tcPr marT="45723" marB="45723">
                    <a:lnL w="12700" cap="flat" cmpd="sng">
                      <a:solidFill>
                        <a:schemeClr val="dk1">
                          <a:alpha val="100000"/>
                        </a:schemeClr>
                      </a:solidFill>
                      <a:prstDash val="solid"/>
                      <a:round/>
                    </a:lnL>
                    <a:lnR w="12700" cap="flat" cmpd="sng">
                      <a:solidFill>
                        <a:schemeClr val="dk1">
                          <a:alpha val="100000"/>
                        </a:schemeClr>
                      </a:solidFill>
                      <a:prstDash val="solid"/>
                      <a:round/>
                    </a:lnR>
                    <a:lnT w="38100" cap="flat" cmpd="sng">
                      <a:solidFill>
                        <a:schemeClr val="dk1">
                          <a:alpha val="100000"/>
                        </a:schemeClr>
                      </a:solidFill>
                      <a:prstDash val="solid"/>
                      <a:round/>
                    </a:lnT>
                    <a:lnB w="12700" cap="flat" cmpd="sng">
                      <a:solidFill>
                        <a:schemeClr val="dk1">
                          <a:alpha val="100000"/>
                        </a:schemeClr>
                      </a:solidFill>
                      <a:prstDash val="solid"/>
                      <a:round/>
                    </a:lnB>
                    <a:solidFill>
                      <a:srgbClr val="D5E0D6"/>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4323" name="Table 4194322"/>
          <p:cNvGraphicFramePr>
            <a:graphicFrameLocks/>
          </p:cNvGraphicFramePr>
          <p:nvPr/>
        </p:nvGraphicFramePr>
        <p:xfrm>
          <a:off x="900112" y="260350"/>
          <a:ext cx="7848600" cy="7783512"/>
        </p:xfrm>
        <a:graphic>
          <a:graphicData uri="http://schemas.openxmlformats.org/drawingml/2006/table">
            <a:tbl>
              <a:tblPr/>
              <a:tblGrid>
                <a:gridCol w="862012">
                  <a:extLst>
                    <a:ext uri="{9D8B030D-6E8A-4147-A177-3AD203B41FA5}">
                      <a16:colId xmlns:a16="http://schemas.microsoft.com/office/drawing/2014/main" val="20000"/>
                    </a:ext>
                  </a:extLst>
                </a:gridCol>
                <a:gridCol w="660400">
                  <a:extLst>
                    <a:ext uri="{9D8B030D-6E8A-4147-A177-3AD203B41FA5}">
                      <a16:colId xmlns:a16="http://schemas.microsoft.com/office/drawing/2014/main" val="20001"/>
                    </a:ext>
                  </a:extLst>
                </a:gridCol>
                <a:gridCol w="1068387">
                  <a:extLst>
                    <a:ext uri="{9D8B030D-6E8A-4147-A177-3AD203B41FA5}">
                      <a16:colId xmlns:a16="http://schemas.microsoft.com/office/drawing/2014/main" val="20002"/>
                    </a:ext>
                  </a:extLst>
                </a:gridCol>
                <a:gridCol w="2808287">
                  <a:extLst>
                    <a:ext uri="{9D8B030D-6E8A-4147-A177-3AD203B41FA5}">
                      <a16:colId xmlns:a16="http://schemas.microsoft.com/office/drawing/2014/main" val="20003"/>
                    </a:ext>
                  </a:extLst>
                </a:gridCol>
                <a:gridCol w="1001712">
                  <a:extLst>
                    <a:ext uri="{9D8B030D-6E8A-4147-A177-3AD203B41FA5}">
                      <a16:colId xmlns:a16="http://schemas.microsoft.com/office/drawing/2014/main" val="20004"/>
                    </a:ext>
                  </a:extLst>
                </a:gridCol>
                <a:gridCol w="1447800">
                  <a:extLst>
                    <a:ext uri="{9D8B030D-6E8A-4147-A177-3AD203B41FA5}">
                      <a16:colId xmlns:a16="http://schemas.microsoft.com/office/drawing/2014/main" val="20005"/>
                    </a:ext>
                  </a:extLst>
                </a:gridCol>
              </a:tblGrid>
              <a:tr h="863599">
                <a:tc>
                  <a:txBody>
                    <a:bodyPr/>
                    <a:lstStyle/>
                    <a:p>
                      <a:pPr lvl="0" algn="l" eaLnBrk="1" latinLnBrk="1" hangingPunct="1"/>
                      <a:r>
                        <a:rPr lang="en-US" altLang="en-US" sz="1600" b="1">
                          <a:solidFill>
                            <a:srgbClr val="FFFFFF"/>
                          </a:solidFill>
                          <a:latin typeface="Times New Roman" pitchFamily="18" charset="0"/>
                          <a:ea typeface="Times New Roman" pitchFamily="18" charset="0"/>
                        </a:rPr>
                        <a:t>Paper</a:t>
                      </a:r>
                    </a:p>
                  </a:txBody>
                  <a:tcPr marT="45723" marB="45723">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38100" cap="flat" cmpd="sng">
                      <a:solidFill>
                        <a:schemeClr val="dk1">
                          <a:alpha val="100000"/>
                        </a:schemeClr>
                      </a:solidFill>
                      <a:prstDash val="solid"/>
                      <a:round/>
                    </a:lnB>
                    <a:solidFill>
                      <a:schemeClr val="accent1"/>
                    </a:solidFill>
                  </a:tcPr>
                </a:tc>
                <a:tc>
                  <a:txBody>
                    <a:bodyPr/>
                    <a:lstStyle/>
                    <a:p>
                      <a:pPr lvl="0" algn="l" eaLnBrk="1" latinLnBrk="1" hangingPunct="1"/>
                      <a:r>
                        <a:rPr lang="en-US" altLang="en-US" sz="1600" b="1">
                          <a:solidFill>
                            <a:srgbClr val="FFFFFF"/>
                          </a:solidFill>
                          <a:latin typeface="Times New Roman" pitchFamily="18" charset="0"/>
                          <a:ea typeface="Times New Roman" pitchFamily="18" charset="0"/>
                        </a:rPr>
                        <a:t>Authour</a:t>
                      </a:r>
                    </a:p>
                  </a:txBody>
                  <a:tcPr marT="45723" marB="45723">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38100" cap="flat" cmpd="sng">
                      <a:solidFill>
                        <a:schemeClr val="dk1">
                          <a:alpha val="100000"/>
                        </a:schemeClr>
                      </a:solidFill>
                      <a:prstDash val="solid"/>
                      <a:round/>
                    </a:lnB>
                    <a:solidFill>
                      <a:schemeClr val="accent1"/>
                    </a:solidFill>
                  </a:tcPr>
                </a:tc>
                <a:tc>
                  <a:txBody>
                    <a:bodyPr/>
                    <a:lstStyle/>
                    <a:p>
                      <a:pPr lvl="0" algn="l" eaLnBrk="1" latinLnBrk="1" hangingPunct="1"/>
                      <a:r>
                        <a:rPr lang="en-US" altLang="en-US" sz="1600" b="1">
                          <a:solidFill>
                            <a:srgbClr val="FFFFFF"/>
                          </a:solidFill>
                          <a:latin typeface="Times New Roman" pitchFamily="18" charset="0"/>
                          <a:ea typeface="Times New Roman" pitchFamily="18" charset="0"/>
                        </a:rPr>
                        <a:t>Title (year)</a:t>
                      </a:r>
                    </a:p>
                  </a:txBody>
                  <a:tcPr marT="45723" marB="45723">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38100" cap="flat" cmpd="sng">
                      <a:solidFill>
                        <a:schemeClr val="dk1">
                          <a:alpha val="100000"/>
                        </a:schemeClr>
                      </a:solidFill>
                      <a:prstDash val="solid"/>
                      <a:round/>
                    </a:lnB>
                    <a:solidFill>
                      <a:schemeClr val="accent1"/>
                    </a:solidFill>
                  </a:tcPr>
                </a:tc>
                <a:tc>
                  <a:txBody>
                    <a:bodyPr/>
                    <a:lstStyle/>
                    <a:p>
                      <a:pPr lvl="0" algn="l" eaLnBrk="1" latinLnBrk="1" hangingPunct="1"/>
                      <a:r>
                        <a:rPr lang="en-US" altLang="en-US" sz="1600" b="1">
                          <a:solidFill>
                            <a:srgbClr val="FFFFFF"/>
                          </a:solidFill>
                          <a:latin typeface="Times New Roman" pitchFamily="18" charset="0"/>
                          <a:ea typeface="Times New Roman" pitchFamily="18" charset="0"/>
                        </a:rPr>
                        <a:t>Explanation</a:t>
                      </a:r>
                    </a:p>
                  </a:txBody>
                  <a:tcPr marT="45723" marB="45723">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38100" cap="flat" cmpd="sng">
                      <a:solidFill>
                        <a:schemeClr val="dk1">
                          <a:alpha val="100000"/>
                        </a:schemeClr>
                      </a:solidFill>
                      <a:prstDash val="solid"/>
                      <a:round/>
                    </a:lnB>
                    <a:solidFill>
                      <a:schemeClr val="accent1"/>
                    </a:solidFill>
                  </a:tcPr>
                </a:tc>
                <a:tc>
                  <a:txBody>
                    <a:bodyPr/>
                    <a:lstStyle/>
                    <a:p>
                      <a:pPr lvl="0" algn="l" eaLnBrk="1" latinLnBrk="1" hangingPunct="1"/>
                      <a:r>
                        <a:rPr lang="en-US" altLang="en-US" sz="1600" b="1">
                          <a:solidFill>
                            <a:srgbClr val="FFFFFF"/>
                          </a:solidFill>
                          <a:latin typeface="Times New Roman" pitchFamily="18" charset="0"/>
                          <a:ea typeface="Times New Roman" pitchFamily="18" charset="0"/>
                        </a:rPr>
                        <a:t>Merits</a:t>
                      </a:r>
                    </a:p>
                  </a:txBody>
                  <a:tcPr marT="45723" marB="45723">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38100" cap="flat" cmpd="sng">
                      <a:solidFill>
                        <a:schemeClr val="dk1">
                          <a:alpha val="100000"/>
                        </a:schemeClr>
                      </a:solidFill>
                      <a:prstDash val="solid"/>
                      <a:round/>
                    </a:lnB>
                    <a:solidFill>
                      <a:schemeClr val="accent1"/>
                    </a:solidFill>
                  </a:tcPr>
                </a:tc>
                <a:tc>
                  <a:txBody>
                    <a:bodyPr/>
                    <a:lstStyle/>
                    <a:p>
                      <a:pPr lvl="0" algn="l" eaLnBrk="1" latinLnBrk="1" hangingPunct="1"/>
                      <a:r>
                        <a:rPr lang="en-US" altLang="en-US" sz="1600" b="1">
                          <a:solidFill>
                            <a:srgbClr val="FFFFFF"/>
                          </a:solidFill>
                          <a:latin typeface="Times New Roman" pitchFamily="18" charset="0"/>
                          <a:ea typeface="Times New Roman" pitchFamily="18" charset="0"/>
                        </a:rPr>
                        <a:t>Demerits</a:t>
                      </a:r>
                    </a:p>
                  </a:txBody>
                  <a:tcPr marT="45723" marB="45723">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38100" cap="flat" cmpd="sng">
                      <a:solidFill>
                        <a:schemeClr val="dk1">
                          <a:alpha val="100000"/>
                        </a:schemeClr>
                      </a:solidFill>
                      <a:prstDash val="solid"/>
                      <a:round/>
                    </a:lnB>
                    <a:solidFill>
                      <a:schemeClr val="accent1"/>
                    </a:solidFill>
                  </a:tcPr>
                </a:tc>
                <a:extLst>
                  <a:ext uri="{0D108BD9-81ED-4DB2-BD59-A6C34878D82A}">
                    <a16:rowId xmlns:a16="http://schemas.microsoft.com/office/drawing/2014/main" val="10000"/>
                  </a:ext>
                </a:extLst>
              </a:tr>
              <a:tr h="6919912">
                <a:tc>
                  <a:txBody>
                    <a:bodyPr/>
                    <a:lstStyle/>
                    <a:p>
                      <a:pPr lvl="0" algn="l" eaLnBrk="1" latinLnBrk="1" hangingPunct="1"/>
                      <a:r>
                        <a:rPr lang="en-IN" altLang="en-US" sz="1600" b="0">
                          <a:solidFill>
                            <a:srgbClr val="000000"/>
                          </a:solidFill>
                          <a:latin typeface="Times New Roman" pitchFamily="18" charset="0"/>
                          <a:ea typeface="Times New Roman" pitchFamily="18" charset="0"/>
                          <a:hlinkClick r:id="rId2"/>
                        </a:rPr>
                        <a:t>http://citeseerx.ist.psu.edu/viewdoc/summary?doi=10.1.1.47.5848</a:t>
                      </a:r>
                    </a:p>
                  </a:txBody>
                  <a:tcPr marT="45723" marB="45723">
                    <a:lnL w="12700" cap="flat" cmpd="sng">
                      <a:solidFill>
                        <a:schemeClr val="dk1">
                          <a:alpha val="100000"/>
                        </a:schemeClr>
                      </a:solidFill>
                      <a:prstDash val="solid"/>
                      <a:round/>
                    </a:lnL>
                    <a:lnR w="12700" cap="flat" cmpd="sng">
                      <a:solidFill>
                        <a:schemeClr val="dk1">
                          <a:alpha val="100000"/>
                        </a:schemeClr>
                      </a:solidFill>
                      <a:prstDash val="solid"/>
                      <a:round/>
                    </a:lnR>
                    <a:lnT w="38100" cap="flat" cmpd="sng">
                      <a:solidFill>
                        <a:schemeClr val="dk1">
                          <a:alpha val="100000"/>
                        </a:schemeClr>
                      </a:solidFill>
                      <a:prstDash val="solid"/>
                      <a:round/>
                    </a:lnT>
                    <a:lnB w="12700" cap="flat" cmpd="sng">
                      <a:solidFill>
                        <a:schemeClr val="dk1">
                          <a:alpha val="100000"/>
                        </a:schemeClr>
                      </a:solidFill>
                      <a:prstDash val="solid"/>
                      <a:round/>
                    </a:lnB>
                    <a:solidFill>
                      <a:srgbClr val="D5E0D6"/>
                    </a:solidFill>
                  </a:tcPr>
                </a:tc>
                <a:tc>
                  <a:txBody>
                    <a:bodyPr/>
                    <a:lstStyle/>
                    <a:p>
                      <a:pPr lvl="0" algn="l" eaLnBrk="1" latinLnBrk="1" hangingPunct="1"/>
                      <a:r>
                        <a:rPr lang="en-US" altLang="en-US" sz="1600" b="0">
                          <a:solidFill>
                            <a:srgbClr val="000000"/>
                          </a:solidFill>
                          <a:latin typeface="Times New Roman" pitchFamily="18" charset="0"/>
                          <a:ea typeface="Times New Roman" pitchFamily="18" charset="0"/>
                        </a:rPr>
                        <a:t>Amit Bagga , Breck Baldwin</a:t>
                      </a:r>
                    </a:p>
                    <a:p>
                      <a:pPr lvl="0" algn="l" eaLnBrk="1" latinLnBrk="1" hangingPunct="1"/>
                      <a:r>
                        <a:t/>
                      </a:r>
                      <a:br/>
                      <a:endParaRPr lang="en-US" altLang="en-US" sz="1600">
                        <a:solidFill>
                          <a:srgbClr val="000000"/>
                        </a:solidFill>
                        <a:latin typeface="Times New Roman" pitchFamily="18" charset="0"/>
                        <a:ea typeface="Times New Roman" pitchFamily="18" charset="0"/>
                      </a:endParaRPr>
                    </a:p>
                  </a:txBody>
                  <a:tcPr marT="45723" marB="45723">
                    <a:lnL w="12700" cap="flat" cmpd="sng">
                      <a:solidFill>
                        <a:schemeClr val="dk1">
                          <a:alpha val="100000"/>
                        </a:schemeClr>
                      </a:solidFill>
                      <a:prstDash val="solid"/>
                      <a:round/>
                    </a:lnL>
                    <a:lnR w="12700" cap="flat" cmpd="sng">
                      <a:solidFill>
                        <a:schemeClr val="dk1">
                          <a:alpha val="100000"/>
                        </a:schemeClr>
                      </a:solidFill>
                      <a:prstDash val="solid"/>
                      <a:round/>
                    </a:lnR>
                    <a:lnT w="38100" cap="flat" cmpd="sng">
                      <a:solidFill>
                        <a:schemeClr val="dk1">
                          <a:alpha val="100000"/>
                        </a:schemeClr>
                      </a:solidFill>
                      <a:prstDash val="solid"/>
                      <a:round/>
                    </a:lnT>
                    <a:lnB w="12700" cap="flat" cmpd="sng">
                      <a:solidFill>
                        <a:schemeClr val="dk1">
                          <a:alpha val="100000"/>
                        </a:schemeClr>
                      </a:solidFill>
                      <a:prstDash val="solid"/>
                      <a:round/>
                    </a:lnB>
                    <a:solidFill>
                      <a:srgbClr val="D5E0D6"/>
                    </a:solidFill>
                  </a:tcPr>
                </a:tc>
                <a:tc>
                  <a:txBody>
                    <a:bodyPr/>
                    <a:lstStyle/>
                    <a:p>
                      <a:pPr lvl="0" algn="l" eaLnBrk="1" latinLnBrk="1" hangingPunct="1"/>
                      <a:r>
                        <a:rPr lang="en-US" altLang="en-US" sz="1600" b="0">
                          <a:solidFill>
                            <a:srgbClr val="000000"/>
                          </a:solidFill>
                          <a:latin typeface="Times New Roman" pitchFamily="18" charset="0"/>
                          <a:ea typeface="Times New Roman" pitchFamily="18" charset="0"/>
                        </a:rPr>
                        <a:t>Algorithms for Scoring Coreference Chains (1998)</a:t>
                      </a:r>
                    </a:p>
                    <a:p>
                      <a:pPr lvl="0" algn="l" eaLnBrk="1" latinLnBrk="1" hangingPunct="1"/>
                      <a:r>
                        <a:t/>
                      </a:r>
                      <a:br/>
                      <a:endParaRPr lang="en-US" altLang="en-US" sz="1600">
                        <a:solidFill>
                          <a:srgbClr val="000000"/>
                        </a:solidFill>
                        <a:latin typeface="Times New Roman" pitchFamily="18" charset="0"/>
                        <a:ea typeface="Times New Roman" pitchFamily="18" charset="0"/>
                      </a:endParaRPr>
                    </a:p>
                  </a:txBody>
                  <a:tcPr marT="45723" marB="45723">
                    <a:lnL w="12700" cap="flat" cmpd="sng">
                      <a:solidFill>
                        <a:schemeClr val="dk1">
                          <a:alpha val="100000"/>
                        </a:schemeClr>
                      </a:solidFill>
                      <a:prstDash val="solid"/>
                      <a:round/>
                    </a:lnL>
                    <a:lnR w="12700" cap="flat" cmpd="sng">
                      <a:solidFill>
                        <a:schemeClr val="dk1">
                          <a:alpha val="100000"/>
                        </a:schemeClr>
                      </a:solidFill>
                      <a:prstDash val="solid"/>
                      <a:round/>
                    </a:lnR>
                    <a:lnT w="38100" cap="flat" cmpd="sng">
                      <a:solidFill>
                        <a:schemeClr val="dk1">
                          <a:alpha val="100000"/>
                        </a:schemeClr>
                      </a:solidFill>
                      <a:prstDash val="solid"/>
                      <a:round/>
                    </a:lnT>
                    <a:lnB w="12700" cap="flat" cmpd="sng">
                      <a:solidFill>
                        <a:schemeClr val="dk1">
                          <a:alpha val="100000"/>
                        </a:schemeClr>
                      </a:solidFill>
                      <a:prstDash val="solid"/>
                      <a:round/>
                    </a:lnB>
                    <a:solidFill>
                      <a:srgbClr val="D5E0D6"/>
                    </a:solidFill>
                  </a:tcPr>
                </a:tc>
                <a:tc>
                  <a:txBody>
                    <a:bodyPr/>
                    <a:lstStyle/>
                    <a:p>
                      <a:pPr lvl="0" algn="l" eaLnBrk="1" latinLnBrk="1" hangingPunct="1"/>
                      <a:r>
                        <a:rPr lang="en-US" altLang="en-US" sz="1600" b="0">
                          <a:solidFill>
                            <a:srgbClr val="000000"/>
                          </a:solidFill>
                          <a:latin typeface="Times New Roman" pitchFamily="18" charset="0"/>
                          <a:ea typeface="Times New Roman" pitchFamily="18" charset="0"/>
                        </a:rPr>
                        <a:t>several different scoring algorithms and detail their respective strengths and weaknesses for varying classes of processing. and demonstrate that tasks like information extraction have very different needs from information retrieval in terms of how to score the performance of coreference annotation. The score for a particular run is the single strongest measure of how well the system is performing and it can strongly determine directions for further improvements</a:t>
                      </a:r>
                    </a:p>
                  </a:txBody>
                  <a:tcPr marT="45723" marB="45723">
                    <a:lnL w="12700" cap="flat" cmpd="sng">
                      <a:solidFill>
                        <a:schemeClr val="dk1">
                          <a:alpha val="100000"/>
                        </a:schemeClr>
                      </a:solidFill>
                      <a:prstDash val="solid"/>
                      <a:round/>
                    </a:lnL>
                    <a:lnR w="12700" cap="flat" cmpd="sng">
                      <a:solidFill>
                        <a:schemeClr val="dk1">
                          <a:alpha val="100000"/>
                        </a:schemeClr>
                      </a:solidFill>
                      <a:prstDash val="solid"/>
                      <a:round/>
                    </a:lnR>
                    <a:lnT w="38100" cap="flat" cmpd="sng">
                      <a:solidFill>
                        <a:schemeClr val="dk1">
                          <a:alpha val="100000"/>
                        </a:schemeClr>
                      </a:solidFill>
                      <a:prstDash val="solid"/>
                      <a:round/>
                    </a:lnT>
                    <a:lnB w="12700" cap="flat" cmpd="sng">
                      <a:solidFill>
                        <a:schemeClr val="dk1">
                          <a:alpha val="100000"/>
                        </a:schemeClr>
                      </a:solidFill>
                      <a:prstDash val="solid"/>
                      <a:round/>
                    </a:lnB>
                    <a:solidFill>
                      <a:srgbClr val="D5E0D6"/>
                    </a:solidFill>
                  </a:tcPr>
                </a:tc>
                <a:tc>
                  <a:txBody>
                    <a:bodyPr/>
                    <a:lstStyle/>
                    <a:p>
                      <a:pPr lvl="0" algn="l" eaLnBrk="1" latinLnBrk="1" hangingPunct="1"/>
                      <a:r>
                        <a:rPr lang="en-US" altLang="en-US" sz="1600" b="0">
                          <a:solidFill>
                            <a:srgbClr val="000000"/>
                          </a:solidFill>
                          <a:latin typeface="Times New Roman" pitchFamily="18" charset="0"/>
                          <a:ea typeface="Times New Roman" pitchFamily="18" charset="0"/>
                        </a:rPr>
                        <a:t>The score for a particular run is the single strongest measure of how well the system is performing and it can strongly determine directions for further improvements</a:t>
                      </a:r>
                    </a:p>
                  </a:txBody>
                  <a:tcPr marT="45723" marB="45723">
                    <a:lnL w="12700" cap="flat" cmpd="sng">
                      <a:solidFill>
                        <a:schemeClr val="dk1">
                          <a:alpha val="100000"/>
                        </a:schemeClr>
                      </a:solidFill>
                      <a:prstDash val="solid"/>
                      <a:round/>
                    </a:lnL>
                    <a:lnR w="12700" cap="flat" cmpd="sng">
                      <a:solidFill>
                        <a:schemeClr val="dk1">
                          <a:alpha val="100000"/>
                        </a:schemeClr>
                      </a:solidFill>
                      <a:prstDash val="solid"/>
                      <a:round/>
                    </a:lnR>
                    <a:lnT w="38100" cap="flat" cmpd="sng">
                      <a:solidFill>
                        <a:schemeClr val="dk1">
                          <a:alpha val="100000"/>
                        </a:schemeClr>
                      </a:solidFill>
                      <a:prstDash val="solid"/>
                      <a:round/>
                    </a:lnT>
                    <a:lnB w="12700" cap="flat" cmpd="sng">
                      <a:solidFill>
                        <a:schemeClr val="dk1">
                          <a:alpha val="100000"/>
                        </a:schemeClr>
                      </a:solidFill>
                      <a:prstDash val="solid"/>
                      <a:round/>
                    </a:lnB>
                    <a:solidFill>
                      <a:srgbClr val="D5E0D6"/>
                    </a:solidFill>
                  </a:tcPr>
                </a:tc>
                <a:tc>
                  <a:txBody>
                    <a:bodyPr/>
                    <a:lstStyle/>
                    <a:p>
                      <a:pPr lvl="0" algn="l" eaLnBrk="1" latinLnBrk="1" hangingPunct="1"/>
                      <a:r>
                        <a:rPr lang="en-US" altLang="en-US" sz="1600" b="0">
                          <a:solidFill>
                            <a:srgbClr val="000000"/>
                          </a:solidFill>
                          <a:latin typeface="Times New Roman" pitchFamily="18" charset="0"/>
                          <a:ea typeface="Times New Roman" pitchFamily="18" charset="0"/>
                        </a:rPr>
                        <a:t>thms The MUC-6 algorithm is useful for applications/tasks that use single coreference relations at a time rather than resulting equivalence classes. One such obvious application is the MUC-6 coreference task. But, the two shortcomings of this algorithm restrict this algorithm from being useful in a number of other applications</a:t>
                      </a:r>
                    </a:p>
                  </a:txBody>
                  <a:tcPr marT="45723" marB="45723">
                    <a:lnL w="12700" cap="flat" cmpd="sng">
                      <a:solidFill>
                        <a:schemeClr val="dk1">
                          <a:alpha val="100000"/>
                        </a:schemeClr>
                      </a:solidFill>
                      <a:prstDash val="solid"/>
                      <a:round/>
                    </a:lnL>
                    <a:lnR w="12700" cap="flat" cmpd="sng">
                      <a:solidFill>
                        <a:schemeClr val="dk1">
                          <a:alpha val="100000"/>
                        </a:schemeClr>
                      </a:solidFill>
                      <a:prstDash val="solid"/>
                      <a:round/>
                    </a:lnR>
                    <a:lnT w="38100" cap="flat" cmpd="sng">
                      <a:solidFill>
                        <a:schemeClr val="dk1">
                          <a:alpha val="100000"/>
                        </a:schemeClr>
                      </a:solidFill>
                      <a:prstDash val="solid"/>
                      <a:round/>
                    </a:lnT>
                    <a:lnB w="12700" cap="flat" cmpd="sng">
                      <a:solidFill>
                        <a:schemeClr val="dk1">
                          <a:alpha val="100000"/>
                        </a:schemeClr>
                      </a:solidFill>
                      <a:prstDash val="solid"/>
                      <a:round/>
                    </a:lnB>
                    <a:solidFill>
                      <a:srgbClr val="D5E0D6"/>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7" name="Title 2097156"/>
          <p:cNvPicPr>
            <a:picLocks noGrp="1"/>
          </p:cNvPicPr>
          <p:nvPr>
            <p:ph type="title" idx="4294967295"/>
          </p:nvPr>
        </p:nvPicPr>
        <p:blipFill>
          <a:blip r:embed="rId2"/>
          <a:srcRect/>
          <a:stretch>
            <a:fillRect/>
          </a:stretch>
        </p:blipFill>
        <p:spPr>
          <a:xfrm>
            <a:off x="450850" y="249237"/>
            <a:ext cx="8540750" cy="1165225"/>
          </a:xfrm>
          <a:prstGeom prst="rect">
            <a:avLst/>
          </a:prstGeom>
          <a:noFill/>
          <a:ln>
            <a:noFill/>
          </a:ln>
        </p:spPr>
      </p:pic>
      <p:sp>
        <p:nvSpPr>
          <p:cNvPr id="1048596" name="Content Placeholder 1048595"/>
          <p:cNvSpPr>
            <a:spLocks noGrp="1"/>
          </p:cNvSpPr>
          <p:nvPr>
            <p:ph idx="4294967295"/>
          </p:nvPr>
        </p:nvSpPr>
        <p:spPr>
          <a:xfrm>
            <a:off x="457200" y="1646237"/>
            <a:ext cx="8229600" cy="4525962"/>
          </a:xfrm>
          <a:prstGeom prst="rect">
            <a:avLst/>
          </a:prstGeom>
          <a:noFill/>
          <a:ln>
            <a:noFill/>
          </a:ln>
        </p:spPr>
        <p:txBody>
          <a:bodyPr vert="horz" lIns="91440" tIns="45720" rIns="91440" bIns="45720" anchor="t"/>
          <a:lstStyle>
            <a:lvl1pPr marL="292100" indent="-292100" algn="l" rtl="0" fontAlgn="base" latinLnBrk="1">
              <a:lnSpc>
                <a:spcPct val="100000"/>
              </a:lnSpc>
              <a:spcBef>
                <a:spcPct val="0"/>
              </a:spcBef>
              <a:spcAft>
                <a:spcPct val="0"/>
              </a:spcAft>
              <a:buClr>
                <a:schemeClr val="accent1"/>
              </a:buClr>
              <a:buSzPct val="70000"/>
              <a:buFont typeface="Wingdings 2" pitchFamily="18" charset="2"/>
              <a:buChar char=""/>
              <a:defRPr sz="3200" b="0" i="0" u="none" baseline="0">
                <a:solidFill>
                  <a:schemeClr val="dk1"/>
                </a:solidFill>
                <a:latin typeface="Rockwell" pitchFamily="18" charset="0"/>
                <a:sym typeface="Arial" pitchFamily="34" charset="0"/>
              </a:defRPr>
            </a:lvl1pPr>
            <a:lvl2pPr marL="639762" indent="-228600" algn="l" rtl="0" fontAlgn="base" latinLnBrk="1">
              <a:lnSpc>
                <a:spcPct val="100000"/>
              </a:lnSpc>
              <a:spcBef>
                <a:spcPts val="400"/>
              </a:spcBef>
              <a:spcAft>
                <a:spcPct val="0"/>
              </a:spcAft>
              <a:buClr>
                <a:schemeClr val="accent2"/>
              </a:buClr>
              <a:buSzPct val="90000"/>
              <a:buFontTx/>
              <a:buChar char="•"/>
              <a:defRPr sz="2600" b="0" i="0" u="none" baseline="0">
                <a:solidFill>
                  <a:schemeClr val="dk1"/>
                </a:solidFill>
                <a:latin typeface="Rockwell" pitchFamily="18" charset="0"/>
                <a:sym typeface="Arial" pitchFamily="34" charset="0"/>
              </a:defRPr>
            </a:lvl2pPr>
            <a:lvl3pPr marL="822325" indent="-190500" algn="l" rtl="0" fontAlgn="base" latinLnBrk="1">
              <a:lnSpc>
                <a:spcPct val="100000"/>
              </a:lnSpc>
              <a:spcBef>
                <a:spcPts val="400"/>
              </a:spcBef>
              <a:spcAft>
                <a:spcPct val="0"/>
              </a:spcAft>
              <a:buClr>
                <a:srgbClr val="A8CDD7"/>
              </a:buClr>
              <a:buSzPct val="100000"/>
              <a:buFont typeface="Wingdings 2" pitchFamily="18" charset="2"/>
              <a:buChar char=""/>
              <a:defRPr sz="2300" b="0" i="0" u="none" baseline="0">
                <a:solidFill>
                  <a:schemeClr val="dk1"/>
                </a:solidFill>
                <a:latin typeface="Rockwell" pitchFamily="18" charset="0"/>
                <a:sym typeface="Arial" pitchFamily="34" charset="0"/>
              </a:defRPr>
            </a:lvl3pPr>
            <a:lvl4pPr marL="1004887" indent="-182562" algn="l" rtl="0" fontAlgn="base" latinLnBrk="1">
              <a:lnSpc>
                <a:spcPct val="100000"/>
              </a:lnSpc>
              <a:spcBef>
                <a:spcPts val="400"/>
              </a:spcBef>
              <a:spcAft>
                <a:spcPct val="0"/>
              </a:spcAft>
              <a:buClr>
                <a:srgbClr val="A8CDD7"/>
              </a:buClr>
              <a:buSzPct val="100000"/>
              <a:buFont typeface="Wingdings 2" pitchFamily="18" charset="2"/>
              <a:buChar char=""/>
              <a:defRPr sz="2000" b="0" i="0" u="none" baseline="0">
                <a:solidFill>
                  <a:schemeClr val="dk1"/>
                </a:solidFill>
                <a:latin typeface="Rockwell" pitchFamily="18" charset="0"/>
                <a:sym typeface="Arial" pitchFamily="34" charset="0"/>
              </a:defRPr>
            </a:lvl4pPr>
            <a:lvl5pPr marL="1187450" indent="-182563" algn="l" rtl="0" fontAlgn="base" latinLnBrk="1">
              <a:lnSpc>
                <a:spcPct val="100000"/>
              </a:lnSpc>
              <a:spcBef>
                <a:spcPts val="400"/>
              </a:spcBef>
              <a:spcAft>
                <a:spcPct val="0"/>
              </a:spcAft>
              <a:buClr>
                <a:srgbClr val="A8CDD7"/>
              </a:buClr>
              <a:buSzPct val="100000"/>
              <a:buFont typeface="Wingdings 2" pitchFamily="18" charset="2"/>
              <a:buChar char=""/>
              <a:defRPr sz="1900" b="0" i="0" u="none" baseline="0">
                <a:solidFill>
                  <a:schemeClr val="dk1"/>
                </a:solidFill>
                <a:latin typeface="Rockwell" pitchFamily="18" charset="0"/>
                <a:sym typeface="Arial" pitchFamily="34" charset="0"/>
              </a:defRPr>
            </a:lvl5pPr>
          </a:lstStyle>
          <a:p>
            <a:r>
              <a:rPr lang="en-US" altLang="en-US"/>
              <a:t>Word Error Rate (WER)  </a:t>
            </a:r>
          </a:p>
          <a:p>
            <a:r>
              <a:rPr lang="en-US" altLang="en-US"/>
              <a:t>• Levenshtein distance: edit distance </a:t>
            </a:r>
          </a:p>
          <a:p>
            <a:r>
              <a:rPr lang="en-US" altLang="en-US"/>
              <a:t>• &gt; 0 when ref=hyp</a:t>
            </a:r>
          </a:p>
          <a:p>
            <a:r>
              <a:rPr lang="en-US" altLang="en-US"/>
              <a:t>• (S+D+I)/N = (S+D+I)/(S+D+C)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8" name="Title 2097157"/>
          <p:cNvPicPr>
            <a:picLocks noGrp="1"/>
          </p:cNvPicPr>
          <p:nvPr>
            <p:ph type="title" idx="4294967295"/>
          </p:nvPr>
        </p:nvPicPr>
        <p:blipFill>
          <a:blip r:embed="rId2"/>
          <a:srcRect/>
          <a:stretch>
            <a:fillRect/>
          </a:stretch>
        </p:blipFill>
        <p:spPr>
          <a:xfrm>
            <a:off x="-30162" y="238125"/>
            <a:ext cx="8643938" cy="1474787"/>
          </a:xfrm>
          <a:prstGeom prst="rect">
            <a:avLst/>
          </a:prstGeom>
          <a:noFill/>
          <a:ln>
            <a:noFill/>
          </a:ln>
        </p:spPr>
      </p:pic>
      <p:sp>
        <p:nvSpPr>
          <p:cNvPr id="1048597" name="Content Placeholder 1048596"/>
          <p:cNvSpPr>
            <a:spLocks noGrp="1"/>
          </p:cNvSpPr>
          <p:nvPr>
            <p:ph idx="4294967295"/>
          </p:nvPr>
        </p:nvSpPr>
        <p:spPr>
          <a:xfrm>
            <a:off x="457200" y="1706562"/>
            <a:ext cx="8229600" cy="4525962"/>
          </a:xfrm>
          <a:prstGeom prst="rect">
            <a:avLst/>
          </a:prstGeom>
          <a:noFill/>
          <a:ln>
            <a:noFill/>
          </a:ln>
        </p:spPr>
        <p:txBody>
          <a:bodyPr vert="horz" lIns="91440" tIns="45720" rIns="91440" bIns="45720" anchor="t"/>
          <a:lstStyle>
            <a:lvl1pPr marL="292100" indent="-292100" algn="l" rtl="0" fontAlgn="base" latinLnBrk="1">
              <a:lnSpc>
                <a:spcPct val="100000"/>
              </a:lnSpc>
              <a:spcBef>
                <a:spcPct val="0"/>
              </a:spcBef>
              <a:spcAft>
                <a:spcPct val="0"/>
              </a:spcAft>
              <a:buClr>
                <a:schemeClr val="accent1"/>
              </a:buClr>
              <a:buSzPct val="70000"/>
              <a:buFont typeface="Wingdings 2" pitchFamily="18" charset="2"/>
              <a:buChar char=""/>
              <a:defRPr sz="3200" b="0" i="0" u="none" baseline="0">
                <a:solidFill>
                  <a:schemeClr val="dk1"/>
                </a:solidFill>
                <a:latin typeface="Rockwell" pitchFamily="18" charset="0"/>
                <a:sym typeface="Arial" pitchFamily="34" charset="0"/>
              </a:defRPr>
            </a:lvl1pPr>
            <a:lvl2pPr marL="639762" indent="-228600" algn="l" rtl="0" fontAlgn="base" latinLnBrk="1">
              <a:lnSpc>
                <a:spcPct val="100000"/>
              </a:lnSpc>
              <a:spcBef>
                <a:spcPts val="400"/>
              </a:spcBef>
              <a:spcAft>
                <a:spcPct val="0"/>
              </a:spcAft>
              <a:buClr>
                <a:schemeClr val="accent2"/>
              </a:buClr>
              <a:buSzPct val="90000"/>
              <a:buFontTx/>
              <a:buChar char="•"/>
              <a:defRPr sz="2600" b="0" i="0" u="none" baseline="0">
                <a:solidFill>
                  <a:schemeClr val="dk1"/>
                </a:solidFill>
                <a:latin typeface="Rockwell" pitchFamily="18" charset="0"/>
                <a:sym typeface="Arial" pitchFamily="34" charset="0"/>
              </a:defRPr>
            </a:lvl2pPr>
            <a:lvl3pPr marL="822325" indent="-190500" algn="l" rtl="0" fontAlgn="base" latinLnBrk="1">
              <a:lnSpc>
                <a:spcPct val="100000"/>
              </a:lnSpc>
              <a:spcBef>
                <a:spcPts val="400"/>
              </a:spcBef>
              <a:spcAft>
                <a:spcPct val="0"/>
              </a:spcAft>
              <a:buClr>
                <a:srgbClr val="A8CDD7"/>
              </a:buClr>
              <a:buSzPct val="100000"/>
              <a:buFont typeface="Wingdings 2" pitchFamily="18" charset="2"/>
              <a:buChar char=""/>
              <a:defRPr sz="2300" b="0" i="0" u="none" baseline="0">
                <a:solidFill>
                  <a:schemeClr val="dk1"/>
                </a:solidFill>
                <a:latin typeface="Rockwell" pitchFamily="18" charset="0"/>
                <a:sym typeface="Arial" pitchFamily="34" charset="0"/>
              </a:defRPr>
            </a:lvl3pPr>
            <a:lvl4pPr marL="1004887" indent="-182562" algn="l" rtl="0" fontAlgn="base" latinLnBrk="1">
              <a:lnSpc>
                <a:spcPct val="100000"/>
              </a:lnSpc>
              <a:spcBef>
                <a:spcPts val="400"/>
              </a:spcBef>
              <a:spcAft>
                <a:spcPct val="0"/>
              </a:spcAft>
              <a:buClr>
                <a:srgbClr val="A8CDD7"/>
              </a:buClr>
              <a:buSzPct val="100000"/>
              <a:buFont typeface="Wingdings 2" pitchFamily="18" charset="2"/>
              <a:buChar char=""/>
              <a:defRPr sz="2000" b="0" i="0" u="none" baseline="0">
                <a:solidFill>
                  <a:schemeClr val="dk1"/>
                </a:solidFill>
                <a:latin typeface="Rockwell" pitchFamily="18" charset="0"/>
                <a:sym typeface="Arial" pitchFamily="34" charset="0"/>
              </a:defRPr>
            </a:lvl4pPr>
            <a:lvl5pPr marL="1187450" indent="-182563" algn="l" rtl="0" fontAlgn="base" latinLnBrk="1">
              <a:lnSpc>
                <a:spcPct val="100000"/>
              </a:lnSpc>
              <a:spcBef>
                <a:spcPts val="400"/>
              </a:spcBef>
              <a:spcAft>
                <a:spcPct val="0"/>
              </a:spcAft>
              <a:buClr>
                <a:srgbClr val="A8CDD7"/>
              </a:buClr>
              <a:buSzPct val="100000"/>
              <a:buFont typeface="Wingdings 2" pitchFamily="18" charset="2"/>
              <a:buChar char=""/>
              <a:defRPr sz="1900" b="0" i="0" u="none" baseline="0">
                <a:solidFill>
                  <a:schemeClr val="dk1"/>
                </a:solidFill>
                <a:latin typeface="Rockwell" pitchFamily="18" charset="0"/>
                <a:sym typeface="Arial" pitchFamily="34" charset="0"/>
              </a:defRPr>
            </a:lvl5pPr>
          </a:lstStyle>
          <a:p>
            <a:r>
              <a:rPr lang="en-US" altLang="en-US"/>
              <a:t>Hunt’s Weighted Word Error Rate </a:t>
            </a:r>
          </a:p>
          <a:p>
            <a:r>
              <a:rPr lang="en-US" altLang="en-US"/>
              <a:t>• Weighted measure </a:t>
            </a:r>
          </a:p>
          <a:p>
            <a:r>
              <a:rPr lang="en-US" altLang="en-US"/>
              <a:t>• (S+0.5D+0.5I)/N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9" name="Title 2097158"/>
          <p:cNvPicPr>
            <a:picLocks noGrp="1"/>
          </p:cNvPicPr>
          <p:nvPr>
            <p:ph type="title" idx="4294967295"/>
          </p:nvPr>
        </p:nvPicPr>
        <p:blipFill>
          <a:blip r:embed="rId2"/>
          <a:srcRect/>
          <a:stretch>
            <a:fillRect/>
          </a:stretch>
        </p:blipFill>
        <p:spPr>
          <a:xfrm>
            <a:off x="450850" y="-66675"/>
            <a:ext cx="8626475" cy="1474787"/>
          </a:xfrm>
          <a:prstGeom prst="rect">
            <a:avLst/>
          </a:prstGeom>
          <a:noFill/>
          <a:ln>
            <a:noFill/>
          </a:ln>
        </p:spPr>
      </p:pic>
      <p:sp>
        <p:nvSpPr>
          <p:cNvPr id="1048598" name="Content Placeholder 1048597"/>
          <p:cNvSpPr>
            <a:spLocks noGrp="1"/>
          </p:cNvSpPr>
          <p:nvPr>
            <p:ph idx="4294967295"/>
          </p:nvPr>
        </p:nvSpPr>
        <p:spPr>
          <a:xfrm>
            <a:off x="457200" y="1646237"/>
            <a:ext cx="8229600" cy="4525962"/>
          </a:xfrm>
          <a:prstGeom prst="rect">
            <a:avLst/>
          </a:prstGeom>
          <a:noFill/>
          <a:ln>
            <a:noFill/>
          </a:ln>
        </p:spPr>
        <p:txBody>
          <a:bodyPr vert="horz" lIns="91440" tIns="45720" rIns="91440" bIns="45720" anchor="t"/>
          <a:lstStyle>
            <a:lvl1pPr marL="292100" indent="-292100" algn="l" rtl="0" fontAlgn="base" latinLnBrk="1">
              <a:lnSpc>
                <a:spcPct val="100000"/>
              </a:lnSpc>
              <a:spcBef>
                <a:spcPct val="0"/>
              </a:spcBef>
              <a:spcAft>
                <a:spcPct val="0"/>
              </a:spcAft>
              <a:buClr>
                <a:schemeClr val="accent1"/>
              </a:buClr>
              <a:buSzPct val="70000"/>
              <a:buFont typeface="Wingdings 2" pitchFamily="18" charset="2"/>
              <a:buChar char=""/>
              <a:defRPr sz="3200" b="0" i="0" u="none" baseline="0">
                <a:solidFill>
                  <a:schemeClr val="dk1"/>
                </a:solidFill>
                <a:latin typeface="Rockwell" pitchFamily="18" charset="0"/>
                <a:sym typeface="Arial" pitchFamily="34" charset="0"/>
              </a:defRPr>
            </a:lvl1pPr>
            <a:lvl2pPr marL="639762" indent="-228600" algn="l" rtl="0" fontAlgn="base" latinLnBrk="1">
              <a:lnSpc>
                <a:spcPct val="100000"/>
              </a:lnSpc>
              <a:spcBef>
                <a:spcPts val="400"/>
              </a:spcBef>
              <a:spcAft>
                <a:spcPct val="0"/>
              </a:spcAft>
              <a:buClr>
                <a:schemeClr val="accent2"/>
              </a:buClr>
              <a:buSzPct val="90000"/>
              <a:buFontTx/>
              <a:buChar char="•"/>
              <a:defRPr sz="2600" b="0" i="0" u="none" baseline="0">
                <a:solidFill>
                  <a:schemeClr val="dk1"/>
                </a:solidFill>
                <a:latin typeface="Rockwell" pitchFamily="18" charset="0"/>
                <a:sym typeface="Arial" pitchFamily="34" charset="0"/>
              </a:defRPr>
            </a:lvl2pPr>
            <a:lvl3pPr marL="822325" indent="-190500" algn="l" rtl="0" fontAlgn="base" latinLnBrk="1">
              <a:lnSpc>
                <a:spcPct val="100000"/>
              </a:lnSpc>
              <a:spcBef>
                <a:spcPts val="400"/>
              </a:spcBef>
              <a:spcAft>
                <a:spcPct val="0"/>
              </a:spcAft>
              <a:buClr>
                <a:srgbClr val="A8CDD7"/>
              </a:buClr>
              <a:buSzPct val="100000"/>
              <a:buFont typeface="Wingdings 2" pitchFamily="18" charset="2"/>
              <a:buChar char=""/>
              <a:defRPr sz="2300" b="0" i="0" u="none" baseline="0">
                <a:solidFill>
                  <a:schemeClr val="dk1"/>
                </a:solidFill>
                <a:latin typeface="Rockwell" pitchFamily="18" charset="0"/>
                <a:sym typeface="Arial" pitchFamily="34" charset="0"/>
              </a:defRPr>
            </a:lvl3pPr>
            <a:lvl4pPr marL="1004887" indent="-182562" algn="l" rtl="0" fontAlgn="base" latinLnBrk="1">
              <a:lnSpc>
                <a:spcPct val="100000"/>
              </a:lnSpc>
              <a:spcBef>
                <a:spcPts val="400"/>
              </a:spcBef>
              <a:spcAft>
                <a:spcPct val="0"/>
              </a:spcAft>
              <a:buClr>
                <a:srgbClr val="A8CDD7"/>
              </a:buClr>
              <a:buSzPct val="100000"/>
              <a:buFont typeface="Wingdings 2" pitchFamily="18" charset="2"/>
              <a:buChar char=""/>
              <a:defRPr sz="2000" b="0" i="0" u="none" baseline="0">
                <a:solidFill>
                  <a:schemeClr val="dk1"/>
                </a:solidFill>
                <a:latin typeface="Rockwell" pitchFamily="18" charset="0"/>
                <a:sym typeface="Arial" pitchFamily="34" charset="0"/>
              </a:defRPr>
            </a:lvl4pPr>
            <a:lvl5pPr marL="1187450" indent="-182563" algn="l" rtl="0" fontAlgn="base" latinLnBrk="1">
              <a:lnSpc>
                <a:spcPct val="100000"/>
              </a:lnSpc>
              <a:spcBef>
                <a:spcPts val="400"/>
              </a:spcBef>
              <a:spcAft>
                <a:spcPct val="0"/>
              </a:spcAft>
              <a:buClr>
                <a:srgbClr val="A8CDD7"/>
              </a:buClr>
              <a:buSzPct val="100000"/>
              <a:buFont typeface="Wingdings 2" pitchFamily="18" charset="2"/>
              <a:buChar char=""/>
              <a:defRPr sz="1900" b="0" i="0" u="none" baseline="0">
                <a:solidFill>
                  <a:schemeClr val="dk1"/>
                </a:solidFill>
                <a:latin typeface="Rockwell" pitchFamily="18" charset="0"/>
                <a:sym typeface="Arial" pitchFamily="34" charset="0"/>
              </a:defRPr>
            </a:lvl5pPr>
          </a:lstStyle>
          <a:p>
            <a:pPr lvl="0">
              <a:lnSpc>
                <a:spcPct val="90000"/>
              </a:lnSpc>
            </a:pPr>
            <a:r>
              <a:rPr lang="en-US" altLang="en-US" sz="2900"/>
              <a:t>Measures how many words overlap in a given translation when compared to a reference translation </a:t>
            </a:r>
          </a:p>
          <a:p>
            <a:pPr lvl="0">
              <a:lnSpc>
                <a:spcPct val="90000"/>
              </a:lnSpc>
            </a:pPr>
            <a:endParaRPr lang="en-US" altLang="en-US" sz="2900"/>
          </a:p>
          <a:p>
            <a:pPr lvl="0">
              <a:lnSpc>
                <a:spcPct val="90000"/>
              </a:lnSpc>
            </a:pPr>
            <a:r>
              <a:rPr lang="en-US" altLang="en-US" sz="2900"/>
              <a:t>Limitation: </a:t>
            </a:r>
          </a:p>
          <a:p>
            <a:pPr lvl="0">
              <a:lnSpc>
                <a:spcPct val="90000"/>
              </a:lnSpc>
            </a:pPr>
            <a:r>
              <a:rPr lang="en-US" altLang="en-US" sz="2900"/>
              <a:t>Doesn’t consider different types of errors (insertions, substitutions, synonyms, paraphrase) </a:t>
            </a:r>
          </a:p>
          <a:p>
            <a:pPr lvl="0">
              <a:lnSpc>
                <a:spcPct val="90000"/>
              </a:lnSpc>
            </a:pPr>
            <a:r>
              <a:rPr lang="en-US" altLang="en-US" sz="2900"/>
              <a:t> Designed to be a corpus measure, so it has undesirable properties when used for single sentences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0" name="Title 2097159"/>
          <p:cNvPicPr>
            <a:picLocks noGrp="1"/>
          </p:cNvPicPr>
          <p:nvPr>
            <p:ph type="title" idx="4294967295"/>
          </p:nvPr>
        </p:nvPicPr>
        <p:blipFill>
          <a:blip r:embed="rId2"/>
          <a:srcRect/>
          <a:stretch>
            <a:fillRect/>
          </a:stretch>
        </p:blipFill>
        <p:spPr>
          <a:xfrm>
            <a:off x="450850" y="249237"/>
            <a:ext cx="8540750" cy="1165225"/>
          </a:xfrm>
          <a:prstGeom prst="rect">
            <a:avLst/>
          </a:prstGeom>
          <a:noFill/>
          <a:ln>
            <a:noFill/>
          </a:ln>
        </p:spPr>
      </p:pic>
      <p:sp>
        <p:nvSpPr>
          <p:cNvPr id="1048599" name="Content Placeholder 1048598"/>
          <p:cNvSpPr>
            <a:spLocks noGrp="1"/>
          </p:cNvSpPr>
          <p:nvPr>
            <p:ph idx="4294967295"/>
          </p:nvPr>
        </p:nvSpPr>
        <p:spPr>
          <a:xfrm>
            <a:off x="457200" y="1646237"/>
            <a:ext cx="8229600" cy="4525962"/>
          </a:xfrm>
          <a:prstGeom prst="rect">
            <a:avLst/>
          </a:prstGeom>
          <a:noFill/>
          <a:ln>
            <a:noFill/>
          </a:ln>
        </p:spPr>
        <p:txBody>
          <a:bodyPr vert="horz" lIns="91440" tIns="45720" rIns="91440" bIns="45720" anchor="t"/>
          <a:lstStyle>
            <a:lvl1pPr marL="292100" indent="-292100" algn="l" rtl="0" fontAlgn="base" latinLnBrk="1">
              <a:lnSpc>
                <a:spcPct val="100000"/>
              </a:lnSpc>
              <a:spcBef>
                <a:spcPct val="0"/>
              </a:spcBef>
              <a:spcAft>
                <a:spcPct val="0"/>
              </a:spcAft>
              <a:buClr>
                <a:schemeClr val="accent1"/>
              </a:buClr>
              <a:buSzPct val="70000"/>
              <a:buFont typeface="Wingdings 2" pitchFamily="18" charset="2"/>
              <a:buChar char=""/>
              <a:defRPr sz="3200" b="0" i="0" u="none" baseline="0">
                <a:solidFill>
                  <a:schemeClr val="dk1"/>
                </a:solidFill>
                <a:latin typeface="Rockwell" pitchFamily="18" charset="0"/>
                <a:sym typeface="Arial" pitchFamily="34" charset="0"/>
              </a:defRPr>
            </a:lvl1pPr>
            <a:lvl2pPr marL="639762" indent="-228600" algn="l" rtl="0" fontAlgn="base" latinLnBrk="1">
              <a:lnSpc>
                <a:spcPct val="100000"/>
              </a:lnSpc>
              <a:spcBef>
                <a:spcPts val="400"/>
              </a:spcBef>
              <a:spcAft>
                <a:spcPct val="0"/>
              </a:spcAft>
              <a:buClr>
                <a:schemeClr val="accent2"/>
              </a:buClr>
              <a:buSzPct val="90000"/>
              <a:buFontTx/>
              <a:buChar char="•"/>
              <a:defRPr sz="2600" b="0" i="0" u="none" baseline="0">
                <a:solidFill>
                  <a:schemeClr val="dk1"/>
                </a:solidFill>
                <a:latin typeface="Rockwell" pitchFamily="18" charset="0"/>
                <a:sym typeface="Arial" pitchFamily="34" charset="0"/>
              </a:defRPr>
            </a:lvl2pPr>
            <a:lvl3pPr marL="822325" indent="-190500" algn="l" rtl="0" fontAlgn="base" latinLnBrk="1">
              <a:lnSpc>
                <a:spcPct val="100000"/>
              </a:lnSpc>
              <a:spcBef>
                <a:spcPts val="400"/>
              </a:spcBef>
              <a:spcAft>
                <a:spcPct val="0"/>
              </a:spcAft>
              <a:buClr>
                <a:srgbClr val="A8CDD7"/>
              </a:buClr>
              <a:buSzPct val="100000"/>
              <a:buFont typeface="Wingdings 2" pitchFamily="18" charset="2"/>
              <a:buChar char=""/>
              <a:defRPr sz="2300" b="0" i="0" u="none" baseline="0">
                <a:solidFill>
                  <a:schemeClr val="dk1"/>
                </a:solidFill>
                <a:latin typeface="Rockwell" pitchFamily="18" charset="0"/>
                <a:sym typeface="Arial" pitchFamily="34" charset="0"/>
              </a:defRPr>
            </a:lvl3pPr>
            <a:lvl4pPr marL="1004887" indent="-182562" algn="l" rtl="0" fontAlgn="base" latinLnBrk="1">
              <a:lnSpc>
                <a:spcPct val="100000"/>
              </a:lnSpc>
              <a:spcBef>
                <a:spcPts val="400"/>
              </a:spcBef>
              <a:spcAft>
                <a:spcPct val="0"/>
              </a:spcAft>
              <a:buClr>
                <a:srgbClr val="A8CDD7"/>
              </a:buClr>
              <a:buSzPct val="100000"/>
              <a:buFont typeface="Wingdings 2" pitchFamily="18" charset="2"/>
              <a:buChar char=""/>
              <a:defRPr sz="2000" b="0" i="0" u="none" baseline="0">
                <a:solidFill>
                  <a:schemeClr val="dk1"/>
                </a:solidFill>
                <a:latin typeface="Rockwell" pitchFamily="18" charset="0"/>
                <a:sym typeface="Arial" pitchFamily="34" charset="0"/>
              </a:defRPr>
            </a:lvl4pPr>
            <a:lvl5pPr marL="1187450" indent="-182563" algn="l" rtl="0" fontAlgn="base" latinLnBrk="1">
              <a:lnSpc>
                <a:spcPct val="100000"/>
              </a:lnSpc>
              <a:spcBef>
                <a:spcPts val="400"/>
              </a:spcBef>
              <a:spcAft>
                <a:spcPct val="0"/>
              </a:spcAft>
              <a:buClr>
                <a:srgbClr val="A8CDD7"/>
              </a:buClr>
              <a:buSzPct val="100000"/>
              <a:buFont typeface="Wingdings 2" pitchFamily="18" charset="2"/>
              <a:buChar char=""/>
              <a:defRPr sz="1900" b="0" i="0" u="none" baseline="0">
                <a:solidFill>
                  <a:schemeClr val="dk1"/>
                </a:solidFill>
                <a:latin typeface="Rockwell" pitchFamily="18" charset="0"/>
                <a:sym typeface="Arial" pitchFamily="34" charset="0"/>
              </a:defRPr>
            </a:lvl5pPr>
          </a:lstStyle>
          <a:p>
            <a:r>
              <a:rPr lang="en-US" altLang="en-US"/>
              <a:t>Closer to human judgments than BLEU </a:t>
            </a:r>
          </a:p>
          <a:p>
            <a:r>
              <a:rPr lang="en-US" altLang="en-US"/>
              <a:t>Computes n-gram precisions over the reference and assigns more weight to n-grams that have been correctly changed from the source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1" name="Title 2097160"/>
          <p:cNvPicPr>
            <a:picLocks noGrp="1"/>
          </p:cNvPicPr>
          <p:nvPr>
            <p:ph type="title" idx="4294967295"/>
          </p:nvPr>
        </p:nvPicPr>
        <p:blipFill>
          <a:blip r:embed="rId2"/>
          <a:srcRect/>
          <a:stretch>
            <a:fillRect/>
          </a:stretch>
        </p:blipFill>
        <p:spPr>
          <a:xfrm>
            <a:off x="450850" y="249237"/>
            <a:ext cx="8540750" cy="1165225"/>
          </a:xfrm>
          <a:prstGeom prst="rect">
            <a:avLst/>
          </a:prstGeom>
          <a:noFill/>
          <a:ln>
            <a:noFill/>
          </a:ln>
        </p:spPr>
      </p:pic>
      <p:sp>
        <p:nvSpPr>
          <p:cNvPr id="1048600" name="Content Placeholder 1048599"/>
          <p:cNvSpPr>
            <a:spLocks noGrp="1"/>
          </p:cNvSpPr>
          <p:nvPr>
            <p:ph idx="4294967295"/>
          </p:nvPr>
        </p:nvSpPr>
        <p:spPr>
          <a:xfrm>
            <a:off x="457200" y="1646237"/>
            <a:ext cx="8229600" cy="4525962"/>
          </a:xfrm>
          <a:prstGeom prst="rect">
            <a:avLst/>
          </a:prstGeom>
          <a:noFill/>
          <a:ln>
            <a:noFill/>
          </a:ln>
        </p:spPr>
        <p:txBody>
          <a:bodyPr vert="horz" lIns="91440" tIns="45720" rIns="91440" bIns="45720" anchor="t"/>
          <a:lstStyle>
            <a:lvl1pPr marL="292100" indent="-292100" algn="l" rtl="0" fontAlgn="base" latinLnBrk="1">
              <a:lnSpc>
                <a:spcPct val="100000"/>
              </a:lnSpc>
              <a:spcBef>
                <a:spcPct val="0"/>
              </a:spcBef>
              <a:spcAft>
                <a:spcPct val="0"/>
              </a:spcAft>
              <a:buClr>
                <a:schemeClr val="accent1"/>
              </a:buClr>
              <a:buSzPct val="70000"/>
              <a:buFont typeface="Wingdings 2" pitchFamily="18" charset="2"/>
              <a:buChar char=""/>
              <a:defRPr sz="3200" b="0" i="0" u="none" baseline="0">
                <a:solidFill>
                  <a:schemeClr val="dk1"/>
                </a:solidFill>
                <a:latin typeface="Rockwell" pitchFamily="18" charset="0"/>
                <a:sym typeface="Arial" pitchFamily="34" charset="0"/>
              </a:defRPr>
            </a:lvl1pPr>
            <a:lvl2pPr marL="639762" indent="-228600" algn="l" rtl="0" fontAlgn="base" latinLnBrk="1">
              <a:lnSpc>
                <a:spcPct val="100000"/>
              </a:lnSpc>
              <a:spcBef>
                <a:spcPts val="400"/>
              </a:spcBef>
              <a:spcAft>
                <a:spcPct val="0"/>
              </a:spcAft>
              <a:buClr>
                <a:schemeClr val="accent2"/>
              </a:buClr>
              <a:buSzPct val="90000"/>
              <a:buFontTx/>
              <a:buChar char="•"/>
              <a:defRPr sz="2600" b="0" i="0" u="none" baseline="0">
                <a:solidFill>
                  <a:schemeClr val="dk1"/>
                </a:solidFill>
                <a:latin typeface="Rockwell" pitchFamily="18" charset="0"/>
                <a:sym typeface="Arial" pitchFamily="34" charset="0"/>
              </a:defRPr>
            </a:lvl2pPr>
            <a:lvl3pPr marL="822325" indent="-190500" algn="l" rtl="0" fontAlgn="base" latinLnBrk="1">
              <a:lnSpc>
                <a:spcPct val="100000"/>
              </a:lnSpc>
              <a:spcBef>
                <a:spcPts val="400"/>
              </a:spcBef>
              <a:spcAft>
                <a:spcPct val="0"/>
              </a:spcAft>
              <a:buClr>
                <a:srgbClr val="A8CDD7"/>
              </a:buClr>
              <a:buSzPct val="100000"/>
              <a:buFont typeface="Wingdings 2" pitchFamily="18" charset="2"/>
              <a:buChar char=""/>
              <a:defRPr sz="2300" b="0" i="0" u="none" baseline="0">
                <a:solidFill>
                  <a:schemeClr val="dk1"/>
                </a:solidFill>
                <a:latin typeface="Rockwell" pitchFamily="18" charset="0"/>
                <a:sym typeface="Arial" pitchFamily="34" charset="0"/>
              </a:defRPr>
            </a:lvl3pPr>
            <a:lvl4pPr marL="1004887" indent="-182562" algn="l" rtl="0" fontAlgn="base" latinLnBrk="1">
              <a:lnSpc>
                <a:spcPct val="100000"/>
              </a:lnSpc>
              <a:spcBef>
                <a:spcPts val="400"/>
              </a:spcBef>
              <a:spcAft>
                <a:spcPct val="0"/>
              </a:spcAft>
              <a:buClr>
                <a:srgbClr val="A8CDD7"/>
              </a:buClr>
              <a:buSzPct val="100000"/>
              <a:buFont typeface="Wingdings 2" pitchFamily="18" charset="2"/>
              <a:buChar char=""/>
              <a:defRPr sz="2000" b="0" i="0" u="none" baseline="0">
                <a:solidFill>
                  <a:schemeClr val="dk1"/>
                </a:solidFill>
                <a:latin typeface="Rockwell" pitchFamily="18" charset="0"/>
                <a:sym typeface="Arial" pitchFamily="34" charset="0"/>
              </a:defRPr>
            </a:lvl4pPr>
            <a:lvl5pPr marL="1187450" indent="-182563" algn="l" rtl="0" fontAlgn="base" latinLnBrk="1">
              <a:lnSpc>
                <a:spcPct val="100000"/>
              </a:lnSpc>
              <a:spcBef>
                <a:spcPts val="400"/>
              </a:spcBef>
              <a:spcAft>
                <a:spcPct val="0"/>
              </a:spcAft>
              <a:buClr>
                <a:srgbClr val="A8CDD7"/>
              </a:buClr>
              <a:buSzPct val="100000"/>
              <a:buFont typeface="Wingdings 2" pitchFamily="18" charset="2"/>
              <a:buChar char=""/>
              <a:defRPr sz="1900" b="0" i="0" u="none" baseline="0">
                <a:solidFill>
                  <a:schemeClr val="dk1"/>
                </a:solidFill>
                <a:latin typeface="Rockwell" pitchFamily="18" charset="0"/>
                <a:sym typeface="Arial" pitchFamily="34" charset="0"/>
              </a:defRPr>
            </a:lvl5pPr>
          </a:lstStyle>
          <a:p>
            <a:r>
              <a:rPr lang="en-US" altLang="en-US"/>
              <a:t>Minimum of BLEU recall and precision applied to 1, 2, 3 and 4 grams </a:t>
            </a:r>
          </a:p>
          <a:p>
            <a:r>
              <a:rPr lang="en-US" altLang="en-US"/>
              <a:t> Similar performance to BLEU on corpus level as well as sentence level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2" name="Title 2097161"/>
          <p:cNvPicPr>
            <a:picLocks noGrp="1"/>
          </p:cNvPicPr>
          <p:nvPr>
            <p:ph type="title" idx="4294967295"/>
          </p:nvPr>
        </p:nvPicPr>
        <p:blipFill>
          <a:blip r:embed="rId2"/>
          <a:srcRect/>
          <a:stretch>
            <a:fillRect/>
          </a:stretch>
        </p:blipFill>
        <p:spPr>
          <a:xfrm>
            <a:off x="450850" y="-1316037"/>
            <a:ext cx="8632825" cy="2724150"/>
          </a:xfrm>
          <a:prstGeom prst="rect">
            <a:avLst/>
          </a:prstGeom>
          <a:noFill/>
          <a:ln>
            <a:noFill/>
          </a:ln>
        </p:spPr>
      </p:pic>
      <p:sp>
        <p:nvSpPr>
          <p:cNvPr id="1048601" name="Content Placeholder 1048600"/>
          <p:cNvSpPr>
            <a:spLocks noGrp="1"/>
          </p:cNvSpPr>
          <p:nvPr>
            <p:ph idx="4294967295"/>
          </p:nvPr>
        </p:nvSpPr>
        <p:spPr>
          <a:xfrm>
            <a:off x="457200" y="1646237"/>
            <a:ext cx="8229600" cy="4525962"/>
          </a:xfrm>
          <a:prstGeom prst="rect">
            <a:avLst/>
          </a:prstGeom>
          <a:noFill/>
          <a:ln>
            <a:noFill/>
          </a:ln>
        </p:spPr>
        <p:txBody>
          <a:bodyPr vert="horz" lIns="91440" tIns="45720" rIns="91440" bIns="45720" anchor="t"/>
          <a:lstStyle>
            <a:lvl1pPr marL="292100" indent="-292100" algn="l" rtl="0" fontAlgn="base" latinLnBrk="1">
              <a:lnSpc>
                <a:spcPct val="100000"/>
              </a:lnSpc>
              <a:spcBef>
                <a:spcPct val="0"/>
              </a:spcBef>
              <a:spcAft>
                <a:spcPct val="0"/>
              </a:spcAft>
              <a:buClr>
                <a:schemeClr val="accent1"/>
              </a:buClr>
              <a:buSzPct val="70000"/>
              <a:buFont typeface="Wingdings 2" pitchFamily="18" charset="2"/>
              <a:buChar char=""/>
              <a:defRPr sz="3200" b="0" i="0" u="none" baseline="0">
                <a:solidFill>
                  <a:schemeClr val="dk1"/>
                </a:solidFill>
                <a:latin typeface="Rockwell" pitchFamily="18" charset="0"/>
                <a:sym typeface="Arial" pitchFamily="34" charset="0"/>
              </a:defRPr>
            </a:lvl1pPr>
            <a:lvl2pPr marL="639762" indent="-228600" algn="l" rtl="0" fontAlgn="base" latinLnBrk="1">
              <a:lnSpc>
                <a:spcPct val="100000"/>
              </a:lnSpc>
              <a:spcBef>
                <a:spcPts val="400"/>
              </a:spcBef>
              <a:spcAft>
                <a:spcPct val="0"/>
              </a:spcAft>
              <a:buClr>
                <a:schemeClr val="accent2"/>
              </a:buClr>
              <a:buSzPct val="90000"/>
              <a:buFontTx/>
              <a:buChar char="•"/>
              <a:defRPr sz="2600" b="0" i="0" u="none" baseline="0">
                <a:solidFill>
                  <a:schemeClr val="dk1"/>
                </a:solidFill>
                <a:latin typeface="Rockwell" pitchFamily="18" charset="0"/>
                <a:sym typeface="Arial" pitchFamily="34" charset="0"/>
              </a:defRPr>
            </a:lvl2pPr>
            <a:lvl3pPr marL="822325" indent="-190500" algn="l" rtl="0" fontAlgn="base" latinLnBrk="1">
              <a:lnSpc>
                <a:spcPct val="100000"/>
              </a:lnSpc>
              <a:spcBef>
                <a:spcPts val="400"/>
              </a:spcBef>
              <a:spcAft>
                <a:spcPct val="0"/>
              </a:spcAft>
              <a:buClr>
                <a:srgbClr val="A8CDD7"/>
              </a:buClr>
              <a:buSzPct val="100000"/>
              <a:buFont typeface="Wingdings 2" pitchFamily="18" charset="2"/>
              <a:buChar char=""/>
              <a:defRPr sz="2300" b="0" i="0" u="none" baseline="0">
                <a:solidFill>
                  <a:schemeClr val="dk1"/>
                </a:solidFill>
                <a:latin typeface="Rockwell" pitchFamily="18" charset="0"/>
                <a:sym typeface="Arial" pitchFamily="34" charset="0"/>
              </a:defRPr>
            </a:lvl3pPr>
            <a:lvl4pPr marL="1004887" indent="-182562" algn="l" rtl="0" fontAlgn="base" latinLnBrk="1">
              <a:lnSpc>
                <a:spcPct val="100000"/>
              </a:lnSpc>
              <a:spcBef>
                <a:spcPts val="400"/>
              </a:spcBef>
              <a:spcAft>
                <a:spcPct val="0"/>
              </a:spcAft>
              <a:buClr>
                <a:srgbClr val="A8CDD7"/>
              </a:buClr>
              <a:buSzPct val="100000"/>
              <a:buFont typeface="Wingdings 2" pitchFamily="18" charset="2"/>
              <a:buChar char=""/>
              <a:defRPr sz="2000" b="0" i="0" u="none" baseline="0">
                <a:solidFill>
                  <a:schemeClr val="dk1"/>
                </a:solidFill>
                <a:latin typeface="Rockwell" pitchFamily="18" charset="0"/>
                <a:sym typeface="Arial" pitchFamily="34" charset="0"/>
              </a:defRPr>
            </a:lvl4pPr>
            <a:lvl5pPr marL="1187450" indent="-182563" algn="l" rtl="0" fontAlgn="base" latinLnBrk="1">
              <a:lnSpc>
                <a:spcPct val="100000"/>
              </a:lnSpc>
              <a:spcBef>
                <a:spcPts val="400"/>
              </a:spcBef>
              <a:spcAft>
                <a:spcPct val="0"/>
              </a:spcAft>
              <a:buClr>
                <a:srgbClr val="A8CDD7"/>
              </a:buClr>
              <a:buSzPct val="100000"/>
              <a:buFont typeface="Wingdings 2" pitchFamily="18" charset="2"/>
              <a:buChar char=""/>
              <a:defRPr sz="1900" b="0" i="0" u="none" baseline="0">
                <a:solidFill>
                  <a:schemeClr val="dk1"/>
                </a:solidFill>
                <a:latin typeface="Rockwell" pitchFamily="18" charset="0"/>
                <a:sym typeface="Arial" pitchFamily="34" charset="0"/>
              </a:defRPr>
            </a:lvl5pPr>
          </a:lstStyle>
          <a:p>
            <a:r>
              <a:rPr lang="en-US" altLang="en-US"/>
              <a:t>Harmonic mean of unigram precision and recall</a:t>
            </a:r>
          </a:p>
          <a:p>
            <a:r>
              <a:rPr lang="en-US" altLang="en-US"/>
              <a:t>Includes: exact word, stem and synonym matching </a:t>
            </a:r>
          </a:p>
          <a:p>
            <a:r>
              <a:rPr lang="en-US" altLang="en-US"/>
              <a:t>Similar performance to BLEU on corpus </a:t>
            </a:r>
          </a:p>
          <a:p>
            <a:r>
              <a:rPr lang="en-US" altLang="en-US"/>
              <a:t>level as well as sentence level </a:t>
            </a:r>
          </a:p>
        </p:txBody>
      </p:sp>
    </p:spTree>
  </p:cSld>
  <p:clrMapOvr>
    <a:masterClrMapping/>
  </p:clrMapOvr>
</p:sld>
</file>

<file path=ppt/theme/theme1.xml><?xml version="1.0" encoding="utf-8"?>
<a:theme xmlns:a="http://schemas.openxmlformats.org/drawingml/2006/main" name="Office 主题">
  <a:themeElements>
    <a:clrScheme name="Default Color Scheme">
      <a:dk1>
        <a:srgbClr val="FFFFFF"/>
      </a:dk1>
      <a:lt1>
        <a:srgbClr val="000000"/>
      </a:lt1>
      <a:dk2>
        <a:srgbClr val="676A55"/>
      </a:dk2>
      <a:lt2>
        <a:srgbClr val="EAEBDE"/>
      </a:lt2>
      <a:accent1>
        <a:srgbClr val="72A376"/>
      </a:accent1>
      <a:accent2>
        <a:srgbClr val="B0CCB0"/>
      </a:accent2>
      <a:accent3>
        <a:srgbClr val="AAAAAA"/>
      </a:accent3>
      <a:accent4>
        <a:srgbClr val="DCDCDC"/>
      </a:accent4>
      <a:accent5>
        <a:srgbClr val="BCCEBD"/>
      </a:accent5>
      <a:accent6>
        <a:srgbClr val="9DB79D"/>
      </a:accent6>
      <a:hlink>
        <a:srgbClr val="DB5353"/>
      </a:hlink>
      <a:folHlink>
        <a:srgbClr val="903638"/>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Color Scheme 1">
        <a:dk1>
          <a:srgbClr val="FFFFFF"/>
        </a:dk1>
        <a:lt1>
          <a:srgbClr val="000000"/>
        </a:lt1>
        <a:dk2>
          <a:srgbClr val="676A55"/>
        </a:dk2>
        <a:lt2>
          <a:srgbClr val="EAEBDE"/>
        </a:lt2>
        <a:accent1>
          <a:srgbClr val="72A376"/>
        </a:accent1>
        <a:accent2>
          <a:srgbClr val="B0CCB0"/>
        </a:accent2>
        <a:accent3>
          <a:srgbClr val="AAAAAA"/>
        </a:accent3>
        <a:accent4>
          <a:srgbClr val="DCDCDC"/>
        </a:accent4>
        <a:accent5>
          <a:srgbClr val="BCCEBD"/>
        </a:accent5>
        <a:accent6>
          <a:srgbClr val="9DB79D"/>
        </a:accent6>
        <a:hlink>
          <a:srgbClr val="DB5353"/>
        </a:hlink>
        <a:folHlink>
          <a:srgbClr val="903638"/>
        </a:folHlink>
      </a:clrScheme>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3254</Words>
  <Application>Microsoft Office PowerPoint</Application>
  <PresentationFormat>On-screen Show (4:3)</PresentationFormat>
  <Paragraphs>329</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Calibri Light</vt:lpstr>
      <vt:lpstr>Rockwell</vt:lpstr>
      <vt:lpstr>Times New Roman</vt:lpstr>
      <vt:lpstr>Wingdings 2</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R078tu</dc:creator>
  <cp:lastModifiedBy>user</cp:lastModifiedBy>
  <cp:revision>1</cp:revision>
  <dcterms:created xsi:type="dcterms:W3CDTF">2019-07-26T02:42:53Z</dcterms:created>
  <dcterms:modified xsi:type="dcterms:W3CDTF">2020-11-14T13:36:46Z</dcterms:modified>
</cp:coreProperties>
</file>