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8" r:id="rId5"/>
    <p:sldMasterId id="2147483689" r:id="rId6"/>
    <p:sldMasterId id="2147483690" r:id="rId7"/>
    <p:sldMasterId id="214748369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Lst>
  <p:sldSz cy="5143500" cx="9144000"/>
  <p:notesSz cx="6858000" cy="9144000"/>
  <p:embeddedFontLst>
    <p:embeddedFont>
      <p:font typeface="Roboto"/>
      <p:regular r:id="rId22"/>
      <p:bold r:id="rId23"/>
      <p:italic r:id="rId24"/>
      <p:boldItalic r:id="rId25"/>
    </p:embeddedFont>
    <p:embeddedFont>
      <p:font typeface="Aclonica"/>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30769A7-1F88-4FF9-B67F-1C555C1EEF3B}">
  <a:tblStyle styleId="{A30769A7-1F88-4FF9-B67F-1C555C1EEF3B}"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font" Target="fonts/Roboto-regular.fntdata"/><Relationship Id="rId21" Type="http://schemas.openxmlformats.org/officeDocument/2006/relationships/slide" Target="slides/slide12.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font" Target="fonts/Aclonica-regular.fntdata"/><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Address : [74, 125, -120, 106]</a:t>
            </a:r>
            <a:endParaRPr/>
          </a:p>
          <a:p>
            <a:pPr indent="0" lvl="0" marL="0" rtl="0" algn="l">
              <a:lnSpc>
                <a:spcPct val="100000"/>
              </a:lnSpc>
              <a:spcBef>
                <a:spcPts val="0"/>
              </a:spcBef>
              <a:spcAft>
                <a:spcPts val="0"/>
              </a:spcAft>
              <a:buSzPts val="1100"/>
              <a:buNone/>
            </a:pPr>
            <a:r>
              <a:rPr lang="en-US"/>
              <a:t>Host Address : 74.125.136.106</a:t>
            </a:r>
            <a:endParaRPr/>
          </a:p>
          <a:p>
            <a:pPr indent="0" lvl="0" marL="0" rtl="0" algn="l">
              <a:lnSpc>
                <a:spcPct val="100000"/>
              </a:lnSpc>
              <a:spcBef>
                <a:spcPts val="0"/>
              </a:spcBef>
              <a:spcAft>
                <a:spcPts val="0"/>
              </a:spcAft>
              <a:buSzPts val="1100"/>
              <a:buNone/>
            </a:pPr>
            <a:r>
              <a:rPr lang="en-US"/>
              <a:t>isAnyLocalAddress : false</a:t>
            </a:r>
            <a:endParaRPr/>
          </a:p>
          <a:p>
            <a:pPr indent="0" lvl="0" marL="0" rtl="0" algn="l">
              <a:lnSpc>
                <a:spcPct val="100000"/>
              </a:lnSpc>
              <a:spcBef>
                <a:spcPts val="0"/>
              </a:spcBef>
              <a:spcAft>
                <a:spcPts val="0"/>
              </a:spcAft>
              <a:buSzPts val="1100"/>
              <a:buNone/>
            </a:pPr>
            <a:r>
              <a:rPr lang="en-US"/>
              <a:t>isLinkLocalAddress : false</a:t>
            </a:r>
            <a:endParaRPr/>
          </a:p>
          <a:p>
            <a:pPr indent="0" lvl="0" marL="0" rtl="0" algn="l">
              <a:lnSpc>
                <a:spcPct val="100000"/>
              </a:lnSpc>
              <a:spcBef>
                <a:spcPts val="0"/>
              </a:spcBef>
              <a:spcAft>
                <a:spcPts val="0"/>
              </a:spcAft>
              <a:buSzPts val="1100"/>
              <a:buNone/>
            </a:pPr>
            <a:r>
              <a:rPr lang="en-US"/>
              <a:t>isLoopbackAddress : false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76" name="Shape 76"/>
        <p:cNvGrpSpPr/>
        <p:nvPr/>
      </p:nvGrpSpPr>
      <p:grpSpPr>
        <a:xfrm>
          <a:off x="0" y="0"/>
          <a:ext cx="0" cy="0"/>
          <a:chOff x="0" y="0"/>
          <a:chExt cx="0" cy="0"/>
        </a:xfrm>
      </p:grpSpPr>
      <p:sp>
        <p:nvSpPr>
          <p:cNvPr id="77" name="Google Shape;77;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8" name="Google Shape;78;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9" name="Google Shape;7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11"/>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81" name="Google Shape;81;p11"/>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82" name="Google Shape;82;p11"/>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83" name="Google Shape;83;p11"/>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p12"/>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87" name="Google Shape;87;p12"/>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88" name="Google Shape;88;p12"/>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89" name="Google Shape;89;p12"/>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4" name="Shape 9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5" name="Shape 95"/>
        <p:cNvGrpSpPr/>
        <p:nvPr/>
      </p:nvGrpSpPr>
      <p:grpSpPr>
        <a:xfrm>
          <a:off x="0" y="0"/>
          <a:ext cx="0" cy="0"/>
          <a:chOff x="0" y="0"/>
          <a:chExt cx="0" cy="0"/>
        </a:xfrm>
      </p:grpSpPr>
      <p:sp>
        <p:nvSpPr>
          <p:cNvPr id="96" name="Google Shape;9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7" name="Google Shape;9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8" name="Google Shape;9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99" name="Shape 99"/>
        <p:cNvGrpSpPr/>
        <p:nvPr/>
      </p:nvGrpSpPr>
      <p:grpSpPr>
        <a:xfrm>
          <a:off x="0" y="0"/>
          <a:ext cx="0" cy="0"/>
          <a:chOff x="0" y="0"/>
          <a:chExt cx="0" cy="0"/>
        </a:xfrm>
      </p:grpSpPr>
      <p:sp>
        <p:nvSpPr>
          <p:cNvPr id="100" name="Google Shape;100;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1" name="Google Shape;10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05" name="Shape 105"/>
        <p:cNvGrpSpPr/>
        <p:nvPr/>
      </p:nvGrpSpPr>
      <p:grpSpPr>
        <a:xfrm>
          <a:off x="0" y="0"/>
          <a:ext cx="0" cy="0"/>
          <a:chOff x="0" y="0"/>
          <a:chExt cx="0" cy="0"/>
        </a:xfrm>
      </p:grpSpPr>
      <p:sp>
        <p:nvSpPr>
          <p:cNvPr id="106" name="Google Shape;106;p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7" name="Google Shape;10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1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1" name="Google Shape;111;p1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2" name="Google Shape;112;p1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13" name="Google Shape;11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4" name="Shape 114"/>
        <p:cNvGrpSpPr/>
        <p:nvPr/>
      </p:nvGrpSpPr>
      <p:grpSpPr>
        <a:xfrm>
          <a:off x="0" y="0"/>
          <a:ext cx="0" cy="0"/>
          <a:chOff x="0" y="0"/>
          <a:chExt cx="0" cy="0"/>
        </a:xfrm>
      </p:grpSpPr>
      <p:sp>
        <p:nvSpPr>
          <p:cNvPr id="115" name="Google Shape;115;p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16" name="Google Shape;11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17" name="Shape 117"/>
        <p:cNvGrpSpPr/>
        <p:nvPr/>
      </p:nvGrpSpPr>
      <p:grpSpPr>
        <a:xfrm>
          <a:off x="0" y="0"/>
          <a:ext cx="0" cy="0"/>
          <a:chOff x="0" y="0"/>
          <a:chExt cx="0" cy="0"/>
        </a:xfrm>
      </p:grpSpPr>
      <p:sp>
        <p:nvSpPr>
          <p:cNvPr id="118" name="Google Shape;118;p2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9" name="Google Shape;119;p2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0" name="Google Shape;12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3"/>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7" name="Google Shape;17;p3"/>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8" name="Google Shape;18;p3"/>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9" name="Google Shape;19;p3"/>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1" name="Shape 121"/>
        <p:cNvGrpSpPr/>
        <p:nvPr/>
      </p:nvGrpSpPr>
      <p:grpSpPr>
        <a:xfrm>
          <a:off x="0" y="0"/>
          <a:ext cx="0" cy="0"/>
          <a:chOff x="0" y="0"/>
          <a:chExt cx="0" cy="0"/>
        </a:xfrm>
      </p:grpSpPr>
      <p:sp>
        <p:nvSpPr>
          <p:cNvPr id="122" name="Google Shape;12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9" name="Google Shape;12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0" name="Shape 13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34" name="Google Shape;1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7" name="Google Shape;13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38" name="Shape 138"/>
        <p:cNvGrpSpPr/>
        <p:nvPr/>
      </p:nvGrpSpPr>
      <p:grpSpPr>
        <a:xfrm>
          <a:off x="0" y="0"/>
          <a:ext cx="0" cy="0"/>
          <a:chOff x="0" y="0"/>
          <a:chExt cx="0" cy="0"/>
        </a:xfrm>
      </p:grpSpPr>
      <p:sp>
        <p:nvSpPr>
          <p:cNvPr id="139" name="Google Shape;139;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40" name="Google Shape;14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41" name="Shape 141"/>
        <p:cNvGrpSpPr/>
        <p:nvPr/>
      </p:nvGrpSpPr>
      <p:grpSpPr>
        <a:xfrm>
          <a:off x="0" y="0"/>
          <a:ext cx="0" cy="0"/>
          <a:chOff x="0" y="0"/>
          <a:chExt cx="0" cy="0"/>
        </a:xfrm>
      </p:grpSpPr>
      <p:sp>
        <p:nvSpPr>
          <p:cNvPr id="142" name="Google Shape;142;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4" name="Google Shape;144;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5" name="Google Shape;145;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6" name="Google Shape;14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7" name="Shape 147"/>
        <p:cNvGrpSpPr/>
        <p:nvPr/>
      </p:nvGrpSpPr>
      <p:grpSpPr>
        <a:xfrm>
          <a:off x="0" y="0"/>
          <a:ext cx="0" cy="0"/>
          <a:chOff x="0" y="0"/>
          <a:chExt cx="0" cy="0"/>
        </a:xfrm>
      </p:grpSpPr>
      <p:sp>
        <p:nvSpPr>
          <p:cNvPr id="148" name="Google Shape;148;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49" name="Google Shape;1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50" name="Shape 150"/>
        <p:cNvGrpSpPr/>
        <p:nvPr/>
      </p:nvGrpSpPr>
      <p:grpSpPr>
        <a:xfrm>
          <a:off x="0" y="0"/>
          <a:ext cx="0" cy="0"/>
          <a:chOff x="0" y="0"/>
          <a:chExt cx="0" cy="0"/>
        </a:xfrm>
      </p:grpSpPr>
      <p:sp>
        <p:nvSpPr>
          <p:cNvPr id="151" name="Google Shape;151;p3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52" name="Google Shape;152;p3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53" name="Google Shape;15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4" name="Shape 154"/>
        <p:cNvGrpSpPr/>
        <p:nvPr/>
      </p:nvGrpSpPr>
      <p:grpSpPr>
        <a:xfrm>
          <a:off x="0" y="0"/>
          <a:ext cx="0" cy="0"/>
          <a:chOff x="0" y="0"/>
          <a:chExt cx="0" cy="0"/>
        </a:xfrm>
      </p:grpSpPr>
      <p:sp>
        <p:nvSpPr>
          <p:cNvPr id="155" name="Google Shape;15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4"/>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25" name="Google Shape;25;p4"/>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26" name="Google Shape;26;p4"/>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27" name="Google Shape;27;p4"/>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0" name="Shape 160"/>
        <p:cNvGrpSpPr/>
        <p:nvPr/>
      </p:nvGrpSpPr>
      <p:grpSpPr>
        <a:xfrm>
          <a:off x="0" y="0"/>
          <a:ext cx="0" cy="0"/>
          <a:chOff x="0" y="0"/>
          <a:chExt cx="0" cy="0"/>
        </a:xfrm>
      </p:grpSpPr>
      <p:sp>
        <p:nvSpPr>
          <p:cNvPr id="161" name="Google Shape;161;p3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2" name="Google Shape;162;p3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3" name="Google Shape;16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4" name="Shape 164"/>
        <p:cNvGrpSpPr/>
        <p:nvPr/>
      </p:nvGrpSpPr>
      <p:grpSpPr>
        <a:xfrm>
          <a:off x="0" y="0"/>
          <a:ext cx="0" cy="0"/>
          <a:chOff x="0" y="0"/>
          <a:chExt cx="0" cy="0"/>
        </a:xfrm>
      </p:grpSpPr>
      <p:sp>
        <p:nvSpPr>
          <p:cNvPr id="165" name="Google Shape;165;p3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6" name="Google Shape;16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7" name="Shape 167"/>
        <p:cNvGrpSpPr/>
        <p:nvPr/>
      </p:nvGrpSpPr>
      <p:grpSpPr>
        <a:xfrm>
          <a:off x="0" y="0"/>
          <a:ext cx="0" cy="0"/>
          <a:chOff x="0" y="0"/>
          <a:chExt cx="0" cy="0"/>
        </a:xfrm>
      </p:grpSpPr>
      <p:sp>
        <p:nvSpPr>
          <p:cNvPr id="168" name="Google Shape;168;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9" name="Google Shape;169;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0" name="Google Shape;17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1" name="Shape 171"/>
        <p:cNvGrpSpPr/>
        <p:nvPr/>
      </p:nvGrpSpPr>
      <p:grpSpPr>
        <a:xfrm>
          <a:off x="0" y="0"/>
          <a:ext cx="0" cy="0"/>
          <a:chOff x="0" y="0"/>
          <a:chExt cx="0" cy="0"/>
        </a:xfrm>
      </p:grpSpPr>
      <p:sp>
        <p:nvSpPr>
          <p:cNvPr id="172" name="Google Shape;172;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3" name="Google Shape;173;p3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4" name="Google Shape;174;p3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5" name="Google Shape;17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6" name="Shape 176"/>
        <p:cNvGrpSpPr/>
        <p:nvPr/>
      </p:nvGrpSpPr>
      <p:grpSpPr>
        <a:xfrm>
          <a:off x="0" y="0"/>
          <a:ext cx="0" cy="0"/>
          <a:chOff x="0" y="0"/>
          <a:chExt cx="0" cy="0"/>
        </a:xfrm>
      </p:grpSpPr>
      <p:sp>
        <p:nvSpPr>
          <p:cNvPr id="177" name="Google Shape;177;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8" name="Google Shape;17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79" name="Shape 179"/>
        <p:cNvGrpSpPr/>
        <p:nvPr/>
      </p:nvGrpSpPr>
      <p:grpSpPr>
        <a:xfrm>
          <a:off x="0" y="0"/>
          <a:ext cx="0" cy="0"/>
          <a:chOff x="0" y="0"/>
          <a:chExt cx="0" cy="0"/>
        </a:xfrm>
      </p:grpSpPr>
      <p:sp>
        <p:nvSpPr>
          <p:cNvPr id="180" name="Google Shape;180;p3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1" name="Google Shape;181;p3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82" name="Google Shape;18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83" name="Shape 183"/>
        <p:cNvGrpSpPr/>
        <p:nvPr/>
      </p:nvGrpSpPr>
      <p:grpSpPr>
        <a:xfrm>
          <a:off x="0" y="0"/>
          <a:ext cx="0" cy="0"/>
          <a:chOff x="0" y="0"/>
          <a:chExt cx="0" cy="0"/>
        </a:xfrm>
      </p:grpSpPr>
      <p:sp>
        <p:nvSpPr>
          <p:cNvPr id="184" name="Google Shape;184;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85" name="Google Shape;18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86" name="Shape 186"/>
        <p:cNvGrpSpPr/>
        <p:nvPr/>
      </p:nvGrpSpPr>
      <p:grpSpPr>
        <a:xfrm>
          <a:off x="0" y="0"/>
          <a:ext cx="0" cy="0"/>
          <a:chOff x="0" y="0"/>
          <a:chExt cx="0" cy="0"/>
        </a:xfrm>
      </p:grpSpPr>
      <p:sp>
        <p:nvSpPr>
          <p:cNvPr id="187" name="Google Shape;187;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89" name="Google Shape;189;p4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0" name="Google Shape;190;p4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1" name="Google Shape;19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92" name="Shape 192"/>
        <p:cNvGrpSpPr/>
        <p:nvPr/>
      </p:nvGrpSpPr>
      <p:grpSpPr>
        <a:xfrm>
          <a:off x="0" y="0"/>
          <a:ext cx="0" cy="0"/>
          <a:chOff x="0" y="0"/>
          <a:chExt cx="0" cy="0"/>
        </a:xfrm>
      </p:grpSpPr>
      <p:sp>
        <p:nvSpPr>
          <p:cNvPr id="193" name="Google Shape;193;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94" name="Google Shape;19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95" name="Shape 195"/>
        <p:cNvGrpSpPr/>
        <p:nvPr/>
      </p:nvGrpSpPr>
      <p:grpSpPr>
        <a:xfrm>
          <a:off x="0" y="0"/>
          <a:ext cx="0" cy="0"/>
          <a:chOff x="0" y="0"/>
          <a:chExt cx="0" cy="0"/>
        </a:xfrm>
      </p:grpSpPr>
      <p:sp>
        <p:nvSpPr>
          <p:cNvPr id="196" name="Google Shape;196;p4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97" name="Google Shape;197;p4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98" name="Google Shape;19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5"/>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34" name="Google Shape;34;p5"/>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35" name="Google Shape;35;p5"/>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36" name="Google Shape;36;p5"/>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9" name="Shape 199"/>
        <p:cNvGrpSpPr/>
        <p:nvPr/>
      </p:nvGrpSpPr>
      <p:grpSpPr>
        <a:xfrm>
          <a:off x="0" y="0"/>
          <a:ext cx="0" cy="0"/>
          <a:chOff x="0" y="0"/>
          <a:chExt cx="0" cy="0"/>
        </a:xfrm>
      </p:grpSpPr>
      <p:sp>
        <p:nvSpPr>
          <p:cNvPr id="200" name="Google Shape;20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6"/>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41" name="Google Shape;41;p6"/>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42" name="Google Shape;42;p6"/>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43" name="Google Shape;43;p6"/>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4" name="Shape 44"/>
        <p:cNvGrpSpPr/>
        <p:nvPr/>
      </p:nvGrpSpPr>
      <p:grpSpPr>
        <a:xfrm>
          <a:off x="0" y="0"/>
          <a:ext cx="0" cy="0"/>
          <a:chOff x="0" y="0"/>
          <a:chExt cx="0" cy="0"/>
        </a:xfrm>
      </p:grpSpPr>
      <p:sp>
        <p:nvSpPr>
          <p:cNvPr id="45" name="Google Shape;45;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7" name="Google Shape;4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7"/>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49" name="Google Shape;49;p7"/>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50" name="Google Shape;50;p7"/>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51" name="Google Shape;51;p7"/>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52" name="Shape 52"/>
        <p:cNvGrpSpPr/>
        <p:nvPr/>
      </p:nvGrpSpPr>
      <p:grpSpPr>
        <a:xfrm>
          <a:off x="0" y="0"/>
          <a:ext cx="0" cy="0"/>
          <a:chOff x="0" y="0"/>
          <a:chExt cx="0" cy="0"/>
        </a:xfrm>
      </p:grpSpPr>
      <p:sp>
        <p:nvSpPr>
          <p:cNvPr id="53" name="Google Shape;5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4" name="Google Shape;5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8"/>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56" name="Google Shape;56;p8"/>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57" name="Google Shape;57;p8"/>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58" name="Google Shape;58;p8"/>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2" name="Google Shape;62;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9"/>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66" name="Google Shape;66;p9"/>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67" name="Google Shape;67;p9"/>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68" name="Google Shape;68;p9"/>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9" name="Shape 69"/>
        <p:cNvGrpSpPr/>
        <p:nvPr/>
      </p:nvGrpSpPr>
      <p:grpSpPr>
        <a:xfrm>
          <a:off x="0" y="0"/>
          <a:ext cx="0" cy="0"/>
          <a:chOff x="0" y="0"/>
          <a:chExt cx="0" cy="0"/>
        </a:xfrm>
      </p:grpSpPr>
      <p:sp>
        <p:nvSpPr>
          <p:cNvPr id="70" name="Google Shape;70;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1" name="Google Shape;7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10"/>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73" name="Google Shape;73;p10"/>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74" name="Google Shape;74;p10"/>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75" name="Google Shape;75;p10"/>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10" Type="http://schemas.openxmlformats.org/officeDocument/2006/relationships/theme" Target="../theme/theme4.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2" Type="http://schemas.openxmlformats.org/officeDocument/2006/relationships/theme" Target="../theme/theme1.xml"/><Relationship Id="rId9" Type="http://schemas.openxmlformats.org/officeDocument/2006/relationships/slideLayout" Target="../slideLayouts/slideLayout38.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0" name="Shape 90"/>
        <p:cNvGrpSpPr/>
        <p:nvPr/>
      </p:nvGrpSpPr>
      <p:grpSpPr>
        <a:xfrm>
          <a:off x="0" y="0"/>
          <a:ext cx="0" cy="0"/>
          <a:chOff x="0" y="0"/>
          <a:chExt cx="0" cy="0"/>
        </a:xfrm>
      </p:grpSpPr>
      <p:sp>
        <p:nvSpPr>
          <p:cNvPr id="91" name="Google Shape;9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2" name="Google Shape;9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3" name="Google Shape;9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25" name="Google Shape;125;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6" name="Google Shape;12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56" name="Shape 156"/>
        <p:cNvGrpSpPr/>
        <p:nvPr/>
      </p:nvGrpSpPr>
      <p:grpSpPr>
        <a:xfrm>
          <a:off x="0" y="0"/>
          <a:ext cx="0" cy="0"/>
          <a:chOff x="0" y="0"/>
          <a:chExt cx="0" cy="0"/>
        </a:xfrm>
      </p:grpSpPr>
      <p:sp>
        <p:nvSpPr>
          <p:cNvPr id="157" name="Google Shape;157;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8" name="Google Shape;158;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59" name="Google Shape;15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8.jp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45"/>
          <p:cNvPicPr preferRelativeResize="0"/>
          <p:nvPr/>
        </p:nvPicPr>
        <p:blipFill rotWithShape="1">
          <a:blip r:embed="rId3">
            <a:alphaModFix/>
          </a:blip>
          <a:srcRect b="0" l="0" r="0" t="0"/>
          <a:stretch/>
        </p:blipFill>
        <p:spPr>
          <a:xfrm>
            <a:off x="2808001" y="431429"/>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4"/>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1" name="Google Shape;291;p54"/>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54"/>
          <p:cNvSpPr txBox="1"/>
          <p:nvPr/>
        </p:nvSpPr>
        <p:spPr>
          <a:xfrm>
            <a:off x="0" y="272598"/>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Roboto"/>
                <a:ea typeface="Roboto"/>
                <a:cs typeface="Roboto"/>
                <a:sym typeface="Roboto"/>
              </a:rPr>
              <a:t>EXAMPLE:</a:t>
            </a:r>
            <a:endParaRPr b="1" i="0" sz="1600" u="none" cap="none" strike="noStrike">
              <a:solidFill>
                <a:schemeClr val="lt1"/>
              </a:solidFill>
              <a:latin typeface="Roboto"/>
              <a:ea typeface="Roboto"/>
              <a:cs typeface="Roboto"/>
              <a:sym typeface="Roboto"/>
            </a:endParaRPr>
          </a:p>
        </p:txBody>
      </p:sp>
      <p:pic>
        <p:nvPicPr>
          <p:cNvPr id="293" name="Google Shape;293;p54"/>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94" name="Google Shape;294;p54"/>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graphicFrame>
        <p:nvGraphicFramePr>
          <p:cNvPr id="295" name="Google Shape;295;p54"/>
          <p:cNvGraphicFramePr/>
          <p:nvPr/>
        </p:nvGraphicFramePr>
        <p:xfrm>
          <a:off x="210766" y="909401"/>
          <a:ext cx="3000000" cy="3000000"/>
        </p:xfrm>
        <a:graphic>
          <a:graphicData uri="http://schemas.openxmlformats.org/drawingml/2006/table">
            <a:tbl>
              <a:tblPr bandRow="1" firstRow="1">
                <a:noFill/>
                <a:tableStyleId>{A30769A7-1F88-4FF9-B67F-1C555C1EEF3B}</a:tableStyleId>
              </a:tblPr>
              <a:tblGrid>
                <a:gridCol w="8392600"/>
              </a:tblGrid>
              <a:tr h="370850">
                <a:tc>
                  <a:txBody>
                    <a:bodyPr/>
                    <a:lstStyle/>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import java.net.Inet4Address;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import java.net.InetAddress;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import java.net.UnknownHostException;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import java.util.Arrays;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public class Main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public static void main(String[] args) throws UnknownHostException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String url = "www.google.com";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byte addr[]={127, 0, 0, 1};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InetAddress ip1 =  Inet4Address.getByName(url);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InetAddress ip2 =  InetAddress.getByAddress(addr);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a:t>
                      </a:r>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55"/>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1" name="Google Shape;301;p55"/>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55"/>
          <p:cNvSpPr txBox="1"/>
          <p:nvPr/>
        </p:nvSpPr>
        <p:spPr>
          <a:xfrm>
            <a:off x="0" y="272598"/>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Roboto"/>
                <a:ea typeface="Roboto"/>
                <a:cs typeface="Roboto"/>
                <a:sym typeface="Roboto"/>
              </a:rPr>
              <a:t>CONTINUED..</a:t>
            </a:r>
            <a:endParaRPr b="1" i="0" sz="1600" u="none" cap="none" strike="noStrike">
              <a:solidFill>
                <a:schemeClr val="lt1"/>
              </a:solidFill>
              <a:latin typeface="Roboto"/>
              <a:ea typeface="Roboto"/>
              <a:cs typeface="Roboto"/>
              <a:sym typeface="Roboto"/>
            </a:endParaRPr>
          </a:p>
        </p:txBody>
      </p:sp>
      <p:pic>
        <p:nvPicPr>
          <p:cNvPr id="303" name="Google Shape;303;p55"/>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04" name="Google Shape;304;p55"/>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graphicFrame>
        <p:nvGraphicFramePr>
          <p:cNvPr id="305" name="Google Shape;305;p55"/>
          <p:cNvGraphicFramePr/>
          <p:nvPr/>
        </p:nvGraphicFramePr>
        <p:xfrm>
          <a:off x="113490" y="928856"/>
          <a:ext cx="3000000" cy="3000000"/>
        </p:xfrm>
        <a:graphic>
          <a:graphicData uri="http://schemas.openxmlformats.org/drawingml/2006/table">
            <a:tbl>
              <a:tblPr bandRow="1" firstRow="1">
                <a:noFill/>
                <a:tableStyleId>{A30769A7-1F88-4FF9-B67F-1C555C1EEF3B}</a:tableStyleId>
              </a:tblPr>
              <a:tblGrid>
                <a:gridCol w="8106375"/>
              </a:tblGrid>
              <a:tr h="370850">
                <a:tc>
                  <a:txBody>
                    <a:bodyPr/>
                    <a:lstStyle/>
                    <a:p>
                      <a:pPr indent="0" lvl="0" marL="0" marR="0" rtl="0" algn="l">
                        <a:lnSpc>
                          <a:spcPct val="100000"/>
                        </a:lnSpc>
                        <a:spcBef>
                          <a:spcPts val="0"/>
                        </a:spcBef>
                        <a:spcAft>
                          <a:spcPts val="0"/>
                        </a:spcAft>
                        <a:buNone/>
                      </a:pPr>
                      <a:r>
                        <a:rPr lang="en-US" sz="1400" u="none" cap="none" strike="noStrike"/>
                        <a:t> </a:t>
                      </a:r>
                      <a:r>
                        <a:rPr lang="en-US" sz="1400" u="none" cap="none" strike="noStrike">
                          <a:latin typeface="Consolas"/>
                          <a:ea typeface="Consolas"/>
                          <a:cs typeface="Consolas"/>
                          <a:sym typeface="Consolas"/>
                        </a:rPr>
                        <a:t>// Following methods checks the property of the thus created object.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 getAddress() method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System.out.println("Address : " + Arrays.toString(ip1.getAddress()));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 getHostAddress() method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System.out.println("Host Address : " + ip1.getHostAddress());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 isAnyLocalAddress() method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System.out.println("isAnyLocalAddress : " + ip1.isAnyLocalAddress());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 isLinkLocalAddress() method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System.out.println("isLinkLocalAddress : " + ip1.isLinkLocalAddress());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 isLoopbackAddress() method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System.out.println("isLoopbackAddress : " + ip1.isLoopbackAddress());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a:t>
                      </a:r>
                      <a:endParaRPr sz="1400" u="none" cap="none" strike="noStrike">
                        <a:latin typeface="Consolas"/>
                        <a:ea typeface="Consolas"/>
                        <a:cs typeface="Consolas"/>
                        <a:sym typeface="Consolas"/>
                      </a:endParaRP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pic>
        <p:nvPicPr>
          <p:cNvPr id="310" name="Google Shape;310;p56"/>
          <p:cNvPicPr preferRelativeResize="0"/>
          <p:nvPr/>
        </p:nvPicPr>
        <p:blipFill rotWithShape="1">
          <a:blip r:embed="rId3">
            <a:alphaModFix/>
          </a:blip>
          <a:srcRect b="9288" l="0" r="0" t="0"/>
          <a:stretch/>
        </p:blipFill>
        <p:spPr>
          <a:xfrm>
            <a:off x="0" y="0"/>
            <a:ext cx="9355484" cy="5143500"/>
          </a:xfrm>
          <a:prstGeom prst="rect">
            <a:avLst/>
          </a:prstGeom>
          <a:noFill/>
          <a:ln>
            <a:noFill/>
          </a:ln>
        </p:spPr>
      </p:pic>
      <p:sp>
        <p:nvSpPr>
          <p:cNvPr id="311" name="Google Shape;311;p56"/>
          <p:cNvSpPr txBox="1"/>
          <p:nvPr/>
        </p:nvSpPr>
        <p:spPr>
          <a:xfrm>
            <a:off x="2872050" y="2148411"/>
            <a:ext cx="33999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Roboto"/>
                <a:ea typeface="Roboto"/>
                <a:cs typeface="Roboto"/>
                <a:sym typeface="Roboto"/>
              </a:rPr>
              <a:t>THANK YOU</a:t>
            </a:r>
            <a:endParaRPr b="0" i="0" sz="3000" u="none" cap="none" strike="noStrike">
              <a:solidFill>
                <a:schemeClr val="dk1"/>
              </a:solidFill>
              <a:latin typeface="Roboto"/>
              <a:ea typeface="Roboto"/>
              <a:cs typeface="Roboto"/>
              <a:sym typeface="Roboto"/>
            </a:endParaRPr>
          </a:p>
        </p:txBody>
      </p:sp>
      <p:pic>
        <p:nvPicPr>
          <p:cNvPr id="312" name="Google Shape;312;p56"/>
          <p:cNvPicPr preferRelativeResize="0"/>
          <p:nvPr/>
        </p:nvPicPr>
        <p:blipFill rotWithShape="1">
          <a:blip r:embed="rId4">
            <a:alphaModFix/>
          </a:blip>
          <a:srcRect b="27755" l="0" r="0" t="0"/>
          <a:stretch/>
        </p:blipFill>
        <p:spPr>
          <a:xfrm rot="-1762720">
            <a:off x="8424394" y="4144408"/>
            <a:ext cx="692726" cy="914402"/>
          </a:xfrm>
          <a:prstGeom prst="rect">
            <a:avLst/>
          </a:prstGeom>
          <a:noFill/>
          <a:ln>
            <a:noFill/>
          </a:ln>
        </p:spPr>
      </p:pic>
      <p:pic>
        <p:nvPicPr>
          <p:cNvPr descr="Image result for ethnus" id="313" name="Google Shape;313;p56"/>
          <p:cNvPicPr preferRelativeResize="0"/>
          <p:nvPr/>
        </p:nvPicPr>
        <p:blipFill rotWithShape="1">
          <a:blip r:embed="rId5">
            <a:alphaModFix/>
          </a:blip>
          <a:srcRect b="0" l="0" r="0" t="0"/>
          <a:stretch/>
        </p:blipFill>
        <p:spPr>
          <a:xfrm>
            <a:off x="8343300" y="0"/>
            <a:ext cx="914400" cy="91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descr="Image result for paint splatter ppt background" id="210" name="Google Shape;210;p46"/>
          <p:cNvPicPr preferRelativeResize="0"/>
          <p:nvPr/>
        </p:nvPicPr>
        <p:blipFill rotWithShape="1">
          <a:blip r:embed="rId3">
            <a:alphaModFix/>
          </a:blip>
          <a:srcRect b="9346" l="0" r="0" t="0"/>
          <a:stretch/>
        </p:blipFill>
        <p:spPr>
          <a:xfrm>
            <a:off x="0" y="-377685"/>
            <a:ext cx="9144001" cy="5521184"/>
          </a:xfrm>
          <a:prstGeom prst="rect">
            <a:avLst/>
          </a:prstGeom>
          <a:noFill/>
          <a:ln>
            <a:noFill/>
          </a:ln>
        </p:spPr>
      </p:pic>
      <p:sp>
        <p:nvSpPr>
          <p:cNvPr id="211" name="Google Shape;211;p46"/>
          <p:cNvSpPr/>
          <p:nvPr/>
        </p:nvSpPr>
        <p:spPr>
          <a:xfrm>
            <a:off x="2794295" y="1051650"/>
            <a:ext cx="3568200" cy="30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Roboto"/>
                <a:ea typeface="Roboto"/>
                <a:cs typeface="Roboto"/>
                <a:sym typeface="Roboto"/>
              </a:rPr>
              <a:t>INET ADRESS</a:t>
            </a:r>
            <a:endParaRPr b="0" i="0" sz="3600" u="none" cap="none" strike="noStrike">
              <a:solidFill>
                <a:srgbClr val="000000"/>
              </a:solidFill>
              <a:latin typeface="Roboto"/>
              <a:ea typeface="Roboto"/>
              <a:cs typeface="Roboto"/>
              <a:sym typeface="Roboto"/>
            </a:endParaRPr>
          </a:p>
        </p:txBody>
      </p:sp>
      <p:cxnSp>
        <p:nvCxnSpPr>
          <p:cNvPr id="212" name="Google Shape;212;p46"/>
          <p:cNvCxnSpPr/>
          <p:nvPr/>
        </p:nvCxnSpPr>
        <p:spPr>
          <a:xfrm>
            <a:off x="6362495" y="1036496"/>
            <a:ext cx="0" cy="1486500"/>
          </a:xfrm>
          <a:prstGeom prst="straightConnector1">
            <a:avLst/>
          </a:prstGeom>
          <a:noFill/>
          <a:ln cap="flat" cmpd="sng" w="76200">
            <a:solidFill>
              <a:srgbClr val="000000"/>
            </a:solidFill>
            <a:prstDash val="solid"/>
            <a:round/>
            <a:headEnd len="sm" w="sm" type="none"/>
            <a:tailEnd len="sm" w="sm" type="none"/>
          </a:ln>
        </p:spPr>
      </p:cxnSp>
      <p:cxnSp>
        <p:nvCxnSpPr>
          <p:cNvPr id="213" name="Google Shape;213;p46"/>
          <p:cNvCxnSpPr/>
          <p:nvPr/>
        </p:nvCxnSpPr>
        <p:spPr>
          <a:xfrm>
            <a:off x="2818672" y="2571750"/>
            <a:ext cx="600" cy="1506900"/>
          </a:xfrm>
          <a:prstGeom prst="straightConnector1">
            <a:avLst/>
          </a:prstGeom>
          <a:noFill/>
          <a:ln cap="flat" cmpd="sng" w="76200">
            <a:solidFill>
              <a:srgbClr val="000000"/>
            </a:solidFill>
            <a:prstDash val="solid"/>
            <a:round/>
            <a:headEnd len="sm" w="sm" type="none"/>
            <a:tailEnd len="sm" w="sm" type="none"/>
          </a:ln>
        </p:spPr>
      </p:cxnSp>
      <p:cxnSp>
        <p:nvCxnSpPr>
          <p:cNvPr id="214" name="Google Shape;214;p46"/>
          <p:cNvCxnSpPr/>
          <p:nvPr/>
        </p:nvCxnSpPr>
        <p:spPr>
          <a:xfrm>
            <a:off x="2791146" y="4078650"/>
            <a:ext cx="1730700" cy="0"/>
          </a:xfrm>
          <a:prstGeom prst="straightConnector1">
            <a:avLst/>
          </a:prstGeom>
          <a:noFill/>
          <a:ln cap="flat" cmpd="sng" w="76200">
            <a:solidFill>
              <a:srgbClr val="000000"/>
            </a:solidFill>
            <a:prstDash val="solid"/>
            <a:round/>
            <a:headEnd len="sm" w="sm" type="none"/>
            <a:tailEnd len="sm" w="sm" type="none"/>
          </a:ln>
        </p:spPr>
      </p:cxnSp>
      <p:cxnSp>
        <p:nvCxnSpPr>
          <p:cNvPr id="215" name="Google Shape;215;p46"/>
          <p:cNvCxnSpPr/>
          <p:nvPr/>
        </p:nvCxnSpPr>
        <p:spPr>
          <a:xfrm>
            <a:off x="4590583" y="1063838"/>
            <a:ext cx="1784100" cy="0"/>
          </a:xfrm>
          <a:prstGeom prst="straightConnector1">
            <a:avLst/>
          </a:prstGeom>
          <a:noFill/>
          <a:ln cap="flat" cmpd="sng" w="76200">
            <a:solidFill>
              <a:srgbClr val="000000"/>
            </a:solidFill>
            <a:prstDash val="solid"/>
            <a:round/>
            <a:headEnd len="sm" w="sm" type="none"/>
            <a:tailEnd len="sm" w="sm" type="none"/>
          </a:ln>
        </p:spPr>
      </p:cxnSp>
      <p:pic>
        <p:nvPicPr>
          <p:cNvPr descr="Image result for ethnus" id="216" name="Google Shape;216;p46"/>
          <p:cNvPicPr preferRelativeResize="0"/>
          <p:nvPr/>
        </p:nvPicPr>
        <p:blipFill rotWithShape="1">
          <a:blip r:embed="rId4">
            <a:alphaModFix/>
          </a:blip>
          <a:srcRect b="0" l="0" r="0" t="0"/>
          <a:stretch/>
        </p:blipFill>
        <p:spPr>
          <a:xfrm>
            <a:off x="8267100" y="-76200"/>
            <a:ext cx="914400" cy="914400"/>
          </a:xfrm>
          <a:prstGeom prst="rect">
            <a:avLst/>
          </a:prstGeom>
          <a:noFill/>
          <a:ln>
            <a:noFill/>
          </a:ln>
        </p:spPr>
      </p:pic>
      <p:pic>
        <p:nvPicPr>
          <p:cNvPr id="217" name="Google Shape;217;p46"/>
          <p:cNvPicPr preferRelativeResize="0"/>
          <p:nvPr/>
        </p:nvPicPr>
        <p:blipFill rotWithShape="1">
          <a:blip r:embed="rId5">
            <a:alphaModFix/>
          </a:blip>
          <a:srcRect b="27755" l="0" r="0" t="0"/>
          <a:stretch/>
        </p:blipFill>
        <p:spPr>
          <a:xfrm rot="-1217309">
            <a:off x="8361351" y="4144408"/>
            <a:ext cx="692727" cy="91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1000"/>
                                        <p:tgtEl>
                                          <p:spTgt spid="211"/>
                                        </p:tgtEl>
                                        <p:attrNameLst>
                                          <p:attrName>ppt_w</p:attrName>
                                        </p:attrNameLst>
                                      </p:cBhvr>
                                      <p:tavLst>
                                        <p:tav fmla="" tm="0">
                                          <p:val>
                                            <p:strVal val="0"/>
                                          </p:val>
                                        </p:tav>
                                        <p:tav fmla="" tm="100000">
                                          <p:val>
                                            <p:strVal val="#ppt_w"/>
                                          </p:val>
                                        </p:tav>
                                      </p:tavLst>
                                    </p:anim>
                                    <p:anim calcmode="lin" valueType="num">
                                      <p:cBhvr additive="base">
                                        <p:cTn dur="1000"/>
                                        <p:tgtEl>
                                          <p:spTgt spid="211"/>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1000"/>
                                        <p:tgtEl>
                                          <p:spTgt spid="217"/>
                                        </p:tgtEl>
                                        <p:attrNameLst>
                                          <p:attrName>ppt_w</p:attrName>
                                        </p:attrNameLst>
                                      </p:cBhvr>
                                      <p:tavLst>
                                        <p:tav fmla="" tm="0">
                                          <p:val>
                                            <p:strVal val="0"/>
                                          </p:val>
                                        </p:tav>
                                        <p:tav fmla="" tm="100000">
                                          <p:val>
                                            <p:strVal val="#ppt_w"/>
                                          </p:val>
                                        </p:tav>
                                      </p:tavLst>
                                    </p:anim>
                                    <p:anim calcmode="lin" valueType="num">
                                      <p:cBhvr additive="base">
                                        <p:cTn dur="1000"/>
                                        <p:tgtEl>
                                          <p:spTgt spid="21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47"/>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23" name="Google Shape;223;p47"/>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pic>
        <p:nvPicPr>
          <p:cNvPr descr="Related image" id="224" name="Google Shape;224;p47"/>
          <p:cNvPicPr preferRelativeResize="0"/>
          <p:nvPr/>
        </p:nvPicPr>
        <p:blipFill rotWithShape="1">
          <a:blip r:embed="rId5">
            <a:alphaModFix/>
          </a:blip>
          <a:srcRect b="0" l="0" r="0" t="0"/>
          <a:stretch/>
        </p:blipFill>
        <p:spPr>
          <a:xfrm>
            <a:off x="50800" y="396240"/>
            <a:ext cx="9033835" cy="43272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0" name="Google Shape;230;p4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48"/>
          <p:cNvSpPr txBox="1"/>
          <p:nvPr/>
        </p:nvSpPr>
        <p:spPr>
          <a:xfrm>
            <a:off x="0" y="272598"/>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Java InetAddress class</a:t>
            </a:r>
            <a:endParaRPr b="1" i="0" sz="1600" u="none" cap="none" strike="noStrike">
              <a:solidFill>
                <a:schemeClr val="lt1"/>
              </a:solidFill>
              <a:latin typeface="Roboto"/>
              <a:ea typeface="Roboto"/>
              <a:cs typeface="Roboto"/>
              <a:sym typeface="Roboto"/>
            </a:endParaRPr>
          </a:p>
        </p:txBody>
      </p:sp>
      <p:pic>
        <p:nvPicPr>
          <p:cNvPr id="232" name="Google Shape;232;p4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33" name="Google Shape;233;p4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34" name="Google Shape;234;p48"/>
          <p:cNvSpPr/>
          <p:nvPr/>
        </p:nvSpPr>
        <p:spPr>
          <a:xfrm>
            <a:off x="0" y="1074009"/>
            <a:ext cx="8603372" cy="2585323"/>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Java InetAddress class represents an IP address. </a:t>
            </a:r>
            <a:endParaRPr b="0" i="0" sz="1800" u="none" cap="none" strike="noStrike">
              <a:solidFill>
                <a:srgbClr val="000000"/>
              </a:solidFill>
              <a:latin typeface="Roboto"/>
              <a:ea typeface="Roboto"/>
              <a:cs typeface="Roboto"/>
              <a:sym typeface="Roboto"/>
            </a:endParaRPr>
          </a:p>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The java.net.InetAddress class provides methods to get the IP of any host name for example :</a:t>
            </a:r>
            <a:r>
              <a:rPr b="0" i="0" lang="en-US" sz="1800" u="none" cap="none" strike="noStrike">
                <a:solidFill>
                  <a:srgbClr val="000000"/>
                </a:solidFill>
                <a:latin typeface="Arial"/>
                <a:ea typeface="Arial"/>
                <a:cs typeface="Arial"/>
                <a:sym typeface="Arial"/>
              </a:rPr>
              <a:t>www.google.com, www.facebook.com, etc.</a:t>
            </a:r>
            <a:endParaRPr/>
          </a:p>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An IP address is represented by 32-bit or 128-bit unsigned number. </a:t>
            </a:r>
            <a:endParaRPr b="0" i="0" sz="1800" u="none" cap="none" strike="noStrike">
              <a:solidFill>
                <a:srgbClr val="000000"/>
              </a:solidFill>
              <a:latin typeface="Roboto"/>
              <a:ea typeface="Roboto"/>
              <a:cs typeface="Roboto"/>
              <a:sym typeface="Roboto"/>
            </a:endParaRPr>
          </a:p>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An instance of InetAddress represents the IP address with its corresponding host name. </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0" name="Google Shape;240;p4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49"/>
          <p:cNvSpPr txBox="1"/>
          <p:nvPr/>
        </p:nvSpPr>
        <p:spPr>
          <a:xfrm>
            <a:off x="0" y="272598"/>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Java InetAddress class</a:t>
            </a:r>
            <a:endParaRPr b="1" i="0" sz="1600" u="none" cap="none" strike="noStrike">
              <a:solidFill>
                <a:schemeClr val="lt1"/>
              </a:solidFill>
              <a:latin typeface="Roboto"/>
              <a:ea typeface="Roboto"/>
              <a:cs typeface="Roboto"/>
              <a:sym typeface="Roboto"/>
            </a:endParaRPr>
          </a:p>
        </p:txBody>
      </p:sp>
      <p:pic>
        <p:nvPicPr>
          <p:cNvPr id="242" name="Google Shape;242;p49"/>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43" name="Google Shape;243;p49"/>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44" name="Google Shape;244;p49"/>
          <p:cNvSpPr/>
          <p:nvPr/>
        </p:nvSpPr>
        <p:spPr>
          <a:xfrm>
            <a:off x="0" y="1086288"/>
            <a:ext cx="8540886" cy="2123658"/>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This class represents an IP address. It represents both the 32 bit IPv4 address and 128 bit IPv6 address. </a:t>
            </a:r>
            <a:endParaRPr b="0" i="0" sz="1800" u="none" cap="none" strike="noStrike">
              <a:solidFill>
                <a:srgbClr val="000000"/>
              </a:solidFill>
              <a:latin typeface="Roboto"/>
              <a:ea typeface="Roboto"/>
              <a:cs typeface="Roboto"/>
              <a:sym typeface="Roboto"/>
            </a:endParaRPr>
          </a:p>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It is the superclass of Inet6Address and Inet4Address classes. </a:t>
            </a:r>
            <a:endParaRPr b="0" i="0" sz="1800" u="none" cap="none" strike="noStrike">
              <a:solidFill>
                <a:srgbClr val="000000"/>
              </a:solidFill>
              <a:latin typeface="Roboto"/>
              <a:ea typeface="Roboto"/>
              <a:cs typeface="Roboto"/>
              <a:sym typeface="Roboto"/>
            </a:endParaRPr>
          </a:p>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An instance of this class consists of an IP address and usually a hostname depending on whether hostname resolution was performed during the creation.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5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0" name="Google Shape;250;p5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0"/>
          <p:cNvSpPr txBox="1"/>
          <p:nvPr/>
        </p:nvSpPr>
        <p:spPr>
          <a:xfrm>
            <a:off x="0" y="272598"/>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Address types</a:t>
            </a:r>
            <a:endParaRPr b="1" i="0" sz="1600" u="none" cap="none" strike="noStrike">
              <a:solidFill>
                <a:schemeClr val="lt1"/>
              </a:solidFill>
              <a:latin typeface="Roboto"/>
              <a:ea typeface="Roboto"/>
              <a:cs typeface="Roboto"/>
              <a:sym typeface="Roboto"/>
            </a:endParaRPr>
          </a:p>
        </p:txBody>
      </p:sp>
      <p:pic>
        <p:nvPicPr>
          <p:cNvPr id="252" name="Google Shape;252;p50"/>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53" name="Google Shape;253;p50"/>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54" name="Google Shape;254;p50"/>
          <p:cNvSpPr/>
          <p:nvPr/>
        </p:nvSpPr>
        <p:spPr>
          <a:xfrm>
            <a:off x="-30182" y="868146"/>
            <a:ext cx="9114817" cy="327782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i="0" lang="en-US" sz="1600" u="none" cap="none" strike="noStrike">
                <a:solidFill>
                  <a:srgbClr val="000000"/>
                </a:solidFill>
                <a:latin typeface="Roboto"/>
                <a:ea typeface="Roboto"/>
                <a:cs typeface="Roboto"/>
                <a:sym typeface="Roboto"/>
              </a:rPr>
              <a:t>unicast</a:t>
            </a:r>
            <a:r>
              <a:rPr b="0" i="0" lang="en-US" sz="1800" u="none" cap="none" strike="noStrike">
                <a:solidFill>
                  <a:srgbClr val="000000"/>
                </a:solidFill>
                <a:latin typeface="Roboto"/>
                <a:ea typeface="Roboto"/>
                <a:cs typeface="Roboto"/>
                <a:sym typeface="Roboto"/>
              </a:rPr>
              <a:t>	An identifier for a single interface. </a:t>
            </a:r>
            <a:endParaRPr b="0" i="0" sz="1800" u="none" cap="none" strike="noStrike">
              <a:solidFill>
                <a:srgbClr val="000000"/>
              </a:solidFill>
              <a:latin typeface="Roboto"/>
              <a:ea typeface="Roboto"/>
              <a:cs typeface="Roboto"/>
              <a:sym typeface="Roboto"/>
            </a:endParaRPr>
          </a:p>
          <a:p>
            <a:pPr indent="0" lvl="0"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A packet sent to a unicast address is delivered to the interface identified by that address.</a:t>
            </a:r>
            <a:endParaRPr/>
          </a:p>
          <a:p>
            <a:pPr indent="0" lvl="0" marL="0" marR="0" rtl="0" algn="just">
              <a:lnSpc>
                <a:spcPct val="150000"/>
              </a:lnSpc>
              <a:spcBef>
                <a:spcPts val="0"/>
              </a:spcBef>
              <a:spcAft>
                <a:spcPts val="0"/>
              </a:spcAft>
              <a:buNone/>
            </a:pPr>
            <a:r>
              <a:rPr b="1" i="0" lang="en-US" sz="1600" u="none" cap="none" strike="noStrike">
                <a:solidFill>
                  <a:srgbClr val="000000"/>
                </a:solidFill>
                <a:latin typeface="Roboto"/>
                <a:ea typeface="Roboto"/>
                <a:cs typeface="Roboto"/>
                <a:sym typeface="Roboto"/>
              </a:rPr>
              <a:t>The Unspecified Address </a:t>
            </a:r>
            <a:r>
              <a:rPr b="0" i="0" lang="en-US" sz="1800" u="none" cap="none" strike="noStrike">
                <a:solidFill>
                  <a:srgbClr val="000000"/>
                </a:solidFill>
                <a:latin typeface="Roboto"/>
                <a:ea typeface="Roboto"/>
                <a:cs typeface="Roboto"/>
                <a:sym typeface="Roboto"/>
              </a:rPr>
              <a:t>-- Also called any local or wildcard address. </a:t>
            </a:r>
            <a:endParaRPr b="0" i="0" sz="1800" u="none" cap="none" strike="noStrike">
              <a:solidFill>
                <a:srgbClr val="000000"/>
              </a:solidFill>
              <a:latin typeface="Roboto"/>
              <a:ea typeface="Roboto"/>
              <a:cs typeface="Roboto"/>
              <a:sym typeface="Roboto"/>
            </a:endParaRPr>
          </a:p>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It must never be assigned to any node. </a:t>
            </a:r>
            <a:endParaRPr b="0" i="0" sz="1800" u="none" cap="none" strike="noStrike">
              <a:solidFill>
                <a:srgbClr val="000000"/>
              </a:solidFill>
              <a:latin typeface="Roboto"/>
              <a:ea typeface="Roboto"/>
              <a:cs typeface="Roboto"/>
              <a:sym typeface="Roboto"/>
            </a:endParaRPr>
          </a:p>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It indicates the absence of an address. </a:t>
            </a:r>
            <a:endParaRPr b="0" i="0" sz="1800" u="none" cap="none" strike="noStrike">
              <a:solidFill>
                <a:srgbClr val="000000"/>
              </a:solidFill>
              <a:latin typeface="Roboto"/>
              <a:ea typeface="Roboto"/>
              <a:cs typeface="Roboto"/>
              <a:sym typeface="Roboto"/>
            </a:endParaRPr>
          </a:p>
          <a:p>
            <a:pPr indent="0" lvl="0" marL="0" marR="0" rtl="0" algn="just">
              <a:lnSpc>
                <a:spcPct val="150000"/>
              </a:lnSpc>
              <a:spcBef>
                <a:spcPts val="0"/>
              </a:spcBef>
              <a:spcAft>
                <a:spcPts val="0"/>
              </a:spcAft>
              <a:buNone/>
            </a:pPr>
            <a:r>
              <a:t/>
            </a:r>
            <a:endParaRPr b="0" i="0" sz="1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5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0" name="Google Shape;260;p51"/>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51"/>
          <p:cNvSpPr txBox="1"/>
          <p:nvPr/>
        </p:nvSpPr>
        <p:spPr>
          <a:xfrm>
            <a:off x="0" y="272598"/>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600" u="none" cap="none" strike="noStrike">
              <a:solidFill>
                <a:schemeClr val="lt1"/>
              </a:solidFill>
              <a:latin typeface="Roboto"/>
              <a:ea typeface="Roboto"/>
              <a:cs typeface="Roboto"/>
              <a:sym typeface="Roboto"/>
            </a:endParaRPr>
          </a:p>
        </p:txBody>
      </p:sp>
      <p:pic>
        <p:nvPicPr>
          <p:cNvPr id="262" name="Google Shape;262;p51"/>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63" name="Google Shape;263;p51"/>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64" name="Google Shape;264;p51"/>
          <p:cNvSpPr/>
          <p:nvPr/>
        </p:nvSpPr>
        <p:spPr>
          <a:xfrm>
            <a:off x="194553" y="1245140"/>
            <a:ext cx="8890082" cy="2169825"/>
          </a:xfrm>
          <a:prstGeom prst="rect">
            <a:avLst/>
          </a:prstGeom>
          <a:noFill/>
          <a:ln>
            <a:noFill/>
          </a:ln>
        </p:spPr>
        <p:txBody>
          <a:bodyPr anchorCtr="0" anchor="t" bIns="45700" lIns="91425" spcFirstLastPara="1" rIns="91425" wrap="square" tIns="45700">
            <a:noAutofit/>
          </a:bodyPr>
          <a:lstStyle/>
          <a:p>
            <a:pPr indent="0" lvl="1"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The unspecified address must not be used as the destination address of an IP packet.</a:t>
            </a:r>
            <a:endParaRPr/>
          </a:p>
          <a:p>
            <a:pPr indent="0" lvl="1" marL="0" marR="0" rtl="0" algn="just">
              <a:lnSpc>
                <a:spcPct val="150000"/>
              </a:lnSpc>
              <a:spcBef>
                <a:spcPts val="0"/>
              </a:spcBef>
              <a:spcAft>
                <a:spcPts val="0"/>
              </a:spcAft>
              <a:buNone/>
            </a:pPr>
            <a:r>
              <a:t/>
            </a:r>
            <a:endParaRPr b="0" i="0" sz="1800" u="none" cap="none" strike="noStrike">
              <a:solidFill>
                <a:srgbClr val="000000"/>
              </a:solidFill>
              <a:latin typeface="Roboto"/>
              <a:ea typeface="Roboto"/>
              <a:cs typeface="Roboto"/>
              <a:sym typeface="Roboto"/>
            </a:endParaRPr>
          </a:p>
          <a:p>
            <a:pPr indent="0" lvl="1"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The Loopback Addresses -- This is the address assigned to the loopback interface. Anything sent to this IP address loops around and becomes IP input on the local host. This address is often used when testing a client</a:t>
            </a:r>
            <a:r>
              <a:rPr b="0" i="0" lang="en-US" sz="1400" u="none" cap="none" strike="noStrike">
                <a:solidFill>
                  <a:srgbClr val="000000"/>
                </a:solidFill>
                <a:latin typeface="Arial"/>
                <a:ea typeface="Arial"/>
                <a:cs typeface="Arial"/>
                <a:sym typeface="Arial"/>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52"/>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0" name="Google Shape;270;p52"/>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2"/>
          <p:cNvSpPr txBox="1"/>
          <p:nvPr/>
        </p:nvSpPr>
        <p:spPr>
          <a:xfrm>
            <a:off x="0" y="272598"/>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Roboto"/>
                <a:ea typeface="Roboto"/>
                <a:cs typeface="Roboto"/>
                <a:sym typeface="Roboto"/>
              </a:rPr>
              <a:t>METHODS:</a:t>
            </a:r>
            <a:endParaRPr b="1" i="0" sz="1600" u="none" cap="none" strike="noStrike">
              <a:solidFill>
                <a:schemeClr val="lt1"/>
              </a:solidFill>
              <a:latin typeface="Roboto"/>
              <a:ea typeface="Roboto"/>
              <a:cs typeface="Roboto"/>
              <a:sym typeface="Roboto"/>
            </a:endParaRPr>
          </a:p>
        </p:txBody>
      </p:sp>
      <p:pic>
        <p:nvPicPr>
          <p:cNvPr id="272" name="Google Shape;272;p52"/>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73" name="Google Shape;273;p52"/>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74" name="Google Shape;274;p52"/>
          <p:cNvSpPr/>
          <p:nvPr/>
        </p:nvSpPr>
        <p:spPr>
          <a:xfrm>
            <a:off x="301556" y="1101758"/>
            <a:ext cx="7928043" cy="1554272"/>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getAddress() : returns raw IP address of this InetAddress object as an array. The order in which bytes appear in array are same as in IP address i.e. getAddress[0] will contain highest order byte.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5" name="Google Shape;275;p52"/>
          <p:cNvSpPr/>
          <p:nvPr/>
        </p:nvSpPr>
        <p:spPr>
          <a:xfrm>
            <a:off x="445026" y="2895149"/>
            <a:ext cx="4112023"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Syntax : public byte[] getAddress()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53"/>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1" name="Google Shape;281;p53"/>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3"/>
          <p:cNvSpPr txBox="1"/>
          <p:nvPr/>
        </p:nvSpPr>
        <p:spPr>
          <a:xfrm>
            <a:off x="0" y="272598"/>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Roboto"/>
                <a:ea typeface="Roboto"/>
                <a:cs typeface="Roboto"/>
                <a:sym typeface="Roboto"/>
              </a:rPr>
              <a:t>METHODS:</a:t>
            </a:r>
            <a:endParaRPr b="1" i="0" sz="1600" u="none" cap="none" strike="noStrike">
              <a:solidFill>
                <a:schemeClr val="lt1"/>
              </a:solidFill>
              <a:latin typeface="Roboto"/>
              <a:ea typeface="Roboto"/>
              <a:cs typeface="Roboto"/>
              <a:sym typeface="Roboto"/>
            </a:endParaRPr>
          </a:p>
        </p:txBody>
      </p:sp>
      <p:pic>
        <p:nvPicPr>
          <p:cNvPr id="283" name="Google Shape;283;p53"/>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84" name="Google Shape;284;p53"/>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85" name="Google Shape;285;p53"/>
          <p:cNvSpPr/>
          <p:nvPr/>
        </p:nvSpPr>
        <p:spPr>
          <a:xfrm>
            <a:off x="89109" y="1002162"/>
            <a:ext cx="8754894" cy="327782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getHostAddress() : returns IP address in textual form.</a:t>
            </a:r>
            <a:endParaRPr/>
          </a:p>
          <a:p>
            <a:pPr indent="0" lvl="0" marL="0" marR="0" rtl="0" algn="just">
              <a:lnSpc>
                <a:spcPct val="150000"/>
              </a:lnSpc>
              <a:spcBef>
                <a:spcPts val="0"/>
              </a:spcBef>
              <a:spcAft>
                <a:spcPts val="0"/>
              </a:spcAft>
              <a:buNone/>
            </a:pPr>
            <a:r>
              <a:rPr b="0" i="0" lang="en-US" sz="1600" u="none" cap="none" strike="noStrike">
                <a:solidFill>
                  <a:srgbClr val="000000"/>
                </a:solidFill>
                <a:latin typeface="Consolas"/>
                <a:ea typeface="Consolas"/>
                <a:cs typeface="Consolas"/>
                <a:sym typeface="Consolas"/>
              </a:rPr>
              <a:t>   Syntax :public String getHostAddress()</a:t>
            </a:r>
            <a:endParaRPr/>
          </a:p>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isAnyLocalAddress() : returns true if this address represents a local address.</a:t>
            </a:r>
            <a:endParaRPr/>
          </a:p>
          <a:p>
            <a:pPr indent="0" lvl="0" marL="0" marR="0" rtl="0" algn="just">
              <a:lnSpc>
                <a:spcPct val="150000"/>
              </a:lnSpc>
              <a:spcBef>
                <a:spcPts val="0"/>
              </a:spcBef>
              <a:spcAft>
                <a:spcPts val="0"/>
              </a:spcAft>
              <a:buNone/>
            </a:pPr>
            <a:r>
              <a:rPr b="0" i="0" lang="en-US" sz="1600" u="none" cap="none" strike="noStrike">
                <a:solidFill>
                  <a:srgbClr val="000000"/>
                </a:solidFill>
                <a:latin typeface="Consolas"/>
                <a:ea typeface="Consolas"/>
                <a:cs typeface="Consolas"/>
                <a:sym typeface="Consolas"/>
              </a:rPr>
              <a:t>   Syntax :public boolean isAnyLocalAddress()</a:t>
            </a:r>
            <a:endParaRPr/>
          </a:p>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isLinkLocalAddress() : returns true if this address is a link local address.</a:t>
            </a:r>
            <a:endParaRPr/>
          </a:p>
          <a:p>
            <a:pPr indent="0" lvl="0" marL="0" marR="0" rtl="0" algn="just">
              <a:lnSpc>
                <a:spcPct val="150000"/>
              </a:lnSpc>
              <a:spcBef>
                <a:spcPts val="0"/>
              </a:spcBef>
              <a:spcAft>
                <a:spcPts val="0"/>
              </a:spcAft>
              <a:buNone/>
            </a:pPr>
            <a:r>
              <a:rPr b="0" i="0" lang="en-US" sz="1600" u="none" cap="none" strike="noStrike">
                <a:solidFill>
                  <a:srgbClr val="000000"/>
                </a:solidFill>
                <a:latin typeface="Consolas"/>
                <a:ea typeface="Consolas"/>
                <a:cs typeface="Consolas"/>
                <a:sym typeface="Consolas"/>
              </a:rPr>
              <a:t>   Syntax :public boolean isLinkLocalAddress()</a:t>
            </a:r>
            <a:endParaRPr/>
          </a:p>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isLoopbackAddress() : returns true if this address is a loopback address.</a:t>
            </a:r>
            <a:endParaRPr/>
          </a:p>
          <a:p>
            <a:pPr indent="0" lvl="0" marL="0" marR="0" rtl="0" algn="just">
              <a:lnSpc>
                <a:spcPct val="150000"/>
              </a:lnSpc>
              <a:spcBef>
                <a:spcPts val="0"/>
              </a:spcBef>
              <a:spcAft>
                <a:spcPts val="0"/>
              </a:spcAft>
              <a:buNone/>
            </a:pPr>
            <a:r>
              <a:rPr b="0" i="0" lang="en-US" sz="1600" u="none" cap="none" strike="noStrike">
                <a:solidFill>
                  <a:srgbClr val="000000"/>
                </a:solidFill>
                <a:latin typeface="Consolas"/>
                <a:ea typeface="Consolas"/>
                <a:cs typeface="Consolas"/>
                <a:sym typeface="Consolas"/>
              </a:rPr>
              <a:t>   Syntax :public boolean isLoopbackAddress()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21656D"/>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