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8" r:id="rId5"/>
    <p:sldMasterId id="2147483689" r:id="rId6"/>
    <p:sldMasterId id="2147483690" r:id="rId7"/>
    <p:sldMasterId id="2147483691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Aclonica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1AAF0C6-AC06-4620-A843-69823EE312BA}">
  <a:tblStyle styleId="{01AAF0C6-AC06-4620-A843-69823EE312B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font" Target="fonts/Roboto-regular.fntdata"/><Relationship Id="rId23" Type="http://schemas.openxmlformats.org/officeDocument/2006/relationships/slide" Target="slides/slide1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Aclonica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Successfully connected.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</a:t>
            </a:r>
            <a:r>
              <a:rPr lang="en-US"/>
              <a:t>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</a:t>
            </a:r>
            <a:r>
              <a:rPr lang="en-US"/>
              <a:t> Shveta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Successfully connected.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</a:t>
            </a:r>
            <a:r>
              <a:rPr lang="en-US"/>
              <a:t>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</a:t>
            </a:r>
            <a:r>
              <a:rPr lang="en-US"/>
              <a:t> Shveta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Successfully connected.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</a:t>
            </a:r>
            <a:r>
              <a:rPr lang="en-US"/>
              <a:t>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</a:t>
            </a:r>
            <a:r>
              <a:rPr lang="en-US"/>
              <a:t> Shveta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Records</a:t>
            </a:r>
            <a:r>
              <a:rPr lang="en-US"/>
              <a:t> inserted successfully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Successfully connected.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</a:t>
            </a:r>
            <a:r>
              <a:rPr lang="en-US"/>
              <a:t>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</a:t>
            </a:r>
            <a:r>
              <a:rPr lang="en-US"/>
              <a:t> Shveta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Successfully connected.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</a:t>
            </a:r>
            <a:r>
              <a:rPr lang="en-US"/>
              <a:t>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</a:t>
            </a:r>
            <a:r>
              <a:rPr lang="en-US"/>
              <a:t> Shveta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Roboto"/>
                <a:ea typeface="Roboto"/>
                <a:cs typeface="Roboto"/>
                <a:sym typeface="Roboto"/>
              </a:rPr>
              <a:t>By default JDBC connection is in auto-commit mode and we can’t control it i.e. whenever a SQL statement is completed it will commit automatically.</a:t>
            </a:r>
            <a:endParaRPr/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Roboto"/>
                <a:ea typeface="Roboto"/>
                <a:cs typeface="Roboto"/>
                <a:sym typeface="Roboto"/>
              </a:rPr>
              <a:t> If we want to control the JDBC transaction then set setAutoCommit() method to false.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81" name="Google Shape;8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1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87" name="Google Shape;8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2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0" name="Google Shape;14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4" name="Google Shape;144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5" name="Google Shape;145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9" name="Google Shape;1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2" name="Google Shape;162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0" name="Google Shape;17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94" name="Google Shape;19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0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73" name="Google Shape;7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jp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001" y="431429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54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54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54"/>
          <p:cNvSpPr txBox="1"/>
          <p:nvPr/>
        </p:nvSpPr>
        <p:spPr>
          <a:xfrm>
            <a:off x="152399" y="233550"/>
            <a:ext cx="6384587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Transaction management methods of Connection interface: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4" name="Google Shape;294;p54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4"/>
          <p:cNvSpPr/>
          <p:nvPr/>
        </p:nvSpPr>
        <p:spPr>
          <a:xfrm>
            <a:off x="152399" y="874980"/>
            <a:ext cx="8767865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 setAutoCommit(boolean status): It is used to set the auto-commit mode true or false.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Syntax: public void setAutoCommit(boolean autoCommit) throws SQLException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2. commit(): It is used to commit all the changes made in the current transaction.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Syntax: public void commit() throws SQLException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3. rollback(): It is used to undo all the changes made in the current transaction.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Syntax: public void commit() throws SQLException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5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55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5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5"/>
          <p:cNvSpPr txBox="1"/>
          <p:nvPr/>
        </p:nvSpPr>
        <p:spPr>
          <a:xfrm>
            <a:off x="152400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EXAMPLE: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4" name="Google Shape;304;p55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5" name="Google Shape;305;p55"/>
          <p:cNvGraphicFramePr/>
          <p:nvPr/>
        </p:nvGraphicFramePr>
        <p:xfrm>
          <a:off x="152400" y="852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{01AAF0C6-AC06-4620-A843-69823EE312BA}</a:tableStyleId>
              </a:tblPr>
              <a:tblGrid>
                <a:gridCol w="8450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java.sql.Connection;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java.sql.Statement;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com.javawithease.util.JDBCUtil;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JDBCTest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public static void main(String args[]){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Connection conn = null;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Statement statement = null;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String query1 = "insert into EMPLOYEE " +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"(EMPLOYEE_ID, NAME, SALARY) " +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"values (11, 'Harish Kansal', 50000)";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String query2 = "insert into EMPLOYEE " +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"(EMPLOYEE_ID, NAME, SALARY) " +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"values (12, 'Vivek Solenki', 80000)";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	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6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56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56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56"/>
          <p:cNvSpPr txBox="1"/>
          <p:nvPr/>
        </p:nvSpPr>
        <p:spPr>
          <a:xfrm>
            <a:off x="152400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CONTINUED..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4" name="Google Shape;314;p56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5" name="Google Shape;315;p56"/>
          <p:cNvGraphicFramePr/>
          <p:nvPr/>
        </p:nvGraphicFramePr>
        <p:xfrm>
          <a:off x="152399" y="7615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{01AAF0C6-AC06-4620-A843-69823EE312BA}</a:tableStyleId>
              </a:tblPr>
              <a:tblGrid>
                <a:gridCol w="7464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try{		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//get connection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conn = JDBCUtil.getConnection();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//set auto commit to false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conn.setAutoCommit(false);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//create statement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statement = conn.createStatement();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//execute query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statement.executeUpdate(query1);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//date will not commit directly		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statement.executeUpdate(query2);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//data will rollback here if any exception occurs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7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57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57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57"/>
          <p:cNvSpPr txBox="1"/>
          <p:nvPr/>
        </p:nvSpPr>
        <p:spPr>
          <a:xfrm>
            <a:off x="152400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CONTINUED..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4" name="Google Shape;324;p5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5" name="Google Shape;325;p57"/>
          <p:cNvGraphicFramePr/>
          <p:nvPr/>
        </p:nvGraphicFramePr>
        <p:xfrm>
          <a:off x="152400" y="852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{01AAF0C6-AC06-4620-A843-69823EE312BA}</a:tableStyleId>
              </a:tblPr>
              <a:tblGrid>
                <a:gridCol w="69974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//commit will commit here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conn.commit();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//close connection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statement.close();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conn.close();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System.out.println("Records inserted successfully.");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}catch(Exception e){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e.printStackTrace();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58"/>
          <p:cNvPicPr preferRelativeResize="0"/>
          <p:nvPr/>
        </p:nvPicPr>
        <p:blipFill rotWithShape="1">
          <a:blip r:embed="rId3">
            <a:alphaModFix/>
          </a:blip>
          <a:srcRect b="9288" l="0" r="0" t="0"/>
          <a:stretch/>
        </p:blipFill>
        <p:spPr>
          <a:xfrm>
            <a:off x="0" y="0"/>
            <a:ext cx="9355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8"/>
          <p:cNvSpPr txBox="1"/>
          <p:nvPr/>
        </p:nvSpPr>
        <p:spPr>
          <a:xfrm>
            <a:off x="2307845" y="914400"/>
            <a:ext cx="339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2" name="Google Shape;332;p58"/>
          <p:cNvPicPr preferRelativeResize="0"/>
          <p:nvPr/>
        </p:nvPicPr>
        <p:blipFill rotWithShape="1">
          <a:blip r:embed="rId4">
            <a:alphaModFix/>
          </a:blip>
          <a:srcRect b="27755" l="0" r="0" t="0"/>
          <a:stretch/>
        </p:blipFill>
        <p:spPr>
          <a:xfrm rot="-1762720">
            <a:off x="8424394" y="4144408"/>
            <a:ext cx="692726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thnus" id="333" name="Google Shape;333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433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paint splatter ppt background" id="210" name="Google Shape;210;p46"/>
          <p:cNvPicPr preferRelativeResize="0"/>
          <p:nvPr/>
        </p:nvPicPr>
        <p:blipFill rotWithShape="1">
          <a:blip r:embed="rId3">
            <a:alphaModFix/>
          </a:blip>
          <a:srcRect b="9346" l="0" r="0" t="0"/>
          <a:stretch/>
        </p:blipFill>
        <p:spPr>
          <a:xfrm>
            <a:off x="0" y="-377685"/>
            <a:ext cx="9144001" cy="552118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6"/>
          <p:cNvSpPr/>
          <p:nvPr/>
        </p:nvSpPr>
        <p:spPr>
          <a:xfrm>
            <a:off x="2794295" y="1051650"/>
            <a:ext cx="3568200" cy="30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CALLABLE STATEMENTS</a:t>
            </a:r>
            <a:endParaRPr b="0" i="0" sz="4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2" name="Google Shape;212;p46"/>
          <p:cNvCxnSpPr/>
          <p:nvPr/>
        </p:nvCxnSpPr>
        <p:spPr>
          <a:xfrm>
            <a:off x="6362495" y="1036496"/>
            <a:ext cx="0" cy="14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46"/>
          <p:cNvCxnSpPr/>
          <p:nvPr/>
        </p:nvCxnSpPr>
        <p:spPr>
          <a:xfrm>
            <a:off x="2818672" y="2571750"/>
            <a:ext cx="600" cy="1506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46"/>
          <p:cNvCxnSpPr/>
          <p:nvPr/>
        </p:nvCxnSpPr>
        <p:spPr>
          <a:xfrm>
            <a:off x="2791146" y="4078650"/>
            <a:ext cx="1730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46"/>
          <p:cNvCxnSpPr/>
          <p:nvPr/>
        </p:nvCxnSpPr>
        <p:spPr>
          <a:xfrm>
            <a:off x="4590583" y="1063838"/>
            <a:ext cx="1784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mage result for ethnus" id="216" name="Google Shape;21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7100" y="-762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6"/>
          <p:cNvPicPr preferRelativeResize="0"/>
          <p:nvPr/>
        </p:nvPicPr>
        <p:blipFill rotWithShape="1">
          <a:blip r:embed="rId5">
            <a:alphaModFix/>
          </a:blip>
          <a:srcRect b="27755" l="0" r="0" t="0"/>
          <a:stretch/>
        </p:blipFill>
        <p:spPr>
          <a:xfrm rot="-1217309">
            <a:off x="8361351" y="4144408"/>
            <a:ext cx="69272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47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224" name="Google Shape;224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00" y="396240"/>
            <a:ext cx="9033835" cy="4327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8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8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JDBC CallableStatement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8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8"/>
          <p:cNvSpPr/>
          <p:nvPr/>
        </p:nvSpPr>
        <p:spPr>
          <a:xfrm>
            <a:off x="233464" y="976016"/>
            <a:ext cx="8706255" cy="363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JDBC CallableStatement is used to execute the store procedure and functions.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CallableStatement interface provides the methods to execute the store procedure and functions.</a:t>
            </a:r>
            <a:endParaRPr/>
          </a:p>
          <a:p>
            <a:pPr indent="-171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PreparedStatement can only use IN parameters.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CallableStatement can use both IN and OUT parameters.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5" name="Google Shape;235;p48"/>
          <p:cNvGraphicFramePr/>
          <p:nvPr/>
        </p:nvGraphicFramePr>
        <p:xfrm>
          <a:off x="233464" y="28646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{01AAF0C6-AC06-4620-A843-69823EE312BA}</a:tableStyleId>
              </a:tblPr>
              <a:tblGrid>
                <a:gridCol w="9114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CallableStatement callableStatement = conn.prepareCall(“{call procedurename(?,?…?)}”);</a:t>
                      </a:r>
                      <a:endParaRPr b="0"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9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insertEMPLOYEE Procedure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p49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9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5" name="Google Shape;245;p49"/>
          <p:cNvGraphicFramePr/>
          <p:nvPr/>
        </p:nvGraphicFramePr>
        <p:xfrm>
          <a:off x="920885" y="10408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{01AAF0C6-AC06-4620-A843-69823EE312BA}</a:tableStyleId>
              </a:tblPr>
              <a:tblGrid>
                <a:gridCol w="6096000"/>
              </a:tblGrid>
              <a:tr h="286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 OR REPLACE PROCEDURE insertEMPLOYEE(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   e_id IN EMPLOYEE.EMPLOYEE_ID%TYPE,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   e_name IN EMPLOYEE.NAME%TYPE,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   e_salary IN EMPLOYEE.SALARY%TYPE)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BEGIN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INSERT INTO EMPLOYEE ("EMPLOYEE_ID", "NAME", "SALARY")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VALUES (e_id, e_name, e_salary);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COMMIT;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50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50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5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50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JDBCTest.java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55" name="Google Shape;255;p50"/>
          <p:cNvGraphicFramePr/>
          <p:nvPr/>
        </p:nvGraphicFramePr>
        <p:xfrm>
          <a:off x="-3246" y="12074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{01AAF0C6-AC06-4620-A843-69823EE312BA}</a:tableStyleId>
              </a:tblPr>
              <a:tblGrid>
                <a:gridCol w="4573625"/>
                <a:gridCol w="45736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java.sql.CallableStatement; 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java.sql.Connection;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import com.codesjava.util.JDBCUtil.;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JDBCTest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main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(String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args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[])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Connection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conn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CallableStatement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callableStatement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proc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"{call insertEMPLOYEE(?,?,?)}";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try{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//get connection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JDBCUtil.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getConnection();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//create callableStatement</a:t>
                      </a:r>
                      <a:endParaRPr b="0" i="1"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callableStatement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conn.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prepareCall(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proc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callableStatement.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setInt(1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callableStatement.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setString(2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"Shveta");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callableStatement.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setInt(3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100000);</a:t>
                      </a:r>
                      <a:endParaRPr b="0" sz="1400" u="none" cap="none" strike="noStrike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//execute query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callableStatement.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executeUpdate();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//close connection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callableStatement.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close();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conn.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close();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println("Record inserted successfully.");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}catch(Exception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printStackTrace();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b="0" sz="1400" u="none" cap="none" strike="noStrike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51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51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51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getEmpNameByEmpId Procedure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4" name="Google Shape;264;p51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5" name="Google Shape;265;p51"/>
          <p:cNvGraphicFramePr/>
          <p:nvPr/>
        </p:nvGraphicFramePr>
        <p:xfrm>
          <a:off x="441702" y="10164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{01AAF0C6-AC06-4620-A843-69823EE312BA}</a:tableStyleId>
              </a:tblPr>
              <a:tblGrid>
                <a:gridCol w="609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 OR REPLACE PROCEDURE getEmpNameByEmpId(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   e_id IN EMPLOYEE.EMPLOYEE_ID%TYPE,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   e_NAME OUT EMPLOYEE.NAME%TYPE)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BEGIN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SELECT NAME INTO e_NAME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FROM  EMPLOYEE WHERE EMPLOYEE_ID = e_id;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52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5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2"/>
          <p:cNvSpPr txBox="1"/>
          <p:nvPr/>
        </p:nvSpPr>
        <p:spPr>
          <a:xfrm>
            <a:off x="152400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JDBCTest.java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4" name="Google Shape;274;p52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5" name="Google Shape;275;p52"/>
          <p:cNvGraphicFramePr/>
          <p:nvPr/>
        </p:nvGraphicFramePr>
        <p:xfrm>
          <a:off x="308040" y="9191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{01AAF0C6-AC06-4620-A843-69823EE312BA}</a:tableStyleId>
              </a:tblPr>
              <a:tblGrid>
                <a:gridCol w="3975375"/>
                <a:gridCol w="3975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JDBCTest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main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(String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args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[])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Connection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conn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CallableStatement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callableStatement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proc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"{call getEmpNameByEmpId(?,?)}";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try{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//get connection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JDBCUtil.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getConnection();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//create callableStatement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callableStatement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conn.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prepareCall(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proc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callableStatement.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setInt(1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callableStatement.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registerOutParameter(2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java.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sql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Types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VARCHAR);</a:t>
                      </a:r>
                      <a:endParaRPr b="0"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//execute query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callableStatement.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executeUpdate();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//get employee name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empName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callableStatement.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getString(2);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println("Emp Name: "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empName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//close connection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callableStatement.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close();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conn.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close();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println("Record inserted successfully.");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}catch(Exception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printStackTrace();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b="0"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3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53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53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53"/>
          <p:cNvSpPr txBox="1"/>
          <p:nvPr/>
        </p:nvSpPr>
        <p:spPr>
          <a:xfrm>
            <a:off x="152400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Transaction Management in JDBC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4" name="Google Shape;284;p53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53"/>
          <p:cNvSpPr/>
          <p:nvPr/>
        </p:nvSpPr>
        <p:spPr>
          <a:xfrm>
            <a:off x="226194" y="1004482"/>
            <a:ext cx="7555934" cy="3370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transaction is a sequence of operation which works as an atomic unit.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1430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transaction only completes if all the operations completed successfully.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1430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transaction has the Atomicity, Consistency, Isolation and Durability properties (ACID).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21656D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