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8" r:id="rId5"/>
    <p:sldMasterId id="2147483689" r:id="rId6"/>
    <p:sldMasterId id="2147483690" r:id="rId7"/>
    <p:sldMasterId id="2147483691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Aclonica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20A6BFF-FEF0-4AA5-8126-FAA612B4FC81}">
  <a:tblStyle styleId="{120A6BFF-FEF0-4AA5-8126-FAA612B4FC81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2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1.xml"/><Relationship Id="rId21" Type="http://schemas.openxmlformats.org/officeDocument/2006/relationships/font" Target="fonts/Roboto-italic.fntdata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23" Type="http://schemas.openxmlformats.org/officeDocument/2006/relationships/font" Target="fonts/Aclonic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notesMaster" Target="notesMasters/notesMaster1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regular.fntdata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9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0" name="Google Shape;22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     "lastName":"Smith",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    "address":{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        "streetAddress":"21 2nd Street",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         "city":"New York",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         "state":"NY",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         "postalCode":10021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    },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     "age":25,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     "phoneNumbers":[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           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            "type":"home", "number":"212 555-1234"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            },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        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            "type":"fax", "number":"212 555-1234"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       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     ],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     "firstName":"John"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 In JSON, An object is an unordered set of name/value pairs, so JSONObject doesn’t preserve the order of an object’s name/value pairs, since it is (by definition) not significant. Hence in our output file, order is not preserved.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81" name="Google Shape;8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1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12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87" name="Google Shape;8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2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1" name="Google Shape;111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9" name="Google Shape;12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7" name="Google Shape;13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0" name="Google Shape;14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4" name="Google Shape;144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5" name="Google Shape;145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6" name="Google Shape;14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49" name="Google Shape;14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2" name="Google Shape;152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3" name="Google Shape;15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25" name="Google Shape;2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2" name="Google Shape;162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3" name="Google Shape;16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6" name="Google Shape;16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9" name="Google Shape;16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0" name="Google Shape;170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3" name="Google Shape;173;p3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4" name="Google Shape;174;p3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5" name="Google Shape;17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8" name="Google Shape;17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1" name="Google Shape;181;p3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2" name="Google Shape;18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5" name="Google Shape;18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4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9" name="Google Shape;189;p4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0" name="Google Shape;190;p4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1" name="Google Shape;19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94" name="Google Shape;19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7" name="Google Shape;197;p4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8" name="Google Shape;198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34" name="Google Shape;3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49" name="Google Shape;49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7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56" name="Google Shape;5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8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9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66" name="Google Shape;66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9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10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73" name="Google Shape;7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0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0" Type="http://schemas.openxmlformats.org/officeDocument/2006/relationships/theme" Target="../theme/theme4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10" Type="http://schemas.openxmlformats.org/officeDocument/2006/relationships/theme" Target="../theme/theme3.xml"/><Relationship Id="rId9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6.xml"/><Relationship Id="rId8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Google Shape;15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9" name="Google Shape;15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7.jpg"/><Relationship Id="rId5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8001" y="431429"/>
            <a:ext cx="3527998" cy="4280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paint splatter ppt background" id="210" name="Google Shape;210;p46"/>
          <p:cNvPicPr preferRelativeResize="0"/>
          <p:nvPr/>
        </p:nvPicPr>
        <p:blipFill rotWithShape="1">
          <a:blip r:embed="rId3">
            <a:alphaModFix/>
          </a:blip>
          <a:srcRect b="9346" l="0" r="0" t="0"/>
          <a:stretch/>
        </p:blipFill>
        <p:spPr>
          <a:xfrm>
            <a:off x="0" y="-377685"/>
            <a:ext cx="9144001" cy="5521184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46"/>
          <p:cNvSpPr/>
          <p:nvPr/>
        </p:nvSpPr>
        <p:spPr>
          <a:xfrm>
            <a:off x="2794295" y="1051650"/>
            <a:ext cx="3568200" cy="30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Processing json</a:t>
            </a:r>
            <a:endParaRPr b="0" i="0" sz="3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b="0" i="0" sz="3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2" name="Google Shape;212;p46"/>
          <p:cNvCxnSpPr/>
          <p:nvPr/>
        </p:nvCxnSpPr>
        <p:spPr>
          <a:xfrm>
            <a:off x="6362495" y="1036496"/>
            <a:ext cx="0" cy="1486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3" name="Google Shape;213;p46"/>
          <p:cNvCxnSpPr/>
          <p:nvPr/>
        </p:nvCxnSpPr>
        <p:spPr>
          <a:xfrm>
            <a:off x="2818672" y="2571750"/>
            <a:ext cx="600" cy="1506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4" name="Google Shape;214;p46"/>
          <p:cNvCxnSpPr/>
          <p:nvPr/>
        </p:nvCxnSpPr>
        <p:spPr>
          <a:xfrm>
            <a:off x="2791146" y="4078650"/>
            <a:ext cx="1730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5" name="Google Shape;215;p46"/>
          <p:cNvCxnSpPr/>
          <p:nvPr/>
        </p:nvCxnSpPr>
        <p:spPr>
          <a:xfrm>
            <a:off x="4590583" y="1063838"/>
            <a:ext cx="17841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Image result for ethnus" id="216" name="Google Shape;216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67100" y="-762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46"/>
          <p:cNvPicPr preferRelativeResize="0"/>
          <p:nvPr/>
        </p:nvPicPr>
        <p:blipFill rotWithShape="1">
          <a:blip r:embed="rId5">
            <a:alphaModFix/>
          </a:blip>
          <a:srcRect b="27755" l="0" r="0" t="0"/>
          <a:stretch/>
        </p:blipFill>
        <p:spPr>
          <a:xfrm rot="-1217309">
            <a:off x="8361351" y="4144408"/>
            <a:ext cx="692727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47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47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lated image" id="224" name="Google Shape;224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00" y="396240"/>
            <a:ext cx="9033835" cy="4327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8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48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48"/>
          <p:cNvSpPr txBox="1"/>
          <p:nvPr/>
        </p:nvSpPr>
        <p:spPr>
          <a:xfrm>
            <a:off x="0" y="272598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Processing JSON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2" name="Google Shape;232;p48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48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48"/>
          <p:cNvSpPr/>
          <p:nvPr/>
        </p:nvSpPr>
        <p:spPr>
          <a:xfrm>
            <a:off x="0" y="1054554"/>
            <a:ext cx="86033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48"/>
          <p:cNvSpPr/>
          <p:nvPr/>
        </p:nvSpPr>
        <p:spPr>
          <a:xfrm>
            <a:off x="77821" y="869888"/>
            <a:ext cx="8346331" cy="38318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Java API for JSON Processing JSON. 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simple is a simple Java library that allow parse, generate, transform, and query JSON.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Json-Simple API : It provides object models for JSON object and array structures. 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These JSON structures are represented as object models using types JSONObject and JSONArray. 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JSONObject provides a Map view to access the unordered collection of zero or more name/value pairs from the model.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4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49"/>
          <p:cNvSpPr txBox="1"/>
          <p:nvPr/>
        </p:nvSpPr>
        <p:spPr>
          <a:xfrm>
            <a:off x="0" y="272598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Write JSON to a file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3" name="Google Shape;243;p49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49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5" name="Google Shape;245;p49"/>
          <p:cNvGraphicFramePr/>
          <p:nvPr/>
        </p:nvGraphicFramePr>
        <p:xfrm>
          <a:off x="74579" y="8290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{120A6BFF-FEF0-4AA5-8126-FAA612B4FC81}</a:tableStyleId>
              </a:tblPr>
              <a:tblGrid>
                <a:gridCol w="8402325"/>
              </a:tblGrid>
              <a:tr h="3791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java.io.FileNotFoundException;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java.io.PrintWriter;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java.util.LinkedHashMap;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java.util.Map;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org.json.simple.JSONArray;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org.json.simple.JSONObject;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 class Main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public static void main(String[] args) throws FileNotFoundException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{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// creating JSONObject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JSONObject jo = new JSONObject();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// putting data to JSONObject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jo.put("firstName", "John");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jo.put("lastName", "Smith");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jo.put("age", 25);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		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0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50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50"/>
          <p:cNvSpPr txBox="1"/>
          <p:nvPr/>
        </p:nvSpPr>
        <p:spPr>
          <a:xfrm>
            <a:off x="0" y="272598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Continued..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3" name="Google Shape;253;p50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50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5" name="Google Shape;255;p50"/>
          <p:cNvGraphicFramePr/>
          <p:nvPr/>
        </p:nvGraphicFramePr>
        <p:xfrm>
          <a:off x="142672" y="7087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{120A6BFF-FEF0-4AA5-8126-FAA612B4FC81}</a:tableStyleId>
              </a:tblPr>
              <a:tblGrid>
                <a:gridCol w="4470975"/>
                <a:gridCol w="4470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putting address to JSONObject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jo.put("address", m);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for phone numbers, first create JSONArray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JSONArray ja = new JSONArray();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 = new LinkedHashMap(2);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m.put("type", "home");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m.put("number", "212 555-1234");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adding map to list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ja.add(m);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 = new LinkedHashMap(2);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m.put("type", "fax");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m.put("number", "212 555-1234");		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// adding map to list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ja.add(m);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// putting phoneNumbers to JSONObject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jo.put("phoneNumbers", ja);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writing JSON to file:"JSONExample.json" in cwd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PrintWriter pw = new PrintWriter("JSONExample.json");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pw.write(jo.toJSONString());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pw.flush();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pw.close();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}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51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51"/>
          <p:cNvSpPr txBox="1"/>
          <p:nvPr/>
        </p:nvSpPr>
        <p:spPr>
          <a:xfrm>
            <a:off x="0" y="272598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JSON Object with Numbers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3" name="Google Shape;263;p51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51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51"/>
          <p:cNvSpPr/>
          <p:nvPr/>
        </p:nvSpPr>
        <p:spPr>
          <a:xfrm>
            <a:off x="486382" y="976733"/>
            <a:ext cx="7461115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JSON supports numbers in double precision floating-point format. The number can be digits (0-9), fractions (.33, .532 etc) and exponents (e, e+, e-,E, E+, E-).</a:t>
            </a:r>
            <a:endParaRPr/>
          </a:p>
        </p:txBody>
      </p:sp>
      <p:graphicFrame>
        <p:nvGraphicFramePr>
          <p:cNvPr id="266" name="Google Shape;266;p51"/>
          <p:cNvGraphicFramePr/>
          <p:nvPr/>
        </p:nvGraphicFramePr>
        <p:xfrm>
          <a:off x="616800" y="27965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{120A6BFF-FEF0-4AA5-8126-FAA612B4FC81}</a:tableStyleId>
              </a:tblPr>
              <a:tblGrid>
                <a:gridCol w="31672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"integer": 34,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"fraction": .2145,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"exponent": 6.61789e+0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2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52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52"/>
          <p:cNvSpPr txBox="1"/>
          <p:nvPr/>
        </p:nvSpPr>
        <p:spPr>
          <a:xfrm>
            <a:off x="0" y="272598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JSON Object with Booleans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4" name="Google Shape;274;p52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52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52"/>
          <p:cNvSpPr/>
          <p:nvPr/>
        </p:nvSpPr>
        <p:spPr>
          <a:xfrm>
            <a:off x="146809" y="1036534"/>
            <a:ext cx="51122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JSON also supports boolean values true or false</a:t>
            </a:r>
            <a:endParaRPr/>
          </a:p>
        </p:txBody>
      </p:sp>
      <p:sp>
        <p:nvSpPr>
          <p:cNvPr id="277" name="Google Shape;277;p52"/>
          <p:cNvSpPr/>
          <p:nvPr/>
        </p:nvSpPr>
        <p:spPr>
          <a:xfrm>
            <a:off x="2286000" y="2094697"/>
            <a:ext cx="45720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"first": true,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"second": false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53"/>
          <p:cNvPicPr preferRelativeResize="0"/>
          <p:nvPr/>
        </p:nvPicPr>
        <p:blipFill rotWithShape="1">
          <a:blip r:embed="rId3">
            <a:alphaModFix/>
          </a:blip>
          <a:srcRect b="9288" l="0" r="0" t="0"/>
          <a:stretch/>
        </p:blipFill>
        <p:spPr>
          <a:xfrm>
            <a:off x="0" y="0"/>
            <a:ext cx="935548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53"/>
          <p:cNvSpPr txBox="1"/>
          <p:nvPr/>
        </p:nvSpPr>
        <p:spPr>
          <a:xfrm>
            <a:off x="2872050" y="2148411"/>
            <a:ext cx="3399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b="0" i="0" sz="3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4" name="Google Shape;284;p53"/>
          <p:cNvPicPr preferRelativeResize="0"/>
          <p:nvPr/>
        </p:nvPicPr>
        <p:blipFill rotWithShape="1">
          <a:blip r:embed="rId4">
            <a:alphaModFix/>
          </a:blip>
          <a:srcRect b="27755" l="0" r="0" t="0"/>
          <a:stretch/>
        </p:blipFill>
        <p:spPr>
          <a:xfrm rot="-1762720">
            <a:off x="8424394" y="4144408"/>
            <a:ext cx="692726" cy="9144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ethnus" id="285" name="Google Shape;285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43300" y="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21656D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