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8" r:id="rId5"/>
    <p:sldMasterId id="2147483689" r:id="rId6"/>
    <p:sldMasterId id="2147483690" r:id="rId7"/>
    <p:sldMasterId id="214748369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Aclonica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F18AE08-A37C-431A-9D37-8626AF9956A7}">
  <a:tblStyle styleId="{5F18AE08-A37C-431A-9D37-8626AF9956A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clonica-regular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4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Common DOM methods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5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4"/>
          <p:cNvSpPr/>
          <p:nvPr/>
        </p:nvSpPr>
        <p:spPr>
          <a:xfrm>
            <a:off x="0" y="708750"/>
            <a:ext cx="8190333" cy="448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Document.getDocumentElement() − Returns the root element of the document.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Node.getFirstChild() − Returns the first child of a given Node.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Node.getLastChild() − Returns the last child of a given Node.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Node.getNextSibling() − These methods return the next sibling of a given Node.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Node.getPreviousSibling() − These methods return the previous sibling of a given Node.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Node.getAttribute(attrName) − For a given Node, it returns the attribute with the requested name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5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Steps to Using JDOM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5"/>
          <p:cNvSpPr/>
          <p:nvPr/>
        </p:nvSpPr>
        <p:spPr>
          <a:xfrm>
            <a:off x="226193" y="868146"/>
            <a:ext cx="587304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 XML-related packages.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a SAXBuilder.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a Document from a file or stream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Extract the root element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Examine attributes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Examine sub-element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6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 XML-related packages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5" name="Google Shape;315;p56"/>
          <p:cNvGraphicFramePr/>
          <p:nvPr/>
        </p:nvGraphicFramePr>
        <p:xfrm>
          <a:off x="123217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{5F18AE08-A37C-431A-9D37-8626AF9956A7}</a:tableStyleId>
              </a:tblPr>
              <a:tblGrid>
                <a:gridCol w="3086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org.w3c.dom.*;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javax.xml.parsers.*;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java.io.*;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6" name="Google Shape;316;p56"/>
          <p:cNvSpPr/>
          <p:nvPr/>
        </p:nvSpPr>
        <p:spPr>
          <a:xfrm>
            <a:off x="108988" y="1775836"/>
            <a:ext cx="26100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a DocumentBuilder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7" name="Google Shape;317;p56"/>
          <p:cNvGraphicFramePr/>
          <p:nvPr/>
        </p:nvGraphicFramePr>
        <p:xfrm>
          <a:off x="108988" y="26386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{5F18AE08-A37C-431A-9D37-8626AF9956A7}</a:tableStyleId>
              </a:tblPr>
              <a:tblGrid>
                <a:gridCol w="4511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DocumentBuilderFactory factory =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DocumentBuilderFactory.newInstance();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DocumentBuilder builder = factory.newDocumentBuilder();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5" name="Google Shape;325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57"/>
          <p:cNvGraphicFramePr/>
          <p:nvPr/>
        </p:nvGraphicFramePr>
        <p:xfrm>
          <a:off x="308040" y="1016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{5F18AE08-A37C-431A-9D37-8626AF9956A7}</a:tableStyleId>
              </a:tblPr>
              <a:tblGrid>
                <a:gridCol w="6900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StringBuilder xmlStringBuilder = new StringBuilder(); xmlStringBuilder.append("&lt;?xml version="1.0"?&gt; &lt;class&gt; &lt;/class&gt;"); ByteArrayInputStream input = new ByteArrayInputStream( xmlStringBuilder.toString().getBytes("UTF-8")); Document doc = builder.parse(input);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8" name="Google Shape;328;p57"/>
          <p:cNvSpPr/>
          <p:nvPr/>
        </p:nvSpPr>
        <p:spPr>
          <a:xfrm>
            <a:off x="619473" y="3380901"/>
            <a:ext cx="4657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 root = document.getDocumentElement();</a:t>
            </a:r>
            <a:endParaRPr/>
          </a:p>
        </p:txBody>
      </p:sp>
      <p:sp>
        <p:nvSpPr>
          <p:cNvPr id="329" name="Google Shape;329;p57"/>
          <p:cNvSpPr/>
          <p:nvPr/>
        </p:nvSpPr>
        <p:spPr>
          <a:xfrm>
            <a:off x="619473" y="3073124"/>
            <a:ext cx="21355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Extract the root element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8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5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8"/>
          <p:cNvSpPr/>
          <p:nvPr/>
        </p:nvSpPr>
        <p:spPr>
          <a:xfrm>
            <a:off x="168227" y="939257"/>
            <a:ext cx="19191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Examine attributes</a:t>
            </a:r>
            <a:endParaRPr/>
          </a:p>
        </p:txBody>
      </p:sp>
      <p:graphicFrame>
        <p:nvGraphicFramePr>
          <p:cNvPr id="340" name="Google Shape;340;p58"/>
          <p:cNvGraphicFramePr/>
          <p:nvPr/>
        </p:nvGraphicFramePr>
        <p:xfrm>
          <a:off x="168226" y="1394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{5F18AE08-A37C-431A-9D37-8626AF9956A7}</a:tableStyleId>
              </a:tblPr>
              <a:tblGrid>
                <a:gridCol w="3995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//returns specific attribute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getAttribute("attributeName");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//returns a Map (table) of names/values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getAttributes();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41" name="Google Shape;341;p58"/>
          <p:cNvGraphicFramePr/>
          <p:nvPr/>
        </p:nvGraphicFramePr>
        <p:xfrm>
          <a:off x="168226" y="3254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{5F18AE08-A37C-431A-9D37-8626AF9956A7}</a:tableStyleId>
              </a:tblPr>
              <a:tblGrid>
                <a:gridCol w="530845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/returns a list of subelements of specified name getElementsByTagName("subelementName"); //returns a list of all child nodes getChildNodes();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2" name="Google Shape;342;p58"/>
          <p:cNvSpPr/>
          <p:nvPr/>
        </p:nvSpPr>
        <p:spPr>
          <a:xfrm>
            <a:off x="253258" y="2884790"/>
            <a:ext cx="20361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Examine sub-elements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9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9"/>
          <p:cNvSpPr txBox="1"/>
          <p:nvPr/>
        </p:nvSpPr>
        <p:spPr>
          <a:xfrm>
            <a:off x="2872050" y="2148411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9" name="Google Shape;349;p59"/>
          <p:cNvPicPr preferRelativeResize="0"/>
          <p:nvPr/>
        </p:nvPicPr>
        <p:blipFill rotWithShape="1">
          <a:blip r:embed="rId4">
            <a:alphaModFix/>
          </a:blip>
          <a:srcRect b="27755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50" name="Google Shape;350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0" name="Google Shape;210;p4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XML Introduction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4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4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4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4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16" name="Google Shape;2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6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24" name="Google Shape;22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8"/>
          <p:cNvSpPr/>
          <p:nvPr/>
        </p:nvSpPr>
        <p:spPr>
          <a:xfrm>
            <a:off x="226194" y="1103910"/>
            <a:ext cx="725437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Xml (eXtensible Markup Language) is a mark up language.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XML is not a replacement for HTML.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XML is designed to be self-descriptive.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XML is designed to carry data, not to display data.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XML tags are not predefined. You must define your own tags.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XML is platform independent and language independent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ADVANTAGES: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9"/>
          <p:cNvSpPr/>
          <p:nvPr/>
        </p:nvSpPr>
        <p:spPr>
          <a:xfrm>
            <a:off x="-1" y="868146"/>
            <a:ext cx="9084635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Technology agnostic − Being plain text, XML is technology independent. It can be used by any technology for data storage and data transfer purpose.</a:t>
            </a:r>
            <a:endParaRPr/>
          </a:p>
          <a:p>
            <a:pPr indent="-17145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Human readable − XML uses simple text format. It is human readable and understandable.</a:t>
            </a:r>
            <a:endParaRPr/>
          </a:p>
          <a:p>
            <a:pPr indent="-17145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Extensible − In XML, custom tags can be created and used very easily.</a:t>
            </a:r>
            <a:endParaRPr/>
          </a:p>
          <a:p>
            <a:pPr indent="-17145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Allow Validation − Using XSD, DTD and XML structures can be validated easily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0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50"/>
          <p:cNvGraphicFramePr/>
          <p:nvPr/>
        </p:nvGraphicFramePr>
        <p:xfrm>
          <a:off x="84306" y="9483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{5F18AE08-A37C-431A-9D37-8626AF9956A7}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&lt;?xml version = "1.0"?&gt;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&lt;Class&gt;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&lt;Name&gt;First&lt;/Name&gt;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&lt;Sections&gt;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&lt;Section&gt;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&lt;Name&gt;A&lt;/Name&gt;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&lt;Students&gt;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&lt;Student&gt;Rohan&lt;/Student&gt;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&lt;Student&gt;Mohan&lt;/Student&gt;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&lt;Student&gt;Sohan&lt;/Student&gt;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&lt;Student&gt;Lalit&lt;/Student&gt;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&lt;Student&gt;Vinay&lt;/Student&gt;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&lt;/Students&gt;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&lt;/Section&gt;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1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XML PARSER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/>
          <p:nvPr/>
        </p:nvSpPr>
        <p:spPr>
          <a:xfrm>
            <a:off x="145915" y="747798"/>
            <a:ext cx="8015592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XML Parser provides a way to access or modify data in an XML document.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 provides multiple options to parse XML documents</a:t>
            </a:r>
            <a:endParaRPr/>
          </a:p>
        </p:txBody>
      </p:sp>
      <p:sp>
        <p:nvSpPr>
          <p:cNvPr id="265" name="Google Shape;265;p51"/>
          <p:cNvSpPr/>
          <p:nvPr/>
        </p:nvSpPr>
        <p:spPr>
          <a:xfrm>
            <a:off x="233821" y="1624961"/>
            <a:ext cx="8850814" cy="337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StAX Parser − Parses an XML document in a similar fashion to SAX parser but in a more efficient way.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XPath Parser − Parses an XML document based on expression and is used extensively in conjunction with XSLT.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DOM4J Parser − A java library to parse XML, XPath, and XSLT using Java Collections Framework. It provides support for DOM, SAX, and JAXP.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2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DOM Parser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/>
          <p:nvPr/>
        </p:nvSpPr>
        <p:spPr>
          <a:xfrm>
            <a:off x="243191" y="1177047"/>
            <a:ext cx="8764622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Document Object Model (DOM) is an official recommendation of the World Wide Web Consortium (W3C).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It defines an interface that enables programs to access and update the style, structure, and contents of XML documents. XML parsers that support DOM implement this interface.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DOM interfaces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3"/>
          <p:cNvSpPr/>
          <p:nvPr/>
        </p:nvSpPr>
        <p:spPr>
          <a:xfrm>
            <a:off x="184824" y="747798"/>
            <a:ext cx="7869677" cy="420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 − The base datatype of the DOM.</a:t>
            </a:r>
            <a:endParaRPr/>
          </a:p>
          <a:p>
            <a:pPr indent="-1143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Element − The vast majority of the objects you'll deal with are Elements.</a:t>
            </a:r>
            <a:endParaRPr/>
          </a:p>
          <a:p>
            <a:pPr indent="-1143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Attr − Represents an attribute of an element.</a:t>
            </a:r>
            <a:endParaRPr/>
          </a:p>
          <a:p>
            <a:pPr indent="-1143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 − The actual content of an Element or Attr.</a:t>
            </a:r>
            <a:endParaRPr/>
          </a:p>
          <a:p>
            <a:pPr indent="-1143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Document − Represents the entire XML document. A Document object is often referred to as a DOM tree.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