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clonic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9E6F6B-A2B8-40B3-9D9B-020127D4D88A}">
  <a:tblStyle styleId="{439E6F6B-A2B8-40B3-9D9B-020127D4D8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clonica-regular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Common DOM methods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4"/>
          <p:cNvSpPr/>
          <p:nvPr/>
        </p:nvSpPr>
        <p:spPr>
          <a:xfrm>
            <a:off x="0" y="708750"/>
            <a:ext cx="8190333" cy="448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Document.getDocumentElement() − Returns the root element of the document.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Node.getFirstChild() − Returns the first child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Node.getLastChild() − Returns the last child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Node.getNextSibling() − These methods return the next sibling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Node.getPreviousSibling() − These methods return the previous sibling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Node.getAttribute(attrName) − For a given Node, it returns the attribute with the requested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Steps to Using JDOM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5"/>
          <p:cNvSpPr/>
          <p:nvPr/>
        </p:nvSpPr>
        <p:spPr>
          <a:xfrm>
            <a:off x="226193" y="868146"/>
            <a:ext cx="587304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XML-related packages.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SAXBuilder.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Document from a file or stream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 the root element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attributes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sub-element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XML-related packages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56"/>
          <p:cNvGraphicFramePr/>
          <p:nvPr/>
        </p:nvGraphicFramePr>
        <p:xfrm>
          <a:off x="123217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{439E6F6B-A2B8-40B3-9D9B-020127D4D88A}</a:tableStyleId>
              </a:tblPr>
              <a:tblGrid>
                <a:gridCol w="3086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org.w3c.dom.*;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javax.xml.parsers.*;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6" name="Google Shape;316;p56"/>
          <p:cNvSpPr/>
          <p:nvPr/>
        </p:nvSpPr>
        <p:spPr>
          <a:xfrm>
            <a:off x="108988" y="1775836"/>
            <a:ext cx="26100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DocumentBuilder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7" name="Google Shape;317;p56"/>
          <p:cNvGraphicFramePr/>
          <p:nvPr/>
        </p:nvGraphicFramePr>
        <p:xfrm>
          <a:off x="108988" y="26386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{439E6F6B-A2B8-40B3-9D9B-020127D4D88A}</a:tableStyleId>
              </a:tblPr>
              <a:tblGrid>
                <a:gridCol w="4511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DocumentBuilderFactory factory =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DocumentBuilderFactory.newInstance();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DocumentBuilder builder = factory.newDocumentBuilder();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57"/>
          <p:cNvGraphicFramePr/>
          <p:nvPr/>
        </p:nvGraphicFramePr>
        <p:xfrm>
          <a:off x="308040" y="1016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{439E6F6B-A2B8-40B3-9D9B-020127D4D88A}</a:tableStyleId>
              </a:tblPr>
              <a:tblGrid>
                <a:gridCol w="6900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StringBuilder xmlStringBuilder = new StringBuilder(); xmlStringBuilder.append("&lt;?xml version="1.0"?&gt; &lt;class&gt; &lt;/class&gt;"); ByteArrayInputStream input = new ByteArrayInputStream( xmlStringBuilder.toString().getBytes("UTF-8")); Document doc = builder.parse(input);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8" name="Google Shape;328;p57"/>
          <p:cNvSpPr/>
          <p:nvPr/>
        </p:nvSpPr>
        <p:spPr>
          <a:xfrm>
            <a:off x="619473" y="3380901"/>
            <a:ext cx="4657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 root = document.getDocumentElement();</a:t>
            </a:r>
            <a:endParaRPr/>
          </a:p>
        </p:txBody>
      </p:sp>
      <p:sp>
        <p:nvSpPr>
          <p:cNvPr id="329" name="Google Shape;329;p57"/>
          <p:cNvSpPr/>
          <p:nvPr/>
        </p:nvSpPr>
        <p:spPr>
          <a:xfrm>
            <a:off x="619473" y="3073124"/>
            <a:ext cx="2135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 the root element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8"/>
          <p:cNvSpPr/>
          <p:nvPr/>
        </p:nvSpPr>
        <p:spPr>
          <a:xfrm>
            <a:off x="168227" y="939257"/>
            <a:ext cx="19191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attributes</a:t>
            </a:r>
            <a:endParaRPr/>
          </a:p>
        </p:txBody>
      </p:sp>
      <p:graphicFrame>
        <p:nvGraphicFramePr>
          <p:cNvPr id="340" name="Google Shape;340;p58"/>
          <p:cNvGraphicFramePr/>
          <p:nvPr/>
        </p:nvGraphicFramePr>
        <p:xfrm>
          <a:off x="168226" y="1394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{439E6F6B-A2B8-40B3-9D9B-020127D4D88A}</a:tableStyleId>
              </a:tblPr>
              <a:tblGrid>
                <a:gridCol w="399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//returns specific attribute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getAttribute("attributeName");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//returns a Map (table) of names/values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getAttributes();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1" name="Google Shape;341;p58"/>
          <p:cNvGraphicFramePr/>
          <p:nvPr/>
        </p:nvGraphicFramePr>
        <p:xfrm>
          <a:off x="168226" y="3254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{439E6F6B-A2B8-40B3-9D9B-020127D4D88A}</a:tableStyleId>
              </a:tblPr>
              <a:tblGrid>
                <a:gridCol w="53084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/returns a list of subelements of specified name getElementsByTagName("subelementName"); //returns a list of all child nodes getChildNodes();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2" name="Google Shape;342;p58"/>
          <p:cNvSpPr/>
          <p:nvPr/>
        </p:nvSpPr>
        <p:spPr>
          <a:xfrm>
            <a:off x="253258" y="2884790"/>
            <a:ext cx="20361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sub-elements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9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9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50" name="Google Shape;350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Introduction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226194" y="1103910"/>
            <a:ext cx="725437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(eXtensible Markup Language) is a mark up language.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not a replacement for HTML.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designed to be self-descriptive.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designed to carry data, not to display data.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tags are not predefined. You must define your own tags.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platform independent and language independent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/>
          <p:nvPr/>
        </p:nvSpPr>
        <p:spPr>
          <a:xfrm>
            <a:off x="-1" y="868146"/>
            <a:ext cx="9084635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Technology agnostic − Being plain text, XML is technology independent. It can be used by any technology for data storage and data transfer purpose.</a:t>
            </a:r>
            <a:endParaRPr/>
          </a:p>
          <a:p>
            <a:pPr indent="-1714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Human readable − XML uses simple text format. It is human readable and understandable.</a:t>
            </a:r>
            <a:endParaRPr/>
          </a:p>
          <a:p>
            <a:pPr indent="-1714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Extensible − In XML, custom tags can be created and used very easily.</a:t>
            </a:r>
            <a:endParaRPr/>
          </a:p>
          <a:p>
            <a:pPr indent="-1714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Allow Validation − Using XSD, DTD and XML structures can be validated easily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50"/>
          <p:cNvGraphicFramePr/>
          <p:nvPr/>
        </p:nvGraphicFramePr>
        <p:xfrm>
          <a:off x="84306" y="948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{439E6F6B-A2B8-40B3-9D9B-020127D4D88A}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&lt;?xml version = "1.0"?&gt;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&lt;Class&gt;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&lt;Name&gt;First&lt;/Name&gt;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&lt;Sections&gt;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&lt;Section&gt;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&lt;Name&gt;A&lt;/Name&gt;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&lt;Students&gt;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&lt;Student&gt;Rohan&lt;/Student&gt;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&lt;Student&gt;Mohan&lt;/Student&gt;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&lt;Student&gt;Sohan&lt;/Student&gt;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&lt;Student&gt;Lalit&lt;/Student&gt;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&lt;Student&gt;Vinay&lt;/Student&gt;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&lt;/Students&gt;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&lt;/Section&gt;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XML PARSER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/>
          <p:nvPr/>
        </p:nvSpPr>
        <p:spPr>
          <a:xfrm>
            <a:off x="145915" y="747798"/>
            <a:ext cx="8015592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Parser provides a way to access or modify data in an XML document.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provides multiple options to parse XML documents</a:t>
            </a:r>
            <a:endParaRPr/>
          </a:p>
        </p:txBody>
      </p:sp>
      <p:sp>
        <p:nvSpPr>
          <p:cNvPr id="265" name="Google Shape;265;p51"/>
          <p:cNvSpPr/>
          <p:nvPr/>
        </p:nvSpPr>
        <p:spPr>
          <a:xfrm>
            <a:off x="233821" y="1624961"/>
            <a:ext cx="8850814" cy="337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StAX Parser − Parses an XML document in a similar fashion to SAX parser but in a more efficient way.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XPath Parser − Parses an XML document based on expression and is used extensively in conjunction with XSLT.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DOM4J Parser − A java library to parse XML, XPath, and XSLT using Java Collections Framework. It provides support for DOM, SAX, and JAXP.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DOM Parser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/>
          <p:nvPr/>
        </p:nvSpPr>
        <p:spPr>
          <a:xfrm>
            <a:off x="243191" y="1177047"/>
            <a:ext cx="876462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Document Object Model (DOM) is an official recommendation of the World Wide Web Consortium (W3C).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 defines an interface that enables programs to access and update the style, structure, and contents of XML documents. XML parsers that support DOM implement this interface.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DOM interfaces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3"/>
          <p:cNvSpPr/>
          <p:nvPr/>
        </p:nvSpPr>
        <p:spPr>
          <a:xfrm>
            <a:off x="184824" y="747798"/>
            <a:ext cx="7869677" cy="4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 − The base datatype of the DOM.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Element − The vast majority of the objects you'll deal with are Elements.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Attr − Represents an attribute of an element.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− The actual content of an Element or Attr.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 − Represents the entire XML document. A Document object is often referred to as a DOM tree.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