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6" r:id="rId5"/>
    <p:sldMasterId id="2147483697" r:id="rId6"/>
    <p:sldMasterId id="2147483698" r:id="rId7"/>
    <p:sldMasterId id="2147483699" r:id="rId8"/>
    <p:sldMasterId id="2147483700"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Lst>
  <p:sldSz cy="5143500" cx="9144000"/>
  <p:notesSz cx="6858000" cy="9144000"/>
  <p:embeddedFontLst>
    <p:embeddedFont>
      <p:font typeface="Roboto"/>
      <p:regular r:id="rId30"/>
      <p:bold r:id="rId31"/>
      <p:italic r:id="rId32"/>
      <p:boldItalic r:id="rId33"/>
    </p:embeddedFont>
    <p:embeddedFont>
      <p:font typeface="Aclonica"/>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4CE3E0E-0F49-4853-B81A-F73213B8F3C7}">
  <a:tblStyle styleId="{A4CE3E0E-0F49-4853-B81A-F73213B8F3C7}"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9.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1.xml"/><Relationship Id="rId33" Type="http://schemas.openxmlformats.org/officeDocument/2006/relationships/font" Target="fonts/Roboto-boldItalic.fntdata"/><Relationship Id="rId10" Type="http://schemas.openxmlformats.org/officeDocument/2006/relationships/notesMaster" Target="notesMasters/notesMaster1.xml"/><Relationship Id="rId32" Type="http://schemas.openxmlformats.org/officeDocument/2006/relationships/font" Target="fonts/Roboto-italic.fntdata"/><Relationship Id="rId13" Type="http://schemas.openxmlformats.org/officeDocument/2006/relationships/slide" Target="slides/slide3.xml"/><Relationship Id="rId12" Type="http://schemas.openxmlformats.org/officeDocument/2006/relationships/slide" Target="slides/slide2.xml"/><Relationship Id="rId34" Type="http://schemas.openxmlformats.org/officeDocument/2006/relationships/font" Target="fonts/Aclonica-regular.fntdata"/><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5591b827c_2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75591b827c_2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5591b827c_2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75591b827c_2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5591b827c_2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75591b827c_2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5591b827c_2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75591b827c_2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Output {One=1, Four=4, Two=2, Three=3}</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5591b827c_2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75591b827c_2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5591b827c_2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75591b827c_2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75591b827c_2_2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75591b827c_2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 Output</a:t>
            </a:r>
            <a:r>
              <a:rPr lang="en"/>
              <a:t> is userCityMapping empty? </a:t>
            </a:r>
            <a:r>
              <a:rPr b="0" i="0" lang="en" sz="1100" u="none" cap="none" strike="noStrike">
                <a:solidFill>
                  <a:srgbClr val="000000"/>
                </a:solidFill>
                <a:latin typeface="Arial"/>
                <a:ea typeface="Arial"/>
                <a:cs typeface="Arial"/>
                <a:sym typeface="Arial"/>
              </a:rPr>
              <a:t>:</a:t>
            </a:r>
            <a:r>
              <a:rPr lang="en"/>
              <a:t> </a:t>
            </a:r>
            <a:r>
              <a:rPr b="0" i="0" lang="en" sz="1100" u="none" cap="none" strike="noStrike">
                <a:solidFill>
                  <a:srgbClr val="000000"/>
                </a:solidFill>
                <a:latin typeface="Arial"/>
                <a:ea typeface="Arial"/>
                <a:cs typeface="Arial"/>
                <a:sym typeface="Arial"/>
              </a:rPr>
              <a:t>true</a:t>
            </a:r>
            <a:r>
              <a:rPr lang="en"/>
              <a:t> </a:t>
            </a:r>
            <a:endParaRPr/>
          </a:p>
          <a:p>
            <a:pPr indent="0" lvl="0" marL="0" rtl="0" algn="l">
              <a:lnSpc>
                <a:spcPct val="100000"/>
              </a:lnSpc>
              <a:spcBef>
                <a:spcPts val="0"/>
              </a:spcBef>
              <a:spcAft>
                <a:spcPts val="0"/>
              </a:spcAft>
              <a:buSzPts val="1100"/>
              <a:buNone/>
            </a:pPr>
            <a:r>
              <a:rPr lang="en"/>
              <a:t>userCityMapping HashMap </a:t>
            </a:r>
            <a:r>
              <a:rPr b="0" i="0" lang="en" sz="1100" u="none" cap="none" strike="noStrike">
                <a:solidFill>
                  <a:srgbClr val="000000"/>
                </a:solidFill>
                <a:latin typeface="Arial"/>
                <a:ea typeface="Arial"/>
                <a:cs typeface="Arial"/>
                <a:sym typeface="Arial"/>
              </a:rPr>
              <a:t>:</a:t>
            </a:r>
            <a:r>
              <a:rPr lang="en"/>
              <a:t> </a:t>
            </a:r>
            <a:r>
              <a:rPr b="0" i="0" lang="en" sz="1100" u="none" cap="none" strike="noStrike">
                <a:solidFill>
                  <a:srgbClr val="000000"/>
                </a:solidFill>
                <a:latin typeface="Arial"/>
                <a:ea typeface="Arial"/>
                <a:cs typeface="Arial"/>
                <a:sym typeface="Arial"/>
              </a:rPr>
              <a:t>{</a:t>
            </a:r>
            <a:r>
              <a:rPr lang="en"/>
              <a:t>Steve</a:t>
            </a:r>
            <a:r>
              <a:rPr b="0" i="0" lang="en" sz="1100" u="none" cap="none" strike="noStrike">
                <a:solidFill>
                  <a:srgbClr val="000000"/>
                </a:solidFill>
                <a:latin typeface="Arial"/>
                <a:ea typeface="Arial"/>
                <a:cs typeface="Arial"/>
                <a:sym typeface="Arial"/>
              </a:rPr>
              <a:t>=</a:t>
            </a:r>
            <a:r>
              <a:rPr lang="en"/>
              <a:t>London, </a:t>
            </a:r>
            <a:r>
              <a:rPr b="0" i="0" lang="en" sz="1100" u="none" cap="none" strike="noStrike">
                <a:solidFill>
                  <a:srgbClr val="000000"/>
                </a:solidFill>
                <a:latin typeface="Arial"/>
                <a:ea typeface="Arial"/>
                <a:cs typeface="Arial"/>
                <a:sym typeface="Arial"/>
              </a:rPr>
              <a:t>John=</a:t>
            </a:r>
            <a:r>
              <a:rPr lang="en"/>
              <a:t>New York, </a:t>
            </a:r>
            <a:r>
              <a:rPr b="0" i="0" lang="en" sz="1100" u="none" cap="none" strike="noStrike">
                <a:solidFill>
                  <a:srgbClr val="000000"/>
                </a:solidFill>
                <a:latin typeface="Arial"/>
                <a:ea typeface="Arial"/>
                <a:cs typeface="Arial"/>
                <a:sym typeface="Arial"/>
              </a:rPr>
              <a:t>Rajeev=</a:t>
            </a:r>
            <a:r>
              <a:rPr lang="en"/>
              <a:t>Bengaluru</a:t>
            </a:r>
            <a:r>
              <a:rPr b="0" i="0" lang="en" sz="1100" u="none" cap="none" strike="noStrike">
                <a:solidFill>
                  <a:srgbClr val="000000"/>
                </a:solidFill>
                <a:latin typeface="Arial"/>
                <a:ea typeface="Arial"/>
                <a:cs typeface="Arial"/>
                <a:sym typeface="Arial"/>
              </a:rPr>
              <a:t>}</a:t>
            </a:r>
            <a:r>
              <a:rPr lang="en"/>
              <a:t> </a:t>
            </a:r>
            <a:endParaRPr/>
          </a:p>
          <a:p>
            <a:pPr indent="0" lvl="0" marL="0" rtl="0" algn="l">
              <a:lnSpc>
                <a:spcPct val="100000"/>
              </a:lnSpc>
              <a:spcBef>
                <a:spcPts val="0"/>
              </a:spcBef>
              <a:spcAft>
                <a:spcPts val="0"/>
              </a:spcAft>
              <a:buSzPts val="1100"/>
              <a:buNone/>
            </a:pPr>
            <a:r>
              <a:rPr lang="en"/>
              <a:t>We have the city information of </a:t>
            </a:r>
            <a:r>
              <a:rPr b="0" i="0" lang="en" sz="1100" u="none" cap="none" strike="noStrike">
                <a:solidFill>
                  <a:srgbClr val="000000"/>
                </a:solidFill>
                <a:latin typeface="Arial"/>
                <a:ea typeface="Arial"/>
                <a:cs typeface="Arial"/>
                <a:sym typeface="Arial"/>
              </a:rPr>
              <a:t>3</a:t>
            </a:r>
            <a:r>
              <a:rPr lang="en"/>
              <a:t> </a:t>
            </a:r>
            <a:r>
              <a:rPr b="0" i="0" lang="en" sz="1100" u="none" cap="none" strike="noStrike">
                <a:solidFill>
                  <a:srgbClr val="000000"/>
                </a:solidFill>
                <a:latin typeface="Arial"/>
                <a:ea typeface="Arial"/>
                <a:cs typeface="Arial"/>
                <a:sym typeface="Arial"/>
              </a:rPr>
              <a:t>users</a:t>
            </a:r>
            <a:r>
              <a:rPr lang="en"/>
              <a:t> </a:t>
            </a:r>
            <a:endParaRPr/>
          </a:p>
          <a:p>
            <a:pPr indent="0" lvl="0" marL="0" rtl="0" algn="l">
              <a:lnSpc>
                <a:spcPct val="100000"/>
              </a:lnSpc>
              <a:spcBef>
                <a:spcPts val="0"/>
              </a:spcBef>
              <a:spcAft>
                <a:spcPts val="0"/>
              </a:spcAft>
              <a:buSzPts val="1100"/>
              <a:buNone/>
            </a:pPr>
            <a:r>
              <a:rPr lang="en"/>
              <a:t>Steve lives </a:t>
            </a:r>
            <a:r>
              <a:rPr b="0" i="0" lang="en" sz="1100" u="none" cap="none" strike="noStrike">
                <a:solidFill>
                  <a:srgbClr val="000000"/>
                </a:solidFill>
                <a:latin typeface="Arial"/>
                <a:ea typeface="Arial"/>
                <a:cs typeface="Arial"/>
                <a:sym typeface="Arial"/>
              </a:rPr>
              <a:t>in</a:t>
            </a:r>
            <a:r>
              <a:rPr lang="en"/>
              <a:t> London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5591b827c_2_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75591b827c_2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5591b827c_2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75591b827c_2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75591b827c_2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75591b827c_2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Initial Mappings are: {4=10, 5=15, 6=20, 7=25, 8=30}</a:t>
            </a:r>
            <a:endParaRPr/>
          </a:p>
          <a:p>
            <a:pPr indent="0" lvl="0" marL="0" rtl="0" algn="l">
              <a:lnSpc>
                <a:spcPct val="100000"/>
              </a:lnSpc>
              <a:spcBef>
                <a:spcPts val="0"/>
              </a:spcBef>
              <a:spcAft>
                <a:spcPts val="0"/>
              </a:spcAft>
              <a:buSzPts val="1100"/>
              <a:buNone/>
            </a:pPr>
            <a:r>
              <a:rPr lang="en"/>
              <a:t> The set is: [4=10, 5=15, 6=20, 7=25, 8=30]</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901708d3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7901708d3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5591b827c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75591b827c_2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5591b827c_2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75591b827c_2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5591b827c_2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75591b827c_2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5591b82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75591b82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5591b827c_2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75591b827c_2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5591b827c_2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75591b827c_2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5591b827c_2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75591b827c_2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5591b827c_2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75591b827c_2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5"/>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62" name="Google Shape;62;p15"/>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63" name="Google Shape;63;p15"/>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64" name="Google Shape;64;p15"/>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6"/>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0" name="Google Shape;70;p16"/>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71" name="Google Shape;71;p16"/>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72" name="Google Shape;72;p16"/>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7"/>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9" name="Google Shape;79;p17"/>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0" name="Google Shape;80;p17"/>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1" name="Google Shape;81;p17"/>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8"/>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86" name="Google Shape;86;p18"/>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7" name="Google Shape;87;p18"/>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8" name="Google Shape;88;p18"/>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2" name="Google Shape;9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9"/>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94" name="Google Shape;94;p19"/>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95" name="Google Shape;95;p19"/>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96" name="Google Shape;96;p19"/>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97" name="Shape 97"/>
        <p:cNvGrpSpPr/>
        <p:nvPr/>
      </p:nvGrpSpPr>
      <p:grpSpPr>
        <a:xfrm>
          <a:off x="0" y="0"/>
          <a:ext cx="0" cy="0"/>
          <a:chOff x="0" y="0"/>
          <a:chExt cx="0" cy="0"/>
        </a:xfrm>
      </p:grpSpPr>
      <p:sp>
        <p:nvSpPr>
          <p:cNvPr id="98" name="Google Shape;9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9" name="Google Shape;9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20"/>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01" name="Google Shape;101;p20"/>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02" name="Google Shape;102;p20"/>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03" name="Google Shape;103;p20"/>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7" name="Google Shape;107;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8" name="Google Shape;108;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9" name="Google Shape;10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11" name="Google Shape;111;p21"/>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12" name="Google Shape;112;p21"/>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13" name="Google Shape;113;p21"/>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6" name="Google Shape;1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2"/>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18" name="Google Shape;118;p22"/>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19" name="Google Shape;119;p22"/>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20" name="Google Shape;120;p22"/>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1" name="Shape 121"/>
        <p:cNvGrpSpPr/>
        <p:nvPr/>
      </p:nvGrpSpPr>
      <p:grpSpPr>
        <a:xfrm>
          <a:off x="0" y="0"/>
          <a:ext cx="0" cy="0"/>
          <a:chOff x="0" y="0"/>
          <a:chExt cx="0" cy="0"/>
        </a:xfrm>
      </p:grpSpPr>
      <p:sp>
        <p:nvSpPr>
          <p:cNvPr id="122" name="Google Shape;12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3" name="Google Shape;12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4" name="Google Shape;1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3"/>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26" name="Google Shape;126;p23"/>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27" name="Google Shape;127;p23"/>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28" name="Google Shape;128;p23"/>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32" name="Google Shape;132;p24"/>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33" name="Google Shape;133;p24"/>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34" name="Google Shape;134;p24"/>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9" name="Shape 139"/>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2" name="Google Shape;14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3" name="Google Shape;14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6" name="Google Shape;14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9" name="Google Shape;1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50" name="Shape 150"/>
        <p:cNvGrpSpPr/>
        <p:nvPr/>
      </p:nvGrpSpPr>
      <p:grpSpPr>
        <a:xfrm>
          <a:off x="0" y="0"/>
          <a:ext cx="0" cy="0"/>
          <a:chOff x="0" y="0"/>
          <a:chExt cx="0" cy="0"/>
        </a:xfrm>
      </p:grpSpPr>
      <p:sp>
        <p:nvSpPr>
          <p:cNvPr id="151" name="Google Shape;151;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2" name="Google Shape;15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3" name="Shape 153"/>
        <p:cNvGrpSpPr/>
        <p:nvPr/>
      </p:nvGrpSpPr>
      <p:grpSpPr>
        <a:xfrm>
          <a:off x="0" y="0"/>
          <a:ext cx="0" cy="0"/>
          <a:chOff x="0" y="0"/>
          <a:chExt cx="0" cy="0"/>
        </a:xfrm>
      </p:grpSpPr>
      <p:sp>
        <p:nvSpPr>
          <p:cNvPr id="154" name="Google Shape;154;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56" name="Google Shape;156;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7" name="Google Shape;157;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8" name="Google Shape;15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9" name="Shape 159"/>
        <p:cNvGrpSpPr/>
        <p:nvPr/>
      </p:nvGrpSpPr>
      <p:grpSpPr>
        <a:xfrm>
          <a:off x="0" y="0"/>
          <a:ext cx="0" cy="0"/>
          <a:chOff x="0" y="0"/>
          <a:chExt cx="0" cy="0"/>
        </a:xfrm>
      </p:grpSpPr>
      <p:sp>
        <p:nvSpPr>
          <p:cNvPr id="160" name="Google Shape;160;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61" name="Google Shape;16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62" name="Shape 162"/>
        <p:cNvGrpSpPr/>
        <p:nvPr/>
      </p:nvGrpSpPr>
      <p:grpSpPr>
        <a:xfrm>
          <a:off x="0" y="0"/>
          <a:ext cx="0" cy="0"/>
          <a:chOff x="0" y="0"/>
          <a:chExt cx="0" cy="0"/>
        </a:xfrm>
      </p:grpSpPr>
      <p:sp>
        <p:nvSpPr>
          <p:cNvPr id="163" name="Google Shape;163;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64" name="Google Shape;164;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65" name="Google Shape;16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6" name="Shape 166"/>
        <p:cNvGrpSpPr/>
        <p:nvPr/>
      </p:nvGrpSpPr>
      <p:grpSpPr>
        <a:xfrm>
          <a:off x="0" y="0"/>
          <a:ext cx="0" cy="0"/>
          <a:chOff x="0" y="0"/>
          <a:chExt cx="0" cy="0"/>
        </a:xfrm>
      </p:grpSpPr>
      <p:sp>
        <p:nvSpPr>
          <p:cNvPr id="167" name="Google Shape;16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2" name="Shape 172"/>
        <p:cNvGrpSpPr/>
        <p:nvPr/>
      </p:nvGrpSpPr>
      <p:grpSpPr>
        <a:xfrm>
          <a:off x="0" y="0"/>
          <a:ext cx="0" cy="0"/>
          <a:chOff x="0" y="0"/>
          <a:chExt cx="0" cy="0"/>
        </a:xfrm>
      </p:grpSpPr>
      <p:sp>
        <p:nvSpPr>
          <p:cNvPr id="173" name="Google Shape;173;p3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4" name="Google Shape;17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5" name="Shape 175"/>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6" name="Shape 176"/>
        <p:cNvGrpSpPr/>
        <p:nvPr/>
      </p:nvGrpSpPr>
      <p:grpSpPr>
        <a:xfrm>
          <a:off x="0" y="0"/>
          <a:ext cx="0" cy="0"/>
          <a:chOff x="0" y="0"/>
          <a:chExt cx="0" cy="0"/>
        </a:xfrm>
      </p:grpSpPr>
      <p:sp>
        <p:nvSpPr>
          <p:cNvPr id="177" name="Google Shape;17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8" name="Google Shape;178;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9" name="Google Shape;17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0" name="Shape 180"/>
        <p:cNvGrpSpPr/>
        <p:nvPr/>
      </p:nvGrpSpPr>
      <p:grpSpPr>
        <a:xfrm>
          <a:off x="0" y="0"/>
          <a:ext cx="0" cy="0"/>
          <a:chOff x="0" y="0"/>
          <a:chExt cx="0" cy="0"/>
        </a:xfrm>
      </p:grpSpPr>
      <p:sp>
        <p:nvSpPr>
          <p:cNvPr id="181" name="Google Shape;18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2" name="Google Shape;18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83" name="Shape 183"/>
        <p:cNvGrpSpPr/>
        <p:nvPr/>
      </p:nvGrpSpPr>
      <p:grpSpPr>
        <a:xfrm>
          <a:off x="0" y="0"/>
          <a:ext cx="0" cy="0"/>
          <a:chOff x="0" y="0"/>
          <a:chExt cx="0" cy="0"/>
        </a:xfrm>
      </p:grpSpPr>
      <p:sp>
        <p:nvSpPr>
          <p:cNvPr id="184" name="Google Shape;184;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5" name="Google Shape;18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86" name="Shape 186"/>
        <p:cNvGrpSpPr/>
        <p:nvPr/>
      </p:nvGrpSpPr>
      <p:grpSpPr>
        <a:xfrm>
          <a:off x="0" y="0"/>
          <a:ext cx="0" cy="0"/>
          <a:chOff x="0" y="0"/>
          <a:chExt cx="0" cy="0"/>
        </a:xfrm>
      </p:grpSpPr>
      <p:sp>
        <p:nvSpPr>
          <p:cNvPr id="187" name="Google Shape;187;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9" name="Google Shape;189;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0" name="Google Shape;190;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1" name="Google Shape;19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92" name="Shape 192"/>
        <p:cNvGrpSpPr/>
        <p:nvPr/>
      </p:nvGrpSpPr>
      <p:grpSpPr>
        <a:xfrm>
          <a:off x="0" y="0"/>
          <a:ext cx="0" cy="0"/>
          <a:chOff x="0" y="0"/>
          <a:chExt cx="0" cy="0"/>
        </a:xfrm>
      </p:grpSpPr>
      <p:sp>
        <p:nvSpPr>
          <p:cNvPr id="193" name="Google Shape;193;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94" name="Google Shape;19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95" name="Shape 195"/>
        <p:cNvGrpSpPr/>
        <p:nvPr/>
      </p:nvGrpSpPr>
      <p:grpSpPr>
        <a:xfrm>
          <a:off x="0" y="0"/>
          <a:ext cx="0" cy="0"/>
          <a:chOff x="0" y="0"/>
          <a:chExt cx="0" cy="0"/>
        </a:xfrm>
      </p:grpSpPr>
      <p:sp>
        <p:nvSpPr>
          <p:cNvPr id="196" name="Google Shape;196;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7" name="Google Shape;197;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98" name="Google Shape;19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9" name="Shape 199"/>
        <p:cNvGrpSpPr/>
        <p:nvPr/>
      </p:nvGrpSpPr>
      <p:grpSpPr>
        <a:xfrm>
          <a:off x="0" y="0"/>
          <a:ext cx="0" cy="0"/>
          <a:chOff x="0" y="0"/>
          <a:chExt cx="0" cy="0"/>
        </a:xfrm>
      </p:grpSpPr>
      <p:sp>
        <p:nvSpPr>
          <p:cNvPr id="200" name="Google Shape;20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5" name="Shape 205"/>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6" name="Shape 206"/>
        <p:cNvGrpSpPr/>
        <p:nvPr/>
      </p:nvGrpSpPr>
      <p:grpSpPr>
        <a:xfrm>
          <a:off x="0" y="0"/>
          <a:ext cx="0" cy="0"/>
          <a:chOff x="0" y="0"/>
          <a:chExt cx="0" cy="0"/>
        </a:xfrm>
      </p:grpSpPr>
      <p:sp>
        <p:nvSpPr>
          <p:cNvPr id="207" name="Google Shape;207;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08" name="Google Shape;208;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09" name="Google Shape;20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0" name="Shape 210"/>
        <p:cNvGrpSpPr/>
        <p:nvPr/>
      </p:nvGrpSpPr>
      <p:grpSpPr>
        <a:xfrm>
          <a:off x="0" y="0"/>
          <a:ext cx="0" cy="0"/>
          <a:chOff x="0" y="0"/>
          <a:chExt cx="0" cy="0"/>
        </a:xfrm>
      </p:grpSpPr>
      <p:sp>
        <p:nvSpPr>
          <p:cNvPr id="211" name="Google Shape;211;p4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12" name="Google Shape;212;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3" name="Shape 213"/>
        <p:cNvGrpSpPr/>
        <p:nvPr/>
      </p:nvGrpSpPr>
      <p:grpSpPr>
        <a:xfrm>
          <a:off x="0" y="0"/>
          <a:ext cx="0" cy="0"/>
          <a:chOff x="0" y="0"/>
          <a:chExt cx="0" cy="0"/>
        </a:xfrm>
      </p:grpSpPr>
      <p:sp>
        <p:nvSpPr>
          <p:cNvPr id="214" name="Google Shape;214;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15" name="Google Shape;21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16" name="Shape 216"/>
        <p:cNvGrpSpPr/>
        <p:nvPr/>
      </p:nvGrpSpPr>
      <p:grpSpPr>
        <a:xfrm>
          <a:off x="0" y="0"/>
          <a:ext cx="0" cy="0"/>
          <a:chOff x="0" y="0"/>
          <a:chExt cx="0" cy="0"/>
        </a:xfrm>
      </p:grpSpPr>
      <p:sp>
        <p:nvSpPr>
          <p:cNvPr id="217" name="Google Shape;217;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218" name="Google Shape;218;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19" name="Shape 219"/>
        <p:cNvGrpSpPr/>
        <p:nvPr/>
      </p:nvGrpSpPr>
      <p:grpSpPr>
        <a:xfrm>
          <a:off x="0" y="0"/>
          <a:ext cx="0" cy="0"/>
          <a:chOff x="0" y="0"/>
          <a:chExt cx="0" cy="0"/>
        </a:xfrm>
      </p:grpSpPr>
      <p:sp>
        <p:nvSpPr>
          <p:cNvPr id="220" name="Google Shape;220;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222" name="Google Shape;222;p5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3" name="Google Shape;223;p5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24" name="Google Shape;224;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5" name="Shape 225"/>
        <p:cNvGrpSpPr/>
        <p:nvPr/>
      </p:nvGrpSpPr>
      <p:grpSpPr>
        <a:xfrm>
          <a:off x="0" y="0"/>
          <a:ext cx="0" cy="0"/>
          <a:chOff x="0" y="0"/>
          <a:chExt cx="0" cy="0"/>
        </a:xfrm>
      </p:grpSpPr>
      <p:sp>
        <p:nvSpPr>
          <p:cNvPr id="226" name="Google Shape;226;p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227" name="Google Shape;22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28" name="Shape 228"/>
        <p:cNvGrpSpPr/>
        <p:nvPr/>
      </p:nvGrpSpPr>
      <p:grpSpPr>
        <a:xfrm>
          <a:off x="0" y="0"/>
          <a:ext cx="0" cy="0"/>
          <a:chOff x="0" y="0"/>
          <a:chExt cx="0" cy="0"/>
        </a:xfrm>
      </p:grpSpPr>
      <p:sp>
        <p:nvSpPr>
          <p:cNvPr id="229" name="Google Shape;229;p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230" name="Google Shape;230;p5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231" name="Google Shape;231;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0"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10" Type="http://schemas.openxmlformats.org/officeDocument/2006/relationships/theme" Target="../theme/theme4.xml"/><Relationship Id="rId9" Type="http://schemas.openxmlformats.org/officeDocument/2006/relationships/slideLayout" Target="../slideLayouts/slideLayout40.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theme" Target="../theme/theme6.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37" name="Google Shape;13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38" name="Google Shape;13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68" name="Shape 168"/>
        <p:cNvGrpSpPr/>
        <p:nvPr/>
      </p:nvGrpSpPr>
      <p:grpSpPr>
        <a:xfrm>
          <a:off x="0" y="0"/>
          <a:ext cx="0" cy="0"/>
          <a:chOff x="0" y="0"/>
          <a:chExt cx="0" cy="0"/>
        </a:xfrm>
      </p:grpSpPr>
      <p:sp>
        <p:nvSpPr>
          <p:cNvPr id="169" name="Google Shape;16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0" name="Google Shape;170;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1" name="Google Shape;17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201" name="Shape 201"/>
        <p:cNvGrpSpPr/>
        <p:nvPr/>
      </p:nvGrpSpPr>
      <p:grpSpPr>
        <a:xfrm>
          <a:off x="0" y="0"/>
          <a:ext cx="0" cy="0"/>
          <a:chOff x="0" y="0"/>
          <a:chExt cx="0" cy="0"/>
        </a:xfrm>
      </p:grpSpPr>
      <p:sp>
        <p:nvSpPr>
          <p:cNvPr id="202" name="Google Shape;202;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03" name="Google Shape;203;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04" name="Google Shape;20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jp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jp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54"/>
          <p:cNvPicPr preferRelativeResize="0"/>
          <p:nvPr/>
        </p:nvPicPr>
        <p:blipFill rotWithShape="1">
          <a:blip r:embed="rId3">
            <a:alphaModFix/>
          </a:blip>
          <a:srcRect b="0" l="0" r="0" t="0"/>
          <a:stretch/>
        </p:blipFill>
        <p:spPr>
          <a:xfrm>
            <a:off x="2808001" y="431429"/>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6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21" name="Google Shape;321;p6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22" name="Google Shape;322;p6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63"/>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CONSTRUCTORS</a:t>
            </a:r>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graphicFrame>
        <p:nvGraphicFramePr>
          <p:cNvPr id="324" name="Google Shape;324;p63"/>
          <p:cNvGraphicFramePr/>
          <p:nvPr/>
        </p:nvGraphicFramePr>
        <p:xfrm>
          <a:off x="664725" y="1377300"/>
          <a:ext cx="3000000" cy="3000000"/>
        </p:xfrm>
        <a:graphic>
          <a:graphicData uri="http://schemas.openxmlformats.org/drawingml/2006/table">
            <a:tbl>
              <a:tblPr bandRow="1" firstRow="1">
                <a:noFill/>
                <a:tableStyleId>{A4CE3E0E-0F49-4853-B81A-F73213B8F3C7}</a:tableStyleId>
              </a:tblPr>
              <a:tblGrid>
                <a:gridCol w="3907275"/>
                <a:gridCol w="3907275"/>
              </a:tblGrid>
              <a:tr h="370850">
                <a:tc>
                  <a:txBody>
                    <a:bodyPr/>
                    <a:lstStyle/>
                    <a:p>
                      <a:pPr indent="0" lvl="0" marL="0" marR="0" rtl="0" algn="l">
                        <a:lnSpc>
                          <a:spcPct val="100000"/>
                        </a:lnSpc>
                        <a:spcBef>
                          <a:spcPts val="0"/>
                        </a:spcBef>
                        <a:spcAft>
                          <a:spcPts val="0"/>
                        </a:spcAft>
                        <a:buNone/>
                      </a:pPr>
                      <a:r>
                        <a:rPr lang="en" u="none" cap="none" strike="noStrike">
                          <a:latin typeface="Consolas"/>
                          <a:ea typeface="Consolas"/>
                          <a:cs typeface="Consolas"/>
                          <a:sym typeface="Consolas"/>
                        </a:rPr>
                        <a:t>HashMap()</a:t>
                      </a:r>
                      <a:endParaRPr>
                        <a:latin typeface="Consolas"/>
                        <a:ea typeface="Consolas"/>
                        <a:cs typeface="Consolas"/>
                        <a:sym typeface="Consola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Roboto"/>
                          <a:ea typeface="Roboto"/>
                          <a:cs typeface="Roboto"/>
                          <a:sym typeface="Roboto"/>
                        </a:rPr>
                        <a:t>Constructs an empty HashMap with the default initial capacity (16) and the default load factor (0.75)</a:t>
                      </a:r>
                      <a:endParaRPr sz="1600" u="none" cap="none" strike="noStrike">
                        <a:latin typeface="Roboto"/>
                        <a:ea typeface="Roboto"/>
                        <a:cs typeface="Roboto"/>
                        <a:sym typeface="Roboto"/>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 u="none" cap="none" strike="noStrike">
                          <a:latin typeface="Consolas"/>
                          <a:ea typeface="Consolas"/>
                          <a:cs typeface="Consolas"/>
                          <a:sym typeface="Consolas"/>
                        </a:rPr>
                        <a:t>HashMap(int initialCapacity)</a:t>
                      </a:r>
                      <a:endParaRPr>
                        <a:latin typeface="Consolas"/>
                        <a:ea typeface="Consolas"/>
                        <a:cs typeface="Consolas"/>
                        <a:sym typeface="Consolas"/>
                      </a:endParaRPr>
                    </a:p>
                    <a:p>
                      <a:pPr indent="0" lvl="0" marL="0" marR="0" rtl="0" algn="l">
                        <a:lnSpc>
                          <a:spcPct val="100000"/>
                        </a:lnSpc>
                        <a:spcBef>
                          <a:spcPts val="0"/>
                        </a:spcBef>
                        <a:spcAft>
                          <a:spcPts val="0"/>
                        </a:spcAft>
                        <a:buNone/>
                      </a:pPr>
                      <a:r>
                        <a:t/>
                      </a:r>
                      <a:endParaRPr u="none" cap="none" strike="noStrike">
                        <a:latin typeface="Consolas"/>
                        <a:ea typeface="Consolas"/>
                        <a:cs typeface="Consolas"/>
                        <a:sym typeface="Consola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Roboto"/>
                          <a:ea typeface="Roboto"/>
                          <a:cs typeface="Roboto"/>
                          <a:sym typeface="Roboto"/>
                        </a:rPr>
                        <a:t>Constructs an empty HashMap with the specified initial capacity and the default load factor (0.75)</a:t>
                      </a:r>
                      <a:endParaRPr sz="1600" u="none" cap="none" strike="noStrike">
                        <a:latin typeface="Roboto"/>
                        <a:ea typeface="Roboto"/>
                        <a:cs typeface="Roboto"/>
                        <a:sym typeface="Roboto"/>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lang="en" u="none" cap="none" strike="noStrike">
                          <a:latin typeface="Consolas"/>
                          <a:ea typeface="Consolas"/>
                          <a:cs typeface="Consolas"/>
                          <a:sym typeface="Consolas"/>
                        </a:rPr>
                        <a:t>HashMap(int initialCapacity, float loadFactor)</a:t>
                      </a:r>
                      <a:endParaRPr>
                        <a:latin typeface="Consolas"/>
                        <a:ea typeface="Consolas"/>
                        <a:cs typeface="Consolas"/>
                        <a:sym typeface="Consolas"/>
                      </a:endParaRPr>
                    </a:p>
                    <a:p>
                      <a:pPr indent="0" lvl="0" marL="0" marR="0" rtl="0" algn="l">
                        <a:lnSpc>
                          <a:spcPct val="100000"/>
                        </a:lnSpc>
                        <a:spcBef>
                          <a:spcPts val="0"/>
                        </a:spcBef>
                        <a:spcAft>
                          <a:spcPts val="0"/>
                        </a:spcAft>
                        <a:buNone/>
                      </a:pPr>
                      <a:r>
                        <a:t/>
                      </a:r>
                      <a:endParaRPr u="none" cap="none" strike="noStrike">
                        <a:latin typeface="Consolas"/>
                        <a:ea typeface="Consolas"/>
                        <a:cs typeface="Consolas"/>
                        <a:sym typeface="Consola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Roboto"/>
                          <a:ea typeface="Roboto"/>
                          <a:cs typeface="Roboto"/>
                          <a:sym typeface="Roboto"/>
                        </a:rPr>
                        <a:t>Constructs an empty HashMap with the specified initial capacity and load factor</a:t>
                      </a:r>
                      <a:endParaRPr sz="1600" u="none" cap="none" strike="noStrike">
                        <a:latin typeface="Roboto"/>
                        <a:ea typeface="Roboto"/>
                        <a:cs typeface="Roboto"/>
                        <a:sym typeface="Roboto"/>
                      </a:endParaRPr>
                    </a:p>
                  </a:txBody>
                  <a:tcPr marT="45725" marB="45725" marR="91450" marL="91450"/>
                </a:tc>
              </a:tr>
            </a:tbl>
          </a:graphicData>
        </a:graphic>
      </p:graphicFrame>
      <p:pic>
        <p:nvPicPr>
          <p:cNvPr id="325" name="Google Shape;325;p63"/>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6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31" name="Google Shape;331;p64"/>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32" name="Google Shape;332;p6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64"/>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chemeClr val="lt1"/>
                </a:solidFill>
                <a:latin typeface="Roboto"/>
                <a:ea typeface="Roboto"/>
                <a:cs typeface="Roboto"/>
                <a:sym typeface="Roboto"/>
              </a:rPr>
              <a:t>put</a:t>
            </a:r>
            <a:endParaRPr b="1" i="0" sz="1600" u="none" cap="none" strike="noStrike">
              <a:solidFill>
                <a:schemeClr val="lt1"/>
              </a:solidFill>
              <a:latin typeface="Roboto"/>
              <a:ea typeface="Roboto"/>
              <a:cs typeface="Roboto"/>
              <a:sym typeface="Roboto"/>
            </a:endParaRPr>
          </a:p>
        </p:txBody>
      </p:sp>
      <p:graphicFrame>
        <p:nvGraphicFramePr>
          <p:cNvPr id="334" name="Google Shape;334;p64"/>
          <p:cNvGraphicFramePr/>
          <p:nvPr/>
        </p:nvGraphicFramePr>
        <p:xfrm>
          <a:off x="3076450" y="1237035"/>
          <a:ext cx="3000000" cy="3000000"/>
        </p:xfrm>
        <a:graphic>
          <a:graphicData uri="http://schemas.openxmlformats.org/drawingml/2006/table">
            <a:tbl>
              <a:tblPr bandRow="1" firstRow="1">
                <a:noFill/>
                <a:tableStyleId>{A4CE3E0E-0F49-4853-B81A-F73213B8F3C7}</a:tableStyleId>
              </a:tblPr>
              <a:tblGrid>
                <a:gridCol w="2991100"/>
              </a:tblGrid>
              <a:tr h="395025">
                <a:tc>
                  <a:txBody>
                    <a:bodyPr/>
                    <a:lstStyle/>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public </a:t>
                      </a:r>
                      <a:r>
                        <a:rPr b="0" i="0" lang="en" sz="1400" cap="none" strike="noStrike">
                          <a:latin typeface="Consolas"/>
                          <a:ea typeface="Consolas"/>
                          <a:cs typeface="Consolas"/>
                          <a:sym typeface="Consolas"/>
                        </a:rPr>
                        <a:t>V</a:t>
                      </a:r>
                      <a:r>
                        <a:rPr lang="en" sz="1400" u="none" cap="none" strike="noStrike">
                          <a:latin typeface="Consolas"/>
                          <a:ea typeface="Consolas"/>
                          <a:cs typeface="Consolas"/>
                          <a:sym typeface="Consolas"/>
                        </a:rPr>
                        <a:t> put(</a:t>
                      </a:r>
                      <a:r>
                        <a:rPr b="0" i="0" lang="en" sz="1400" cap="none" strike="noStrike">
                          <a:latin typeface="Consolas"/>
                          <a:ea typeface="Consolas"/>
                          <a:cs typeface="Consolas"/>
                          <a:sym typeface="Consolas"/>
                        </a:rPr>
                        <a:t>K</a:t>
                      </a:r>
                      <a:r>
                        <a:rPr lang="en" sz="1400" u="none" cap="none" strike="noStrike">
                          <a:latin typeface="Consolas"/>
                          <a:ea typeface="Consolas"/>
                          <a:cs typeface="Consolas"/>
                          <a:sym typeface="Consolas"/>
                        </a:rPr>
                        <a:t> key, </a:t>
                      </a:r>
                      <a:r>
                        <a:rPr b="0" i="0" lang="en" sz="1400" cap="none" strike="noStrike">
                          <a:latin typeface="Consolas"/>
                          <a:ea typeface="Consolas"/>
                          <a:cs typeface="Consolas"/>
                          <a:sym typeface="Consolas"/>
                        </a:rPr>
                        <a:t>V</a:t>
                      </a:r>
                      <a:r>
                        <a:rPr lang="en" sz="1400" u="none" cap="none" strike="noStrike">
                          <a:latin typeface="Consolas"/>
                          <a:ea typeface="Consolas"/>
                          <a:cs typeface="Consolas"/>
                          <a:sym typeface="Consolas"/>
                        </a:rPr>
                        <a:t> value)</a:t>
                      </a:r>
                      <a:endParaRPr sz="1400" u="none" cap="none" strike="noStrike">
                        <a:latin typeface="Consolas"/>
                        <a:ea typeface="Consolas"/>
                        <a:cs typeface="Consolas"/>
                        <a:sym typeface="Consolas"/>
                      </a:endParaRPr>
                    </a:p>
                  </a:txBody>
                  <a:tcPr marT="45725" marB="45725" marR="91450" marL="91450"/>
                </a:tc>
              </a:tr>
            </a:tbl>
          </a:graphicData>
        </a:graphic>
      </p:graphicFrame>
      <p:sp>
        <p:nvSpPr>
          <p:cNvPr id="335" name="Google Shape;335;p64"/>
          <p:cNvSpPr/>
          <p:nvPr/>
        </p:nvSpPr>
        <p:spPr>
          <a:xfrm>
            <a:off x="0" y="1994550"/>
            <a:ext cx="8991600" cy="25854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Parameters:</a:t>
            </a:r>
            <a:endParaRPr b="1" i="0" sz="1800" u="none" cap="none" strike="noStrike">
              <a:solidFill>
                <a:srgbClr val="000000"/>
              </a:solidFill>
              <a:latin typeface="Roboto"/>
              <a:ea typeface="Roboto"/>
              <a:cs typeface="Roboto"/>
              <a:sym typeface="Roboto"/>
            </a:endParaRPr>
          </a:p>
          <a:p>
            <a:pPr indent="0" lvl="0" marL="0" marR="0" rtl="0" algn="just">
              <a:lnSpc>
                <a:spcPct val="150000"/>
              </a:lnSpc>
              <a:spcBef>
                <a:spcPts val="0"/>
              </a:spcBef>
              <a:spcAft>
                <a:spcPts val="0"/>
              </a:spcAft>
              <a:buNone/>
            </a:pPr>
            <a:r>
              <a:rPr b="0" i="0" lang="en" sz="1800" u="none" cap="none" strike="noStrike">
                <a:solidFill>
                  <a:srgbClr val="000000"/>
                </a:solidFill>
                <a:latin typeface="Roboto"/>
                <a:ea typeface="Roboto"/>
                <a:cs typeface="Roboto"/>
                <a:sym typeface="Roboto"/>
              </a:rPr>
              <a:t>key - key with which the specified value is to be associated</a:t>
            </a:r>
            <a:endParaRPr/>
          </a:p>
          <a:p>
            <a:pPr indent="0" lvl="0" marL="0" marR="0" rtl="0" algn="just">
              <a:lnSpc>
                <a:spcPct val="150000"/>
              </a:lnSpc>
              <a:spcBef>
                <a:spcPts val="0"/>
              </a:spcBef>
              <a:spcAft>
                <a:spcPts val="0"/>
              </a:spcAft>
              <a:buNone/>
            </a:pPr>
            <a:r>
              <a:rPr b="0" i="0" lang="en" sz="1800" u="none" cap="none" strike="noStrike">
                <a:solidFill>
                  <a:srgbClr val="000000"/>
                </a:solidFill>
                <a:latin typeface="Roboto"/>
                <a:ea typeface="Roboto"/>
                <a:cs typeface="Roboto"/>
                <a:sym typeface="Roboto"/>
              </a:rPr>
              <a:t>value - value to be associated with the specified key</a:t>
            </a:r>
            <a:endParaRPr/>
          </a:p>
          <a:p>
            <a:pPr indent="0" lvl="0" marL="0" marR="0" rtl="0" algn="just">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Returns</a:t>
            </a:r>
            <a:r>
              <a:rPr b="0" i="0" lang="en" sz="1800" u="none" cap="none" strike="noStrike">
                <a:solidFill>
                  <a:srgbClr val="000000"/>
                </a:solidFill>
                <a:latin typeface="Roboto"/>
                <a:ea typeface="Roboto"/>
                <a:cs typeface="Roboto"/>
                <a:sym typeface="Roboto"/>
              </a:rPr>
              <a:t>:</a:t>
            </a:r>
            <a:endParaRPr/>
          </a:p>
          <a:p>
            <a:pPr indent="0" lvl="0" marL="0" marR="0" rtl="0" algn="just">
              <a:lnSpc>
                <a:spcPct val="150000"/>
              </a:lnSpc>
              <a:spcBef>
                <a:spcPts val="0"/>
              </a:spcBef>
              <a:spcAft>
                <a:spcPts val="0"/>
              </a:spcAft>
              <a:buNone/>
            </a:pPr>
            <a:r>
              <a:rPr b="0" i="0" lang="en" sz="1800" u="none" cap="none" strike="noStrike">
                <a:solidFill>
                  <a:srgbClr val="000000"/>
                </a:solidFill>
                <a:latin typeface="Roboto"/>
                <a:ea typeface="Roboto"/>
                <a:cs typeface="Roboto"/>
                <a:sym typeface="Roboto"/>
              </a:rPr>
              <a:t>the previous value associated with key, or null if there was no mapping for key. (A null return can also indicate that the map previously associated null with key.)</a:t>
            </a:r>
            <a:endParaRPr/>
          </a:p>
        </p:txBody>
      </p:sp>
      <p:pic>
        <p:nvPicPr>
          <p:cNvPr id="336" name="Google Shape;336;p64"/>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6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42" name="Google Shape;342;p6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43" name="Google Shape;343;p6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65"/>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graphicFrame>
        <p:nvGraphicFramePr>
          <p:cNvPr id="345" name="Google Shape;345;p65"/>
          <p:cNvGraphicFramePr/>
          <p:nvPr/>
        </p:nvGraphicFramePr>
        <p:xfrm>
          <a:off x="903050" y="1554475"/>
          <a:ext cx="3000000" cy="3000000"/>
        </p:xfrm>
        <a:graphic>
          <a:graphicData uri="http://schemas.openxmlformats.org/drawingml/2006/table">
            <a:tbl>
              <a:tblPr bandRow="1" firstRow="1">
                <a:noFill/>
                <a:tableStyleId>{A4CE3E0E-0F49-4853-B81A-F73213B8F3C7}</a:tableStyleId>
              </a:tblPr>
              <a:tblGrid>
                <a:gridCol w="7337900"/>
              </a:tblGrid>
              <a:tr h="370850">
                <a:tc>
                  <a:txBody>
                    <a:bodyPr/>
                    <a:lstStyle/>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Map</a:t>
                      </a:r>
                      <a:r>
                        <a:rPr b="0" i="0" lang="en" sz="1400" u="none" cap="none" strike="noStrike">
                          <a:solidFill>
                            <a:schemeClr val="dk1"/>
                          </a:solidFill>
                          <a:latin typeface="Consolas"/>
                          <a:ea typeface="Consolas"/>
                          <a:cs typeface="Consolas"/>
                          <a:sym typeface="Consolas"/>
                        </a:rPr>
                        <a:t>&lt;</a:t>
                      </a:r>
                      <a:r>
                        <a:rPr lang="en" sz="1400" u="none" cap="none" strike="noStrike">
                          <a:latin typeface="Consolas"/>
                          <a:ea typeface="Consolas"/>
                          <a:cs typeface="Consolas"/>
                          <a:sym typeface="Consolas"/>
                        </a:rPr>
                        <a:t>String</a:t>
                      </a:r>
                      <a:r>
                        <a:rPr b="0" i="0" lang="en" sz="1400" u="none" cap="none" strike="noStrike">
                          <a:solidFill>
                            <a:schemeClr val="dk1"/>
                          </a:solidFill>
                          <a:latin typeface="Consolas"/>
                          <a:ea typeface="Consolas"/>
                          <a:cs typeface="Consolas"/>
                          <a:sym typeface="Consolas"/>
                        </a:rPr>
                        <a:t>,</a:t>
                      </a:r>
                      <a:r>
                        <a:rPr lang="en" sz="1400" u="none" cap="none" strike="noStrike">
                          <a:latin typeface="Consolas"/>
                          <a:ea typeface="Consolas"/>
                          <a:cs typeface="Consolas"/>
                          <a:sym typeface="Consolas"/>
                        </a:rPr>
                        <a:t> Integer</a:t>
                      </a:r>
                      <a:r>
                        <a:rPr b="0" i="0" lang="en" sz="1400" u="none" cap="none" strike="noStrike">
                          <a:solidFill>
                            <a:schemeClr val="dk1"/>
                          </a:solidFill>
                          <a:latin typeface="Consolas"/>
                          <a:ea typeface="Consolas"/>
                          <a:cs typeface="Consolas"/>
                          <a:sym typeface="Consolas"/>
                        </a:rPr>
                        <a:t>&gt;</a:t>
                      </a:r>
                      <a:r>
                        <a:rPr lang="en" sz="1400" u="none" cap="none" strike="noStrike">
                          <a:latin typeface="Consolas"/>
                          <a:ea typeface="Consolas"/>
                          <a:cs typeface="Consolas"/>
                          <a:sym typeface="Consolas"/>
                        </a:rPr>
                        <a:t> numberMapping </a:t>
                      </a:r>
                      <a:r>
                        <a:rPr b="0" i="0" lang="en" sz="1400" u="none" cap="none" strike="noStrike">
                          <a:solidFill>
                            <a:schemeClr val="dk1"/>
                          </a:solidFill>
                          <a:latin typeface="Consolas"/>
                          <a:ea typeface="Consolas"/>
                          <a:cs typeface="Consolas"/>
                          <a:sym typeface="Consolas"/>
                        </a:rPr>
                        <a:t>=</a:t>
                      </a:r>
                      <a:r>
                        <a:rPr lang="en" sz="1400" u="none" cap="none" strike="noStrike">
                          <a:latin typeface="Consolas"/>
                          <a:ea typeface="Consolas"/>
                          <a:cs typeface="Consolas"/>
                          <a:sym typeface="Consolas"/>
                        </a:rPr>
                        <a:t> </a:t>
                      </a:r>
                      <a:r>
                        <a:rPr b="0" i="0" lang="en" sz="1400" u="none" cap="none" strike="noStrike">
                          <a:solidFill>
                            <a:schemeClr val="dk1"/>
                          </a:solidFill>
                          <a:latin typeface="Consolas"/>
                          <a:ea typeface="Consolas"/>
                          <a:cs typeface="Consolas"/>
                          <a:sym typeface="Consolas"/>
                        </a:rPr>
                        <a:t>new</a:t>
                      </a:r>
                      <a:r>
                        <a:rPr lang="en" sz="1400" u="none" cap="none" strike="noStrike">
                          <a:latin typeface="Consolas"/>
                          <a:ea typeface="Consolas"/>
                          <a:cs typeface="Consolas"/>
                          <a:sym typeface="Consolas"/>
                        </a:rPr>
                        <a:t> HashMap</a:t>
                      </a:r>
                      <a:r>
                        <a:rPr b="0" i="0" lang="en" sz="1400" u="none" cap="none" strike="noStrike">
                          <a:solidFill>
                            <a:schemeClr val="dk1"/>
                          </a:solidFill>
                          <a:latin typeface="Consolas"/>
                          <a:ea typeface="Consolas"/>
                          <a:cs typeface="Consolas"/>
                          <a:sym typeface="Consolas"/>
                        </a:rPr>
                        <a:t>&lt;&gt;();</a:t>
                      </a:r>
                      <a:r>
                        <a:rPr lang="en" sz="1400" u="none" cap="none" strike="noStrike">
                          <a:latin typeface="Consolas"/>
                          <a:ea typeface="Consolas"/>
                          <a:cs typeface="Consolas"/>
                          <a:sym typeface="Consolas"/>
                        </a:rPr>
                        <a:t> </a:t>
                      </a:r>
                      <a:endParaRPr/>
                    </a:p>
                    <a:p>
                      <a:pPr indent="0" lvl="0" marL="0" marR="0" rtl="0" algn="l">
                        <a:lnSpc>
                          <a:spcPct val="150000"/>
                        </a:lnSpc>
                        <a:spcBef>
                          <a:spcPts val="0"/>
                        </a:spcBef>
                        <a:spcAft>
                          <a:spcPts val="0"/>
                        </a:spcAft>
                        <a:buNone/>
                      </a:pPr>
                      <a:r>
                        <a:rPr b="0" i="0" lang="en" sz="1400" u="none" cap="none" strike="noStrike">
                          <a:solidFill>
                            <a:schemeClr val="dk1"/>
                          </a:solidFill>
                          <a:latin typeface="Consolas"/>
                          <a:ea typeface="Consolas"/>
                          <a:cs typeface="Consolas"/>
                          <a:sym typeface="Consolas"/>
                        </a:rPr>
                        <a:t>// Adding key-value pairs to a HashMap</a:t>
                      </a:r>
                      <a:r>
                        <a:rPr lang="en" sz="1400" u="none" cap="none" strike="noStrike">
                          <a:latin typeface="Consolas"/>
                          <a:ea typeface="Consolas"/>
                          <a:cs typeface="Consolas"/>
                          <a:sym typeface="Consolas"/>
                        </a:rPr>
                        <a:t> </a:t>
                      </a:r>
                      <a:endParaRPr/>
                    </a:p>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numberMapping</a:t>
                      </a:r>
                      <a:r>
                        <a:rPr b="0" i="0" lang="en" sz="1400" u="none" cap="none" strike="noStrike">
                          <a:solidFill>
                            <a:schemeClr val="dk1"/>
                          </a:solidFill>
                          <a:latin typeface="Consolas"/>
                          <a:ea typeface="Consolas"/>
                          <a:cs typeface="Consolas"/>
                          <a:sym typeface="Consolas"/>
                        </a:rPr>
                        <a:t>.put("One",</a:t>
                      </a:r>
                      <a:r>
                        <a:rPr lang="en" sz="1400" u="none" cap="none" strike="noStrike">
                          <a:latin typeface="Consolas"/>
                          <a:ea typeface="Consolas"/>
                          <a:cs typeface="Consolas"/>
                          <a:sym typeface="Consolas"/>
                        </a:rPr>
                        <a:t> </a:t>
                      </a:r>
                      <a:r>
                        <a:rPr b="0" i="0" lang="en" sz="1400" u="none" cap="none" strike="noStrike">
                          <a:solidFill>
                            <a:schemeClr val="dk1"/>
                          </a:solidFill>
                          <a:latin typeface="Consolas"/>
                          <a:ea typeface="Consolas"/>
                          <a:cs typeface="Consolas"/>
                          <a:sym typeface="Consolas"/>
                        </a:rPr>
                        <a:t>1);</a:t>
                      </a:r>
                      <a:r>
                        <a:rPr lang="en" sz="1400" u="none" cap="none" strike="noStrike">
                          <a:latin typeface="Consolas"/>
                          <a:ea typeface="Consolas"/>
                          <a:cs typeface="Consolas"/>
                          <a:sym typeface="Consolas"/>
                        </a:rPr>
                        <a:t> </a:t>
                      </a:r>
                      <a:endParaRPr/>
                    </a:p>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numberMapping</a:t>
                      </a:r>
                      <a:r>
                        <a:rPr b="0" i="0" lang="en" sz="1400" u="none" cap="none" strike="noStrike">
                          <a:solidFill>
                            <a:schemeClr val="dk1"/>
                          </a:solidFill>
                          <a:latin typeface="Consolas"/>
                          <a:ea typeface="Consolas"/>
                          <a:cs typeface="Consolas"/>
                          <a:sym typeface="Consolas"/>
                        </a:rPr>
                        <a:t>.put("Two",</a:t>
                      </a:r>
                      <a:r>
                        <a:rPr lang="en" sz="1400" u="none" cap="none" strike="noStrike">
                          <a:latin typeface="Consolas"/>
                          <a:ea typeface="Consolas"/>
                          <a:cs typeface="Consolas"/>
                          <a:sym typeface="Consolas"/>
                        </a:rPr>
                        <a:t> </a:t>
                      </a:r>
                      <a:r>
                        <a:rPr b="0" i="0" lang="en" sz="1400" u="none" cap="none" strike="noStrike">
                          <a:solidFill>
                            <a:schemeClr val="dk1"/>
                          </a:solidFill>
                          <a:latin typeface="Consolas"/>
                          <a:ea typeface="Consolas"/>
                          <a:cs typeface="Consolas"/>
                          <a:sym typeface="Consolas"/>
                        </a:rPr>
                        <a:t>2);</a:t>
                      </a:r>
                      <a:r>
                        <a:rPr lang="en" sz="1400" u="none" cap="none" strike="noStrike">
                          <a:latin typeface="Consolas"/>
                          <a:ea typeface="Consolas"/>
                          <a:cs typeface="Consolas"/>
                          <a:sym typeface="Consolas"/>
                        </a:rPr>
                        <a:t> </a:t>
                      </a:r>
                      <a:endParaRPr/>
                    </a:p>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numberMapping</a:t>
                      </a:r>
                      <a:r>
                        <a:rPr b="0" i="0" lang="en" sz="1400" u="none" cap="none" strike="noStrike">
                          <a:solidFill>
                            <a:schemeClr val="dk1"/>
                          </a:solidFill>
                          <a:latin typeface="Consolas"/>
                          <a:ea typeface="Consolas"/>
                          <a:cs typeface="Consolas"/>
                          <a:sym typeface="Consolas"/>
                        </a:rPr>
                        <a:t>.put("Three",</a:t>
                      </a:r>
                      <a:r>
                        <a:rPr lang="en" sz="1400" u="none" cap="none" strike="noStrike">
                          <a:latin typeface="Consolas"/>
                          <a:ea typeface="Consolas"/>
                          <a:cs typeface="Consolas"/>
                          <a:sym typeface="Consolas"/>
                        </a:rPr>
                        <a:t> </a:t>
                      </a:r>
                      <a:r>
                        <a:rPr b="0" i="0" lang="en" sz="1400" u="none" cap="none" strike="noStrike">
                          <a:solidFill>
                            <a:schemeClr val="dk1"/>
                          </a:solidFill>
                          <a:latin typeface="Consolas"/>
                          <a:ea typeface="Consolas"/>
                          <a:cs typeface="Consolas"/>
                          <a:sym typeface="Consolas"/>
                        </a:rPr>
                        <a:t>3);</a:t>
                      </a:r>
                      <a:endParaRPr/>
                    </a:p>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System</a:t>
                      </a:r>
                      <a:r>
                        <a:rPr b="0" i="0" lang="en" sz="1400" u="none" cap="none" strike="noStrike">
                          <a:solidFill>
                            <a:schemeClr val="dk1"/>
                          </a:solidFill>
                          <a:latin typeface="Consolas"/>
                          <a:ea typeface="Consolas"/>
                          <a:cs typeface="Consolas"/>
                          <a:sym typeface="Consolas"/>
                        </a:rPr>
                        <a:t>.</a:t>
                      </a:r>
                      <a:r>
                        <a:rPr lang="en" sz="1400" u="none" cap="none" strike="noStrike">
                          <a:latin typeface="Consolas"/>
                          <a:ea typeface="Consolas"/>
                          <a:cs typeface="Consolas"/>
                          <a:sym typeface="Consolas"/>
                        </a:rPr>
                        <a:t>out</a:t>
                      </a:r>
                      <a:r>
                        <a:rPr b="0" i="0" lang="en" sz="1400" u="none" cap="none" strike="noStrike">
                          <a:solidFill>
                            <a:schemeClr val="dk1"/>
                          </a:solidFill>
                          <a:latin typeface="Consolas"/>
                          <a:ea typeface="Consolas"/>
                          <a:cs typeface="Consolas"/>
                          <a:sym typeface="Consolas"/>
                        </a:rPr>
                        <a:t>.println(</a:t>
                      </a:r>
                      <a:r>
                        <a:rPr lang="en" sz="1400" u="none" cap="none" strike="noStrike">
                          <a:latin typeface="Consolas"/>
                          <a:ea typeface="Consolas"/>
                          <a:cs typeface="Consolas"/>
                          <a:sym typeface="Consolas"/>
                        </a:rPr>
                        <a:t>numberMapping</a:t>
                      </a:r>
                      <a:r>
                        <a:rPr b="0" i="0" lang="en" sz="1400" u="none" cap="none" strike="noStrike">
                          <a:solidFill>
                            <a:schemeClr val="dk1"/>
                          </a:solidFill>
                          <a:latin typeface="Consolas"/>
                          <a:ea typeface="Consolas"/>
                          <a:cs typeface="Consolas"/>
                          <a:sym typeface="Consolas"/>
                        </a:rPr>
                        <a:t>);</a:t>
                      </a:r>
                      <a:endParaRPr sz="1400" u="none" cap="none" strike="noStrike">
                        <a:latin typeface="Consolas"/>
                        <a:ea typeface="Consolas"/>
                        <a:cs typeface="Consolas"/>
                        <a:sym typeface="Consolas"/>
                      </a:endParaRPr>
                    </a:p>
                  </a:txBody>
                  <a:tcPr marT="45725" marB="45725" marR="91450" marL="91450"/>
                </a:tc>
              </a:tr>
            </a:tbl>
          </a:graphicData>
        </a:graphic>
      </p:graphicFrame>
      <p:pic>
        <p:nvPicPr>
          <p:cNvPr id="346" name="Google Shape;346;p6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6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52" name="Google Shape;352;p66"/>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53" name="Google Shape;353;p6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66"/>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GET</a:t>
            </a:r>
            <a:endParaRPr b="1" i="0" sz="1600" u="none" cap="none" strike="noStrike">
              <a:solidFill>
                <a:schemeClr val="lt1"/>
              </a:solidFill>
              <a:latin typeface="Roboto"/>
              <a:ea typeface="Roboto"/>
              <a:cs typeface="Roboto"/>
              <a:sym typeface="Roboto"/>
            </a:endParaRPr>
          </a:p>
        </p:txBody>
      </p:sp>
      <p:graphicFrame>
        <p:nvGraphicFramePr>
          <p:cNvPr id="355" name="Google Shape;355;p66"/>
          <p:cNvGraphicFramePr/>
          <p:nvPr/>
        </p:nvGraphicFramePr>
        <p:xfrm>
          <a:off x="3181038" y="1318500"/>
          <a:ext cx="3000000" cy="3000000"/>
        </p:xfrm>
        <a:graphic>
          <a:graphicData uri="http://schemas.openxmlformats.org/drawingml/2006/table">
            <a:tbl>
              <a:tblPr bandRow="1" firstRow="1">
                <a:noFill/>
                <a:tableStyleId>{A4CE3E0E-0F49-4853-B81A-F73213B8F3C7}</a:tableStyleId>
              </a:tblPr>
              <a:tblGrid>
                <a:gridCol w="2781925"/>
              </a:tblGrid>
              <a:tr h="370850">
                <a:tc>
                  <a:txBody>
                    <a:bodyPr/>
                    <a:lstStyle/>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public </a:t>
                      </a:r>
                      <a:r>
                        <a:rPr b="0" i="0" lang="en" sz="1400" cap="none" strike="noStrike">
                          <a:latin typeface="Consolas"/>
                          <a:ea typeface="Consolas"/>
                          <a:cs typeface="Consolas"/>
                          <a:sym typeface="Consolas"/>
                        </a:rPr>
                        <a:t>V</a:t>
                      </a:r>
                      <a:r>
                        <a:rPr lang="en" sz="1400" u="none" cap="none" strike="noStrike">
                          <a:latin typeface="Consolas"/>
                          <a:ea typeface="Consolas"/>
                          <a:cs typeface="Consolas"/>
                          <a:sym typeface="Consolas"/>
                        </a:rPr>
                        <a:t> get(</a:t>
                      </a:r>
                      <a:r>
                        <a:rPr b="0" i="0" lang="en" sz="1400" cap="none" strike="noStrike">
                          <a:latin typeface="Consolas"/>
                          <a:ea typeface="Consolas"/>
                          <a:cs typeface="Consolas"/>
                          <a:sym typeface="Consolas"/>
                        </a:rPr>
                        <a:t>Object</a:t>
                      </a:r>
                      <a:r>
                        <a:rPr lang="en" sz="1400" u="none" cap="none" strike="noStrike">
                          <a:latin typeface="Consolas"/>
                          <a:ea typeface="Consolas"/>
                          <a:cs typeface="Consolas"/>
                          <a:sym typeface="Consolas"/>
                        </a:rPr>
                        <a:t> key)</a:t>
                      </a:r>
                      <a:endParaRPr sz="1400" u="none" cap="none" strike="noStrike">
                        <a:latin typeface="Consolas"/>
                        <a:ea typeface="Consolas"/>
                        <a:cs typeface="Consolas"/>
                        <a:sym typeface="Consolas"/>
                      </a:endParaRPr>
                    </a:p>
                  </a:txBody>
                  <a:tcPr marT="45725" marB="45725" marR="91450" marL="91450"/>
                </a:tc>
              </a:tr>
            </a:tbl>
          </a:graphicData>
        </a:graphic>
      </p:graphicFrame>
      <p:sp>
        <p:nvSpPr>
          <p:cNvPr id="356" name="Google Shape;356;p66"/>
          <p:cNvSpPr/>
          <p:nvPr/>
        </p:nvSpPr>
        <p:spPr>
          <a:xfrm>
            <a:off x="0" y="1919877"/>
            <a:ext cx="8326800" cy="13389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Parameters</a:t>
            </a:r>
            <a:r>
              <a:rPr b="0" i="0" lang="en" sz="1800" u="none" cap="none" strike="noStrike">
                <a:solidFill>
                  <a:srgbClr val="000000"/>
                </a:solidFill>
                <a:latin typeface="Roboto"/>
                <a:ea typeface="Roboto"/>
                <a:cs typeface="Roboto"/>
                <a:sym typeface="Roboto"/>
              </a:rPr>
              <a:t>: key - the key whose associated value is to be returned</a:t>
            </a:r>
            <a:endParaRPr/>
          </a:p>
          <a:p>
            <a:pPr indent="0" lvl="0" marL="0" marR="0" rtl="0" algn="just">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Returns</a:t>
            </a:r>
            <a:r>
              <a:rPr b="0" i="0" lang="en" sz="1800" u="none" cap="none" strike="noStrike">
                <a:solidFill>
                  <a:srgbClr val="000000"/>
                </a:solidFill>
                <a:latin typeface="Roboto"/>
                <a:ea typeface="Roboto"/>
                <a:cs typeface="Roboto"/>
                <a:sym typeface="Roboto"/>
              </a:rPr>
              <a:t>: the value to which the specified key is mapped, or null if this map contains no mapping for the key</a:t>
            </a:r>
            <a:endParaRPr/>
          </a:p>
        </p:txBody>
      </p:sp>
      <p:pic>
        <p:nvPicPr>
          <p:cNvPr id="357" name="Google Shape;357;p66"/>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6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63" name="Google Shape;363;p6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64" name="Google Shape;364;p6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7"/>
          <p:cNvSpPr txBox="1"/>
          <p:nvPr/>
        </p:nvSpPr>
        <p:spPr>
          <a:xfrm>
            <a:off x="142672" y="23355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chemeClr val="lt1"/>
                </a:solidFill>
                <a:latin typeface="Roboto"/>
                <a:ea typeface="Roboto"/>
                <a:cs typeface="Roboto"/>
                <a:sym typeface="Roboto"/>
              </a:rPr>
              <a:t>containsKey</a:t>
            </a:r>
            <a:endParaRPr b="1" i="0" sz="1600" u="none" cap="none" strike="noStrike">
              <a:solidFill>
                <a:schemeClr val="lt1"/>
              </a:solidFill>
              <a:latin typeface="Roboto"/>
              <a:ea typeface="Roboto"/>
              <a:cs typeface="Roboto"/>
              <a:sym typeface="Roboto"/>
            </a:endParaRPr>
          </a:p>
        </p:txBody>
      </p:sp>
      <p:graphicFrame>
        <p:nvGraphicFramePr>
          <p:cNvPr id="366" name="Google Shape;366;p67"/>
          <p:cNvGraphicFramePr/>
          <p:nvPr/>
        </p:nvGraphicFramePr>
        <p:xfrm>
          <a:off x="2558975" y="1318500"/>
          <a:ext cx="3000000" cy="3000000"/>
        </p:xfrm>
        <a:graphic>
          <a:graphicData uri="http://schemas.openxmlformats.org/drawingml/2006/table">
            <a:tbl>
              <a:tblPr bandRow="1" firstRow="1">
                <a:noFill/>
                <a:tableStyleId>{A4CE3E0E-0F49-4853-B81A-F73213B8F3C7}</a:tableStyleId>
              </a:tblPr>
              <a:tblGrid>
                <a:gridCol w="4026050"/>
              </a:tblGrid>
              <a:tr h="370850">
                <a:tc>
                  <a:txBody>
                    <a:bodyPr/>
                    <a:lstStyle/>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public boolean containsKey(</a:t>
                      </a:r>
                      <a:r>
                        <a:rPr b="0" i="0" lang="en" sz="1400" cap="none" strike="noStrike">
                          <a:latin typeface="Consolas"/>
                          <a:ea typeface="Consolas"/>
                          <a:cs typeface="Consolas"/>
                          <a:sym typeface="Consolas"/>
                        </a:rPr>
                        <a:t>Object</a:t>
                      </a:r>
                      <a:r>
                        <a:rPr lang="en" sz="1400" u="none" cap="none" strike="noStrike">
                          <a:latin typeface="Consolas"/>
                          <a:ea typeface="Consolas"/>
                          <a:cs typeface="Consolas"/>
                          <a:sym typeface="Consolas"/>
                        </a:rPr>
                        <a:t> key)</a:t>
                      </a:r>
                      <a:endParaRPr sz="1400" u="none" cap="none" strike="noStrike">
                        <a:latin typeface="Consolas"/>
                        <a:ea typeface="Consolas"/>
                        <a:cs typeface="Consolas"/>
                        <a:sym typeface="Consolas"/>
                      </a:endParaRPr>
                    </a:p>
                  </a:txBody>
                  <a:tcPr marT="45725" marB="45725" marR="91450" marL="91450"/>
                </a:tc>
              </a:tr>
            </a:tbl>
          </a:graphicData>
        </a:graphic>
      </p:graphicFrame>
      <p:sp>
        <p:nvSpPr>
          <p:cNvPr id="367" name="Google Shape;367;p67"/>
          <p:cNvSpPr/>
          <p:nvPr/>
        </p:nvSpPr>
        <p:spPr>
          <a:xfrm>
            <a:off x="0" y="1945393"/>
            <a:ext cx="6420300" cy="17544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Parameters:</a:t>
            </a:r>
            <a:endParaRPr/>
          </a:p>
          <a:p>
            <a:pPr indent="0" lvl="0" marL="0" marR="0" rtl="0" algn="just">
              <a:lnSpc>
                <a:spcPct val="150000"/>
              </a:lnSpc>
              <a:spcBef>
                <a:spcPts val="0"/>
              </a:spcBef>
              <a:spcAft>
                <a:spcPts val="0"/>
              </a:spcAft>
              <a:buNone/>
            </a:pPr>
            <a:r>
              <a:rPr b="0" i="0" lang="en" sz="1800" u="none" cap="none" strike="noStrike">
                <a:solidFill>
                  <a:srgbClr val="000000"/>
                </a:solidFill>
                <a:latin typeface="Roboto"/>
                <a:ea typeface="Roboto"/>
                <a:cs typeface="Roboto"/>
                <a:sym typeface="Roboto"/>
              </a:rPr>
              <a:t>key - The key whose presence in this map is to be tested</a:t>
            </a:r>
            <a:endParaRPr/>
          </a:p>
          <a:p>
            <a:pPr indent="0" lvl="0" marL="0" marR="0" rtl="0" algn="just">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Returns:</a:t>
            </a:r>
            <a:endParaRPr/>
          </a:p>
          <a:p>
            <a:pPr indent="0" lvl="0" marL="0" marR="0" rtl="0" algn="just">
              <a:lnSpc>
                <a:spcPct val="150000"/>
              </a:lnSpc>
              <a:spcBef>
                <a:spcPts val="0"/>
              </a:spcBef>
              <a:spcAft>
                <a:spcPts val="0"/>
              </a:spcAft>
              <a:buNone/>
            </a:pPr>
            <a:r>
              <a:rPr b="0" i="0" lang="en" sz="1800" u="none" cap="none" strike="noStrike">
                <a:solidFill>
                  <a:srgbClr val="000000"/>
                </a:solidFill>
                <a:latin typeface="Roboto"/>
                <a:ea typeface="Roboto"/>
                <a:cs typeface="Roboto"/>
                <a:sym typeface="Roboto"/>
              </a:rPr>
              <a:t>true if this map contains a mapping for the specified key</a:t>
            </a:r>
            <a:endParaRPr/>
          </a:p>
        </p:txBody>
      </p:sp>
      <p:pic>
        <p:nvPicPr>
          <p:cNvPr id="368" name="Google Shape;368;p6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74" name="Google Shape;374;p6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75" name="Google Shape;375;p6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6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graphicFrame>
        <p:nvGraphicFramePr>
          <p:cNvPr id="377" name="Google Shape;377;p68"/>
          <p:cNvGraphicFramePr/>
          <p:nvPr/>
        </p:nvGraphicFramePr>
        <p:xfrm>
          <a:off x="76200" y="1030315"/>
          <a:ext cx="3000000" cy="3000000"/>
        </p:xfrm>
        <a:graphic>
          <a:graphicData uri="http://schemas.openxmlformats.org/drawingml/2006/table">
            <a:tbl>
              <a:tblPr bandRow="1" firstRow="1">
                <a:noFill/>
                <a:tableStyleId>{A4CE3E0E-0F49-4853-B81A-F73213B8F3C7}</a:tableStyleId>
              </a:tblPr>
              <a:tblGrid>
                <a:gridCol w="8991600"/>
              </a:tblGrid>
              <a:tr h="370850">
                <a:tc>
                  <a:txBody>
                    <a:bodyPr/>
                    <a:lstStyle/>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Map&lt;String, String&gt; userCityMapping = new HashMap&lt;&gt;();</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Check if a HashMap is empty</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System.out.println("is userCityMapping empty? : " + userCityMapping.isEmpty());</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a:t>
                      </a:r>
                      <a:r>
                        <a:rPr lang="en" sz="1400" u="none" cap="none" strike="noStrike">
                          <a:latin typeface="Consolas"/>
                          <a:ea typeface="Consolas"/>
                          <a:cs typeface="Consolas"/>
                          <a:sym typeface="Consolas"/>
                        </a:rPr>
                        <a:t>userCityMapping.put("John", "New York");</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userCityMapping.put("Rajeev", "Bengaluru");</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userCityMapping.put("Steve", "London");</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System.out.println("userCityMapping HashMap : " + userCityMapping);</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Find the size of a HashMap</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System.out.println("We have the city information of " + userCityMapping.size() + " users");</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String userName = "Steve";</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Check if a key exists in the HashMap</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if(userCityMapping.containsKey(userName))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Get the value assigned to a given key in the HashMap</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String city = userCityMapping.get(userName);</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System.out.println(userName + " lives in " + city);</a:t>
                      </a:r>
                      <a:endParaRPr sz="1400" u="none" cap="none" strike="noStrike">
                        <a:latin typeface="Consolas"/>
                        <a:ea typeface="Consolas"/>
                        <a:cs typeface="Consolas"/>
                        <a:sym typeface="Consolas"/>
                      </a:endParaRPr>
                    </a:p>
                  </a:txBody>
                  <a:tcPr marT="45725" marB="45725" marR="91450" marL="91450"/>
                </a:tc>
              </a:tr>
            </a:tbl>
          </a:graphicData>
        </a:graphic>
      </p:graphicFrame>
      <p:pic>
        <p:nvPicPr>
          <p:cNvPr id="378" name="Google Shape;378;p6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6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84" name="Google Shape;384;p6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85" name="Google Shape;385;p6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6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KEYSET</a:t>
            </a:r>
            <a:endParaRPr b="1" i="0" sz="1600" u="none" cap="none" strike="noStrike">
              <a:solidFill>
                <a:schemeClr val="lt1"/>
              </a:solidFill>
              <a:latin typeface="Roboto"/>
              <a:ea typeface="Roboto"/>
              <a:cs typeface="Roboto"/>
              <a:sym typeface="Roboto"/>
            </a:endParaRPr>
          </a:p>
        </p:txBody>
      </p:sp>
      <p:graphicFrame>
        <p:nvGraphicFramePr>
          <p:cNvPr id="387" name="Google Shape;387;p69"/>
          <p:cNvGraphicFramePr/>
          <p:nvPr/>
        </p:nvGraphicFramePr>
        <p:xfrm>
          <a:off x="3604975" y="1166100"/>
          <a:ext cx="3000000" cy="3000000"/>
        </p:xfrm>
        <a:graphic>
          <a:graphicData uri="http://schemas.openxmlformats.org/drawingml/2006/table">
            <a:tbl>
              <a:tblPr bandRow="1" firstRow="1">
                <a:noFill/>
                <a:tableStyleId>{A4CE3E0E-0F49-4853-B81A-F73213B8F3C7}</a:tableStyleId>
              </a:tblPr>
              <a:tblGrid>
                <a:gridCol w="1934050"/>
              </a:tblGrid>
              <a:tr h="370850">
                <a:tc>
                  <a:txBody>
                    <a:bodyPr/>
                    <a:lstStyle/>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hash_map.keySet()</a:t>
                      </a:r>
                      <a:endParaRPr sz="1400" u="none" cap="none" strike="noStrike">
                        <a:latin typeface="Consolas"/>
                        <a:ea typeface="Consolas"/>
                        <a:cs typeface="Consolas"/>
                        <a:sym typeface="Consolas"/>
                      </a:endParaRPr>
                    </a:p>
                  </a:txBody>
                  <a:tcPr marT="45725" marB="45725" marR="91450" marL="91450"/>
                </a:tc>
              </a:tr>
            </a:tbl>
          </a:graphicData>
        </a:graphic>
      </p:graphicFrame>
      <p:sp>
        <p:nvSpPr>
          <p:cNvPr id="388" name="Google Shape;388;p69"/>
          <p:cNvSpPr/>
          <p:nvPr/>
        </p:nvSpPr>
        <p:spPr>
          <a:xfrm>
            <a:off x="0" y="1997951"/>
            <a:ext cx="5753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Roboto"/>
                <a:ea typeface="Roboto"/>
                <a:cs typeface="Roboto"/>
                <a:sym typeface="Roboto"/>
              </a:rPr>
              <a:t>Parameters</a:t>
            </a:r>
            <a:r>
              <a:rPr b="0" i="0" lang="en" sz="1800" u="none" cap="none" strike="noStrike">
                <a:solidFill>
                  <a:srgbClr val="000000"/>
                </a:solidFill>
                <a:latin typeface="Roboto"/>
                <a:ea typeface="Roboto"/>
                <a:cs typeface="Roboto"/>
                <a:sym typeface="Roboto"/>
              </a:rPr>
              <a:t>: The method does not take any parameter</a:t>
            </a:r>
            <a:endParaRPr/>
          </a:p>
        </p:txBody>
      </p:sp>
      <p:sp>
        <p:nvSpPr>
          <p:cNvPr id="389" name="Google Shape;389;p69"/>
          <p:cNvSpPr/>
          <p:nvPr/>
        </p:nvSpPr>
        <p:spPr>
          <a:xfrm>
            <a:off x="0" y="2440735"/>
            <a:ext cx="7960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Roboto"/>
                <a:ea typeface="Roboto"/>
                <a:cs typeface="Roboto"/>
                <a:sym typeface="Roboto"/>
              </a:rPr>
              <a:t>Return Value: </a:t>
            </a:r>
            <a:r>
              <a:rPr b="0" i="0" lang="en" sz="1800" u="none" cap="none" strike="noStrike">
                <a:solidFill>
                  <a:srgbClr val="000000"/>
                </a:solidFill>
                <a:latin typeface="Roboto"/>
                <a:ea typeface="Roboto"/>
                <a:cs typeface="Roboto"/>
                <a:sym typeface="Roboto"/>
              </a:rPr>
              <a:t>The method returns a set having the keys of the hash map</a:t>
            </a:r>
            <a:endParaRPr/>
          </a:p>
        </p:txBody>
      </p:sp>
      <p:pic>
        <p:nvPicPr>
          <p:cNvPr id="390" name="Google Shape;390;p6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7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96" name="Google Shape;396;p7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97" name="Google Shape;397;p7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70"/>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ENTRYSET </a:t>
            </a:r>
            <a:endParaRPr b="1" i="0" sz="1600" u="none" cap="none" strike="noStrike">
              <a:solidFill>
                <a:schemeClr val="lt1"/>
              </a:solidFill>
              <a:latin typeface="Roboto"/>
              <a:ea typeface="Roboto"/>
              <a:cs typeface="Roboto"/>
              <a:sym typeface="Roboto"/>
            </a:endParaRPr>
          </a:p>
        </p:txBody>
      </p:sp>
      <p:graphicFrame>
        <p:nvGraphicFramePr>
          <p:cNvPr id="399" name="Google Shape;399;p70"/>
          <p:cNvGraphicFramePr/>
          <p:nvPr/>
        </p:nvGraphicFramePr>
        <p:xfrm>
          <a:off x="3502138" y="1242300"/>
          <a:ext cx="3000000" cy="3000000"/>
        </p:xfrm>
        <a:graphic>
          <a:graphicData uri="http://schemas.openxmlformats.org/drawingml/2006/table">
            <a:tbl>
              <a:tblPr bandRow="1" firstRow="1">
                <a:noFill/>
                <a:tableStyleId>{A4CE3E0E-0F49-4853-B81A-F73213B8F3C7}</a:tableStyleId>
              </a:tblPr>
              <a:tblGrid>
                <a:gridCol w="2139725"/>
              </a:tblGrid>
              <a:tr h="370850">
                <a:tc>
                  <a:txBody>
                    <a:bodyPr/>
                    <a:lstStyle/>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hash_map.entrySet()</a:t>
                      </a:r>
                      <a:endParaRPr sz="1400" u="none" cap="none" strike="noStrike">
                        <a:latin typeface="Consolas"/>
                        <a:ea typeface="Consolas"/>
                        <a:cs typeface="Consolas"/>
                        <a:sym typeface="Consolas"/>
                      </a:endParaRPr>
                    </a:p>
                  </a:txBody>
                  <a:tcPr marT="45725" marB="45725" marR="91450" marL="91450"/>
                </a:tc>
              </a:tr>
            </a:tbl>
          </a:graphicData>
        </a:graphic>
      </p:graphicFrame>
      <p:sp>
        <p:nvSpPr>
          <p:cNvPr id="400" name="Google Shape;400;p70"/>
          <p:cNvSpPr/>
          <p:nvPr/>
        </p:nvSpPr>
        <p:spPr>
          <a:xfrm>
            <a:off x="0" y="2017407"/>
            <a:ext cx="5764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Roboto"/>
                <a:ea typeface="Roboto"/>
                <a:cs typeface="Roboto"/>
                <a:sym typeface="Roboto"/>
              </a:rPr>
              <a:t>Parameters</a:t>
            </a:r>
            <a:r>
              <a:rPr b="0" i="0" lang="en" sz="1800" u="none" cap="none" strike="noStrike">
                <a:solidFill>
                  <a:srgbClr val="000000"/>
                </a:solidFill>
                <a:latin typeface="Roboto"/>
                <a:ea typeface="Roboto"/>
                <a:cs typeface="Roboto"/>
                <a:sym typeface="Roboto"/>
              </a:rPr>
              <a:t>: The method does not take any parameter</a:t>
            </a:r>
            <a:endParaRPr/>
          </a:p>
        </p:txBody>
      </p:sp>
      <p:sp>
        <p:nvSpPr>
          <p:cNvPr id="401" name="Google Shape;401;p70"/>
          <p:cNvSpPr/>
          <p:nvPr/>
        </p:nvSpPr>
        <p:spPr>
          <a:xfrm>
            <a:off x="0" y="2507357"/>
            <a:ext cx="8232900" cy="8772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Return Value</a:t>
            </a:r>
            <a:r>
              <a:rPr b="0" i="0" lang="en" sz="1800" u="none" cap="none" strike="noStrike">
                <a:solidFill>
                  <a:srgbClr val="000000"/>
                </a:solidFill>
                <a:latin typeface="Roboto"/>
                <a:ea typeface="Roboto"/>
                <a:cs typeface="Roboto"/>
                <a:sym typeface="Roboto"/>
              </a:rPr>
              <a:t>: The method returns a set having same elements as the hash map</a:t>
            </a:r>
            <a:endParaRPr/>
          </a:p>
        </p:txBody>
      </p:sp>
      <p:pic>
        <p:nvPicPr>
          <p:cNvPr id="402" name="Google Shape;402;p7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7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08" name="Google Shape;408;p7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409" name="Google Shape;409;p7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71"/>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graphicFrame>
        <p:nvGraphicFramePr>
          <p:cNvPr id="411" name="Google Shape;411;p71"/>
          <p:cNvGraphicFramePr/>
          <p:nvPr/>
        </p:nvGraphicFramePr>
        <p:xfrm>
          <a:off x="338850" y="1059175"/>
          <a:ext cx="3000000" cy="3000000"/>
        </p:xfrm>
        <a:graphic>
          <a:graphicData uri="http://schemas.openxmlformats.org/drawingml/2006/table">
            <a:tbl>
              <a:tblPr bandRow="1" firstRow="1">
                <a:noFill/>
                <a:tableStyleId>{A4CE3E0E-0F49-4853-B81A-F73213B8F3C7}</a:tableStyleId>
              </a:tblPr>
              <a:tblGrid>
                <a:gridCol w="8466300"/>
              </a:tblGrid>
              <a:tr h="370850">
                <a:tc>
                  <a:txBody>
                    <a:bodyPr/>
                    <a:lstStyle/>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HashMap&lt;String, Integer&gt; hash_map = new HashMap&lt;String, Integer&gt;(); </a:t>
                      </a:r>
                      <a:endParaRPr/>
                    </a:p>
                    <a:p>
                      <a:pPr indent="0" lvl="0" marL="0" marR="0" rtl="0" algn="l">
                        <a:lnSpc>
                          <a:spcPct val="100000"/>
                        </a:lnSpc>
                        <a:spcBef>
                          <a:spcPts val="0"/>
                        </a:spcBef>
                        <a:spcAft>
                          <a:spcPts val="0"/>
                        </a:spcAft>
                        <a:buNone/>
                      </a:pPr>
                      <a:r>
                        <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Mapping int values to string keys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hash_map.put("4", 10);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hash_map.put("5", 15);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hash_map.put("6", 20);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hash_map.put("7", 25);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hash_map.put("8", 30); </a:t>
                      </a:r>
                      <a:endParaRPr/>
                    </a:p>
                    <a:p>
                      <a:pPr indent="0" lvl="0" marL="0" marR="0" rtl="0" algn="l">
                        <a:lnSpc>
                          <a:spcPct val="100000"/>
                        </a:lnSpc>
                        <a:spcBef>
                          <a:spcPts val="0"/>
                        </a:spcBef>
                        <a:spcAft>
                          <a:spcPts val="0"/>
                        </a:spcAft>
                        <a:buNone/>
                      </a:pPr>
                      <a:r>
                        <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Displaying the HashMap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System.out.println("Initial Mappings are: " + hash_map); </a:t>
                      </a:r>
                      <a:endParaRPr/>
                    </a:p>
                    <a:p>
                      <a:pPr indent="0" lvl="0" marL="0" marR="0" rtl="0" algn="l">
                        <a:lnSpc>
                          <a:spcPct val="100000"/>
                        </a:lnSpc>
                        <a:spcBef>
                          <a:spcPts val="0"/>
                        </a:spcBef>
                        <a:spcAft>
                          <a:spcPts val="0"/>
                        </a:spcAft>
                        <a:buNone/>
                      </a:pPr>
                      <a:r>
                        <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Using entrySet() to get the set view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System.out.println("The set is: " + hash_map.entrySet()); </a:t>
                      </a:r>
                      <a:endParaRPr sz="1400" u="none" cap="none" strike="noStrike">
                        <a:latin typeface="Consolas"/>
                        <a:ea typeface="Consolas"/>
                        <a:cs typeface="Consolas"/>
                        <a:sym typeface="Consolas"/>
                      </a:endParaRPr>
                    </a:p>
                  </a:txBody>
                  <a:tcPr marT="45725" marB="45725" marR="91450" marL="91450"/>
                </a:tc>
              </a:tr>
            </a:tbl>
          </a:graphicData>
        </a:graphic>
      </p:graphicFrame>
      <p:pic>
        <p:nvPicPr>
          <p:cNvPr id="412" name="Google Shape;412;p7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pic>
        <p:nvPicPr>
          <p:cNvPr id="417" name="Google Shape;417;p72"/>
          <p:cNvPicPr preferRelativeResize="0"/>
          <p:nvPr/>
        </p:nvPicPr>
        <p:blipFill rotWithShape="1">
          <a:blip r:embed="rId3">
            <a:alphaModFix/>
          </a:blip>
          <a:srcRect b="9288" l="0" r="0" t="0"/>
          <a:stretch/>
        </p:blipFill>
        <p:spPr>
          <a:xfrm>
            <a:off x="0" y="0"/>
            <a:ext cx="9355484" cy="5143500"/>
          </a:xfrm>
          <a:prstGeom prst="rect">
            <a:avLst/>
          </a:prstGeom>
          <a:noFill/>
          <a:ln>
            <a:noFill/>
          </a:ln>
        </p:spPr>
      </p:pic>
      <p:sp>
        <p:nvSpPr>
          <p:cNvPr id="418" name="Google Shape;418;p72"/>
          <p:cNvSpPr txBox="1"/>
          <p:nvPr/>
        </p:nvSpPr>
        <p:spPr>
          <a:xfrm>
            <a:off x="2977792" y="2147074"/>
            <a:ext cx="33999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FFFF"/>
                </a:solidFill>
                <a:latin typeface="Roboto"/>
                <a:ea typeface="Roboto"/>
                <a:cs typeface="Roboto"/>
                <a:sym typeface="Roboto"/>
              </a:rPr>
              <a:t>THANK YOU</a:t>
            </a:r>
            <a:endParaRPr b="0" i="0" sz="3000" u="none" cap="none" strike="noStrike">
              <a:solidFill>
                <a:srgbClr val="FFFFFF"/>
              </a:solidFill>
              <a:latin typeface="Roboto"/>
              <a:ea typeface="Roboto"/>
              <a:cs typeface="Roboto"/>
              <a:sym typeface="Roboto"/>
            </a:endParaRPr>
          </a:p>
        </p:txBody>
      </p:sp>
      <p:pic>
        <p:nvPicPr>
          <p:cNvPr id="419" name="Google Shape;419;p72"/>
          <p:cNvPicPr preferRelativeResize="0"/>
          <p:nvPr/>
        </p:nvPicPr>
        <p:blipFill rotWithShape="1">
          <a:blip r:embed="rId4">
            <a:alphaModFix/>
          </a:blip>
          <a:srcRect b="27756" l="0" r="0" t="0"/>
          <a:stretch/>
        </p:blipFill>
        <p:spPr>
          <a:xfrm rot="-1762720">
            <a:off x="8424394" y="4144408"/>
            <a:ext cx="692726" cy="914402"/>
          </a:xfrm>
          <a:prstGeom prst="rect">
            <a:avLst/>
          </a:prstGeom>
          <a:noFill/>
          <a:ln>
            <a:noFill/>
          </a:ln>
        </p:spPr>
      </p:pic>
      <p:pic>
        <p:nvPicPr>
          <p:cNvPr descr="Image result for ethnus" id="420" name="Google Shape;420;p72"/>
          <p:cNvPicPr preferRelativeResize="0"/>
          <p:nvPr/>
        </p:nvPicPr>
        <p:blipFill rotWithShape="1">
          <a:blip r:embed="rId5">
            <a:alphaModFix/>
          </a:blip>
          <a:srcRect b="0" l="0" r="0" t="0"/>
          <a:stretch/>
        </p:blipFill>
        <p:spPr>
          <a:xfrm>
            <a:off x="8343300" y="0"/>
            <a:ext cx="914400"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Google Shape;241;p5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42" name="Google Shape;242;p5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descr="Related image" id="243" name="Google Shape;243;p55"/>
          <p:cNvPicPr preferRelativeResize="0"/>
          <p:nvPr/>
        </p:nvPicPr>
        <p:blipFill rotWithShape="1">
          <a:blip r:embed="rId5">
            <a:alphaModFix/>
          </a:blip>
          <a:srcRect b="0" l="0" r="0" t="0"/>
          <a:stretch/>
        </p:blipFill>
        <p:spPr>
          <a:xfrm>
            <a:off x="50800" y="396240"/>
            <a:ext cx="9033835" cy="43272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descr="Image result for paint splatter ppt background" id="248" name="Google Shape;248;p56"/>
          <p:cNvPicPr preferRelativeResize="0"/>
          <p:nvPr/>
        </p:nvPicPr>
        <p:blipFill rotWithShape="1">
          <a:blip r:embed="rId3">
            <a:alphaModFix/>
          </a:blip>
          <a:srcRect b="9346" l="0" r="0" t="0"/>
          <a:stretch/>
        </p:blipFill>
        <p:spPr>
          <a:xfrm>
            <a:off x="0" y="-377685"/>
            <a:ext cx="9144001" cy="5521184"/>
          </a:xfrm>
          <a:prstGeom prst="rect">
            <a:avLst/>
          </a:prstGeom>
          <a:noFill/>
          <a:ln>
            <a:noFill/>
          </a:ln>
        </p:spPr>
      </p:pic>
      <p:sp>
        <p:nvSpPr>
          <p:cNvPr id="249" name="Google Shape;249;p56"/>
          <p:cNvSpPr/>
          <p:nvPr/>
        </p:nvSpPr>
        <p:spPr>
          <a:xfrm>
            <a:off x="2794295" y="1051650"/>
            <a:ext cx="3568200" cy="30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rgbClr val="000000"/>
                </a:solidFill>
                <a:latin typeface="Roboto"/>
                <a:ea typeface="Roboto"/>
                <a:cs typeface="Roboto"/>
                <a:sym typeface="Roboto"/>
              </a:rPr>
              <a:t>MAP INTERFACE</a:t>
            </a:r>
            <a:endParaRPr b="0" i="0" sz="32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Roboto"/>
                <a:ea typeface="Roboto"/>
                <a:cs typeface="Roboto"/>
                <a:sym typeface="Roboto"/>
              </a:rPr>
              <a:t>IN </a:t>
            </a:r>
            <a:endParaRPr b="0" i="0" sz="30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Roboto"/>
                <a:ea typeface="Roboto"/>
                <a:cs typeface="Roboto"/>
                <a:sym typeface="Roboto"/>
              </a:rPr>
              <a:t>JAVA</a:t>
            </a:r>
            <a:endParaRPr b="0" i="0" sz="3000" u="none" cap="none" strike="noStrike">
              <a:solidFill>
                <a:srgbClr val="000000"/>
              </a:solidFill>
              <a:latin typeface="Roboto"/>
              <a:ea typeface="Roboto"/>
              <a:cs typeface="Roboto"/>
              <a:sym typeface="Roboto"/>
            </a:endParaRPr>
          </a:p>
        </p:txBody>
      </p:sp>
      <p:cxnSp>
        <p:nvCxnSpPr>
          <p:cNvPr id="250" name="Google Shape;250;p56"/>
          <p:cNvCxnSpPr/>
          <p:nvPr/>
        </p:nvCxnSpPr>
        <p:spPr>
          <a:xfrm>
            <a:off x="6362495" y="1036496"/>
            <a:ext cx="0" cy="1486500"/>
          </a:xfrm>
          <a:prstGeom prst="straightConnector1">
            <a:avLst/>
          </a:prstGeom>
          <a:noFill/>
          <a:ln cap="flat" cmpd="sng" w="76200">
            <a:solidFill>
              <a:srgbClr val="000000"/>
            </a:solidFill>
            <a:prstDash val="solid"/>
            <a:round/>
            <a:headEnd len="sm" w="sm" type="none"/>
            <a:tailEnd len="sm" w="sm" type="none"/>
          </a:ln>
        </p:spPr>
      </p:cxnSp>
      <p:cxnSp>
        <p:nvCxnSpPr>
          <p:cNvPr id="251" name="Google Shape;251;p56"/>
          <p:cNvCxnSpPr/>
          <p:nvPr/>
        </p:nvCxnSpPr>
        <p:spPr>
          <a:xfrm>
            <a:off x="2818672" y="2571750"/>
            <a:ext cx="600" cy="1506900"/>
          </a:xfrm>
          <a:prstGeom prst="straightConnector1">
            <a:avLst/>
          </a:prstGeom>
          <a:noFill/>
          <a:ln cap="flat" cmpd="sng" w="76200">
            <a:solidFill>
              <a:srgbClr val="000000"/>
            </a:solidFill>
            <a:prstDash val="solid"/>
            <a:round/>
            <a:headEnd len="sm" w="sm" type="none"/>
            <a:tailEnd len="sm" w="sm" type="none"/>
          </a:ln>
        </p:spPr>
      </p:cxnSp>
      <p:cxnSp>
        <p:nvCxnSpPr>
          <p:cNvPr id="252" name="Google Shape;252;p56"/>
          <p:cNvCxnSpPr/>
          <p:nvPr/>
        </p:nvCxnSpPr>
        <p:spPr>
          <a:xfrm>
            <a:off x="2791146" y="4078650"/>
            <a:ext cx="1730700" cy="0"/>
          </a:xfrm>
          <a:prstGeom prst="straightConnector1">
            <a:avLst/>
          </a:prstGeom>
          <a:noFill/>
          <a:ln cap="flat" cmpd="sng" w="76200">
            <a:solidFill>
              <a:srgbClr val="000000"/>
            </a:solidFill>
            <a:prstDash val="solid"/>
            <a:round/>
            <a:headEnd len="sm" w="sm" type="none"/>
            <a:tailEnd len="sm" w="sm" type="none"/>
          </a:ln>
        </p:spPr>
      </p:cxnSp>
      <p:cxnSp>
        <p:nvCxnSpPr>
          <p:cNvPr id="253" name="Google Shape;253;p56"/>
          <p:cNvCxnSpPr/>
          <p:nvPr/>
        </p:nvCxnSpPr>
        <p:spPr>
          <a:xfrm>
            <a:off x="4590583" y="1063838"/>
            <a:ext cx="1784100" cy="0"/>
          </a:xfrm>
          <a:prstGeom prst="straightConnector1">
            <a:avLst/>
          </a:prstGeom>
          <a:noFill/>
          <a:ln cap="flat" cmpd="sng" w="76200">
            <a:solidFill>
              <a:srgbClr val="000000"/>
            </a:solidFill>
            <a:prstDash val="solid"/>
            <a:round/>
            <a:headEnd len="sm" w="sm" type="none"/>
            <a:tailEnd len="sm" w="sm" type="none"/>
          </a:ln>
        </p:spPr>
      </p:cxnSp>
      <p:pic>
        <p:nvPicPr>
          <p:cNvPr descr="Image result for ethnus" id="254" name="Google Shape;254;p56"/>
          <p:cNvPicPr preferRelativeResize="0"/>
          <p:nvPr/>
        </p:nvPicPr>
        <p:blipFill rotWithShape="1">
          <a:blip r:embed="rId4">
            <a:alphaModFix/>
          </a:blip>
          <a:srcRect b="0" l="0" r="0" t="0"/>
          <a:stretch/>
        </p:blipFill>
        <p:spPr>
          <a:xfrm>
            <a:off x="8267100" y="-76200"/>
            <a:ext cx="914400" cy="914400"/>
          </a:xfrm>
          <a:prstGeom prst="rect">
            <a:avLst/>
          </a:prstGeom>
          <a:noFill/>
          <a:ln>
            <a:noFill/>
          </a:ln>
        </p:spPr>
      </p:pic>
      <p:pic>
        <p:nvPicPr>
          <p:cNvPr id="255" name="Google Shape;255;p56"/>
          <p:cNvPicPr preferRelativeResize="0"/>
          <p:nvPr/>
        </p:nvPicPr>
        <p:blipFill rotWithShape="1">
          <a:blip r:embed="rId5">
            <a:alphaModFix/>
          </a:blip>
          <a:srcRect b="27755" l="0" r="0" t="0"/>
          <a:stretch/>
        </p:blipFill>
        <p:spPr>
          <a:xfrm rot="-1217309">
            <a:off x="8361351" y="4144408"/>
            <a:ext cx="692727"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1000"/>
                                        <p:tgtEl>
                                          <p:spTgt spid="249"/>
                                        </p:tgtEl>
                                        <p:attrNameLst>
                                          <p:attrName>ppt_w</p:attrName>
                                        </p:attrNameLst>
                                      </p:cBhvr>
                                      <p:tavLst>
                                        <p:tav fmla="" tm="0">
                                          <p:val>
                                            <p:strVal val="0"/>
                                          </p:val>
                                        </p:tav>
                                        <p:tav fmla="" tm="100000">
                                          <p:val>
                                            <p:strVal val="#ppt_w"/>
                                          </p:val>
                                        </p:tav>
                                      </p:tavLst>
                                    </p:anim>
                                    <p:anim calcmode="lin" valueType="num">
                                      <p:cBhvr additive="base">
                                        <p:cTn dur="1000"/>
                                        <p:tgtEl>
                                          <p:spTgt spid="249"/>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1000"/>
                                        <p:tgtEl>
                                          <p:spTgt spid="255"/>
                                        </p:tgtEl>
                                        <p:attrNameLst>
                                          <p:attrName>ppt_w</p:attrName>
                                        </p:attrNameLst>
                                      </p:cBhvr>
                                      <p:tavLst>
                                        <p:tav fmla="" tm="0">
                                          <p:val>
                                            <p:strVal val="0"/>
                                          </p:val>
                                        </p:tav>
                                        <p:tav fmla="" tm="100000">
                                          <p:val>
                                            <p:strVal val="#ppt_w"/>
                                          </p:val>
                                        </p:tav>
                                      </p:tavLst>
                                    </p:anim>
                                    <p:anim calcmode="lin" valueType="num">
                                      <p:cBhvr additive="base">
                                        <p:cTn dur="1000"/>
                                        <p:tgtEl>
                                          <p:spTgt spid="25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5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1" name="Google Shape;261;p5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7"/>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MAP INTERFACE</a:t>
            </a:r>
            <a:endParaRPr b="1" i="0" sz="1600" u="none" cap="none" strike="noStrike">
              <a:solidFill>
                <a:schemeClr val="lt1"/>
              </a:solidFill>
              <a:latin typeface="Roboto"/>
              <a:ea typeface="Roboto"/>
              <a:cs typeface="Roboto"/>
              <a:sym typeface="Roboto"/>
            </a:endParaRPr>
          </a:p>
        </p:txBody>
      </p:sp>
      <p:pic>
        <p:nvPicPr>
          <p:cNvPr id="263" name="Google Shape;263;p5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64" name="Google Shape;264;p5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65" name="Google Shape;265;p57"/>
          <p:cNvSpPr/>
          <p:nvPr/>
        </p:nvSpPr>
        <p:spPr>
          <a:xfrm>
            <a:off x="-22261" y="1012198"/>
            <a:ext cx="9166261" cy="3000821"/>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5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A Map is an object that maps keys to values</a:t>
            </a:r>
            <a:endParaRPr b="0" i="0" sz="1800" u="none" cap="none" strike="noStrike">
              <a:solidFill>
                <a:srgbClr val="000000"/>
              </a:solidFill>
              <a:latin typeface="Roboto"/>
              <a:ea typeface="Roboto"/>
              <a:cs typeface="Roboto"/>
              <a:sym typeface="Roboto"/>
            </a:endParaRPr>
          </a:p>
          <a:p>
            <a:pPr indent="-342900" lvl="0" marL="457200" marR="0" rtl="0" algn="just">
              <a:lnSpc>
                <a:spcPct val="15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A map cannot contain duplicate keys</a:t>
            </a:r>
            <a:endParaRPr/>
          </a:p>
          <a:p>
            <a:pPr indent="-342900" lvl="0" marL="457200" marR="0" rtl="0" algn="just">
              <a:lnSpc>
                <a:spcPct val="15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Each key can map to at most one 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5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1" name="Google Shape;271;p5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MAP INTERFACE</a:t>
            </a:r>
            <a:endParaRPr b="1" i="0" sz="1600" u="none" cap="none" strike="noStrike">
              <a:solidFill>
                <a:schemeClr val="lt1"/>
              </a:solidFill>
              <a:latin typeface="Roboto"/>
              <a:ea typeface="Roboto"/>
              <a:cs typeface="Roboto"/>
              <a:sym typeface="Roboto"/>
            </a:endParaRPr>
          </a:p>
        </p:txBody>
      </p:sp>
      <p:pic>
        <p:nvPicPr>
          <p:cNvPr id="273" name="Google Shape;273;p58"/>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pic>
        <p:nvPicPr>
          <p:cNvPr id="274" name="Google Shape;274;p5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75" name="Google Shape;275;p58"/>
          <p:cNvSpPr/>
          <p:nvPr/>
        </p:nvSpPr>
        <p:spPr>
          <a:xfrm>
            <a:off x="-22261" y="1164598"/>
            <a:ext cx="9166200" cy="3000900"/>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5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It models the mathematical </a:t>
            </a:r>
            <a:r>
              <a:rPr b="0" i="1" lang="en" sz="1800" u="none" cap="none" strike="noStrike">
                <a:solidFill>
                  <a:srgbClr val="000000"/>
                </a:solidFill>
                <a:latin typeface="Roboto"/>
                <a:ea typeface="Roboto"/>
                <a:cs typeface="Roboto"/>
                <a:sym typeface="Roboto"/>
              </a:rPr>
              <a:t>function</a:t>
            </a:r>
            <a:r>
              <a:rPr b="0" i="0" lang="en" sz="1800" u="none" cap="none" strike="noStrike">
                <a:solidFill>
                  <a:srgbClr val="000000"/>
                </a:solidFill>
                <a:latin typeface="Roboto"/>
                <a:ea typeface="Roboto"/>
                <a:cs typeface="Roboto"/>
                <a:sym typeface="Roboto"/>
              </a:rPr>
              <a:t> abstraction</a:t>
            </a:r>
            <a:endParaRPr/>
          </a:p>
          <a:p>
            <a:pPr indent="-342900" lvl="0" marL="457200" marR="0" rtl="0" algn="just">
              <a:lnSpc>
                <a:spcPct val="15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The Map interface includes methods for basic operations (such as put, get, remove, containsKey, containsValue, size, and empty), bulk operations (such as putAll and clear), and collection views (such as keySet, entrySet, and values)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5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81" name="Google Shape;281;p5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82" name="Google Shape;282;p5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83" name="Google Shape;283;p5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MAP INTERFACE</a:t>
            </a:r>
            <a:endParaRPr b="1" i="0" sz="1600" u="none" cap="none" strike="noStrike">
              <a:solidFill>
                <a:schemeClr val="lt1"/>
              </a:solidFill>
              <a:latin typeface="Roboto"/>
              <a:ea typeface="Roboto"/>
              <a:cs typeface="Roboto"/>
              <a:sym typeface="Roboto"/>
            </a:endParaRPr>
          </a:p>
        </p:txBody>
      </p:sp>
      <p:sp>
        <p:nvSpPr>
          <p:cNvPr id="285" name="Google Shape;285;p59"/>
          <p:cNvSpPr/>
          <p:nvPr/>
        </p:nvSpPr>
        <p:spPr>
          <a:xfrm>
            <a:off x="0" y="1268825"/>
            <a:ext cx="9144000" cy="23826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The order of a map depends on specific implementations, e.g TreeMap and LinkedHashMap have predictable order, while HashMap does not</a:t>
            </a:r>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There are two interfaces for implementing Map in java: Map and SortedMap, and three classes: HashMap, TreeMap and LinkedHashMap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6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91" name="Google Shape;291;p6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292" name="Google Shape;292;p6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0"/>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HASHMAP IN  JAVA</a:t>
            </a:r>
            <a:endParaRPr b="1" i="0" sz="1600" u="none" cap="none" strike="noStrike">
              <a:solidFill>
                <a:schemeClr val="lt1"/>
              </a:solidFill>
              <a:latin typeface="Roboto"/>
              <a:ea typeface="Roboto"/>
              <a:cs typeface="Roboto"/>
              <a:sym typeface="Roboto"/>
            </a:endParaRPr>
          </a:p>
        </p:txBody>
      </p:sp>
      <p:pic>
        <p:nvPicPr>
          <p:cNvPr id="294" name="Google Shape;294;p60"/>
          <p:cNvPicPr preferRelativeResize="0"/>
          <p:nvPr/>
        </p:nvPicPr>
        <p:blipFill rotWithShape="1">
          <a:blip r:embed="rId4">
            <a:alphaModFix/>
          </a:blip>
          <a:srcRect b="0" l="0" r="0" t="0"/>
          <a:stretch/>
        </p:blipFill>
        <p:spPr>
          <a:xfrm>
            <a:off x="3305175" y="1090613"/>
            <a:ext cx="2533650" cy="2962275"/>
          </a:xfrm>
          <a:prstGeom prst="rect">
            <a:avLst/>
          </a:prstGeom>
          <a:noFill/>
          <a:ln>
            <a:noFill/>
          </a:ln>
        </p:spPr>
      </p:pic>
      <p:pic>
        <p:nvPicPr>
          <p:cNvPr id="295" name="Google Shape;295;p60"/>
          <p:cNvPicPr preferRelativeResize="0"/>
          <p:nvPr/>
        </p:nvPicPr>
        <p:blipFill rotWithShape="1">
          <a:blip r:embed="rId5">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6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01" name="Google Shape;301;p6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02" name="Google Shape;302;p6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1"/>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HASHMAP KEY POINTS</a:t>
            </a:r>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sp>
        <p:nvSpPr>
          <p:cNvPr id="304" name="Google Shape;304;p61"/>
          <p:cNvSpPr/>
          <p:nvPr/>
        </p:nvSpPr>
        <p:spPr>
          <a:xfrm>
            <a:off x="0" y="1072775"/>
            <a:ext cx="9144000" cy="25239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A HashMap cannot contain duplicate keys</a:t>
            </a:r>
            <a:endParaRPr/>
          </a:p>
          <a:p>
            <a:pPr indent="-114300" lvl="0" marL="285750" marR="0" rtl="0" algn="l">
              <a:lnSpc>
                <a:spcPct val="100000"/>
              </a:lnSpc>
              <a:spcBef>
                <a:spcPts val="0"/>
              </a:spcBef>
              <a:spcAft>
                <a:spcPts val="0"/>
              </a:spcAft>
              <a:buClr>
                <a:srgbClr val="000000"/>
              </a:buClr>
              <a:buSzPts val="2700"/>
              <a:buFont typeface="Arial"/>
              <a:buNone/>
            </a:pPr>
            <a:r>
              <a:t/>
            </a:r>
            <a:endParaRPr b="0" i="0" sz="18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Java HashMap allows null values and the null key</a:t>
            </a:r>
            <a:endParaRPr/>
          </a:p>
          <a:p>
            <a:pPr indent="-114300" lvl="0" marL="285750" marR="0" rtl="0" algn="l">
              <a:lnSpc>
                <a:spcPct val="100000"/>
              </a:lnSpc>
              <a:spcBef>
                <a:spcPts val="0"/>
              </a:spcBef>
              <a:spcAft>
                <a:spcPts val="0"/>
              </a:spcAft>
              <a:buClr>
                <a:srgbClr val="000000"/>
              </a:buClr>
              <a:buSzPts val="2700"/>
              <a:buFont typeface="Arial"/>
              <a:buNone/>
            </a:pPr>
            <a:r>
              <a:t/>
            </a:r>
            <a:endParaRPr b="0" i="0" sz="18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HashMap is an unordered collection</a:t>
            </a:r>
            <a:endParaRPr/>
          </a:p>
          <a:p>
            <a:pPr indent="-114300" lvl="0" marL="285750" marR="0" rtl="0" algn="l">
              <a:lnSpc>
                <a:spcPct val="100000"/>
              </a:lnSpc>
              <a:spcBef>
                <a:spcPts val="0"/>
              </a:spcBef>
              <a:spcAft>
                <a:spcPts val="0"/>
              </a:spcAft>
              <a:buClr>
                <a:srgbClr val="000000"/>
              </a:buClr>
              <a:buSzPts val="2700"/>
              <a:buFont typeface="Arial"/>
              <a:buNone/>
            </a:pPr>
            <a:r>
              <a:t/>
            </a:r>
            <a:endParaRPr b="0" i="0" sz="18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 It does not guarantee any specific order of the elements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05" name="Google Shape;305;p6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6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11" name="Google Shape;311;p6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12" name="Google Shape;312;p6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62"/>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HASHMAP KEY POINTS</a:t>
            </a:r>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sp>
        <p:nvSpPr>
          <p:cNvPr id="314" name="Google Shape;314;p62"/>
          <p:cNvSpPr/>
          <p:nvPr/>
        </p:nvSpPr>
        <p:spPr>
          <a:xfrm>
            <a:off x="0" y="1072778"/>
            <a:ext cx="7707600" cy="25239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A HashMap cannot contain duplicate keys</a:t>
            </a:r>
            <a:endParaRPr/>
          </a:p>
          <a:p>
            <a:pPr indent="-114300" lvl="0" marL="285750" marR="0" rtl="0" algn="l">
              <a:lnSpc>
                <a:spcPct val="100000"/>
              </a:lnSpc>
              <a:spcBef>
                <a:spcPts val="0"/>
              </a:spcBef>
              <a:spcAft>
                <a:spcPts val="0"/>
              </a:spcAft>
              <a:buClr>
                <a:srgbClr val="000000"/>
              </a:buClr>
              <a:buSzPts val="2700"/>
              <a:buFont typeface="Arial"/>
              <a:buNone/>
            </a:pPr>
            <a:r>
              <a:t/>
            </a:r>
            <a:endParaRPr b="0" i="0" sz="18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Java HashMap allows null values and the null key</a:t>
            </a:r>
            <a:endParaRPr/>
          </a:p>
          <a:p>
            <a:pPr indent="-114300" lvl="0" marL="285750" marR="0" rtl="0" algn="l">
              <a:lnSpc>
                <a:spcPct val="100000"/>
              </a:lnSpc>
              <a:spcBef>
                <a:spcPts val="0"/>
              </a:spcBef>
              <a:spcAft>
                <a:spcPts val="0"/>
              </a:spcAft>
              <a:buClr>
                <a:srgbClr val="000000"/>
              </a:buClr>
              <a:buSzPts val="2700"/>
              <a:buFont typeface="Arial"/>
              <a:buNone/>
            </a:pPr>
            <a:r>
              <a:t/>
            </a:r>
            <a:endParaRPr b="0" i="0" sz="18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HashMap is an unordered collection</a:t>
            </a:r>
            <a:endParaRPr/>
          </a:p>
          <a:p>
            <a:pPr indent="-114300" lvl="0" marL="285750" marR="0" rtl="0" algn="l">
              <a:lnSpc>
                <a:spcPct val="100000"/>
              </a:lnSpc>
              <a:spcBef>
                <a:spcPts val="0"/>
              </a:spcBef>
              <a:spcAft>
                <a:spcPts val="0"/>
              </a:spcAft>
              <a:buClr>
                <a:srgbClr val="000000"/>
              </a:buClr>
              <a:buSzPts val="2700"/>
              <a:buFont typeface="Arial"/>
              <a:buNone/>
            </a:pPr>
            <a:r>
              <a:t/>
            </a:r>
            <a:endParaRPr b="0" i="0" sz="18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 It does not guarantee any specific order of the elements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15" name="Google Shape;315;p62"/>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