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7" r:id="rId5"/>
    <p:sldMasterId id="2147483698" r:id="rId6"/>
    <p:sldMasterId id="2147483699" r:id="rId7"/>
    <p:sldMasterId id="2147483700" r:id="rId8"/>
    <p:sldMasterId id="2147483701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Aclonica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360B72F-BBB3-42F8-B4AA-EFFF49942657}">
  <a:tblStyle styleId="{9360B72F-BBB3-42F8-B4AA-EFFF499426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377A959-0F20-4AAD-9E6B-E54C5BD7AF9A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Aclonica-regular.fntdata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56b102c7c_2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756b102c7c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56b102c7c_2_2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756b102c7c_2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Output</a:t>
            </a:r>
            <a:r>
              <a:rPr lang="en"/>
              <a:t> Submitting task at 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2909896838099</a:t>
            </a:r>
            <a:r>
              <a:rPr lang="en"/>
              <a:t> to be executed after 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/>
              <a:t> seconds.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Executing Task At 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2914898174612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56b102c7c_2_2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756b102c7c_2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56b102c7c_2_2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756b102c7c_2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56b102c7c_2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756b102c7c_2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one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Two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three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Thread Group Name: Parent ThreadGroup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java.lang.ThreadGroup[name=Parent ThreadGroup,maxpri=10]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Thread[one,5,Parent ThreadGroup]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Thread[two,5,Parent ThreadGroup]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Thread[three,5,Parent ThreadGroup]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56b102c7c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756b102c7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6b102c7c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g756b102c7c_2_1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56a3fdc3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756a3fdc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56b102c7c_2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756b102c7c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56b102c7c_2_1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756b102c7c_2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56b102c7c_2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756b102c7c_2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Output:running thread name is:Thread-0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      running thread priority is:10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      running thread name is:Thread-1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      running thread priority is:1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56b102c7c_2_1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756b102c7c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56b102c7c_2_2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756b102c7c_2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56b102c7c_2_2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756b102c7c_2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6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70" name="Google Shape;7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3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1" name="Google Shape;14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6" name="Google Shape;156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61" name="Google Shape;16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5" name="Google Shape;16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" name="Google Shape;17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9" name="Google Shape;17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94" name="Google Shape;19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2" name="Google Shape;21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8" name="Google Shape;218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5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2" name="Google Shape;222;p5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3" name="Google Shape;223;p5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4" name="Google Shape;22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27" name="Google Shape;22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0" name="Google Shape;230;p5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1" name="Google Shape;23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10" Type="http://schemas.openxmlformats.org/officeDocument/2006/relationships/theme" Target="../theme/theme6.xml"/><Relationship Id="rId9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Google Shape;20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5.jp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5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001" y="431429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4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64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64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64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LOGIC 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26" name="Google Shape;326;p64"/>
          <p:cNvGraphicFramePr/>
          <p:nvPr/>
        </p:nvGraphicFramePr>
        <p:xfrm>
          <a:off x="0" y="88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{9360B72F-BBB3-42F8-B4AA-EFFF49942657}</a:tableStyleId>
              </a:tblPr>
              <a:tblGrid>
                <a:gridCol w="4572000"/>
                <a:gridCol w="4572000"/>
              </a:tblGrid>
              <a:tr h="288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import java.util.concurrent.Executors;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import java.util.concurrent.ScheduledExecutorService;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import java.util.concurrent.TimeUnit;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public class ScheduledExecutorsExample {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	public static void main(String[] args) {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    	ScheduledExecutorService scheduledExecutorService = Executors.newScheduledThreadPool(1);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    	Runnable task = () - &gt; {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        	System.out.println("Executing Task At " + System.nanoTime());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	};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    	System.out.println("Submitting task at " + System.nanoTime() + " to be executed after 5 seconds.");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    	scheduledExecutorService.schedule(task, 5, TimeUnit.SECONDS);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    	scheduledExecutorService.shutdown();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	}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}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27" name="Google Shape;327;p64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65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65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THREAD GROUP 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65"/>
          <p:cNvSpPr/>
          <p:nvPr/>
        </p:nvSpPr>
        <p:spPr>
          <a:xfrm>
            <a:off x="0" y="1050587"/>
            <a:ext cx="9066179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 provides a convenient way to group multiple threads in a single object</a:t>
            </a:r>
            <a:endParaRPr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such way, we can suspend, resume or interrupt group of threads by a single method call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 thread group is implemented by java.lang.ThreadGroup class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ThreadGroup represents a set of threads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thread group can also include the other thread group</a:t>
            </a:r>
            <a:endParaRPr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7" name="Google Shape;337;p65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6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66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66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66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CONSTRUCTORS OF THREAD GROUP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46" name="Google Shape;346;p66"/>
          <p:cNvGraphicFramePr/>
          <p:nvPr/>
        </p:nvGraphicFramePr>
        <p:xfrm>
          <a:off x="1524000" y="18757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{9377A959-0F20-4AAD-9E6B-E54C5BD7AF9A}</a:tableStyleId>
              </a:tblPr>
              <a:tblGrid>
                <a:gridCol w="3048000"/>
                <a:gridCol w="304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CONSTRUCTORS</a:t>
                      </a:r>
                      <a:endParaRPr b="1"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ThreadGroup(String name)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creates a thread group with given name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ThreadGroup(ThreadGroup parent, String name)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creates a thread group with given parent group and name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47" name="Google Shape;347;p66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7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67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67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67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LOGIC 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56" name="Google Shape;356;p67"/>
          <p:cNvGraphicFramePr/>
          <p:nvPr/>
        </p:nvGraphicFramePr>
        <p:xfrm>
          <a:off x="952500" y="80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{9360B72F-BBB3-42F8-B4AA-EFFF49942657}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public class ThreadGroupDemo implements Runnable {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	public void run() {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    	System.out.println(Thread.currentThread().getName());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	}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	public static void main(String[] args) {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    	ThreadGroupDemo runnable = new ThreadGroupDemo();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    	ThreadGroup tg1 = new ThreadGroup("Parent ThreadGroup");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    	Thread t1 = new Thread(tg1, runnable, "one");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	t1.start();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    	Thread t2 = new Thread(tg1, runnable, "two");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    	t2.start();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    	Thread t3 = new Thread(tg1, runnable, "three");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    	t3.start();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    	System.out.println("Thread Group Name: " + tg1.getName());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    	tg1.list();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	}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}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57" name="Google Shape;357;p6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68"/>
          <p:cNvPicPr preferRelativeResize="0"/>
          <p:nvPr/>
        </p:nvPicPr>
        <p:blipFill rotWithShape="1">
          <a:blip r:embed="rId3">
            <a:alphaModFix/>
          </a:blip>
          <a:srcRect b="9288" l="0" r="0" t="0"/>
          <a:stretch/>
        </p:blipFill>
        <p:spPr>
          <a:xfrm>
            <a:off x="0" y="0"/>
            <a:ext cx="9355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68"/>
          <p:cNvSpPr txBox="1"/>
          <p:nvPr/>
        </p:nvSpPr>
        <p:spPr>
          <a:xfrm>
            <a:off x="2977792" y="2147074"/>
            <a:ext cx="339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4" name="Google Shape;364;p68"/>
          <p:cNvPicPr preferRelativeResize="0"/>
          <p:nvPr/>
        </p:nvPicPr>
        <p:blipFill rotWithShape="1">
          <a:blip r:embed="rId4">
            <a:alphaModFix/>
          </a:blip>
          <a:srcRect b="27756" l="0" r="0" t="0"/>
          <a:stretch/>
        </p:blipFill>
        <p:spPr>
          <a:xfrm rot="-1762720">
            <a:off x="8424394" y="4144408"/>
            <a:ext cx="692726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thnus" id="365" name="Google Shape;365;p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433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56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56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245" name="Google Shape;245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00" y="396240"/>
            <a:ext cx="9033835" cy="4327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paint splatter ppt background" id="250" name="Google Shape;250;p57"/>
          <p:cNvPicPr preferRelativeResize="0"/>
          <p:nvPr/>
        </p:nvPicPr>
        <p:blipFill rotWithShape="1">
          <a:blip r:embed="rId3">
            <a:alphaModFix/>
          </a:blip>
          <a:srcRect b="9346" l="0" r="0" t="0"/>
          <a:stretch/>
        </p:blipFill>
        <p:spPr>
          <a:xfrm>
            <a:off x="0" y="-377685"/>
            <a:ext cx="9144001" cy="552118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57"/>
          <p:cNvSpPr/>
          <p:nvPr/>
        </p:nvSpPr>
        <p:spPr>
          <a:xfrm>
            <a:off x="2794295" y="1051650"/>
            <a:ext cx="3568200" cy="30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MULTITHREADING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2" name="Google Shape;252;p57"/>
          <p:cNvCxnSpPr/>
          <p:nvPr/>
        </p:nvCxnSpPr>
        <p:spPr>
          <a:xfrm>
            <a:off x="6362495" y="1036496"/>
            <a:ext cx="0" cy="14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" name="Google Shape;253;p57"/>
          <p:cNvCxnSpPr/>
          <p:nvPr/>
        </p:nvCxnSpPr>
        <p:spPr>
          <a:xfrm>
            <a:off x="2818672" y="2571750"/>
            <a:ext cx="600" cy="1506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4" name="Google Shape;254;p57"/>
          <p:cNvCxnSpPr/>
          <p:nvPr/>
        </p:nvCxnSpPr>
        <p:spPr>
          <a:xfrm>
            <a:off x="2791146" y="4078650"/>
            <a:ext cx="1730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" name="Google Shape;255;p57"/>
          <p:cNvCxnSpPr/>
          <p:nvPr/>
        </p:nvCxnSpPr>
        <p:spPr>
          <a:xfrm>
            <a:off x="4590583" y="1063838"/>
            <a:ext cx="1784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mage result for ethnus" id="256" name="Google Shape;256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7100" y="-762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57"/>
          <p:cNvPicPr preferRelativeResize="0"/>
          <p:nvPr/>
        </p:nvPicPr>
        <p:blipFill rotWithShape="1">
          <a:blip r:embed="rId5">
            <a:alphaModFix/>
          </a:blip>
          <a:srcRect b="27756" l="0" r="0" t="0"/>
          <a:stretch/>
        </p:blipFill>
        <p:spPr>
          <a:xfrm rot="-1217309">
            <a:off x="8361352" y="4144408"/>
            <a:ext cx="69272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58"/>
          <p:cNvSpPr/>
          <p:nvPr/>
        </p:nvSpPr>
        <p:spPr>
          <a:xfrm>
            <a:off x="-41100" y="17820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8"/>
          <p:cNvSpPr txBox="1"/>
          <p:nvPr/>
        </p:nvSpPr>
        <p:spPr>
          <a:xfrm>
            <a:off x="-41097" y="1573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THREAD PRIORITY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5" name="Google Shape;265;p58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5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58"/>
          <p:cNvSpPr/>
          <p:nvPr/>
        </p:nvSpPr>
        <p:spPr>
          <a:xfrm>
            <a:off x="0" y="1034400"/>
            <a:ext cx="91440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Each thread have a priority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Priorities are represented by a number between 1 and 10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most cases, thread schedular schedules the threads according to their priority (known as preemptive scheduling)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59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59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59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 CONSTANTS DEFINED IN THREAD CLASS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59"/>
          <p:cNvSpPr/>
          <p:nvPr/>
        </p:nvSpPr>
        <p:spPr>
          <a:xfrm>
            <a:off x="-2399" y="898900"/>
            <a:ext cx="8917800" cy="21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public static int MIN PRIORITY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public static int NORM PRIORITY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public static int MAX PRIORITY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Default priority of a thread is 5 (NORM PRIORITY)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value of MIN PRIORITY is 1 and the value of MAX PRIORITY is 10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60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6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60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LOGIC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86" name="Google Shape;286;p60"/>
          <p:cNvGraphicFramePr/>
          <p:nvPr/>
        </p:nvGraphicFramePr>
        <p:xfrm>
          <a:off x="152400" y="111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{9360B72F-BBB3-42F8-B4AA-EFFF49942657}</a:tableStyleId>
              </a:tblPr>
              <a:tblGrid>
                <a:gridCol w="4295325"/>
                <a:gridCol w="4295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priority extends Thread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public void run()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System.out.println("running thread name is:" + Thread.currentThread().getName());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System.out.println("running thread priority is:" + Thread.currentThread().getPriority());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public static void main(String args[])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TestMultiPriority1 m1 = new TestMultiPriority1();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TestMultiPriority1 m2 = new TestMultiPriority1();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m1.setPriority(Thread.MIN_PRIORITY);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m2.setPriority(Thread.MAX_PRIORITY);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m1.start();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m2.start();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87" name="Google Shape;287;p60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1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61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61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61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 THREAD POOL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61"/>
          <p:cNvSpPr/>
          <p:nvPr/>
        </p:nvSpPr>
        <p:spPr>
          <a:xfrm>
            <a:off x="0" y="1346050"/>
            <a:ext cx="91440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One common type of thread pool is the fixed thread pool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type of pool always has a specified number of threads running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 a thread is somehow terminated while it is still in use, it is automatically replaced with a new thread</a:t>
            </a:r>
            <a:endParaRPr/>
          </a:p>
        </p:txBody>
      </p:sp>
      <p:pic>
        <p:nvPicPr>
          <p:cNvPr id="297" name="Google Shape;297;p61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62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62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NOTE 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62"/>
          <p:cNvSpPr/>
          <p:nvPr/>
        </p:nvSpPr>
        <p:spPr>
          <a:xfrm>
            <a:off x="0" y="915625"/>
            <a:ext cx="9208200" cy="21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Tasks are submitted to a thread pool via an internal queue called the Blocking Queue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 there are more tasks than the number of active threads, they are inserted into the blocking queue for waiting until any thread becomes available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the blocking queue is full than new tasks are rejected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11430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7" name="Google Shape;307;p62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3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63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63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63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HIERARCHY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6" name="Google Shape;316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4736" y="730541"/>
            <a:ext cx="6974528" cy="4139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63"/>
          <p:cNvPicPr preferRelativeResize="0"/>
          <p:nvPr/>
        </p:nvPicPr>
        <p:blipFill rotWithShape="1">
          <a:blip r:embed="rId5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21656D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21656D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