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6" r:id="rId5"/>
    <p:sldMasterId id="2147483697" r:id="rId6"/>
    <p:sldMasterId id="2147483698" r:id="rId7"/>
    <p:sldMasterId id="2147483699" r:id="rId8"/>
    <p:sldMasterId id="2147483700"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Lst>
  <p:sldSz cy="5143500" cx="9144000"/>
  <p:notesSz cx="6858000" cy="9144000"/>
  <p:embeddedFontLst>
    <p:embeddedFont>
      <p:font typeface="Roboto"/>
      <p:regular r:id="rId30"/>
      <p:bold r:id="rId31"/>
      <p:italic r:id="rId32"/>
      <p:boldItalic r:id="rId33"/>
    </p:embeddedFont>
    <p:embeddedFont>
      <p:font typeface="Aclonica"/>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E8676F9-868C-4CB1-BA4C-39B7F9ABC648}">
  <a:tblStyle styleId="{DE8676F9-868C-4CB1-BA4C-39B7F9ABC648}"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B7F78AA-304D-4A37-BA30-F001F3763B7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9.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1.xml"/><Relationship Id="rId33" Type="http://schemas.openxmlformats.org/officeDocument/2006/relationships/font" Target="fonts/Roboto-boldItalic.fntdata"/><Relationship Id="rId10" Type="http://schemas.openxmlformats.org/officeDocument/2006/relationships/notesMaster" Target="notesMasters/notesMaster1.xml"/><Relationship Id="rId32" Type="http://schemas.openxmlformats.org/officeDocument/2006/relationships/font" Target="fonts/Roboto-italic.fntdata"/><Relationship Id="rId13" Type="http://schemas.openxmlformats.org/officeDocument/2006/relationships/slide" Target="slides/slide3.xml"/><Relationship Id="rId12" Type="http://schemas.openxmlformats.org/officeDocument/2006/relationships/slide" Target="slides/slide2.xml"/><Relationship Id="rId34" Type="http://schemas.openxmlformats.org/officeDocument/2006/relationships/font" Target="fonts/Aclonica-regular.fntdata"/><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56897aad7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756897aad7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56897aad7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756897aad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56897aad7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756897aad7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56897aad7_2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756897aad7_2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example uses sleep to print messages at four-second intervals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56897aad7_2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756897aad7_2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1 1 2 2 3 3 4 4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56897aad7_2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756897aad7_2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56897aad7_2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756897aad7_2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running Exception in thread "main" java.lang.IllegalThreadStateException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aa9c3971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7aa9c3971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aa9c3971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7aa9c3971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aa9c3971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7aa9c3971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Start Method</a:t>
            </a:r>
            <a:endParaRPr sz="115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100"/>
              <a:buNone/>
            </a:pPr>
            <a:r>
              <a:rPr lang="en" sz="1150">
                <a:solidFill>
                  <a:schemeClr val="dk1"/>
                </a:solidFill>
                <a:latin typeface="Consolas"/>
                <a:ea typeface="Consolas"/>
                <a:cs typeface="Consolas"/>
                <a:sym typeface="Consolas"/>
              </a:rPr>
              <a:t>Main Method</a:t>
            </a:r>
            <a:endParaRPr sz="1150">
              <a:solidFill>
                <a:schemeClr val="dk1"/>
              </a:solidFill>
              <a:latin typeface="Consolas"/>
              <a:ea typeface="Consolas"/>
              <a:cs typeface="Consolas"/>
              <a:sym typeface="Consolas"/>
            </a:endParaRPr>
          </a:p>
          <a:p>
            <a:pPr indent="0" lvl="0" marL="101600" marR="101600" rtl="0" algn="l">
              <a:lnSpc>
                <a:spcPct val="158000"/>
              </a:lnSpc>
              <a:spcBef>
                <a:spcPts val="0"/>
              </a:spcBef>
              <a:spcAft>
                <a:spcPts val="0"/>
              </a:spcAft>
              <a:buClr>
                <a:schemeClr val="dk1"/>
              </a:buClr>
              <a:buSzPts val="1100"/>
              <a:buFont typeface="Arial"/>
              <a:buNone/>
            </a:pPr>
            <a:r>
              <a:t/>
            </a:r>
            <a:endParaRPr sz="1150">
              <a:solidFill>
                <a:schemeClr val="dk1"/>
              </a:solidFill>
              <a:highlight>
                <a:srgbClr val="E0E0E0"/>
              </a:highlight>
              <a:latin typeface="Consolas"/>
              <a:ea typeface="Consolas"/>
              <a:cs typeface="Consolas"/>
              <a:sym typeface="Consolas"/>
            </a:endParaRPr>
          </a:p>
          <a:p>
            <a:pPr indent="0" lvl="0" marL="0" rtl="0" algn="l">
              <a:lnSpc>
                <a:spcPct val="171429"/>
              </a:lnSpc>
              <a:spcBef>
                <a:spcPts val="800"/>
              </a:spcBef>
              <a:spcAft>
                <a:spcPts val="0"/>
              </a:spcAft>
              <a:buClr>
                <a:schemeClr val="dk1"/>
              </a:buClr>
              <a:buSzPts val="1100"/>
              <a:buFont typeface="Arial"/>
              <a:buNone/>
            </a:pPr>
            <a:r>
              <a:rPr b="1" lang="en" sz="1200">
                <a:solidFill>
                  <a:schemeClr val="dk1"/>
                </a:solidFill>
                <a:highlight>
                  <a:srgbClr val="FFFFFF"/>
                </a:highlight>
                <a:latin typeface="Roboto"/>
                <a:ea typeface="Roboto"/>
                <a:cs typeface="Roboto"/>
                <a:sym typeface="Roboto"/>
              </a:rPr>
              <a:t>NOTE : </a:t>
            </a:r>
            <a:r>
              <a:rPr lang="en" sz="1200">
                <a:solidFill>
                  <a:schemeClr val="dk1"/>
                </a:solidFill>
                <a:highlight>
                  <a:srgbClr val="FFFFFF"/>
                </a:highlight>
                <a:latin typeface="Roboto"/>
                <a:ea typeface="Roboto"/>
                <a:cs typeface="Roboto"/>
                <a:sym typeface="Roboto"/>
              </a:rPr>
              <a:t>In the above program, when we are calling start() method by an object of Bishal class, then any thread won’t be created and all the functions are done by main thread only.</a:t>
            </a:r>
            <a:endParaRPr sz="1200">
              <a:solidFill>
                <a:schemeClr val="dk1"/>
              </a:solidFill>
              <a:highlight>
                <a:srgbClr val="FFFFFF"/>
              </a:highlight>
              <a:latin typeface="Roboto"/>
              <a:ea typeface="Roboto"/>
              <a:cs typeface="Roboto"/>
              <a:sym typeface="Roboto"/>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56897aad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756897aad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56897aad7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756897aad7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56897aad7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756897aad7_2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6897aad7_2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756897aad7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56897aad7_2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756897aad7_2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56897aad7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756897aad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56897aad7_2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756897aad7_2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56897aad7_2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756897aad7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56897aad7_2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756897aad7_2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2" name="Google Shape;62;p1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3" name="Google Shape;63;p1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4" name="Google Shape;64;p1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0" name="Google Shape;70;p1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1" name="Google Shape;71;p1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2" name="Google Shape;72;p1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9" name="Google Shape;79;p1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0" name="Google Shape;80;p1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1" name="Google Shape;81;p1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6" name="Google Shape;86;p1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7" name="Google Shape;87;p1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8" name="Google Shape;88;p1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94" name="Google Shape;94;p1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95" name="Google Shape;95;p1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96" name="Google Shape;96;p1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7" name="Shape 97"/>
        <p:cNvGrpSpPr/>
        <p:nvPr/>
      </p:nvGrpSpPr>
      <p:grpSpPr>
        <a:xfrm>
          <a:off x="0" y="0"/>
          <a:ext cx="0" cy="0"/>
          <a:chOff x="0" y="0"/>
          <a:chExt cx="0" cy="0"/>
        </a:xfrm>
      </p:grpSpPr>
      <p:sp>
        <p:nvSpPr>
          <p:cNvPr id="98" name="Google Shape;9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01" name="Google Shape;101;p2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02" name="Google Shape;102;p2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03" name="Google Shape;103;p2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7" name="Google Shape;107;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1" name="Google Shape;111;p2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2" name="Google Shape;112;p2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13" name="Google Shape;113;p2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18" name="Google Shape;118;p2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19" name="Google Shape;119;p2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0" name="Google Shape;120;p2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1" name="Shape 121"/>
        <p:cNvGrpSpPr/>
        <p:nvPr/>
      </p:nvGrpSpPr>
      <p:grpSpPr>
        <a:xfrm>
          <a:off x="0" y="0"/>
          <a:ext cx="0" cy="0"/>
          <a:chOff x="0" y="0"/>
          <a:chExt cx="0" cy="0"/>
        </a:xfrm>
      </p:grpSpPr>
      <p:sp>
        <p:nvSpPr>
          <p:cNvPr id="122" name="Google Shape;12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3" name="Google Shape;12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4" name="Google Shape;1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26" name="Google Shape;126;p2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27" name="Google Shape;127;p2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28" name="Google Shape;128;p2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32" name="Google Shape;132;p2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33" name="Google Shape;133;p2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34" name="Google Shape;134;p2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9" name="Shape 13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3" name="Google Shape;1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6" name="Google Shape;14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0" name="Shape 150"/>
        <p:cNvGrpSpPr/>
        <p:nvPr/>
      </p:nvGrpSpPr>
      <p:grpSpPr>
        <a:xfrm>
          <a:off x="0" y="0"/>
          <a:ext cx="0" cy="0"/>
          <a:chOff x="0" y="0"/>
          <a:chExt cx="0" cy="0"/>
        </a:xfrm>
      </p:grpSpPr>
      <p:sp>
        <p:nvSpPr>
          <p:cNvPr id="151" name="Google Shape;151;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2" name="Google Shape;15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6" name="Google Shape;156;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7" name="Google Shape;157;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8" name="Google Shape;15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61" name="Google Shape;1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2" name="Shape 162"/>
        <p:cNvGrpSpPr/>
        <p:nvPr/>
      </p:nvGrpSpPr>
      <p:grpSpPr>
        <a:xfrm>
          <a:off x="0" y="0"/>
          <a:ext cx="0" cy="0"/>
          <a:chOff x="0" y="0"/>
          <a:chExt cx="0" cy="0"/>
        </a:xfrm>
      </p:grpSpPr>
      <p:sp>
        <p:nvSpPr>
          <p:cNvPr id="163" name="Google Shape;163;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4" name="Google Shape;164;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65" name="Google Shape;16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6" name="Shape 166"/>
        <p:cNvGrpSpPr/>
        <p:nvPr/>
      </p:nvGrpSpPr>
      <p:grpSpPr>
        <a:xfrm>
          <a:off x="0" y="0"/>
          <a:ext cx="0" cy="0"/>
          <a:chOff x="0" y="0"/>
          <a:chExt cx="0" cy="0"/>
        </a:xfrm>
      </p:grpSpPr>
      <p:sp>
        <p:nvSpPr>
          <p:cNvPr id="167" name="Google Shape;16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4" name="Google Shape;17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5" name="Shape 17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9" name="Google Shape;17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0" name="Shape 180"/>
        <p:cNvGrpSpPr/>
        <p:nvPr/>
      </p:nvGrpSpPr>
      <p:grpSpPr>
        <a:xfrm>
          <a:off x="0" y="0"/>
          <a:ext cx="0" cy="0"/>
          <a:chOff x="0" y="0"/>
          <a:chExt cx="0" cy="0"/>
        </a:xfrm>
      </p:grpSpPr>
      <p:sp>
        <p:nvSpPr>
          <p:cNvPr id="181" name="Google Shape;18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5" name="Shape 205"/>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6" name="Shape 206"/>
        <p:cNvGrpSpPr/>
        <p:nvPr/>
      </p:nvGrpSpPr>
      <p:grpSpPr>
        <a:xfrm>
          <a:off x="0" y="0"/>
          <a:ext cx="0" cy="0"/>
          <a:chOff x="0" y="0"/>
          <a:chExt cx="0" cy="0"/>
        </a:xfrm>
      </p:grpSpPr>
      <p:sp>
        <p:nvSpPr>
          <p:cNvPr id="207" name="Google Shape;20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8" name="Google Shape;20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09" name="Google Shape;20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0" name="Shape 210"/>
        <p:cNvGrpSpPr/>
        <p:nvPr/>
      </p:nvGrpSpPr>
      <p:grpSpPr>
        <a:xfrm>
          <a:off x="0" y="0"/>
          <a:ext cx="0" cy="0"/>
          <a:chOff x="0" y="0"/>
          <a:chExt cx="0" cy="0"/>
        </a:xfrm>
      </p:grpSpPr>
      <p:sp>
        <p:nvSpPr>
          <p:cNvPr id="211" name="Google Shape;211;p4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12" name="Google Shape;21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3" name="Shape 213"/>
        <p:cNvGrpSpPr/>
        <p:nvPr/>
      </p:nvGrpSpPr>
      <p:grpSpPr>
        <a:xfrm>
          <a:off x="0" y="0"/>
          <a:ext cx="0" cy="0"/>
          <a:chOff x="0" y="0"/>
          <a:chExt cx="0" cy="0"/>
        </a:xfrm>
      </p:grpSpPr>
      <p:sp>
        <p:nvSpPr>
          <p:cNvPr id="214" name="Google Shape;21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15" name="Google Shape;21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16" name="Shape 216"/>
        <p:cNvGrpSpPr/>
        <p:nvPr/>
      </p:nvGrpSpPr>
      <p:grpSpPr>
        <a:xfrm>
          <a:off x="0" y="0"/>
          <a:ext cx="0" cy="0"/>
          <a:chOff x="0" y="0"/>
          <a:chExt cx="0" cy="0"/>
        </a:xfrm>
      </p:grpSpPr>
      <p:sp>
        <p:nvSpPr>
          <p:cNvPr id="217" name="Google Shape;217;p5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18" name="Google Shape;21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9" name="Shape 219"/>
        <p:cNvGrpSpPr/>
        <p:nvPr/>
      </p:nvGrpSpPr>
      <p:grpSpPr>
        <a:xfrm>
          <a:off x="0" y="0"/>
          <a:ext cx="0" cy="0"/>
          <a:chOff x="0" y="0"/>
          <a:chExt cx="0" cy="0"/>
        </a:xfrm>
      </p:grpSpPr>
      <p:sp>
        <p:nvSpPr>
          <p:cNvPr id="220" name="Google Shape;220;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22" name="Google Shape;222;p5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3" name="Google Shape;223;p5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24" name="Google Shape;22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5" name="Shape 225"/>
        <p:cNvGrpSpPr/>
        <p:nvPr/>
      </p:nvGrpSpPr>
      <p:grpSpPr>
        <a:xfrm>
          <a:off x="0" y="0"/>
          <a:ext cx="0" cy="0"/>
          <a:chOff x="0" y="0"/>
          <a:chExt cx="0" cy="0"/>
        </a:xfrm>
      </p:grpSpPr>
      <p:sp>
        <p:nvSpPr>
          <p:cNvPr id="226" name="Google Shape;226;p5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227" name="Google Shape;22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28" name="Shape 228"/>
        <p:cNvGrpSpPr/>
        <p:nvPr/>
      </p:nvGrpSpPr>
      <p:grpSpPr>
        <a:xfrm>
          <a:off x="0" y="0"/>
          <a:ext cx="0" cy="0"/>
          <a:chOff x="0" y="0"/>
          <a:chExt cx="0" cy="0"/>
        </a:xfrm>
      </p:grpSpPr>
      <p:sp>
        <p:nvSpPr>
          <p:cNvPr id="229" name="Google Shape;229;p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30" name="Google Shape;230;p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231" name="Google Shape;23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0"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10" Type="http://schemas.openxmlformats.org/officeDocument/2006/relationships/theme" Target="../theme/theme6.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theme" Target="../theme/theme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7" name="Google Shape;13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8" name="Google Shape;13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0" name="Google Shape;17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1" name="Google Shape;17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01" name="Shape 201"/>
        <p:cNvGrpSpPr/>
        <p:nvPr/>
      </p:nvGrpSpPr>
      <p:grpSpPr>
        <a:xfrm>
          <a:off x="0" y="0"/>
          <a:ext cx="0" cy="0"/>
          <a:chOff x="0" y="0"/>
          <a:chExt cx="0" cy="0"/>
        </a:xfrm>
      </p:grpSpPr>
      <p:sp>
        <p:nvSpPr>
          <p:cNvPr id="202" name="Google Shape;20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3" name="Google Shape;20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04" name="Google Shape;20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jp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jp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54"/>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6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23" name="Google Shape;323;p63"/>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24" name="Google Shape;324;p6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SLEEPING A THREAD</a:t>
            </a:r>
            <a:endParaRPr b="1" i="0" sz="1600" u="none" cap="none" strike="noStrike">
              <a:solidFill>
                <a:schemeClr val="lt1"/>
              </a:solidFill>
              <a:latin typeface="Roboto"/>
              <a:ea typeface="Roboto"/>
              <a:cs typeface="Roboto"/>
              <a:sym typeface="Roboto"/>
            </a:endParaRPr>
          </a:p>
        </p:txBody>
      </p:sp>
      <p:sp>
        <p:nvSpPr>
          <p:cNvPr id="326" name="Google Shape;326;p63"/>
          <p:cNvSpPr/>
          <p:nvPr/>
        </p:nvSpPr>
        <p:spPr>
          <a:xfrm>
            <a:off x="0" y="1210375"/>
            <a:ext cx="9144000" cy="22701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Two overloaded versions of sleep are provided: one that specifies the sleep time to the millisecond and one that specifies the sleep time to the nanosecond</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However, these sleep times are not guaranteed to be precise, because they are limited by the facilities provided by the underlying OS</a:t>
            </a:r>
            <a:endParaRPr/>
          </a:p>
        </p:txBody>
      </p:sp>
      <p:pic>
        <p:nvPicPr>
          <p:cNvPr id="327" name="Google Shape;327;p6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6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33" name="Google Shape;333;p6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34" name="Google Shape;334;p6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4"/>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SLEEP METHOD IN JAVA</a:t>
            </a:r>
            <a:endParaRPr b="1" i="0" sz="1600" u="none" cap="none" strike="noStrike">
              <a:solidFill>
                <a:schemeClr val="lt1"/>
              </a:solidFill>
              <a:latin typeface="Roboto"/>
              <a:ea typeface="Roboto"/>
              <a:cs typeface="Roboto"/>
              <a:sym typeface="Roboto"/>
            </a:endParaRPr>
          </a:p>
        </p:txBody>
      </p:sp>
      <p:sp>
        <p:nvSpPr>
          <p:cNvPr id="336" name="Google Shape;336;p64"/>
          <p:cNvSpPr/>
          <p:nvPr/>
        </p:nvSpPr>
        <p:spPr>
          <a:xfrm>
            <a:off x="0" y="1318500"/>
            <a:ext cx="9144000" cy="17544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 sz="1800" u="none" cap="none" strike="noStrike">
                <a:solidFill>
                  <a:srgbClr val="000000"/>
                </a:solidFill>
                <a:latin typeface="Roboto"/>
                <a:ea typeface="Roboto"/>
                <a:cs typeface="Roboto"/>
                <a:sym typeface="Roboto"/>
              </a:rPr>
              <a:t>The Thread class provides two methods for sleeping a thread:</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public static void sleep(long miliseconds)throws InterruptedException</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public static void sleep(long miliseconds, int nanos)throws InterruptedException</a:t>
            </a:r>
            <a:endParaRPr b="0" i="0" sz="1800" u="none" cap="none" strike="noStrike">
              <a:solidFill>
                <a:srgbClr val="000000"/>
              </a:solidFill>
              <a:latin typeface="Roboto"/>
              <a:ea typeface="Roboto"/>
              <a:cs typeface="Roboto"/>
              <a:sym typeface="Roboto"/>
            </a:endParaRPr>
          </a:p>
        </p:txBody>
      </p:sp>
      <p:pic>
        <p:nvPicPr>
          <p:cNvPr id="337" name="Google Shape;337;p6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6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43" name="Google Shape;343;p6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44" name="Google Shape;344;p6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46" name="Google Shape;346;p65"/>
          <p:cNvGraphicFramePr/>
          <p:nvPr/>
        </p:nvGraphicFramePr>
        <p:xfrm>
          <a:off x="1362913" y="1020923"/>
          <a:ext cx="3000000" cy="3000000"/>
        </p:xfrm>
        <a:graphic>
          <a:graphicData uri="http://schemas.openxmlformats.org/drawingml/2006/table">
            <a:tbl>
              <a:tblPr bandRow="1" firstRow="1">
                <a:noFill/>
                <a:tableStyleId>{DE8676F9-868C-4CB1-BA4C-39B7F9ABC648}</a:tableStyleId>
              </a:tblPr>
              <a:tblGrid>
                <a:gridCol w="6418175"/>
              </a:tblGrid>
              <a:tr h="370850">
                <a:tc>
                  <a:txBody>
                    <a:bodyPr/>
                    <a:lstStyle/>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public class SleepMessages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throws InterruptedException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String importantInfo[] =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"Mares eat oats",</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"Does eat oats",</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"Little lambs eat ivy",</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 kid will eat ivy too"</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for (int i = 0; i &lt; importantInfo.length; i++)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//Pause for 4 seconds</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Thread.sleep(4000);</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//Print a message</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System.out.println(importantInfo[i]);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45725" marB="45725" marR="91450" marL="91450"/>
                </a:tc>
              </a:tr>
            </a:tbl>
          </a:graphicData>
        </a:graphic>
      </p:graphicFrame>
      <p:pic>
        <p:nvPicPr>
          <p:cNvPr id="347" name="Google Shape;347;p6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6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53" name="Google Shape;353;p6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54" name="Google Shape;354;p6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6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56" name="Google Shape;356;p66"/>
          <p:cNvGraphicFramePr/>
          <p:nvPr/>
        </p:nvGraphicFramePr>
        <p:xfrm>
          <a:off x="1524000" y="861300"/>
          <a:ext cx="3000000" cy="3000000"/>
        </p:xfrm>
        <a:graphic>
          <a:graphicData uri="http://schemas.openxmlformats.org/drawingml/2006/table">
            <a:tbl>
              <a:tblPr bandRow="1" firstRow="1">
                <a:noFill/>
                <a:tableStyleId>{DE8676F9-868C-4CB1-BA4C-39B7F9ABC648}</a:tableStyleId>
              </a:tblPr>
              <a:tblGrid>
                <a:gridCol w="6096000"/>
              </a:tblGrid>
              <a:tr h="370850">
                <a:tc>
                  <a:txBody>
                    <a:bodyPr/>
                    <a:lstStyle/>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class TestSleepMethod1 extends Thread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public void run()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for (int i = 1; i &lt; 5; i++)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try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Thread.sleep(500);</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 catch (InterruptedException e)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System.out.println(e);</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System.out.println(i);</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TestSleepMethod1 t1 = new TestSleepMethod1();</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TestSleepMethod1 t2 = new TestSleepMethod1();</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t1.start();</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t2.start();</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45725" marB="45725" marR="91450" marL="91450"/>
                </a:tc>
              </a:tr>
            </a:tbl>
          </a:graphicData>
        </a:graphic>
      </p:graphicFrame>
      <p:pic>
        <p:nvPicPr>
          <p:cNvPr id="357" name="Google Shape;357;p6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6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63" name="Google Shape;363;p6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64" name="Google Shape;364;p6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CAN WE START A THREAD TWICE</a:t>
            </a:r>
            <a:endParaRPr b="1" i="0" sz="1600" u="none" cap="none" strike="noStrike">
              <a:solidFill>
                <a:schemeClr val="lt1"/>
              </a:solidFill>
              <a:latin typeface="Roboto"/>
              <a:ea typeface="Roboto"/>
              <a:cs typeface="Roboto"/>
              <a:sym typeface="Roboto"/>
            </a:endParaRPr>
          </a:p>
        </p:txBody>
      </p:sp>
      <p:sp>
        <p:nvSpPr>
          <p:cNvPr id="366" name="Google Shape;366;p67"/>
          <p:cNvSpPr/>
          <p:nvPr/>
        </p:nvSpPr>
        <p:spPr>
          <a:xfrm>
            <a:off x="-38900" y="914400"/>
            <a:ext cx="9144000" cy="13389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No. After starting a thread, it can never be started again</a:t>
            </a:r>
            <a:endParaRPr b="0" i="0" sz="1800" u="none" cap="none" strike="noStrike">
              <a:solidFill>
                <a:srgbClr val="000000"/>
              </a:solidFill>
              <a:latin typeface="Roboto"/>
              <a:ea typeface="Roboto"/>
              <a:cs typeface="Roboto"/>
              <a:sym typeface="Roboto"/>
            </a:endParaRPr>
          </a:p>
          <a:p>
            <a:pPr indent="-342900" lvl="0" marL="457200" marR="0" rtl="0" algn="just">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If you does so, an IllegalThreadStateException is thrown </a:t>
            </a:r>
            <a:endParaRPr b="0" i="0" sz="1800" u="none" cap="none" strike="noStrike">
              <a:solidFill>
                <a:srgbClr val="000000"/>
              </a:solidFill>
              <a:latin typeface="Roboto"/>
              <a:ea typeface="Roboto"/>
              <a:cs typeface="Roboto"/>
              <a:sym typeface="Roboto"/>
            </a:endParaRPr>
          </a:p>
          <a:p>
            <a:pPr indent="-342900" lvl="0" marL="457200" marR="0" rtl="0" algn="just">
              <a:lnSpc>
                <a:spcPct val="150000"/>
              </a:lnSpc>
              <a:spcBef>
                <a:spcPts val="0"/>
              </a:spcBef>
              <a:spcAft>
                <a:spcPts val="0"/>
              </a:spcAft>
              <a:buClr>
                <a:srgbClr val="000000"/>
              </a:buClr>
              <a:buSzPts val="1800"/>
              <a:buFont typeface="Roboto"/>
              <a:buChar char="●"/>
            </a:pPr>
            <a:r>
              <a:rPr b="0" i="0" lang="en" sz="1800" u="none" cap="none" strike="noStrike">
                <a:solidFill>
                  <a:srgbClr val="000000"/>
                </a:solidFill>
                <a:latin typeface="Roboto"/>
                <a:ea typeface="Roboto"/>
                <a:cs typeface="Roboto"/>
                <a:sym typeface="Roboto"/>
              </a:rPr>
              <a:t>In such case, thread will run once but for second time, it will throw exception</a:t>
            </a:r>
            <a:endParaRPr/>
          </a:p>
        </p:txBody>
      </p:sp>
      <p:pic>
        <p:nvPicPr>
          <p:cNvPr id="367" name="Google Shape;367;p6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73" name="Google Shape;373;p6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74" name="Google Shape;374;p6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376" name="Google Shape;376;p68"/>
          <p:cNvGraphicFramePr/>
          <p:nvPr/>
        </p:nvGraphicFramePr>
        <p:xfrm>
          <a:off x="1524000" y="1433073"/>
          <a:ext cx="3000000" cy="3000000"/>
        </p:xfrm>
        <a:graphic>
          <a:graphicData uri="http://schemas.openxmlformats.org/drawingml/2006/table">
            <a:tbl>
              <a:tblPr bandRow="1" firstRow="1">
                <a:noFill/>
                <a:tableStyleId>{DE8676F9-868C-4CB1-BA4C-39B7F9ABC648}</a:tableStyleId>
              </a:tblPr>
              <a:tblGrid>
                <a:gridCol w="6096000"/>
              </a:tblGrid>
              <a:tr h="370850">
                <a:tc>
                  <a:txBody>
                    <a:bodyPr/>
                    <a:lstStyle/>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public class TestThreadTwice1 extends Thread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public void run()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System.out.println("running...");</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TestThreadTwice1 t1 = new TestThreadTwice1();</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t1.start();</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t1.start();</a:t>
                      </a:r>
                      <a:endParaRPr>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45725" marB="45725" marR="91450" marL="91450"/>
                </a:tc>
              </a:tr>
            </a:tbl>
          </a:graphicData>
        </a:graphic>
      </p:graphicFrame>
      <p:pic>
        <p:nvPicPr>
          <p:cNvPr id="377" name="Google Shape;377;p6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83" name="Google Shape;383;p69"/>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84" name="Google Shape;384;p6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lnSpc>
                <a:spcPct val="130000"/>
              </a:lnSpc>
              <a:spcBef>
                <a:spcPts val="2300"/>
              </a:spcBef>
              <a:spcAft>
                <a:spcPts val="2300"/>
              </a:spcAft>
              <a:buClr>
                <a:schemeClr val="dk1"/>
              </a:buClr>
              <a:buSzPts val="1100"/>
              <a:buFont typeface="Arial"/>
              <a:buNone/>
            </a:pPr>
            <a:r>
              <a:rPr b="1" lang="en" sz="1600">
                <a:solidFill>
                  <a:schemeClr val="dk1"/>
                </a:solidFill>
                <a:highlight>
                  <a:srgbClr val="FFFFFF"/>
                </a:highlight>
                <a:latin typeface="Roboto"/>
                <a:ea typeface="Roboto"/>
                <a:cs typeface="Roboto"/>
                <a:sym typeface="Roboto"/>
              </a:rPr>
              <a:t>Thread Class vs Runnable Interface</a:t>
            </a:r>
            <a:endParaRPr b="1" sz="1600">
              <a:solidFill>
                <a:schemeClr val="dk1"/>
              </a:solidFill>
              <a:highlight>
                <a:srgbClr val="FFFFFF"/>
              </a:highlight>
              <a:latin typeface="Roboto"/>
              <a:ea typeface="Roboto"/>
              <a:cs typeface="Roboto"/>
              <a:sym typeface="Roboto"/>
            </a:endParaRPr>
          </a:p>
        </p:txBody>
      </p:sp>
      <p:pic>
        <p:nvPicPr>
          <p:cNvPr id="385" name="Google Shape;385;p6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86" name="Google Shape;386;p69"/>
          <p:cNvSpPr txBox="1"/>
          <p:nvPr/>
        </p:nvSpPr>
        <p:spPr>
          <a:xfrm>
            <a:off x="470975" y="867575"/>
            <a:ext cx="8477400" cy="24045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if we extend the Thread class, our class cannot extend any other class because Java doesn’t support multiple inheritance. </a:t>
            </a:r>
            <a:endParaRPr sz="1800">
              <a:solidFill>
                <a:schemeClr val="dk1"/>
              </a:solidFill>
              <a:highlight>
                <a:srgbClr val="FFFFFF"/>
              </a:highlight>
              <a:latin typeface="Roboto"/>
              <a:ea typeface="Roboto"/>
              <a:cs typeface="Roboto"/>
              <a:sym typeface="Roboto"/>
            </a:endParaRPr>
          </a:p>
          <a:p>
            <a:pPr indent="0" lvl="0" marL="457200" rtl="0" algn="just">
              <a:lnSpc>
                <a:spcPct val="150000"/>
              </a:lnSpc>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But, if we implement the Runnable interface, our class can still extend other base classes.</a:t>
            </a:r>
            <a:endParaRPr sz="1800">
              <a:solidFill>
                <a:schemeClr val="dk1"/>
              </a:solidFill>
              <a:highlight>
                <a:srgbClr val="FFFFFF"/>
              </a:highlight>
              <a:latin typeface="Roboto"/>
              <a:ea typeface="Roboto"/>
              <a:cs typeface="Roboto"/>
              <a:sym typeface="Roboto"/>
            </a:endParaRPr>
          </a:p>
          <a:p>
            <a:pPr indent="0" lvl="0" marL="457200" rtl="0" algn="just">
              <a:lnSpc>
                <a:spcPct val="150000"/>
              </a:lnSpc>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We can achieve basic functionality of a thread by extending Thread class because it provides some inbuilt methods like yield(), interrupt() etc. that are not available in Runnable interface.</a:t>
            </a:r>
            <a:endParaRPr sz="1800">
              <a:solidFill>
                <a:schemeClr val="dk1"/>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pic>
        <p:nvPicPr>
          <p:cNvPr id="391" name="Google Shape;391;p70"/>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392" name="Google Shape;392;p7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t/>
            </a:r>
            <a:endParaRPr sz="21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21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21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21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21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21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rPr lang="en" sz="2100">
                <a:solidFill>
                  <a:schemeClr val="dk1"/>
                </a:solidFill>
                <a:highlight>
                  <a:srgbClr val="FFFFFF"/>
                </a:highlight>
                <a:latin typeface="Roboto"/>
                <a:ea typeface="Roboto"/>
                <a:cs typeface="Roboto"/>
                <a:sym typeface="Roboto"/>
              </a:rPr>
              <a:t>Overriding of Thread class start() method</a:t>
            </a:r>
            <a:endParaRPr sz="21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18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0"/>
              </a:spcAft>
              <a:buClr>
                <a:schemeClr val="dk1"/>
              </a:buClr>
              <a:buSzPts val="1100"/>
              <a:buFont typeface="Arial"/>
              <a:buNone/>
            </a:pPr>
            <a:r>
              <a:t/>
            </a:r>
            <a:endParaRPr sz="2100">
              <a:solidFill>
                <a:schemeClr val="dk1"/>
              </a:solidFill>
              <a:highlight>
                <a:srgbClr val="FFFFFF"/>
              </a:highlight>
              <a:latin typeface="Roboto"/>
              <a:ea typeface="Roboto"/>
              <a:cs typeface="Roboto"/>
              <a:sym typeface="Roboto"/>
            </a:endParaRPr>
          </a:p>
          <a:p>
            <a:pPr indent="0" lvl="0" marL="0" rtl="0" algn="just">
              <a:lnSpc>
                <a:spcPct val="120000"/>
              </a:lnSpc>
              <a:spcBef>
                <a:spcPts val="1100"/>
              </a:spcBef>
              <a:spcAft>
                <a:spcPts val="1100"/>
              </a:spcAft>
              <a:buClr>
                <a:schemeClr val="dk1"/>
              </a:buClr>
              <a:buSzPts val="1100"/>
              <a:buFont typeface="Arial"/>
              <a:buNone/>
            </a:pPr>
            <a:r>
              <a:t/>
            </a:r>
            <a:endParaRPr sz="2100">
              <a:solidFill>
                <a:schemeClr val="dk1"/>
              </a:solidFill>
              <a:highlight>
                <a:srgbClr val="FFFFFF"/>
              </a:highlight>
              <a:latin typeface="Roboto"/>
              <a:ea typeface="Roboto"/>
              <a:cs typeface="Roboto"/>
              <a:sym typeface="Roboto"/>
            </a:endParaRPr>
          </a:p>
        </p:txBody>
      </p:sp>
      <p:pic>
        <p:nvPicPr>
          <p:cNvPr id="393" name="Google Shape;393;p7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94" name="Google Shape;394;p70"/>
          <p:cNvSpPr txBox="1"/>
          <p:nvPr/>
        </p:nvSpPr>
        <p:spPr>
          <a:xfrm>
            <a:off x="173525" y="812575"/>
            <a:ext cx="8688300" cy="29127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Whenever we override start() method then our start() method will be executed just like a normal method call and new thread wont be created. </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We can override start/run method of Thread class because it is not final. </a:t>
            </a:r>
            <a:endParaRPr sz="1800">
              <a:solidFill>
                <a:schemeClr val="dk1"/>
              </a:solidFill>
              <a:highlight>
                <a:srgbClr val="FFFFFF"/>
              </a:highlight>
              <a:latin typeface="Roboto"/>
              <a:ea typeface="Roboto"/>
              <a:cs typeface="Roboto"/>
              <a:sym typeface="Roboto"/>
            </a:endParaRPr>
          </a:p>
          <a:p>
            <a:pPr indent="-342900" lvl="0" marL="457200" rtl="0" algn="just">
              <a:lnSpc>
                <a:spcPct val="150000"/>
              </a:lnSpc>
              <a:spcBef>
                <a:spcPts val="0"/>
              </a:spcBef>
              <a:spcAft>
                <a:spcPts val="0"/>
              </a:spcAft>
              <a:buClr>
                <a:schemeClr val="dk1"/>
              </a:buClr>
              <a:buSzPts val="1800"/>
              <a:buFont typeface="Roboto"/>
              <a:buChar char="●"/>
            </a:pPr>
            <a:r>
              <a:rPr lang="en" sz="1800">
                <a:solidFill>
                  <a:schemeClr val="dk1"/>
                </a:solidFill>
                <a:highlight>
                  <a:srgbClr val="FFFFFF"/>
                </a:highlight>
                <a:latin typeface="Roboto"/>
                <a:ea typeface="Roboto"/>
                <a:cs typeface="Roboto"/>
                <a:sym typeface="Roboto"/>
              </a:rPr>
              <a:t>But </a:t>
            </a:r>
            <a:r>
              <a:rPr b="1" lang="en" sz="1800">
                <a:solidFill>
                  <a:schemeClr val="dk1"/>
                </a:solidFill>
                <a:highlight>
                  <a:srgbClr val="FFFFFF"/>
                </a:highlight>
                <a:latin typeface="Roboto"/>
                <a:ea typeface="Roboto"/>
                <a:cs typeface="Roboto"/>
                <a:sym typeface="Roboto"/>
              </a:rPr>
              <a:t>it is not recommended to override start() method</a:t>
            </a:r>
            <a:r>
              <a:rPr lang="en" sz="1800">
                <a:solidFill>
                  <a:schemeClr val="dk1"/>
                </a:solidFill>
                <a:highlight>
                  <a:srgbClr val="FFFFFF"/>
                </a:highlight>
                <a:latin typeface="Roboto"/>
                <a:ea typeface="Roboto"/>
                <a:cs typeface="Roboto"/>
                <a:sym typeface="Roboto"/>
              </a:rPr>
              <a:t>, otherwise it ruins multi-threading concept.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7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00" name="Google Shape;400;p71"/>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sp>
        <p:nvSpPr>
          <p:cNvPr id="401" name="Google Shape;401;p71"/>
          <p:cNvSpPr/>
          <p:nvPr/>
        </p:nvSpPr>
        <p:spPr>
          <a:xfrm>
            <a:off x="0" y="233550"/>
            <a:ext cx="6712800" cy="475200"/>
          </a:xfrm>
          <a:prstGeom prst="homePlate">
            <a:avLst>
              <a:gd fmla="val 50000" name="adj"/>
            </a:avLst>
          </a:prstGeom>
          <a:solidFill>
            <a:srgbClr val="5F1E7A"/>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600">
                <a:highlight>
                  <a:srgbClr val="EFEFEF"/>
                </a:highlight>
                <a:latin typeface="Roboto"/>
                <a:ea typeface="Roboto"/>
                <a:cs typeface="Roboto"/>
                <a:sym typeface="Roboto"/>
              </a:rPr>
              <a:t>LOGIC:</a:t>
            </a:r>
            <a:endParaRPr i="0" sz="1600" u="none" cap="none" strike="noStrike">
              <a:solidFill>
                <a:srgbClr val="000000"/>
              </a:solidFill>
              <a:highlight>
                <a:srgbClr val="EFEFEF"/>
              </a:highlight>
              <a:latin typeface="Roboto"/>
              <a:ea typeface="Roboto"/>
              <a:cs typeface="Roboto"/>
              <a:sym typeface="Roboto"/>
            </a:endParaRPr>
          </a:p>
        </p:txBody>
      </p:sp>
      <p:pic>
        <p:nvPicPr>
          <p:cNvPr id="402" name="Google Shape;402;p7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403" name="Google Shape;403;p71"/>
          <p:cNvGraphicFramePr/>
          <p:nvPr/>
        </p:nvGraphicFramePr>
        <p:xfrm>
          <a:off x="97300" y="1079875"/>
          <a:ext cx="3000000" cy="3000000"/>
        </p:xfrm>
        <a:graphic>
          <a:graphicData uri="http://schemas.openxmlformats.org/drawingml/2006/table">
            <a:tbl>
              <a:tblPr>
                <a:noFill/>
                <a:tableStyleId>{DB7F78AA-304D-4A37-BA30-F001F3763B75}</a:tableStyleId>
              </a:tblPr>
              <a:tblGrid>
                <a:gridCol w="7239000"/>
              </a:tblGrid>
              <a:tr h="381000">
                <a:tc>
                  <a:txBody>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class Bishal extends Thread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public void start()</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System.out.println("Start Method");</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public void run()</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System.out.println("Run Method");</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class Main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public static void main(String[] args)</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Bishal thread = new Bishal();</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thread.start();</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System.out.println("Main Method");</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    }</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latin typeface="Consolas"/>
                          <a:ea typeface="Consolas"/>
                          <a:cs typeface="Consolas"/>
                          <a:sym typeface="Consolas"/>
                        </a:rPr>
                        <a:t>}</a:t>
                      </a:r>
                      <a:endParaRPr>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pic>
        <p:nvPicPr>
          <p:cNvPr id="408" name="Google Shape;408;p72"/>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409" name="Google Shape;409;p72"/>
          <p:cNvSpPr txBox="1"/>
          <p:nvPr/>
        </p:nvSpPr>
        <p:spPr>
          <a:xfrm>
            <a:off x="2977792" y="2147074"/>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Roboto"/>
                <a:ea typeface="Roboto"/>
                <a:cs typeface="Roboto"/>
                <a:sym typeface="Roboto"/>
              </a:rPr>
              <a:t>THANK YOU</a:t>
            </a:r>
            <a:endParaRPr b="0" i="0" sz="3000" u="none" cap="none" strike="noStrike">
              <a:solidFill>
                <a:srgbClr val="FFFFFF"/>
              </a:solidFill>
              <a:latin typeface="Roboto"/>
              <a:ea typeface="Roboto"/>
              <a:cs typeface="Roboto"/>
              <a:sym typeface="Roboto"/>
            </a:endParaRPr>
          </a:p>
        </p:txBody>
      </p:sp>
      <p:pic>
        <p:nvPicPr>
          <p:cNvPr id="410" name="Google Shape;410;p72"/>
          <p:cNvPicPr preferRelativeResize="0"/>
          <p:nvPr/>
        </p:nvPicPr>
        <p:blipFill rotWithShape="1">
          <a:blip r:embed="rId4">
            <a:alphaModFix/>
          </a:blip>
          <a:srcRect b="27756" l="0" r="0" t="0"/>
          <a:stretch/>
        </p:blipFill>
        <p:spPr>
          <a:xfrm rot="-1762720">
            <a:off x="8424394" y="4144408"/>
            <a:ext cx="692726" cy="914402"/>
          </a:xfrm>
          <a:prstGeom prst="rect">
            <a:avLst/>
          </a:prstGeom>
          <a:noFill/>
          <a:ln>
            <a:noFill/>
          </a:ln>
        </p:spPr>
      </p:pic>
      <p:pic>
        <p:nvPicPr>
          <p:cNvPr descr="Image result for ethnus" id="411" name="Google Shape;411;p72"/>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p5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2" name="Google Shape;242;p5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43" name="Google Shape;243;p55"/>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descr="Image result for paint splatter ppt background" id="248" name="Google Shape;248;p56"/>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49" name="Google Shape;249;p56"/>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oboto"/>
                <a:ea typeface="Roboto"/>
                <a:cs typeface="Roboto"/>
                <a:sym typeface="Roboto"/>
              </a:rPr>
              <a:t>MULTI THREADING IN </a:t>
            </a:r>
            <a:endParaRPr b="0" i="0" sz="3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oboto"/>
                <a:ea typeface="Roboto"/>
                <a:cs typeface="Roboto"/>
                <a:sym typeface="Roboto"/>
              </a:rPr>
              <a:t>JAVA</a:t>
            </a:r>
            <a:endParaRPr b="0" i="0" sz="3000" u="none" cap="none" strike="noStrike">
              <a:solidFill>
                <a:srgbClr val="000000"/>
              </a:solidFill>
              <a:latin typeface="Roboto"/>
              <a:ea typeface="Roboto"/>
              <a:cs typeface="Roboto"/>
              <a:sym typeface="Roboto"/>
            </a:endParaRPr>
          </a:p>
        </p:txBody>
      </p:sp>
      <p:cxnSp>
        <p:nvCxnSpPr>
          <p:cNvPr id="250" name="Google Shape;250;p56"/>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51" name="Google Shape;251;p56"/>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52" name="Google Shape;252;p56"/>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53" name="Google Shape;253;p56"/>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54" name="Google Shape;254;p56"/>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55" name="Google Shape;255;p56"/>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ppt_w</p:attrName>
                                        </p:attrNameLst>
                                      </p:cBhvr>
                                      <p:tavLst>
                                        <p:tav fmla="" tm="0">
                                          <p:val>
                                            <p:strVal val="0"/>
                                          </p:val>
                                        </p:tav>
                                        <p:tav fmla="" tm="100000">
                                          <p:val>
                                            <p:strVal val="#ppt_w"/>
                                          </p:val>
                                        </p:tav>
                                      </p:tavLst>
                                    </p:anim>
                                    <p:anim calcmode="lin" valueType="num">
                                      <p:cBhvr additive="base">
                                        <p:cTn dur="1000"/>
                                        <p:tgtEl>
                                          <p:spTgt spid="24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1000"/>
                                        <p:tgtEl>
                                          <p:spTgt spid="255"/>
                                        </p:tgtEl>
                                        <p:attrNameLst>
                                          <p:attrName>ppt_w</p:attrName>
                                        </p:attrNameLst>
                                      </p:cBhvr>
                                      <p:tavLst>
                                        <p:tav fmla="" tm="0">
                                          <p:val>
                                            <p:strVal val="0"/>
                                          </p:val>
                                        </p:tav>
                                        <p:tav fmla="" tm="100000">
                                          <p:val>
                                            <p:strVal val="#ppt_w"/>
                                          </p:val>
                                        </p:tav>
                                      </p:tavLst>
                                    </p:anim>
                                    <p:anim calcmode="lin" valueType="num">
                                      <p:cBhvr additive="base">
                                        <p:cTn dur="1000"/>
                                        <p:tgtEl>
                                          <p:spTgt spid="2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5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1" name="Google Shape;261;p5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STARTING A  THREAD</a:t>
            </a:r>
            <a:endParaRPr b="1" i="0" sz="1600" u="none" cap="none" strike="noStrike">
              <a:solidFill>
                <a:schemeClr val="lt1"/>
              </a:solidFill>
              <a:latin typeface="Roboto"/>
              <a:ea typeface="Roboto"/>
              <a:cs typeface="Roboto"/>
              <a:sym typeface="Roboto"/>
            </a:endParaRPr>
          </a:p>
        </p:txBody>
      </p:sp>
      <p:pic>
        <p:nvPicPr>
          <p:cNvPr id="263" name="Google Shape;263;p5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64" name="Google Shape;264;p5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graphicFrame>
        <p:nvGraphicFramePr>
          <p:cNvPr id="265" name="Google Shape;265;p57"/>
          <p:cNvGraphicFramePr/>
          <p:nvPr/>
        </p:nvGraphicFramePr>
        <p:xfrm>
          <a:off x="3900800" y="1063766"/>
          <a:ext cx="3000000" cy="3000000"/>
        </p:xfrm>
        <a:graphic>
          <a:graphicData uri="http://schemas.openxmlformats.org/drawingml/2006/table">
            <a:tbl>
              <a:tblPr bandRow="1" firstRow="1">
                <a:noFill/>
                <a:tableStyleId>{DE8676F9-868C-4CB1-BA4C-39B7F9ABC648}</a:tableStyleId>
              </a:tblPr>
              <a:tblGrid>
                <a:gridCol w="1342400"/>
              </a:tblGrid>
              <a:tr h="370850">
                <a:tc>
                  <a:txBody>
                    <a:bodyPr/>
                    <a:lstStyle/>
                    <a:p>
                      <a:pPr indent="0" lvl="0" marL="0" marR="0" rtl="0" algn="l">
                        <a:lnSpc>
                          <a:spcPct val="100000"/>
                        </a:lnSpc>
                        <a:spcBef>
                          <a:spcPts val="0"/>
                        </a:spcBef>
                        <a:spcAft>
                          <a:spcPts val="0"/>
                        </a:spcAft>
                        <a:buNone/>
                      </a:pPr>
                      <a:r>
                        <a:rPr lang="en" sz="1400" u="none" cap="none" strike="noStrike">
                          <a:latin typeface="Consolas"/>
                          <a:ea typeface="Consolas"/>
                          <a:cs typeface="Consolas"/>
                          <a:sym typeface="Consolas"/>
                        </a:rPr>
                        <a:t>t.start();</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266" name="Google Shape;266;p57"/>
          <p:cNvSpPr/>
          <p:nvPr/>
        </p:nvSpPr>
        <p:spPr>
          <a:xfrm>
            <a:off x="152400" y="1954376"/>
            <a:ext cx="8738170" cy="1338828"/>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A new thread of execution starts (with a new call stack)</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 thread moves from the new state to the runnable state</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When the thread gets a chance to execute, its target run() method will run</a:t>
            </a:r>
            <a:endParaRPr/>
          </a:p>
        </p:txBody>
      </p:sp>
      <p:sp>
        <p:nvSpPr>
          <p:cNvPr id="267" name="Google Shape;267;p57"/>
          <p:cNvSpPr/>
          <p:nvPr/>
        </p:nvSpPr>
        <p:spPr>
          <a:xfrm>
            <a:off x="48375" y="1623717"/>
            <a:ext cx="4472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Roboto"/>
                <a:ea typeface="Roboto"/>
                <a:cs typeface="Roboto"/>
                <a:sym typeface="Roboto"/>
              </a:rPr>
              <a:t>t.start() method following things happens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73" name="Google Shape;273;p5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74" name="Google Shape;274;p5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75" name="Google Shape;275;p5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graphicFrame>
        <p:nvGraphicFramePr>
          <p:cNvPr id="277" name="Google Shape;277;p58"/>
          <p:cNvGraphicFramePr/>
          <p:nvPr/>
        </p:nvGraphicFramePr>
        <p:xfrm>
          <a:off x="1524000" y="735853"/>
          <a:ext cx="3000000" cy="3000000"/>
        </p:xfrm>
        <a:graphic>
          <a:graphicData uri="http://schemas.openxmlformats.org/drawingml/2006/table">
            <a:tbl>
              <a:tblPr bandRow="1" firstRow="1">
                <a:noFill/>
                <a:tableStyleId>{DE8676F9-868C-4CB1-BA4C-39B7F9ABC648}</a:tableStyleId>
              </a:tblPr>
              <a:tblGrid>
                <a:gridCol w="6096000"/>
              </a:tblGrid>
              <a:tr h="370850">
                <a:tc>
                  <a:txBody>
                    <a:bodyPr/>
                    <a:lstStyle/>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package mythreading;</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public class TestMyRunnable {</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MyRunnable myrunnable = new MyRunnable();</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//Passing myrunnable object to Thread class constructor</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Thread t1 = new Thread(myrunnable);</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t1.setName("Amit-1 Thread");</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//Starting Thread t1 t1.start();</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Thread t2 = new Thread(myrunnable);</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t2.setName("Amit-2 Thread");</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t2.start();</a:t>
                      </a:r>
                      <a:endParaRPr>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lang="en">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5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83" name="Google Shape;283;p59"/>
          <p:cNvPicPr preferRelativeResize="0"/>
          <p:nvPr/>
        </p:nvPicPr>
        <p:blipFill rotWithShape="1">
          <a:blip r:embed="rId3">
            <a:alphaModFix/>
          </a:blip>
          <a:srcRect b="51127" l="41241" r="-23988" t="9529"/>
          <a:stretch/>
        </p:blipFill>
        <p:spPr>
          <a:xfrm>
            <a:off x="0" y="4538830"/>
            <a:ext cx="2512194" cy="600547"/>
          </a:xfrm>
          <a:prstGeom prst="rect">
            <a:avLst/>
          </a:prstGeom>
          <a:noFill/>
          <a:ln>
            <a:noFill/>
          </a:ln>
        </p:spPr>
      </p:pic>
      <p:pic>
        <p:nvPicPr>
          <p:cNvPr id="284" name="Google Shape;284;p5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85" name="Google Shape;285;p5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LOGIC</a:t>
            </a:r>
            <a:endParaRPr b="1" i="0" sz="1600" u="none" cap="none" strike="noStrike">
              <a:solidFill>
                <a:schemeClr val="lt1"/>
              </a:solidFill>
              <a:latin typeface="Roboto"/>
              <a:ea typeface="Roboto"/>
              <a:cs typeface="Roboto"/>
              <a:sym typeface="Roboto"/>
            </a:endParaRPr>
          </a:p>
        </p:txBody>
      </p:sp>
      <p:pic>
        <p:nvPicPr>
          <p:cNvPr id="287" name="Google Shape;287;p59"/>
          <p:cNvPicPr preferRelativeResize="0"/>
          <p:nvPr/>
        </p:nvPicPr>
        <p:blipFill rotWithShape="1">
          <a:blip r:embed="rId5">
            <a:alphaModFix/>
          </a:blip>
          <a:srcRect b="0" l="0" r="0" t="0"/>
          <a:stretch/>
        </p:blipFill>
        <p:spPr>
          <a:xfrm>
            <a:off x="3121833" y="1023938"/>
            <a:ext cx="2900334" cy="309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6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93" name="Google Shape;293;p6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94" name="Google Shape;294;p6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Roboto"/>
                <a:ea typeface="Roboto"/>
                <a:cs typeface="Roboto"/>
                <a:sym typeface="Roboto"/>
              </a:rPr>
              <a:t> THREAD SCHEDULER</a:t>
            </a:r>
            <a:endParaRPr b="1" i="0" sz="1600" u="none" cap="none" strike="noStrike">
              <a:solidFill>
                <a:schemeClr val="lt1"/>
              </a:solidFill>
              <a:latin typeface="Roboto"/>
              <a:ea typeface="Roboto"/>
              <a:cs typeface="Roboto"/>
              <a:sym typeface="Roboto"/>
            </a:endParaRPr>
          </a:p>
        </p:txBody>
      </p:sp>
      <p:sp>
        <p:nvSpPr>
          <p:cNvPr id="296" name="Google Shape;296;p60"/>
          <p:cNvSpPr/>
          <p:nvPr/>
        </p:nvSpPr>
        <p:spPr>
          <a:xfrm>
            <a:off x="-4275" y="929050"/>
            <a:ext cx="9144000" cy="30009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Thread scheduler in java is the part of the JVM that decides which thread should run</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There is no guarantee that which runnable thread will be chosen to run by the thread scheduler</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Arial"/>
                <a:ea typeface="Arial"/>
                <a:cs typeface="Arial"/>
                <a:sym typeface="Arial"/>
              </a:rPr>
              <a:t>The thread scheduler mainly uses preemptive or time slicing scheduling to schedule the threads</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Only one thread at a time can run in a single process</a:t>
            </a:r>
            <a:endParaRPr/>
          </a:p>
        </p:txBody>
      </p:sp>
      <p:pic>
        <p:nvPicPr>
          <p:cNvPr id="297" name="Google Shape;297;p6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6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03" name="Google Shape;303;p6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04" name="Google Shape;304;p6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1"/>
          <p:cNvSpPr txBox="1"/>
          <p:nvPr/>
        </p:nvSpPr>
        <p:spPr>
          <a:xfrm>
            <a:off x="0" y="228600"/>
            <a:ext cx="69552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lt1"/>
                </a:solidFill>
                <a:latin typeface="Roboto"/>
                <a:ea typeface="Roboto"/>
                <a:cs typeface="Roboto"/>
                <a:sym typeface="Roboto"/>
              </a:rPr>
              <a:t>DIFFERENCE BETWEEN PREEMPTIVE SCHEDULING AND TIME SLICING</a:t>
            </a:r>
            <a:endParaRPr b="1" i="0" sz="1600" u="none" cap="none" strike="noStrike">
              <a:solidFill>
                <a:schemeClr val="lt1"/>
              </a:solidFill>
              <a:latin typeface="Roboto"/>
              <a:ea typeface="Roboto"/>
              <a:cs typeface="Roboto"/>
              <a:sym typeface="Roboto"/>
            </a:endParaRPr>
          </a:p>
        </p:txBody>
      </p:sp>
      <p:sp>
        <p:nvSpPr>
          <p:cNvPr id="306" name="Google Shape;306;p61"/>
          <p:cNvSpPr/>
          <p:nvPr/>
        </p:nvSpPr>
        <p:spPr>
          <a:xfrm>
            <a:off x="0" y="1234925"/>
            <a:ext cx="9144000" cy="17544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Under preemptive scheduling, the highest priority task executes until it enters the waiting or dead states or a higher priority task comes into existence</a:t>
            </a:r>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Arial"/>
                <a:ea typeface="Arial"/>
                <a:cs typeface="Arial"/>
                <a:sym typeface="Arial"/>
              </a:rPr>
              <a:t>Under time slicing, a task executes for a predefined slice of time and then reenters the pool of ready tasks</a:t>
            </a:r>
            <a:endParaRPr b="0" i="0" sz="1800" u="none" cap="none" strike="noStrike">
              <a:solidFill>
                <a:srgbClr val="000000"/>
              </a:solidFill>
              <a:latin typeface="Roboto"/>
              <a:ea typeface="Roboto"/>
              <a:cs typeface="Roboto"/>
              <a:sym typeface="Roboto"/>
            </a:endParaRPr>
          </a:p>
        </p:txBody>
      </p:sp>
      <p:pic>
        <p:nvPicPr>
          <p:cNvPr id="307" name="Google Shape;307;p6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6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13" name="Google Shape;313;p6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14" name="Google Shape;314;p6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Roboto"/>
                <a:ea typeface="Roboto"/>
                <a:cs typeface="Roboto"/>
                <a:sym typeface="Roboto"/>
              </a:rPr>
              <a:t>SLEEPING A THREAD</a:t>
            </a:r>
            <a:endParaRPr b="1" i="0" sz="1600" u="none" cap="none" strike="noStrike">
              <a:solidFill>
                <a:schemeClr val="lt1"/>
              </a:solidFill>
              <a:latin typeface="Roboto"/>
              <a:ea typeface="Roboto"/>
              <a:cs typeface="Roboto"/>
              <a:sym typeface="Roboto"/>
            </a:endParaRPr>
          </a:p>
        </p:txBody>
      </p:sp>
      <p:sp>
        <p:nvSpPr>
          <p:cNvPr id="316" name="Google Shape;316;p62"/>
          <p:cNvSpPr/>
          <p:nvPr/>
        </p:nvSpPr>
        <p:spPr>
          <a:xfrm>
            <a:off x="0" y="1134175"/>
            <a:ext cx="9144000" cy="29217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Thread.sleep causes the current thread to suspend execution for a specified period</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 sz="1800" u="none" cap="none" strike="noStrike">
                <a:solidFill>
                  <a:srgbClr val="000000"/>
                </a:solidFill>
                <a:latin typeface="Roboto"/>
                <a:ea typeface="Roboto"/>
                <a:cs typeface="Roboto"/>
                <a:sym typeface="Roboto"/>
              </a:rPr>
              <a:t>This is an efficient means of making processor time available to the other threads of an application or other applications that might be running on a computer system</a:t>
            </a:r>
            <a:endParaRPr/>
          </a:p>
        </p:txBody>
      </p:sp>
      <p:pic>
        <p:nvPicPr>
          <p:cNvPr id="317" name="Google Shape;317;p6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