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7" r:id="rId5"/>
    <p:sldMasterId id="2147483698" r:id="rId6"/>
    <p:sldMasterId id="2147483699" r:id="rId7"/>
    <p:sldMasterId id="2147483700" r:id="rId8"/>
    <p:sldMasterId id="2147483701"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y="5143500" cx="9144000"/>
  <p:notesSz cx="6858000" cy="9144000"/>
  <p:embeddedFontLst>
    <p:embeddedFont>
      <p:font typeface="Roboto"/>
      <p:regular r:id="rId31"/>
      <p:bold r:id="rId32"/>
      <p:italic r:id="rId33"/>
      <p:boldItalic r:id="rId34"/>
    </p:embeddedFont>
    <p:embeddedFont>
      <p:font typeface="Aclonica"/>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6ACDA9-EB1B-427D-B3D5-D1BF85639455}">
  <a:tblStyle styleId="{E66ACDA9-EB1B-427D-B3D5-D1BF85639455}"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C55A4F9-E019-4D77-B021-27178C91749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regular.fntdata"/><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font" Target="fonts/Roboto-italic.fntdata"/><Relationship Id="rId10" Type="http://schemas.openxmlformats.org/officeDocument/2006/relationships/notesMaster" Target="notesMasters/notesMaster1.xml"/><Relationship Id="rId32" Type="http://schemas.openxmlformats.org/officeDocument/2006/relationships/font" Target="fonts/Roboto-bold.fntdata"/><Relationship Id="rId13" Type="http://schemas.openxmlformats.org/officeDocument/2006/relationships/slide" Target="slides/slide3.xml"/><Relationship Id="rId35" Type="http://schemas.openxmlformats.org/officeDocument/2006/relationships/font" Target="fonts/Aclonica-regular.fntdata"/><Relationship Id="rId12" Type="http://schemas.openxmlformats.org/officeDocument/2006/relationships/slide" Target="slides/slide2.xml"/><Relationship Id="rId34" Type="http://schemas.openxmlformats.org/officeDocument/2006/relationships/font" Target="fonts/Roboto-boldItalic.fntdata"/><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56985f76f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756985f76f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56985f76f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756985f76f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Output: Name of t1:Thread-0</a:t>
            </a:r>
            <a:endParaRPr/>
          </a:p>
          <a:p>
            <a:pPr indent="0" lvl="0" marL="0" rtl="0" algn="l">
              <a:lnSpc>
                <a:spcPct val="100000"/>
              </a:lnSpc>
              <a:spcBef>
                <a:spcPts val="0"/>
              </a:spcBef>
              <a:spcAft>
                <a:spcPts val="0"/>
              </a:spcAft>
              <a:buSzPts val="1100"/>
              <a:buNone/>
            </a:pPr>
            <a:r>
              <a:rPr lang="en"/>
              <a:t> Name of t2:</a:t>
            </a:r>
            <a:endParaRPr/>
          </a:p>
          <a:p>
            <a:pPr indent="0" lvl="0" marL="0" rtl="0" algn="l">
              <a:lnSpc>
                <a:spcPct val="100000"/>
              </a:lnSpc>
              <a:spcBef>
                <a:spcPts val="0"/>
              </a:spcBef>
              <a:spcAft>
                <a:spcPts val="0"/>
              </a:spcAft>
              <a:buSzPts val="1100"/>
              <a:buNone/>
            </a:pPr>
            <a:r>
              <a:rPr lang="en"/>
              <a:t>Thread-1 id of t1:8 </a:t>
            </a:r>
            <a:endParaRPr/>
          </a:p>
          <a:p>
            <a:pPr indent="0" lvl="0" marL="0" rtl="0" algn="l">
              <a:lnSpc>
                <a:spcPct val="100000"/>
              </a:lnSpc>
              <a:spcBef>
                <a:spcPts val="0"/>
              </a:spcBef>
              <a:spcAft>
                <a:spcPts val="0"/>
              </a:spcAft>
              <a:buSzPts val="1100"/>
              <a:buNone/>
            </a:pPr>
            <a:r>
              <a:rPr lang="en"/>
              <a:t>running... </a:t>
            </a:r>
            <a:endParaRPr/>
          </a:p>
          <a:p>
            <a:pPr indent="0" lvl="0" marL="0" rtl="0" algn="l">
              <a:lnSpc>
                <a:spcPct val="100000"/>
              </a:lnSpc>
              <a:spcBef>
                <a:spcPts val="0"/>
              </a:spcBef>
              <a:spcAft>
                <a:spcPts val="0"/>
              </a:spcAft>
              <a:buSzPts val="1100"/>
              <a:buNone/>
            </a:pPr>
            <a:r>
              <a:rPr lang="en"/>
              <a:t>After changeling name of t1:</a:t>
            </a:r>
            <a:r>
              <a:rPr lang="en">
                <a:latin typeface="Consolas"/>
                <a:ea typeface="Consolas"/>
                <a:cs typeface="Consolas"/>
                <a:sym typeface="Consolas"/>
              </a:rPr>
              <a:t>sam andwerson</a:t>
            </a:r>
            <a:endParaRPr>
              <a:latin typeface="Consolas"/>
              <a:ea typeface="Consolas"/>
              <a:cs typeface="Consolas"/>
              <a:sym typeface="Consolas"/>
            </a:endParaRPr>
          </a:p>
          <a:p>
            <a:pPr indent="0" lvl="0" marL="0" rtl="0" algn="l">
              <a:lnSpc>
                <a:spcPct val="100000"/>
              </a:lnSpc>
              <a:spcBef>
                <a:spcPts val="0"/>
              </a:spcBef>
              <a:spcAft>
                <a:spcPts val="0"/>
              </a:spcAft>
              <a:buSzPts val="1100"/>
              <a:buNone/>
            </a:pPr>
            <a:r>
              <a:rPr lang="en"/>
              <a:t>running...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aab90385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7aab9038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aab90385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7aab90385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aab90385e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7aab90385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aab90385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7aab90385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Thread-0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Thread-0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Thread-0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Thread-0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Thread-0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main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main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main in control</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main in control</a:t>
            </a:r>
            <a:endParaRPr sz="1150">
              <a:solidFill>
                <a:schemeClr val="dk1"/>
              </a:solidFill>
              <a:latin typeface="Consolas"/>
              <a:ea typeface="Consolas"/>
              <a:cs typeface="Consolas"/>
              <a:sym typeface="Consolas"/>
            </a:endParaRPr>
          </a:p>
          <a:p>
            <a:pPr indent="0" lvl="0" marL="101600" marR="101600" rtl="0" algn="l">
              <a:lnSpc>
                <a:spcPct val="158000"/>
              </a:lnSpc>
              <a:spcBef>
                <a:spcPts val="0"/>
              </a:spcBef>
              <a:spcAft>
                <a:spcPts val="0"/>
              </a:spcAft>
              <a:buClr>
                <a:schemeClr val="dk1"/>
              </a:buClr>
              <a:buSzPts val="1100"/>
              <a:buFont typeface="Arial"/>
              <a:buNone/>
            </a:pPr>
            <a:r>
              <a:rPr lang="en" sz="1150">
                <a:solidFill>
                  <a:schemeClr val="dk1"/>
                </a:solidFill>
                <a:latin typeface="Consolas"/>
                <a:ea typeface="Consolas"/>
                <a:cs typeface="Consolas"/>
                <a:sym typeface="Consolas"/>
              </a:rPr>
              <a:t>main in control</a:t>
            </a:r>
            <a:endParaRPr sz="1150">
              <a:solidFill>
                <a:schemeClr val="dk1"/>
              </a:solidFill>
              <a:latin typeface="Consolas"/>
              <a:ea typeface="Consolas"/>
              <a:cs typeface="Consolas"/>
              <a:sym typeface="Consolas"/>
            </a:endParaRPr>
          </a:p>
          <a:p>
            <a:pPr indent="0" lvl="0" marL="0" rtl="0" algn="l">
              <a:lnSpc>
                <a:spcPct val="100000"/>
              </a:lnSpc>
              <a:spcBef>
                <a:spcPts val="800"/>
              </a:spcBef>
              <a:spcAft>
                <a:spcPts val="0"/>
              </a:spcAft>
              <a:buSzPts val="1100"/>
              <a:buNone/>
            </a:pPr>
            <a:r>
              <a:rPr lang="en" sz="1200">
                <a:solidFill>
                  <a:schemeClr val="dk1"/>
                </a:solidFill>
                <a:highlight>
                  <a:srgbClr val="FFFFFF"/>
                </a:highlight>
                <a:latin typeface="Roboto"/>
                <a:ea typeface="Roboto"/>
                <a:cs typeface="Roboto"/>
                <a:sym typeface="Roboto"/>
              </a:rPr>
              <a:t>Output may vary in machine to machine but chances of execution of yield() thread first is higher than the other thread because main thread is always pausing its execution and giving chance to child thread(with same priority).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aab90385e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7aab90385e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aab90385e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7aab90385e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aab90385e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7aab90385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F1 </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true</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true</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F1 </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FORMULA </a:t>
            </a:r>
            <a:endParaRPr sz="1150">
              <a:solidFill>
                <a:schemeClr val="dk1"/>
              </a:solidFill>
              <a:latin typeface="Consolas"/>
              <a:ea typeface="Consolas"/>
              <a:cs typeface="Consolas"/>
              <a:sym typeface="Consolas"/>
            </a:endParaRPr>
          </a:p>
          <a:p>
            <a:pPr indent="0" lvl="0" marL="127000" marR="50800" rtl="0" algn="l">
              <a:lnSpc>
                <a:spcPct val="158000"/>
              </a:lnSpc>
              <a:spcBef>
                <a:spcPts val="0"/>
              </a:spcBef>
              <a:spcAft>
                <a:spcPts val="0"/>
              </a:spcAft>
              <a:buClr>
                <a:schemeClr val="dk1"/>
              </a:buClr>
              <a:buSzPts val="1100"/>
              <a:buFont typeface="Arial"/>
              <a:buNone/>
            </a:pPr>
            <a:r>
              <a:rPr lang="en" sz="1150">
                <a:solidFill>
                  <a:schemeClr val="dk1"/>
                </a:solidFill>
                <a:latin typeface="Consolas"/>
                <a:ea typeface="Consolas"/>
                <a:cs typeface="Consolas"/>
                <a:sym typeface="Consolas"/>
              </a:rPr>
              <a:t>FORMULA</a:t>
            </a:r>
            <a:endParaRPr sz="1150">
              <a:solidFill>
                <a:schemeClr val="dk1"/>
              </a:solidFill>
              <a:latin typeface="Consolas"/>
              <a:ea typeface="Consolas"/>
              <a:cs typeface="Consolas"/>
              <a:sym typeface="Consolas"/>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aab903a9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7aab903a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latin typeface="Consolas"/>
                <a:ea typeface="Consolas"/>
                <a:cs typeface="Consolas"/>
                <a:sym typeface="Consolas"/>
              </a:rPr>
              <a:t>FORMULAS....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200">
                <a:solidFill>
                  <a:schemeClr val="dk1"/>
                </a:solidFill>
                <a:latin typeface="Consolas"/>
                <a:ea typeface="Consolas"/>
                <a:cs typeface="Consolas"/>
                <a:sym typeface="Consolas"/>
              </a:rPr>
              <a:t>true</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200">
                <a:solidFill>
                  <a:schemeClr val="dk1"/>
                </a:solidFill>
                <a:latin typeface="Consolas"/>
                <a:ea typeface="Consolas"/>
                <a:cs typeface="Consolas"/>
                <a:sym typeface="Consolas"/>
              </a:rPr>
              <a:t>true</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200">
                <a:solidFill>
                  <a:schemeClr val="dk1"/>
                </a:solidFill>
                <a:latin typeface="Consolas"/>
                <a:ea typeface="Consolas"/>
                <a:cs typeface="Consolas"/>
                <a:sym typeface="Consolas"/>
              </a:rPr>
              <a:t>FORMULAS....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200">
                <a:solidFill>
                  <a:schemeClr val="dk1"/>
                </a:solidFill>
                <a:latin typeface="Consolas"/>
                <a:ea typeface="Consolas"/>
                <a:cs typeface="Consolas"/>
                <a:sym typeface="Consolas"/>
              </a:rPr>
              <a:t>CHEMISTRY..... </a:t>
            </a:r>
            <a:endParaRPr sz="1200">
              <a:solidFill>
                <a:schemeClr val="dk1"/>
              </a:solidFill>
              <a:latin typeface="Consolas"/>
              <a:ea typeface="Consolas"/>
              <a:cs typeface="Consolas"/>
              <a:sym typeface="Consolas"/>
            </a:endParaRPr>
          </a:p>
          <a:p>
            <a:pPr indent="0" lvl="0" marL="127000" marR="50800" rtl="0" algn="l">
              <a:lnSpc>
                <a:spcPct val="158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CHEMISTRY.....</a:t>
            </a:r>
            <a:endParaRPr sz="1200">
              <a:solidFill>
                <a:schemeClr val="dk1"/>
              </a:solidFill>
              <a:latin typeface="Consolas"/>
              <a:ea typeface="Consolas"/>
              <a:cs typeface="Consolas"/>
              <a:sym typeface="Consolas"/>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ee5a62d75f2f2fd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ee5a62d75f2f2fd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rPr lang="en"/>
              <a:t>RUNNING……..</a:t>
            </a:r>
            <a:endParaRPr/>
          </a:p>
          <a:p>
            <a:pPr indent="0" lvl="0" marL="0" rtl="0" algn="l">
              <a:lnSpc>
                <a:spcPct val="100000"/>
              </a:lnSpc>
              <a:spcBef>
                <a:spcPts val="0"/>
              </a:spcBef>
              <a:spcAft>
                <a:spcPts val="0"/>
              </a:spcAft>
              <a:buSzPts val="1100"/>
              <a:buNone/>
            </a:pPr>
            <a:r>
              <a:rPr lang="en"/>
              <a:t>RUNNING……</a:t>
            </a:r>
            <a:endParaRPr/>
          </a:p>
          <a:p>
            <a:pPr indent="0" lvl="0" marL="0" rtl="0" algn="l">
              <a:lnSpc>
                <a:spcPct val="100000"/>
              </a:lnSpc>
              <a:spcBef>
                <a:spcPts val="0"/>
              </a:spcBef>
              <a:spcAft>
                <a:spcPts val="0"/>
              </a:spcAft>
              <a:buSzPts val="1100"/>
              <a:buNone/>
            </a:pP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56985f76f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756985f76f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56985f76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756985f76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56985f76f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756985f76f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56985f76f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756985f76f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56985f76f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756985f76f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Output:running...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56985f76f_2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756985f76f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56985f76f_2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756985f76f_2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56985f76f_2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756985f76f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Output:1 2 3 4 5 1 1 2 2 3 3 4 4 5 5 </a:t>
            </a:r>
            <a:endParaRPr/>
          </a:p>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when t1 completes its task then t2 and t3 starts executing.</a:t>
            </a:r>
            <a:br>
              <a:rPr lang="en"/>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56985f76f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756985f76f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2" name="Google Shape;62;p1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3" name="Google Shape;63;p1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4" name="Google Shape;64;p1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0" name="Google Shape;70;p1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1" name="Google Shape;71;p1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2" name="Google Shape;72;p1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9" name="Google Shape;79;p1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0" name="Google Shape;80;p1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1" name="Google Shape;81;p1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6" name="Google Shape;86;p1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7" name="Google Shape;87;p1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8" name="Google Shape;88;p1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94" name="Google Shape;94;p1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95" name="Google Shape;95;p1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96" name="Google Shape;96;p1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7" name="Shape 97"/>
        <p:cNvGrpSpPr/>
        <p:nvPr/>
      </p:nvGrpSpPr>
      <p:grpSpPr>
        <a:xfrm>
          <a:off x="0" y="0"/>
          <a:ext cx="0" cy="0"/>
          <a:chOff x="0" y="0"/>
          <a:chExt cx="0" cy="0"/>
        </a:xfrm>
      </p:grpSpPr>
      <p:sp>
        <p:nvSpPr>
          <p:cNvPr id="98" name="Google Shape;9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01" name="Google Shape;101;p2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02" name="Google Shape;102;p2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03" name="Google Shape;103;p2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1" name="Google Shape;111;p2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2" name="Google Shape;112;p2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13" name="Google Shape;113;p2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8" name="Google Shape;118;p2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9" name="Google Shape;119;p2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0" name="Google Shape;120;p2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26" name="Google Shape;126;p2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27" name="Google Shape;127;p2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8" name="Google Shape;128;p2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32" name="Google Shape;132;p2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33" name="Google Shape;133;p2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34" name="Google Shape;134;p2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9" name="Shape 13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3" name="Google Shape;1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6" name="Google Shape;1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0" name="Shape 150"/>
        <p:cNvGrpSpPr/>
        <p:nvPr/>
      </p:nvGrpSpPr>
      <p:grpSpPr>
        <a:xfrm>
          <a:off x="0" y="0"/>
          <a:ext cx="0" cy="0"/>
          <a:chOff x="0" y="0"/>
          <a:chExt cx="0" cy="0"/>
        </a:xfrm>
      </p:grpSpPr>
      <p:sp>
        <p:nvSpPr>
          <p:cNvPr id="151" name="Google Shape;15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2" name="Google Shape;1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6" name="Google Shape;15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7" name="Google Shape;15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8" name="Google Shape;1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1" name="Google Shape;1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2" name="Shape 162"/>
        <p:cNvGrpSpPr/>
        <p:nvPr/>
      </p:nvGrpSpPr>
      <p:grpSpPr>
        <a:xfrm>
          <a:off x="0" y="0"/>
          <a:ext cx="0" cy="0"/>
          <a:chOff x="0" y="0"/>
          <a:chExt cx="0" cy="0"/>
        </a:xfrm>
      </p:grpSpPr>
      <p:sp>
        <p:nvSpPr>
          <p:cNvPr id="163" name="Google Shape;163;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4" name="Google Shape;164;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5" name="Google Shape;16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 name="Google Shape;17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5" name="Shape 17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9" name="Google Shape;17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0" name="Shape 180"/>
        <p:cNvGrpSpPr/>
        <p:nvPr/>
      </p:nvGrpSpPr>
      <p:grpSpPr>
        <a:xfrm>
          <a:off x="0" y="0"/>
          <a:ext cx="0" cy="0"/>
          <a:chOff x="0" y="0"/>
          <a:chExt cx="0" cy="0"/>
        </a:xfrm>
      </p:grpSpPr>
      <p:sp>
        <p:nvSpPr>
          <p:cNvPr id="181" name="Google Shape;18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5" name="Shape 20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6" name="Shape 206"/>
        <p:cNvGrpSpPr/>
        <p:nvPr/>
      </p:nvGrpSpPr>
      <p:grpSpPr>
        <a:xfrm>
          <a:off x="0" y="0"/>
          <a:ext cx="0" cy="0"/>
          <a:chOff x="0" y="0"/>
          <a:chExt cx="0" cy="0"/>
        </a:xfrm>
      </p:grpSpPr>
      <p:sp>
        <p:nvSpPr>
          <p:cNvPr id="207" name="Google Shape;20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8" name="Google Shape;20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09" name="Google Shape;20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0" name="Shape 210"/>
        <p:cNvGrpSpPr/>
        <p:nvPr/>
      </p:nvGrpSpPr>
      <p:grpSpPr>
        <a:xfrm>
          <a:off x="0" y="0"/>
          <a:ext cx="0" cy="0"/>
          <a:chOff x="0" y="0"/>
          <a:chExt cx="0" cy="0"/>
        </a:xfrm>
      </p:grpSpPr>
      <p:sp>
        <p:nvSpPr>
          <p:cNvPr id="211" name="Google Shape;211;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12" name="Google Shape;21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3" name="Shape 213"/>
        <p:cNvGrpSpPr/>
        <p:nvPr/>
      </p:nvGrpSpPr>
      <p:grpSpPr>
        <a:xfrm>
          <a:off x="0" y="0"/>
          <a:ext cx="0" cy="0"/>
          <a:chOff x="0" y="0"/>
          <a:chExt cx="0" cy="0"/>
        </a:xfrm>
      </p:grpSpPr>
      <p:sp>
        <p:nvSpPr>
          <p:cNvPr id="214" name="Google Shape;21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16" name="Shape 216"/>
        <p:cNvGrpSpPr/>
        <p:nvPr/>
      </p:nvGrpSpPr>
      <p:grpSpPr>
        <a:xfrm>
          <a:off x="0" y="0"/>
          <a:ext cx="0" cy="0"/>
          <a:chOff x="0" y="0"/>
          <a:chExt cx="0" cy="0"/>
        </a:xfrm>
      </p:grpSpPr>
      <p:sp>
        <p:nvSpPr>
          <p:cNvPr id="217" name="Google Shape;21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18" name="Google Shape;21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9" name="Shape 219"/>
        <p:cNvGrpSpPr/>
        <p:nvPr/>
      </p:nvGrpSpPr>
      <p:grpSpPr>
        <a:xfrm>
          <a:off x="0" y="0"/>
          <a:ext cx="0" cy="0"/>
          <a:chOff x="0" y="0"/>
          <a:chExt cx="0" cy="0"/>
        </a:xfrm>
      </p:grpSpPr>
      <p:sp>
        <p:nvSpPr>
          <p:cNvPr id="220" name="Google Shape;220;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22" name="Google Shape;222;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24" name="Google Shape;22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5" name="Shape 225"/>
        <p:cNvGrpSpPr/>
        <p:nvPr/>
      </p:nvGrpSpPr>
      <p:grpSpPr>
        <a:xfrm>
          <a:off x="0" y="0"/>
          <a:ext cx="0" cy="0"/>
          <a:chOff x="0" y="0"/>
          <a:chExt cx="0" cy="0"/>
        </a:xfrm>
      </p:grpSpPr>
      <p:sp>
        <p:nvSpPr>
          <p:cNvPr id="226" name="Google Shape;226;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227" name="Google Shape;22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28" name="Shape 228"/>
        <p:cNvGrpSpPr/>
        <p:nvPr/>
      </p:nvGrpSpPr>
      <p:grpSpPr>
        <a:xfrm>
          <a:off x="0" y="0"/>
          <a:ext cx="0" cy="0"/>
          <a:chOff x="0" y="0"/>
          <a:chExt cx="0" cy="0"/>
        </a:xfrm>
      </p:grpSpPr>
      <p:sp>
        <p:nvSpPr>
          <p:cNvPr id="229" name="Google Shape;229;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30" name="Google Shape;230;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31" name="Google Shape;23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2" name="Shape 232"/>
        <p:cNvGrpSpPr/>
        <p:nvPr/>
      </p:nvGrpSpPr>
      <p:grpSpPr>
        <a:xfrm>
          <a:off x="0" y="0"/>
          <a:ext cx="0" cy="0"/>
          <a:chOff x="0" y="0"/>
          <a:chExt cx="0" cy="0"/>
        </a:xfrm>
      </p:grpSpPr>
      <p:sp>
        <p:nvSpPr>
          <p:cNvPr id="233" name="Google Shape;23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0"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0" Type="http://schemas.openxmlformats.org/officeDocument/2006/relationships/theme" Target="../theme/theme6.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10" Type="http://schemas.openxmlformats.org/officeDocument/2006/relationships/theme" Target="../theme/theme3.xml"/><Relationship Id="rId9" Type="http://schemas.openxmlformats.org/officeDocument/2006/relationships/slideLayout" Target="../slideLayouts/slideLayout49.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8" name="Google Shape;1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0" name="Google Shape;17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1" name="Google Shape;17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01" name="Shape 201"/>
        <p:cNvGrpSpPr/>
        <p:nvPr/>
      </p:nvGrpSpPr>
      <p:grpSpPr>
        <a:xfrm>
          <a:off x="0" y="0"/>
          <a:ext cx="0" cy="0"/>
          <a:chOff x="0" y="0"/>
          <a:chExt cx="0" cy="0"/>
        </a:xfrm>
      </p:grpSpPr>
      <p:sp>
        <p:nvSpPr>
          <p:cNvPr id="202" name="Google Shape;20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3" name="Google Shape;20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4" name="Google Shape;20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55"/>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27" name="Google Shape;327;p6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28" name="Google Shape;328;p6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30" name="Google Shape;330;p64"/>
          <p:cNvGraphicFramePr/>
          <p:nvPr/>
        </p:nvGraphicFramePr>
        <p:xfrm>
          <a:off x="376150" y="1118250"/>
          <a:ext cx="3000000" cy="3000000"/>
        </p:xfrm>
        <a:graphic>
          <a:graphicData uri="http://schemas.openxmlformats.org/drawingml/2006/table">
            <a:tbl>
              <a:tblPr>
                <a:noFill/>
                <a:tableStyleId>{2C55A4F9-E019-4D77-B021-27178C917497}</a:tableStyleId>
              </a:tblPr>
              <a:tblGrid>
                <a:gridCol w="3907675"/>
                <a:gridCol w="3907675"/>
              </a:tblGrid>
              <a:tr h="381000">
                <a:tc>
                  <a:txBody>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Class Naming extends Thread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void run()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System.out.println("running...");</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TestMultiNaming1 t1 = new TestMultiNaming1();</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TestMultiNaming1 t2 = new TestMultiNaming1();</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System.out.println("Name of t1:" + t1.getName());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System.out.println("Name of t2:" + t2.getName());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  </a:t>
                      </a:r>
                      <a:r>
                        <a:rPr lang="en">
                          <a:latin typeface="Consolas"/>
                          <a:ea typeface="Consolas"/>
                          <a:cs typeface="Consolas"/>
                          <a:sym typeface="Consolas"/>
                        </a:rPr>
                        <a:t>  	t1.start();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t2.start();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t1.setName(“sam andwerson”);</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System.out.println("After changing name of t1:" + t1.getName());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pic>
        <p:nvPicPr>
          <p:cNvPr id="331" name="Google Shape;331;p6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6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37" name="Google Shape;337;p65"/>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38" name="Google Shape;338;p6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Yield </a:t>
            </a:r>
            <a:endParaRPr b="1" i="0" sz="1600" u="none" cap="none" strike="noStrike">
              <a:solidFill>
                <a:schemeClr val="lt1"/>
              </a:solidFill>
              <a:latin typeface="Roboto"/>
              <a:ea typeface="Roboto"/>
              <a:cs typeface="Roboto"/>
              <a:sym typeface="Roboto"/>
            </a:endParaRPr>
          </a:p>
        </p:txBody>
      </p:sp>
      <p:pic>
        <p:nvPicPr>
          <p:cNvPr id="340" name="Google Shape;340;p6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41" name="Google Shape;341;p65"/>
          <p:cNvSpPr txBox="1"/>
          <p:nvPr/>
        </p:nvSpPr>
        <p:spPr>
          <a:xfrm>
            <a:off x="210700" y="991500"/>
            <a:ext cx="8775000" cy="33807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Roboto"/>
              <a:buChar char="●"/>
            </a:pPr>
            <a:r>
              <a:rPr b="1" lang="en" sz="1800">
                <a:solidFill>
                  <a:schemeClr val="dk1"/>
                </a:solidFill>
                <a:highlight>
                  <a:srgbClr val="FFFFFF"/>
                </a:highlight>
                <a:latin typeface="Roboto"/>
                <a:ea typeface="Roboto"/>
                <a:cs typeface="Roboto"/>
                <a:sym typeface="Roboto"/>
              </a:rPr>
              <a:t>yield() </a:t>
            </a:r>
            <a:r>
              <a:rPr lang="en" sz="1800">
                <a:solidFill>
                  <a:schemeClr val="dk1"/>
                </a:solidFill>
                <a:highlight>
                  <a:srgbClr val="FFFFFF"/>
                </a:highlight>
                <a:latin typeface="Roboto"/>
                <a:ea typeface="Roboto"/>
                <a:cs typeface="Roboto"/>
                <a:sym typeface="Roboto"/>
              </a:rPr>
              <a:t>basically means that the thread is not doing anything particularly important and if any other threads or processes need to be run, they should run. Otherwise, the current thread will continue to run.</a:t>
            </a:r>
            <a:endParaRPr sz="1800">
              <a:solidFill>
                <a:schemeClr val="dk1"/>
              </a:solidFill>
              <a:highlight>
                <a:srgbClr val="FFFFFF"/>
              </a:highlight>
              <a:latin typeface="Roboto"/>
              <a:ea typeface="Roboto"/>
              <a:cs typeface="Roboto"/>
              <a:sym typeface="Roboto"/>
            </a:endParaRPr>
          </a:p>
          <a:p>
            <a:pPr indent="0" lvl="0" marL="457200" rtl="0" algn="just">
              <a:lnSpc>
                <a:spcPct val="150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Whenever a thread calls java.lang.Thread.yield method, it gives hint to the thread scheduler that it is ready to pause its execution. </a:t>
            </a:r>
            <a:endParaRPr sz="1800">
              <a:solidFill>
                <a:schemeClr val="dk1"/>
              </a:solidFill>
              <a:highlight>
                <a:srgbClr val="FFFFFF"/>
              </a:highlight>
              <a:latin typeface="Roboto"/>
              <a:ea typeface="Roboto"/>
              <a:cs typeface="Roboto"/>
              <a:sym typeface="Roboto"/>
            </a:endParaRPr>
          </a:p>
          <a:p>
            <a:pPr indent="0" lvl="0" marL="457200" rtl="0" algn="just">
              <a:lnSpc>
                <a:spcPct val="150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Thread scheduler is free to ignore this hint.</a:t>
            </a:r>
            <a:endParaRPr sz="1800">
              <a:solidFill>
                <a:schemeClr val="dk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47" name="Google Shape;347;p66"/>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48" name="Google Shape;348;p6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350" name="Google Shape;350;p6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51" name="Google Shape;351;p66"/>
          <p:cNvSpPr txBox="1"/>
          <p:nvPr/>
        </p:nvSpPr>
        <p:spPr>
          <a:xfrm>
            <a:off x="111550" y="824975"/>
            <a:ext cx="8638500" cy="2255700"/>
          </a:xfrm>
          <a:prstGeom prst="rect">
            <a:avLst/>
          </a:prstGeom>
          <a:noFill/>
          <a:ln>
            <a:noFill/>
          </a:ln>
        </p:spPr>
        <p:txBody>
          <a:bodyPr anchorCtr="0" anchor="t" bIns="91425" lIns="91425" spcFirstLastPara="1" rIns="91425" wrap="square" tIns="91425">
            <a:noAutofit/>
          </a:bodyPr>
          <a:lstStyle/>
          <a:p>
            <a:pPr indent="-342900" lvl="0" marL="8001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If any thread executes yield method , thread scheduler checks if there is any thread with same or high priority than this thread. </a:t>
            </a:r>
            <a:endParaRPr sz="1800">
              <a:solidFill>
                <a:schemeClr val="dk1"/>
              </a:solidFill>
              <a:highlight>
                <a:srgbClr val="FFFFFF"/>
              </a:highlight>
              <a:latin typeface="Roboto"/>
              <a:ea typeface="Roboto"/>
              <a:cs typeface="Roboto"/>
              <a:sym typeface="Roboto"/>
            </a:endParaRPr>
          </a:p>
          <a:p>
            <a:pPr indent="0" lvl="0" marL="457200" rtl="0" algn="just">
              <a:lnSpc>
                <a:spcPct val="150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0" lvl="0" marL="457200" rtl="0" algn="just">
              <a:lnSpc>
                <a:spcPct val="150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8001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If processor finds any thread with higher or same priority then it will move the current thread to Ready/Runnable state and give processor to other thread and if not – current thread will keep executing.</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57" name="Google Shape;357;p67"/>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58" name="Google Shape;358;p6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pic>
        <p:nvPicPr>
          <p:cNvPr id="360" name="Google Shape;360;p6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361" name="Google Shape;361;p67"/>
          <p:cNvGraphicFramePr/>
          <p:nvPr/>
        </p:nvGraphicFramePr>
        <p:xfrm>
          <a:off x="258450" y="1191425"/>
          <a:ext cx="3000000" cy="3000000"/>
        </p:xfrm>
        <a:graphic>
          <a:graphicData uri="http://schemas.openxmlformats.org/drawingml/2006/table">
            <a:tbl>
              <a:tblPr>
                <a:noFill/>
                <a:tableStyleId>{2C55A4F9-E019-4D77-B021-27178C917497}</a:tableStyleId>
              </a:tblPr>
              <a:tblGrid>
                <a:gridCol w="7239000"/>
              </a:tblGrid>
              <a:tr h="381000">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import java.lang.*;</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MyThread extending Thread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class MyThread extends Thread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public void run()</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for (int i=0; i&lt;5 ; i++)</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System.out.println(Thread.currentThread().getName()</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 " in control");</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67" name="Google Shape;367;p68"/>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68" name="Google Shape;368;p6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CONTINUED...</a:t>
            </a:r>
            <a:endParaRPr b="1" i="0" sz="1600" u="none" cap="none" strike="noStrike">
              <a:solidFill>
                <a:schemeClr val="lt1"/>
              </a:solidFill>
              <a:latin typeface="Roboto"/>
              <a:ea typeface="Roboto"/>
              <a:cs typeface="Roboto"/>
              <a:sym typeface="Roboto"/>
            </a:endParaRPr>
          </a:p>
        </p:txBody>
      </p:sp>
      <p:pic>
        <p:nvPicPr>
          <p:cNvPr id="370" name="Google Shape;370;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371" name="Google Shape;371;p68"/>
          <p:cNvGraphicFramePr/>
          <p:nvPr/>
        </p:nvGraphicFramePr>
        <p:xfrm>
          <a:off x="152400" y="785100"/>
          <a:ext cx="3000000" cy="3000000"/>
        </p:xfrm>
        <a:graphic>
          <a:graphicData uri="http://schemas.openxmlformats.org/drawingml/2006/table">
            <a:tbl>
              <a:tblPr>
                <a:noFill/>
                <a:tableStyleId>{2C55A4F9-E019-4D77-B021-27178C917497}</a:tableStyleId>
              </a:tblPr>
              <a:tblGrid>
                <a:gridCol w="8596150"/>
              </a:tblGrid>
              <a:tr h="381000">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public class yieldDemo</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public static void main(String[]args)</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MyThread t = new MyThread();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t.start();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for (int i=0; i&lt;5; i++)</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 Control passes to child thread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Thread.yield();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 After execution of child Thread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a:solidFill>
                            <a:schemeClr val="dk1"/>
                          </a:solidFill>
                          <a:highlight>
                            <a:srgbClr val="FFFFFF"/>
                          </a:highlight>
                          <a:latin typeface="Consolas"/>
                          <a:ea typeface="Consolas"/>
                          <a:cs typeface="Consolas"/>
                          <a:sym typeface="Consolas"/>
                        </a:rPr>
                        <a:t>            // main thread takes over</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r>
                        <a:rPr lang="en">
                          <a:solidFill>
                            <a:schemeClr val="dk1"/>
                          </a:solidFill>
                          <a:highlight>
                            <a:srgbClr val="FFFFFF"/>
                          </a:highlight>
                          <a:latin typeface="Consolas"/>
                          <a:ea typeface="Consolas"/>
                          <a:cs typeface="Consolas"/>
                          <a:sym typeface="Consolas"/>
                        </a:rPr>
                        <a:t>System.out.println(Thread.currentThread().getName()</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 " in control");</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77" name="Google Shape;377;p69"/>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78" name="Google Shape;378;p6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NOTE:</a:t>
            </a:r>
            <a:endParaRPr b="1" i="0" sz="1600" u="none" cap="none" strike="noStrike">
              <a:solidFill>
                <a:schemeClr val="lt1"/>
              </a:solidFill>
              <a:latin typeface="Roboto"/>
              <a:ea typeface="Roboto"/>
              <a:cs typeface="Roboto"/>
              <a:sym typeface="Roboto"/>
            </a:endParaRPr>
          </a:p>
        </p:txBody>
      </p:sp>
      <p:pic>
        <p:nvPicPr>
          <p:cNvPr id="380" name="Google Shape;380;p6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81" name="Google Shape;381;p69"/>
          <p:cNvSpPr txBox="1"/>
          <p:nvPr/>
        </p:nvSpPr>
        <p:spPr>
          <a:xfrm>
            <a:off x="53250" y="1161963"/>
            <a:ext cx="8932200" cy="3000000"/>
          </a:xfrm>
          <a:prstGeom prst="rect">
            <a:avLst/>
          </a:prstGeom>
          <a:noFill/>
          <a:ln>
            <a:noFill/>
          </a:ln>
        </p:spPr>
        <p:txBody>
          <a:bodyPr anchorCtr="0" anchor="t" bIns="91425" lIns="91425" spcFirstLastPara="1" rIns="91425" wrap="square" tIns="91425">
            <a:noAutofit/>
          </a:bodyPr>
          <a:lstStyle/>
          <a:p>
            <a:pPr indent="-342900" lvl="0" marL="800100" rtl="0" algn="l">
              <a:lnSpc>
                <a:spcPct val="158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Once a thread has executed yield method and there are many threads with same priority is waiting for processor, then we can't specify which thread will get execution chance first.</a:t>
            </a:r>
            <a:endParaRPr sz="1800">
              <a:solidFill>
                <a:schemeClr val="dk1"/>
              </a:solidFill>
              <a:highlight>
                <a:srgbClr val="FFFFFF"/>
              </a:highlight>
              <a:latin typeface="Roboto"/>
              <a:ea typeface="Roboto"/>
              <a:cs typeface="Roboto"/>
              <a:sym typeface="Roboto"/>
            </a:endParaRPr>
          </a:p>
          <a:p>
            <a:pPr indent="-342900" lvl="0" marL="800100" rtl="0" algn="l">
              <a:lnSpc>
                <a:spcPct val="158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The thread which executes the yield method will enter in the Runnable state from Running state.</a:t>
            </a:r>
            <a:endParaRPr sz="1800">
              <a:solidFill>
                <a:schemeClr val="dk1"/>
              </a:solidFill>
              <a:highlight>
                <a:srgbClr val="FFFFFF"/>
              </a:highlight>
              <a:latin typeface="Roboto"/>
              <a:ea typeface="Roboto"/>
              <a:cs typeface="Roboto"/>
              <a:sym typeface="Roboto"/>
            </a:endParaRPr>
          </a:p>
          <a:p>
            <a:pPr indent="-342900" lvl="0" marL="800100" rtl="0" algn="l">
              <a:lnSpc>
                <a:spcPct val="158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Once a thread pauses its execution, we can't specify when it will get chance again it depends on thread scheduler.</a:t>
            </a:r>
            <a:endParaRPr sz="1800">
              <a:solidFill>
                <a:schemeClr val="dk1"/>
              </a:solidFill>
              <a:highlight>
                <a:srgbClr val="FFFFFF"/>
              </a:highlight>
              <a:latin typeface="Roboto"/>
              <a:ea typeface="Roboto"/>
              <a:cs typeface="Roboto"/>
              <a:sym typeface="Roboto"/>
            </a:endParaRPr>
          </a:p>
          <a:p>
            <a:pPr indent="0" lvl="0" marL="457200" rtl="0" algn="l">
              <a:lnSpc>
                <a:spcPct val="158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7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87" name="Google Shape;387;p70"/>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88" name="Google Shape;388;p7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isAlive()</a:t>
            </a:r>
            <a:endParaRPr b="1" i="0" sz="1600" u="none" cap="none" strike="noStrike">
              <a:solidFill>
                <a:schemeClr val="lt1"/>
              </a:solidFill>
              <a:latin typeface="Roboto"/>
              <a:ea typeface="Roboto"/>
              <a:cs typeface="Roboto"/>
              <a:sym typeface="Roboto"/>
            </a:endParaRPr>
          </a:p>
        </p:txBody>
      </p:sp>
      <p:pic>
        <p:nvPicPr>
          <p:cNvPr id="390" name="Google Shape;390;p7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91" name="Google Shape;391;p70"/>
          <p:cNvSpPr txBox="1"/>
          <p:nvPr/>
        </p:nvSpPr>
        <p:spPr>
          <a:xfrm>
            <a:off x="185900" y="966725"/>
            <a:ext cx="8490000" cy="3098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It tests if this thread is alive.</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 A thread is alive if it has been started and has not yet died.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There is a transitional period from when a thread is running to when a thread is not running.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After the run() method returns, there is a short period of time before the thread stops.</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 This method is used to find out if a thread has actually been started and has yet not terminated.</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7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97" name="Google Shape;397;p71"/>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98" name="Google Shape;398;p7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1"/>
          <p:cNvSpPr txBox="1"/>
          <p:nvPr/>
        </p:nvSpPr>
        <p:spPr>
          <a:xfrm>
            <a:off x="105900" y="287875"/>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pic>
        <p:nvPicPr>
          <p:cNvPr id="400" name="Google Shape;400;p7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401" name="Google Shape;401;p71"/>
          <p:cNvGraphicFramePr/>
          <p:nvPr/>
        </p:nvGraphicFramePr>
        <p:xfrm>
          <a:off x="1159363" y="844375"/>
          <a:ext cx="3000000" cy="3000000"/>
        </p:xfrm>
        <a:graphic>
          <a:graphicData uri="http://schemas.openxmlformats.org/drawingml/2006/table">
            <a:tbl>
              <a:tblPr>
                <a:noFill/>
                <a:tableStyleId>{2C55A4F9-E019-4D77-B021-27178C917497}</a:tableStyleId>
              </a:tblPr>
              <a:tblGrid>
                <a:gridCol w="5839900"/>
              </a:tblGrid>
              <a:tr h="4210075">
                <a:tc>
                  <a:txBody>
                    <a:bodyPr/>
                    <a:lstStyle/>
                    <a:p>
                      <a:pPr indent="0" lvl="0" marL="0" rtl="0" algn="l">
                        <a:spcBef>
                          <a:spcPts val="0"/>
                        </a:spcBef>
                        <a:spcAft>
                          <a:spcPts val="0"/>
                        </a:spcAft>
                        <a:buClr>
                          <a:schemeClr val="dk1"/>
                        </a:buClr>
                        <a:buSzPts val="1100"/>
                        <a:buFont typeface="Arial"/>
                        <a:buNone/>
                      </a:pPr>
                      <a:r>
                        <a:rPr lang="en"/>
                        <a:t>p</a:t>
                      </a:r>
                      <a:r>
                        <a:rPr lang="en">
                          <a:latin typeface="Consolas"/>
                          <a:ea typeface="Consolas"/>
                          <a:cs typeface="Consolas"/>
                          <a:sym typeface="Consolas"/>
                        </a:rPr>
                        <a:t>ublic class oneThread extends Thread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void run()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System.out.println("F1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try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Thread.sleep(300);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catch (InterruptedException ie)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System.out.println("FORMULA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oneThread c1 = new oneThread();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oneThread c2 = new oneThread();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c1.start();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c2.start();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System.out.println(c1.isAlive());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System.out.println(c2.isAlive());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7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07" name="Google Shape;407;p72"/>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408" name="Google Shape;408;p7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2"/>
          <p:cNvSpPr txBox="1"/>
          <p:nvPr/>
        </p:nvSpPr>
        <p:spPr>
          <a:xfrm>
            <a:off x="105900" y="287875"/>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EXAMPLE OF THREAD WITHOUT JOIN</a:t>
            </a:r>
            <a:endParaRPr b="1" i="0" sz="1600" u="none" cap="none" strike="noStrike">
              <a:solidFill>
                <a:schemeClr val="lt1"/>
              </a:solidFill>
              <a:latin typeface="Roboto"/>
              <a:ea typeface="Roboto"/>
              <a:cs typeface="Roboto"/>
              <a:sym typeface="Roboto"/>
            </a:endParaRPr>
          </a:p>
        </p:txBody>
      </p:sp>
      <p:pic>
        <p:nvPicPr>
          <p:cNvPr id="410" name="Google Shape;410;p7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411" name="Google Shape;411;p72"/>
          <p:cNvGraphicFramePr/>
          <p:nvPr/>
        </p:nvGraphicFramePr>
        <p:xfrm>
          <a:off x="105900" y="906400"/>
          <a:ext cx="3000000" cy="3000000"/>
        </p:xfrm>
        <a:graphic>
          <a:graphicData uri="http://schemas.openxmlformats.org/drawingml/2006/table">
            <a:tbl>
              <a:tblPr>
                <a:noFill/>
                <a:tableStyleId>{2C55A4F9-E019-4D77-B021-27178C917497}</a:tableStyleId>
              </a:tblPr>
              <a:tblGrid>
                <a:gridCol w="8707700"/>
              </a:tblGrid>
              <a:tr h="381000">
                <a:tc>
                  <a:txBody>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public class oneThread extends Thread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void run()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System.out.println("FORMULAS....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try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Thread.sleep(300);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catch (InterruptedException ie)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System.out.println("CHEMISTRY.....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public static void main(String[] args)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oneThread c1 = new oneThread();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oneThread c2 = new oneThread();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c1.start();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c2.start();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System.out.println(c1.isAlive());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System.out.println(c2.isAlive());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7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17" name="Google Shape;417;p73"/>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418" name="Google Shape;418;p7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3"/>
          <p:cNvSpPr txBox="1"/>
          <p:nvPr/>
        </p:nvSpPr>
        <p:spPr>
          <a:xfrm>
            <a:off x="105900" y="287875"/>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EXAMPLE OF THREAD WITH JOIN</a:t>
            </a:r>
            <a:endParaRPr b="1" i="0" sz="1600" u="none" cap="none" strike="noStrike">
              <a:solidFill>
                <a:schemeClr val="lt1"/>
              </a:solidFill>
              <a:latin typeface="Roboto"/>
              <a:ea typeface="Roboto"/>
              <a:cs typeface="Roboto"/>
              <a:sym typeface="Roboto"/>
            </a:endParaRPr>
          </a:p>
        </p:txBody>
      </p:sp>
      <p:pic>
        <p:nvPicPr>
          <p:cNvPr id="420" name="Google Shape;420;p7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421" name="Google Shape;421;p73"/>
          <p:cNvGraphicFramePr/>
          <p:nvPr/>
        </p:nvGraphicFramePr>
        <p:xfrm>
          <a:off x="105900" y="906400"/>
          <a:ext cx="3000000" cy="3000000"/>
        </p:xfrm>
        <a:graphic>
          <a:graphicData uri="http://schemas.openxmlformats.org/drawingml/2006/table">
            <a:tbl>
              <a:tblPr>
                <a:noFill/>
                <a:tableStyleId>{2C55A4F9-E019-4D77-B021-27178C917497}</a:tableStyleId>
              </a:tblPr>
              <a:tblGrid>
                <a:gridCol w="8707700"/>
              </a:tblGrid>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public class oneThread extends Thread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public void run()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System.out.println("............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try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Thread.sleep(300);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catch (InterruptedException ie)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System.out.println("RUNNING........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public static void main(String[] args)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oneThread c1 = new oneThread();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oneThread c2 = new oneThread();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c1.start();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try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c1.join(); // Waiting for c1 to finish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catch (InterruptedException ie)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c2.start();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5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4" name="Google Shape;244;p5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45" name="Google Shape;245;p56"/>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pic>
        <p:nvPicPr>
          <p:cNvPr id="426" name="Google Shape;426;p74"/>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427" name="Google Shape;427;p74"/>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428" name="Google Shape;428;p74"/>
          <p:cNvPicPr preferRelativeResize="0"/>
          <p:nvPr/>
        </p:nvPicPr>
        <p:blipFill rotWithShape="1">
          <a:blip r:embed="rId4">
            <a:alphaModFix/>
          </a:blip>
          <a:srcRect b="27756" l="0" r="0" t="0"/>
          <a:stretch/>
        </p:blipFill>
        <p:spPr>
          <a:xfrm rot="-1762720">
            <a:off x="8424394" y="4144408"/>
            <a:ext cx="692726" cy="914402"/>
          </a:xfrm>
          <a:prstGeom prst="rect">
            <a:avLst/>
          </a:prstGeom>
          <a:noFill/>
          <a:ln>
            <a:noFill/>
          </a:ln>
        </p:spPr>
      </p:pic>
      <p:pic>
        <p:nvPicPr>
          <p:cNvPr descr="Image result for ethnus" id="429" name="Google Shape;429;p74"/>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Image result for paint splatter ppt background" id="250" name="Google Shape;250;p57"/>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51" name="Google Shape;251;p57"/>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lang="en" sz="3000">
                <a:latin typeface="Roboto"/>
                <a:ea typeface="Roboto"/>
                <a:cs typeface="Roboto"/>
                <a:sym typeface="Roboto"/>
              </a:rPr>
              <a:t>MULTITHREADING</a:t>
            </a:r>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IN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JAVA</a:t>
            </a:r>
            <a:endParaRPr b="0" i="0" sz="3000" u="none" cap="none" strike="noStrike">
              <a:solidFill>
                <a:srgbClr val="000000"/>
              </a:solidFill>
              <a:latin typeface="Roboto"/>
              <a:ea typeface="Roboto"/>
              <a:cs typeface="Roboto"/>
              <a:sym typeface="Roboto"/>
            </a:endParaRPr>
          </a:p>
        </p:txBody>
      </p:sp>
      <p:cxnSp>
        <p:nvCxnSpPr>
          <p:cNvPr id="252" name="Google Shape;252;p57"/>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53" name="Google Shape;253;p57"/>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54" name="Google Shape;254;p57"/>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55" name="Google Shape;255;p57"/>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56" name="Google Shape;256;p57"/>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57" name="Google Shape;257;p57"/>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ppt_w</p:attrName>
                                        </p:attrNameLst>
                                      </p:cBhvr>
                                      <p:tavLst>
                                        <p:tav fmla="" tm="0">
                                          <p:val>
                                            <p:strVal val="0"/>
                                          </p:val>
                                        </p:tav>
                                        <p:tav fmla="" tm="100000">
                                          <p:val>
                                            <p:strVal val="#ppt_w"/>
                                          </p:val>
                                        </p:tav>
                                      </p:tavLst>
                                    </p:anim>
                                    <p:anim calcmode="lin" valueType="num">
                                      <p:cBhvr additive="base">
                                        <p:cTn dur="1000"/>
                                        <p:tgtEl>
                                          <p:spTgt spid="25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ppt_w</p:attrName>
                                        </p:attrNameLst>
                                      </p:cBhvr>
                                      <p:tavLst>
                                        <p:tav fmla="" tm="0">
                                          <p:val>
                                            <p:strVal val="0"/>
                                          </p:val>
                                        </p:tav>
                                        <p:tav fmla="" tm="100000">
                                          <p:val>
                                            <p:strVal val="#ppt_w"/>
                                          </p:val>
                                        </p:tav>
                                      </p:tavLst>
                                    </p:anim>
                                    <p:anim calcmode="lin" valueType="num">
                                      <p:cBhvr additive="base">
                                        <p:cTn dur="1000"/>
                                        <p:tgtEl>
                                          <p:spTgt spid="2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3" name="Google Shape;263;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CALLING RUN</a:t>
            </a:r>
            <a:endParaRPr b="1" i="0" sz="1600" u="none" cap="none" strike="noStrike">
              <a:solidFill>
                <a:schemeClr val="lt1"/>
              </a:solidFill>
              <a:latin typeface="Roboto"/>
              <a:ea typeface="Roboto"/>
              <a:cs typeface="Roboto"/>
              <a:sym typeface="Roboto"/>
            </a:endParaRPr>
          </a:p>
        </p:txBody>
      </p:sp>
      <p:pic>
        <p:nvPicPr>
          <p:cNvPr id="265" name="Google Shape;265;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6" name="Google Shape;266;p5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67" name="Google Shape;267;p58"/>
          <p:cNvSpPr/>
          <p:nvPr/>
        </p:nvSpPr>
        <p:spPr>
          <a:xfrm>
            <a:off x="0" y="996593"/>
            <a:ext cx="6705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chemeClr val="dk1"/>
                </a:solidFill>
                <a:latin typeface="Roboto"/>
                <a:ea typeface="Roboto"/>
                <a:cs typeface="Roboto"/>
                <a:sym typeface="Roboto"/>
              </a:rPr>
              <a:t>What if we call run() method directly instead start() method?</a:t>
            </a:r>
            <a:endParaRPr b="1"/>
          </a:p>
        </p:txBody>
      </p:sp>
      <p:sp>
        <p:nvSpPr>
          <p:cNvPr id="268" name="Google Shape;268;p58"/>
          <p:cNvSpPr/>
          <p:nvPr/>
        </p:nvSpPr>
        <p:spPr>
          <a:xfrm>
            <a:off x="0" y="1668350"/>
            <a:ext cx="9084600" cy="13389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Each thread starts in a separate call stack</a:t>
            </a:r>
            <a:endParaRPr/>
          </a:p>
          <a:p>
            <a:pPr indent="-342900" lvl="0" marL="34290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Invoking the run() method from main thread, the run() method goes onto the current call stack rather than at the beginning of a new call stack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74" name="Google Shape;274;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5" name="Google Shape;275;p5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76" name="Google Shape;276;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278" name="Google Shape;278;p59"/>
          <p:cNvGraphicFramePr/>
          <p:nvPr/>
        </p:nvGraphicFramePr>
        <p:xfrm>
          <a:off x="710200" y="878797"/>
          <a:ext cx="3000000" cy="3000000"/>
        </p:xfrm>
        <a:graphic>
          <a:graphicData uri="http://schemas.openxmlformats.org/drawingml/2006/table">
            <a:tbl>
              <a:tblPr bandRow="1" firstRow="1">
                <a:noFill/>
                <a:tableStyleId>{E66ACDA9-EB1B-427D-B3D5-D1BF85639455}</a:tableStyleId>
              </a:tblPr>
              <a:tblGrid>
                <a:gridCol w="6528800"/>
              </a:tblGrid>
              <a:tr h="370850">
                <a:tc>
                  <a:txBody>
                    <a:bodyPr/>
                    <a:lstStyle/>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class TestCallRun1 extends Thread {</a:t>
                      </a:r>
                      <a:endParaRPr>
                        <a:latin typeface="Consolas"/>
                        <a:ea typeface="Consolas"/>
                        <a:cs typeface="Consolas"/>
                        <a:sym typeface="Consolas"/>
                      </a:endParaRPr>
                    </a:p>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public void run() {</a:t>
                      </a:r>
                      <a:endParaRPr>
                        <a:latin typeface="Consolas"/>
                        <a:ea typeface="Consolas"/>
                        <a:cs typeface="Consolas"/>
                        <a:sym typeface="Consolas"/>
                      </a:endParaRPr>
                    </a:p>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System.out.println("running...");</a:t>
                      </a:r>
                      <a:endParaRPr>
                        <a:latin typeface="Consolas"/>
                        <a:ea typeface="Consolas"/>
                        <a:cs typeface="Consolas"/>
                        <a:sym typeface="Consolas"/>
                      </a:endParaRPr>
                    </a:p>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TestCallRun1 t1 = new TestCallRun1();</a:t>
                      </a:r>
                      <a:endParaRPr>
                        <a:latin typeface="Consolas"/>
                        <a:ea typeface="Consolas"/>
                        <a:cs typeface="Consolas"/>
                        <a:sym typeface="Consolas"/>
                      </a:endParaRPr>
                    </a:p>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t1.run(); //fine, but does not start a separate call stack  </a:t>
                      </a:r>
                      <a:endParaRPr>
                        <a:latin typeface="Consolas"/>
                        <a:ea typeface="Consolas"/>
                        <a:cs typeface="Consolas"/>
                        <a:sym typeface="Consolas"/>
                      </a:endParaRPr>
                    </a:p>
                    <a:p>
                      <a:pPr indent="0" lvl="0" marL="0" marR="0" rtl="0" algn="just">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just">
                        <a:lnSpc>
                          <a:spcPct val="15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45725" marB="45725" marR="91450" marL="91450"/>
                </a:tc>
              </a:tr>
            </a:tbl>
          </a:graphicData>
        </a:graphic>
      </p:graphicFrame>
      <p:pic>
        <p:nvPicPr>
          <p:cNvPr id="279" name="Google Shape;279;p59"/>
          <p:cNvPicPr preferRelativeResize="0"/>
          <p:nvPr/>
        </p:nvPicPr>
        <p:blipFill rotWithShape="1">
          <a:blip r:embed="rId5">
            <a:alphaModFix/>
          </a:blip>
          <a:srcRect b="0" l="16401" r="0" t="0"/>
          <a:stretch/>
        </p:blipFill>
        <p:spPr>
          <a:xfrm>
            <a:off x="7364524" y="1542825"/>
            <a:ext cx="1696050" cy="22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5" name="Google Shape;285;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86" name="Google Shape;286;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JOINS</a:t>
            </a:r>
            <a:endParaRPr b="1" i="0" sz="1600" u="none" cap="none" strike="noStrike">
              <a:solidFill>
                <a:schemeClr val="lt1"/>
              </a:solidFill>
              <a:latin typeface="Roboto"/>
              <a:ea typeface="Roboto"/>
              <a:cs typeface="Roboto"/>
              <a:sym typeface="Roboto"/>
            </a:endParaRPr>
          </a:p>
        </p:txBody>
      </p:sp>
      <p:sp>
        <p:nvSpPr>
          <p:cNvPr id="288" name="Google Shape;288;p60"/>
          <p:cNvSpPr/>
          <p:nvPr/>
        </p:nvSpPr>
        <p:spPr>
          <a:xfrm>
            <a:off x="0" y="1143000"/>
            <a:ext cx="9144000" cy="13389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join method allows one thread to wait for the completion of another</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If t is a Thread object whose thread is currently executing</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t.join(); causes the current thread to pause execution until t's thread terminate</a:t>
            </a:r>
            <a:endParaRPr/>
          </a:p>
        </p:txBody>
      </p:sp>
      <p:pic>
        <p:nvPicPr>
          <p:cNvPr id="289" name="Google Shape;289;p6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95" name="Google Shape;295;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96" name="Google Shape;296;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SYN</a:t>
            </a:r>
            <a:r>
              <a:rPr b="1" lang="en" sz="1600">
                <a:solidFill>
                  <a:schemeClr val="lt1"/>
                </a:solidFill>
                <a:latin typeface="Roboto"/>
                <a:ea typeface="Roboto"/>
                <a:cs typeface="Roboto"/>
                <a:sym typeface="Roboto"/>
              </a:rPr>
              <a:t>TA</a:t>
            </a:r>
            <a:r>
              <a:rPr b="1" i="0" lang="en" sz="1600" u="none" cap="none" strike="noStrike">
                <a:solidFill>
                  <a:schemeClr val="lt1"/>
                </a:solidFill>
                <a:latin typeface="Roboto"/>
                <a:ea typeface="Roboto"/>
                <a:cs typeface="Roboto"/>
                <a:sym typeface="Roboto"/>
              </a:rPr>
              <a:t>X</a:t>
            </a:r>
            <a:endParaRPr b="1" i="0" sz="1600" u="none" cap="none" strike="noStrike">
              <a:solidFill>
                <a:schemeClr val="lt1"/>
              </a:solidFill>
              <a:latin typeface="Roboto"/>
              <a:ea typeface="Roboto"/>
              <a:cs typeface="Roboto"/>
              <a:sym typeface="Roboto"/>
            </a:endParaRPr>
          </a:p>
        </p:txBody>
      </p:sp>
      <p:graphicFrame>
        <p:nvGraphicFramePr>
          <p:cNvPr id="298" name="Google Shape;298;p61"/>
          <p:cNvGraphicFramePr/>
          <p:nvPr/>
        </p:nvGraphicFramePr>
        <p:xfrm>
          <a:off x="1006013" y="930168"/>
          <a:ext cx="3000000" cy="3000000"/>
        </p:xfrm>
        <a:graphic>
          <a:graphicData uri="http://schemas.openxmlformats.org/drawingml/2006/table">
            <a:tbl>
              <a:tblPr bandRow="1" firstRow="1">
                <a:noFill/>
                <a:tableStyleId>{E66ACDA9-EB1B-427D-B3D5-D1BF85639455}</a:tableStyleId>
              </a:tblPr>
              <a:tblGrid>
                <a:gridCol w="7131975"/>
              </a:tblGrid>
              <a:tr h="370850">
                <a:tc>
                  <a:txBody>
                    <a:bodyPr/>
                    <a:lstStyle/>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public void join()throws InterruptedException</a:t>
                      </a:r>
                      <a:endParaRPr sz="1400" u="none" cap="none" strike="noStrike">
                        <a:latin typeface="Consolas"/>
                        <a:ea typeface="Consolas"/>
                        <a:cs typeface="Consolas"/>
                        <a:sym typeface="Consolas"/>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public void join(long milliseconds)throws InterruptedException</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299" name="Google Shape;299;p61"/>
          <p:cNvSpPr/>
          <p:nvPr/>
        </p:nvSpPr>
        <p:spPr>
          <a:xfrm>
            <a:off x="0" y="2107850"/>
            <a:ext cx="9144000" cy="13389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join() method waits for a thread to die</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 In other words, it causes the currently running threads to stop executing until the thread it joins with completes its task</a:t>
            </a:r>
            <a:endParaRPr b="0" i="0" sz="1800" u="none" cap="none" strike="noStrike">
              <a:solidFill>
                <a:srgbClr val="000000"/>
              </a:solidFill>
              <a:latin typeface="Roboto"/>
              <a:ea typeface="Roboto"/>
              <a:cs typeface="Roboto"/>
              <a:sym typeface="Roboto"/>
            </a:endParaRPr>
          </a:p>
        </p:txBody>
      </p:sp>
      <p:pic>
        <p:nvPicPr>
          <p:cNvPr id="300" name="Google Shape;300;p6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06" name="Google Shape;306;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07" name="Google Shape;307;p62"/>
          <p:cNvSpPr/>
          <p:nvPr/>
        </p:nvSpPr>
        <p:spPr>
          <a:xfrm>
            <a:off x="0" y="14400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2"/>
          <p:cNvSpPr txBox="1"/>
          <p:nvPr/>
        </p:nvSpPr>
        <p:spPr>
          <a:xfrm>
            <a:off x="90380" y="1440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09" name="Google Shape;309;p62"/>
          <p:cNvGraphicFramePr/>
          <p:nvPr/>
        </p:nvGraphicFramePr>
        <p:xfrm>
          <a:off x="239800" y="781050"/>
          <a:ext cx="3000000" cy="3000000"/>
        </p:xfrm>
        <a:graphic>
          <a:graphicData uri="http://schemas.openxmlformats.org/drawingml/2006/table">
            <a:tbl>
              <a:tblPr>
                <a:noFill/>
                <a:tableStyleId>{2C55A4F9-E019-4D77-B021-27178C917497}</a:tableStyleId>
              </a:tblPr>
              <a:tblGrid>
                <a:gridCol w="3975850"/>
                <a:gridCol w="3975850"/>
              </a:tblGrid>
              <a:tr h="381000">
                <a:tc>
                  <a:txBody>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class join extends Thread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void run()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for (int i = 1; i &lt;= 5; i++)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try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Thread.sleep(500);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catch (Exception e)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System.out.println(i);</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TestJoinMethod1 t1 = new TestJoinMethod1();</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TestJoinMethod1 t2 = new TestJoinMethod1();</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TestJoinMethod1 t3 = new TestJoinMethod1();</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t1.start();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try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t1.join(); //add values inside the method (1500 miliseconds)</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 catch (Exception e)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t2.start();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t3.start();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pic>
        <p:nvPicPr>
          <p:cNvPr id="310" name="Google Shape;310;p6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6" name="Google Shape;316;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17" name="Google Shape;317;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NAMING THREAD</a:t>
            </a:r>
            <a:endParaRPr b="1" i="0" sz="1600" u="none" cap="none" strike="noStrike">
              <a:solidFill>
                <a:schemeClr val="lt1"/>
              </a:solidFill>
              <a:latin typeface="Roboto"/>
              <a:ea typeface="Roboto"/>
              <a:cs typeface="Roboto"/>
              <a:sym typeface="Roboto"/>
            </a:endParaRPr>
          </a:p>
        </p:txBody>
      </p:sp>
      <p:sp>
        <p:nvSpPr>
          <p:cNvPr id="319" name="Google Shape;319;p63"/>
          <p:cNvSpPr/>
          <p:nvPr/>
        </p:nvSpPr>
        <p:spPr>
          <a:xfrm>
            <a:off x="0" y="1814925"/>
            <a:ext cx="9144000" cy="17544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Thread class provides methods to change and get the name of a thread By default, each thread has a name i.e. thread-0, thread-1 and so on</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 By we can change the name of the thread by using setName() method</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syntax of setName() and getName() methods are given below</a:t>
            </a:r>
            <a:endParaRPr/>
          </a:p>
        </p:txBody>
      </p:sp>
      <p:graphicFrame>
        <p:nvGraphicFramePr>
          <p:cNvPr id="320" name="Google Shape;320;p63"/>
          <p:cNvGraphicFramePr/>
          <p:nvPr/>
        </p:nvGraphicFramePr>
        <p:xfrm>
          <a:off x="757138" y="920750"/>
          <a:ext cx="3000000" cy="3000000"/>
        </p:xfrm>
        <a:graphic>
          <a:graphicData uri="http://schemas.openxmlformats.org/drawingml/2006/table">
            <a:tbl>
              <a:tblPr bandRow="1" firstRow="1">
                <a:noFill/>
                <a:tableStyleId>{E66ACDA9-EB1B-427D-B3D5-D1BF85639455}</a:tableStyleId>
              </a:tblPr>
              <a:tblGrid>
                <a:gridCol w="7629725"/>
              </a:tblGrid>
              <a:tr h="370850">
                <a:tc>
                  <a:txBody>
                    <a:bodyPr/>
                    <a:lstStyle/>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public String getName(): is used to return the name of a thread.</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public void setName(String name): is used to change the name of a thread</a:t>
                      </a:r>
                      <a:r>
                        <a:rPr lang="en" sz="1400" u="none" cap="none" strike="noStrike"/>
                        <a:t>.</a:t>
                      </a:r>
                      <a:endParaRPr sz="1400" u="none" cap="none" strike="noStrike"/>
                    </a:p>
                  </a:txBody>
                  <a:tcPr marT="45725" marB="45725" marR="91450" marL="91450"/>
                </a:tc>
              </a:tr>
            </a:tbl>
          </a:graphicData>
        </a:graphic>
      </p:graphicFrame>
      <p:pic>
        <p:nvPicPr>
          <p:cNvPr id="321" name="Google Shape;321;p6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