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  <p:sldMasterId id="2147483693" r:id="rId3"/>
  </p:sldMasterIdLst>
  <p:notesMasterIdLst>
    <p:notesMasterId r:id="rId72"/>
  </p:notesMasterIdLst>
  <p:sldIdLst>
    <p:sldId id="256" r:id="rId4"/>
    <p:sldId id="257" r:id="rId5"/>
    <p:sldId id="281" r:id="rId6"/>
    <p:sldId id="342" r:id="rId7"/>
    <p:sldId id="343" r:id="rId8"/>
    <p:sldId id="423" r:id="rId9"/>
    <p:sldId id="293" r:id="rId10"/>
    <p:sldId id="436" r:id="rId11"/>
    <p:sldId id="294" r:id="rId12"/>
    <p:sldId id="435" r:id="rId13"/>
    <p:sldId id="336" r:id="rId14"/>
    <p:sldId id="425" r:id="rId15"/>
    <p:sldId id="358" r:id="rId16"/>
    <p:sldId id="352" r:id="rId17"/>
    <p:sldId id="426" r:id="rId18"/>
    <p:sldId id="429" r:id="rId19"/>
    <p:sldId id="430" r:id="rId20"/>
    <p:sldId id="353" r:id="rId21"/>
    <p:sldId id="355" r:id="rId22"/>
    <p:sldId id="427" r:id="rId23"/>
    <p:sldId id="359" r:id="rId24"/>
    <p:sldId id="298" r:id="rId25"/>
    <p:sldId id="299" r:id="rId26"/>
    <p:sldId id="300" r:id="rId27"/>
    <p:sldId id="301" r:id="rId28"/>
    <p:sldId id="437" r:id="rId29"/>
    <p:sldId id="356" r:id="rId30"/>
    <p:sldId id="357" r:id="rId31"/>
    <p:sldId id="438" r:id="rId32"/>
    <p:sldId id="439" r:id="rId33"/>
    <p:sldId id="360" r:id="rId34"/>
    <p:sldId id="440" r:id="rId35"/>
    <p:sldId id="428" r:id="rId36"/>
    <p:sldId id="434" r:id="rId37"/>
    <p:sldId id="302" r:id="rId38"/>
    <p:sldId id="303" r:id="rId39"/>
    <p:sldId id="304" r:id="rId40"/>
    <p:sldId id="433" r:id="rId41"/>
    <p:sldId id="364" r:id="rId42"/>
    <p:sldId id="442" r:id="rId43"/>
    <p:sldId id="362" r:id="rId44"/>
    <p:sldId id="363" r:id="rId45"/>
    <p:sldId id="361" r:id="rId46"/>
    <p:sldId id="410" r:id="rId47"/>
    <p:sldId id="415" r:id="rId48"/>
    <p:sldId id="441" r:id="rId49"/>
    <p:sldId id="443" r:id="rId50"/>
    <p:sldId id="444" r:id="rId51"/>
    <p:sldId id="446" r:id="rId52"/>
    <p:sldId id="445" r:id="rId53"/>
    <p:sldId id="432" r:id="rId54"/>
    <p:sldId id="431" r:id="rId55"/>
    <p:sldId id="421" r:id="rId56"/>
    <p:sldId id="393" r:id="rId57"/>
    <p:sldId id="398" r:id="rId58"/>
    <p:sldId id="399" r:id="rId59"/>
    <p:sldId id="394" r:id="rId60"/>
    <p:sldId id="395" r:id="rId61"/>
    <p:sldId id="396" r:id="rId62"/>
    <p:sldId id="397" r:id="rId63"/>
    <p:sldId id="400" r:id="rId64"/>
    <p:sldId id="413" r:id="rId65"/>
    <p:sldId id="422" r:id="rId66"/>
    <p:sldId id="403" r:id="rId67"/>
    <p:sldId id="404" r:id="rId68"/>
    <p:sldId id="406" r:id="rId69"/>
    <p:sldId id="407" r:id="rId70"/>
    <p:sldId id="269" r:id="rId71"/>
  </p:sldIdLst>
  <p:sldSz cx="9144000" cy="5143500" type="screen16x9"/>
  <p:notesSz cx="6858000" cy="9144000"/>
  <p:embeddedFontLst>
    <p:embeddedFont>
      <p:font typeface="Aclonica" panose="020B0604020202020204" charset="0"/>
      <p:regular r:id="rId73"/>
    </p:embeddedFont>
    <p:embeddedFont>
      <p:font typeface="Consolas" panose="020B0609020204030204" pitchFamily="49" charset="0"/>
      <p:regular r:id="rId74"/>
      <p:bold r:id="rId75"/>
      <p:italic r:id="rId76"/>
      <p:boldItalic r:id="rId77"/>
    </p:embeddedFont>
    <p:embeddedFont>
      <p:font typeface="Nunito Sans" panose="020B0604020202020204" charset="0"/>
      <p:regular r:id="rId78"/>
      <p:bold r:id="rId79"/>
      <p:italic r:id="rId80"/>
      <p:boldItalic r:id="rId81"/>
    </p:embeddedFont>
    <p:embeddedFont>
      <p:font typeface="Roboto" panose="020B0604020202020204" charset="0"/>
      <p:regular r:id="rId82"/>
      <p:bold r:id="rId83"/>
      <p:italic r:id="rId84"/>
      <p:boldItalic r:id="rId8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C067AB-2139-48DF-B87B-612D2EF32567}">
  <a:tblStyle styleId="{40C067AB-2139-48DF-B87B-612D2EF3256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73655" autoAdjust="0"/>
  </p:normalViewPr>
  <p:slideViewPr>
    <p:cSldViewPr snapToGrid="0">
      <p:cViewPr varScale="1">
        <p:scale>
          <a:sx n="70" d="100"/>
          <a:sy n="70" d="100"/>
        </p:scale>
        <p:origin x="132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font" Target="fonts/font4.fntdata"/><Relationship Id="rId84" Type="http://schemas.openxmlformats.org/officeDocument/2006/relationships/font" Target="fonts/font12.fntdata"/><Relationship Id="rId89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font" Target="fonts/font2.fntdata"/><Relationship Id="rId79" Type="http://schemas.openxmlformats.org/officeDocument/2006/relationships/font" Target="fonts/font7.fntdata"/><Relationship Id="rId87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font" Target="fonts/font10.fntdata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font" Target="fonts/font5.fntdata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notesMaster" Target="notesMasters/notesMaster1.xml"/><Relationship Id="rId80" Type="http://schemas.openxmlformats.org/officeDocument/2006/relationships/font" Target="fonts/font8.fntdata"/><Relationship Id="rId85" Type="http://schemas.openxmlformats.org/officeDocument/2006/relationships/font" Target="fonts/font13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font" Target="fonts/font3.fntdata"/><Relationship Id="rId83" Type="http://schemas.openxmlformats.org/officeDocument/2006/relationships/font" Target="fonts/font11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font" Target="fonts/font1.fntdata"/><Relationship Id="rId78" Type="http://schemas.openxmlformats.org/officeDocument/2006/relationships/font" Target="fonts/font6.fntdata"/><Relationship Id="rId81" Type="http://schemas.openxmlformats.org/officeDocument/2006/relationships/font" Target="fonts/font9.fntdata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5587909b2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75587909b2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178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178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118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error: Set is abstract; cannot be instantiated</a:t>
            </a:r>
            <a:r>
              <a:rPr lang="en-US" dirty="0"/>
              <a:t> Set obj= new Set(); ^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Note: Main.java uses unchecked or unsafe operations.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 Note: Recompile with -</a:t>
            </a:r>
            <a:r>
              <a:rPr lang="en-US" dirty="0" err="1"/>
              <a:t>Xlint:unchecked</a:t>
            </a:r>
            <a:r>
              <a:rPr lang="en-US" dirty="0"/>
              <a:t> for details. 1 error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HashSet doesn't maintain the insertion order. Here, elements are inserted on the basis of their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hashcode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HashSet is the best approach for search operations.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3091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HashSet doesn't maintain the insertion order. Here, elements are inserted on the basis of their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hashcode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HashSet is the best approach for search operations.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2626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HashSet doesn't maintain the insertion order. Here, elements are inserted on the basis of their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hashcode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HashSet is the best approach for search operations.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dirty="0"/>
              <a:t>Default Capacity  - 16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dirty="0"/>
              <a:t>Load factor 0.75(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Basically, the 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load factor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the measure that decides when to increase the capacity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817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dirty="0"/>
              <a:t>[Java, 1, Technology, Practice, 4.56]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IN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IN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46756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5587909b2_2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0" name="Google Shape;210;g75587909b2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Adding two null values , it will consider only one null value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5497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7" name="Google Shape;547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8" name="Google Shape;558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9" name="Google Shape;56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4633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1" name="Google Shape;59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9908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0573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1" name="Google Shape;59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dirty="0"/>
              <a:t>[null, 50, 20]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dirty="0"/>
              <a:t>[null, 50, 20, 22, 88]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dirty="0"/>
              <a:t>true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IN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IN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3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559164f70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7559164f70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2897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3329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1" name="Google Shape;59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OUTPUT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dirty="0"/>
              <a:t>[null, 50, 20]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dirty="0"/>
              <a:t>null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dirty="0"/>
              <a:t>50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dirty="0"/>
              <a:t>20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it-IT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it-IT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41923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This method returns a 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list view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of the specified array.</a:t>
            </a:r>
            <a:br>
              <a:rPr lang="en-US" dirty="0"/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Below are the examples to illustrate the 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asList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method.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OUTPUT 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[a, e, u, i, o]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6862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81933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Java </a:t>
            </a:r>
            <a:r>
              <a:rPr lang="en-I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LinkedHashSet</a:t>
            </a:r>
            <a:r>
              <a:rPr lang="en-I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class contains unique elements only like HashSet.</a:t>
            </a:r>
          </a:p>
          <a:p>
            <a:r>
              <a:rPr lang="en-I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Java </a:t>
            </a:r>
            <a:r>
              <a:rPr lang="en-I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LinkedHashSet</a:t>
            </a:r>
            <a:r>
              <a:rPr lang="en-I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class provides all optional set operation and permits null elements.</a:t>
            </a:r>
          </a:p>
          <a:p>
            <a:r>
              <a:rPr lang="en-I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Java </a:t>
            </a:r>
            <a:r>
              <a:rPr lang="en-I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LinkedHashSet</a:t>
            </a:r>
            <a:r>
              <a:rPr lang="en-I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class is non synchronized.</a:t>
            </a:r>
          </a:p>
          <a:p>
            <a:r>
              <a:rPr lang="en-I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Java </a:t>
            </a:r>
            <a:r>
              <a:rPr lang="en-I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LinkedHashSet</a:t>
            </a:r>
            <a:r>
              <a:rPr lang="en-I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class maintains insertion order.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08342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1" name="Google Shape;59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9973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1" name="Google Shape;601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2125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1" name="Google Shape;611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One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Two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Three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Four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Five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54435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/>
              <a:t>[10, Focus, 10.0, F, 100]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pt-B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pt-B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19691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/>
              <a:t>Description: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Set interface is a member of the Java Collections Framework.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allows you to add at most one null element only.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8765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[10, Cover, 23.46, C, 100]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dirty="0"/>
              <a:t>[1, 2, 3, 4, 5]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dirty="0"/>
              <a:t>[1, 2, 3]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dirty="0"/>
              <a:t>[1, 2, 3]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IN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 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retainAll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method of 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java.util.HashSet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class is used to retain from this set all of its elements that are contained in the specified collection.</a:t>
            </a:r>
            <a:endParaRPr lang="en-IN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This method takes 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collection c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as a parameter containing elements to be retained from this set.</a:t>
            </a:r>
          </a:p>
          <a:p>
            <a:pPr fontAlgn="base"/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Returns Value: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This method returns 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if this set changed as a result of the call.</a:t>
            </a:r>
          </a:p>
          <a:p>
            <a:pPr fontAlgn="base"/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Exception: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This method throws 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NullPointerException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if this set contains a null element and the specified collection does not permit null elements (optional), or if the specified collection is null.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[Create, Own, Program]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Create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Own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Program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73652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100" b="1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Output:</a:t>
            </a:r>
          </a:p>
          <a:p>
            <a:r>
              <a:rPr lang="en-US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100" b="0" i="0" u="none" strike="noStrike" kern="1200" cap="none" dirty="0" err="1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LinkedHashSet</a:t>
            </a:r>
            <a:r>
              <a:rPr lang="en-US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: [Apple, Orange, Banana, Lemon]</a:t>
            </a:r>
          </a:p>
          <a:p>
            <a:r>
              <a:rPr lang="en-US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array is:</a:t>
            </a:r>
          </a:p>
          <a:p>
            <a:r>
              <a:rPr lang="en-US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Apple</a:t>
            </a:r>
          </a:p>
          <a:p>
            <a:r>
              <a:rPr lang="en-US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Orange</a:t>
            </a:r>
          </a:p>
          <a:p>
            <a:r>
              <a:rPr lang="en-US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Banana</a:t>
            </a:r>
          </a:p>
          <a:p>
            <a:r>
              <a:rPr lang="en-US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Lemon</a:t>
            </a:r>
          </a:p>
          <a:p>
            <a:endParaRPr lang="en-US" sz="1100" b="0" i="0" u="none" strike="noStrike" kern="1200" cap="none" dirty="0">
              <a:solidFill>
                <a:schemeClr val="tx1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  </a:t>
            </a:r>
          </a:p>
          <a:p>
            <a:r>
              <a:rPr lang="en-US" sz="1100" b="1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Explanation:</a:t>
            </a:r>
          </a:p>
          <a:p>
            <a:r>
              <a:rPr lang="en-US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The </a:t>
            </a:r>
            <a:r>
              <a:rPr lang="en-US" sz="1100" b="1" i="0" u="none" strike="noStrike" kern="1200" cap="none" dirty="0" err="1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toArray</a:t>
            </a:r>
            <a:r>
              <a:rPr lang="en-US" sz="1100" b="1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 method of </a:t>
            </a:r>
            <a:r>
              <a:rPr lang="en-US" sz="1100" b="1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Java </a:t>
            </a:r>
            <a:r>
              <a:rPr lang="en-US" sz="1100" b="1" i="0" u="none" strike="noStrike" kern="1200" cap="none" dirty="0" err="1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LinkedHashSet</a:t>
            </a:r>
            <a:r>
              <a:rPr lang="en-US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used to form an array of the same elements as that of the </a:t>
            </a:r>
            <a:r>
              <a:rPr lang="en-US" sz="1100" b="0" i="0" u="none" strike="noStrike" kern="1200" cap="none" dirty="0" err="1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LinkedHashSet</a:t>
            </a:r>
            <a:r>
              <a:rPr lang="en-US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. Basically, it copies all the element from a </a:t>
            </a:r>
            <a:r>
              <a:rPr lang="en-US" sz="1100" b="0" i="0" u="none" strike="noStrike" kern="1200" cap="none" dirty="0" err="1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LinkedHashSet</a:t>
            </a:r>
            <a:r>
              <a:rPr lang="en-US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 to a new array.</a:t>
            </a:r>
            <a:endParaRPr lang="en-IN" sz="1100" b="0" i="0" u="none" strike="noStrike" kern="1200" cap="none" dirty="0">
              <a:solidFill>
                <a:schemeClr val="tx1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7017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dirty="0"/>
              <a:t>vowels set = [a, e, </a:t>
            </a:r>
            <a:r>
              <a:rPr lang="en-IN" dirty="0" err="1"/>
              <a:t>i</a:t>
            </a:r>
            <a:r>
              <a:rPr lang="en-IN" dirty="0"/>
              <a:t>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dirty="0" err="1"/>
              <a:t>vowelsList</a:t>
            </a:r>
            <a:r>
              <a:rPr lang="en-IN" dirty="0"/>
              <a:t> = [a, e, </a:t>
            </a:r>
            <a:r>
              <a:rPr lang="en-IN" dirty="0" err="1"/>
              <a:t>i</a:t>
            </a:r>
            <a:r>
              <a:rPr lang="en-IN" dirty="0"/>
              <a:t>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dirty="0"/>
              <a:t>vowels set = [a, e, </a:t>
            </a:r>
            <a:r>
              <a:rPr lang="en-IN" dirty="0" err="1"/>
              <a:t>i</a:t>
            </a:r>
            <a:r>
              <a:rPr lang="en-IN" dirty="0"/>
              <a:t>, o]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dirty="0" err="1"/>
              <a:t>vowelsList</a:t>
            </a:r>
            <a:r>
              <a:rPr lang="en-IN" dirty="0"/>
              <a:t> = [a, e, </a:t>
            </a:r>
            <a:r>
              <a:rPr lang="en-IN" dirty="0" err="1"/>
              <a:t>i</a:t>
            </a:r>
            <a:r>
              <a:rPr lang="en-IN" dirty="0"/>
              <a:t>, a, u]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dirty="0"/>
              <a:t>vowels set = [a, e, u, </a:t>
            </a:r>
            <a:r>
              <a:rPr lang="en-IN" dirty="0" err="1"/>
              <a:t>i</a:t>
            </a:r>
            <a:r>
              <a:rPr lang="en-IN" dirty="0"/>
              <a:t>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IN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IN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70787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dirty="0"/>
              <a:t>OUTPUT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IN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dirty="0"/>
              <a:t>[A]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dirty="0"/>
              <a:t>[]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dirty="0"/>
              <a:t>[]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IN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IN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96214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C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Answer: c</a:t>
            </a:r>
            <a:br>
              <a:rPr lang="en-US" dirty="0"/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Explanation: We should not set the initial capacity too high and load factor too low if iteration performance is needed.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32055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"Created empty immutable set: </a:t>
            </a:r>
            <a:endParaRPr lang="en-IN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IN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08930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dirty="0"/>
              <a:t>Exception in thread "main" </a:t>
            </a:r>
            <a:r>
              <a:rPr lang="en-IN" dirty="0" err="1"/>
              <a:t>java.lang.UnsupportedOperationException</a:t>
            </a:r>
            <a:endParaRPr lang="en-IN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dirty="0"/>
              <a:t>	at </a:t>
            </a:r>
            <a:r>
              <a:rPr lang="en-IN" dirty="0" err="1"/>
              <a:t>java.util.AbstractCollection.add</a:t>
            </a:r>
            <a:r>
              <a:rPr lang="en-IN" dirty="0"/>
              <a:t>(AbstractCollection.java:262)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dirty="0"/>
              <a:t>	at </a:t>
            </a:r>
            <a:r>
              <a:rPr lang="en-IN" dirty="0" err="1"/>
              <a:t>Main.main</a:t>
            </a:r>
            <a:r>
              <a:rPr lang="en-IN" dirty="0"/>
              <a:t>(Main.java:8)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IN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 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emptySet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method is used to get the empty set (immutable). This set is serializable</a:t>
            </a:r>
            <a:endParaRPr lang="en-IN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532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dirty="0"/>
              <a:t>OUTPUT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IN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HashSet is [JAVA, Welcome, To]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The final set: []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IN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IN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66096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24611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/>
              <a:t>Description: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Set interface is a member of the Java Collections Framework.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allows you to add at most one null element only.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0AAB6876-1BF1-4B88-890A-0B4E46201506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136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1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Output:</a:t>
            </a:r>
          </a:p>
          <a:p>
            <a:r>
              <a:rPr lang="en-US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[1, 34, 45]</a:t>
            </a:r>
          </a:p>
          <a:p>
            <a:endParaRPr lang="en-US" sz="1100" b="0" i="0" u="none" strike="noStrike" kern="1200" cap="none" dirty="0">
              <a:solidFill>
                <a:schemeClr val="tx1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1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Description:</a:t>
            </a:r>
          </a:p>
          <a:p>
            <a:r>
              <a:rPr lang="en-US" sz="1100" b="1" i="0" u="none" strike="noStrike" kern="1200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comparator() :</a:t>
            </a:r>
            <a:r>
              <a:rPr lang="en-US" sz="1100" b="0" i="0" u="none" strike="noStrike" kern="1200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 Returns the comparator used to order the elements in this set, or null if this set uses the natural ordering of its elements.</a:t>
            </a:r>
            <a:endParaRPr lang="en-US" sz="1100" b="1" i="0" u="none" strike="noStrike" kern="1200" cap="none" dirty="0">
              <a:solidFill>
                <a:schemeClr val="tx1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8415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1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Output:</a:t>
            </a:r>
          </a:p>
          <a:p>
            <a:r>
              <a:rPr lang="en-US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[1, 34, 45]</a:t>
            </a:r>
          </a:p>
          <a:p>
            <a:endParaRPr lang="en-US" sz="1100" b="0" i="0" u="none" strike="noStrike" kern="1200" cap="none" dirty="0">
              <a:solidFill>
                <a:schemeClr val="tx1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1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Description:</a:t>
            </a:r>
          </a:p>
          <a:p>
            <a:r>
              <a:rPr lang="en-US" sz="1100" b="1" i="0" u="none" strike="noStrike" kern="1200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comparator() :</a:t>
            </a:r>
            <a:r>
              <a:rPr lang="en-US" sz="1100" b="0" i="0" u="none" strike="noStrike" kern="1200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 Returns the comparator used to order the elements in this set, or null if this set uses the natural ordering of its elements.</a:t>
            </a:r>
            <a:endParaRPr lang="en-US" sz="1100" b="1" i="0" u="none" strike="noStrike" kern="1200" cap="none" dirty="0">
              <a:solidFill>
                <a:schemeClr val="tx1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62356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altLang="en-US" b="1" dirty="0"/>
              <a:t>Output:</a:t>
            </a:r>
          </a:p>
          <a:p>
            <a:endParaRPr lang="en-IN" altLang="en-US" b="1" dirty="0"/>
          </a:p>
          <a:p>
            <a:r>
              <a:rPr lang="en-IN" altLang="en-US" b="1" dirty="0"/>
              <a:t>Arrays</a:t>
            </a:r>
            <a:r>
              <a:rPr lang="en-IN" altLang="en-US" b="1" baseline="0" dirty="0"/>
              <a:t> sort:</a:t>
            </a:r>
            <a:endParaRPr lang="en-IN" altLang="en-US" b="1" dirty="0"/>
          </a:p>
          <a:p>
            <a:r>
              <a:rPr lang="en-IN" altLang="en-US" b="0" dirty="0"/>
              <a:t>[6, 6, 7, 9, 13, 21, 45, 101, 102]</a:t>
            </a:r>
          </a:p>
          <a:p>
            <a:endParaRPr lang="en-IN" altLang="en-US" b="0" dirty="0"/>
          </a:p>
          <a:p>
            <a:r>
              <a:rPr lang="en-IN" altLang="en-US" b="1" dirty="0" err="1"/>
              <a:t>SortedSet</a:t>
            </a:r>
            <a:r>
              <a:rPr lang="en-IN" altLang="en-US" b="1" dirty="0"/>
              <a:t>:</a:t>
            </a:r>
          </a:p>
          <a:p>
            <a:r>
              <a:rPr lang="en-IN" altLang="en-US" b="0" dirty="0"/>
              <a:t>[6, 7, 9, 13, 21, 45, 101, 102]</a:t>
            </a:r>
            <a:endParaRPr lang="en-IN" altLang="en-US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38967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altLang="en-US" b="1" dirty="0"/>
              <a:t>Output:</a:t>
            </a:r>
          </a:p>
          <a:p>
            <a:endParaRPr lang="en-IN" altLang="en-US" b="1" dirty="0"/>
          </a:p>
          <a:p>
            <a:r>
              <a:rPr lang="en-IN" altLang="en-US" b="1" dirty="0"/>
              <a:t>HashSet:</a:t>
            </a:r>
            <a:endParaRPr lang="en-IN" altLang="en-US" b="0" dirty="0"/>
          </a:p>
          <a:p>
            <a:r>
              <a:rPr lang="en-IN" altLang="en-US" b="0" dirty="0"/>
              <a:t>[1, 86.78, Fine, QUEUE]</a:t>
            </a:r>
          </a:p>
          <a:p>
            <a:endParaRPr lang="en-IN" altLang="en-US" b="1" dirty="0"/>
          </a:p>
          <a:p>
            <a:r>
              <a:rPr lang="en-IN" altLang="en-US" b="1" dirty="0" err="1"/>
              <a:t>SortedSet</a:t>
            </a:r>
            <a:r>
              <a:rPr lang="en-IN" altLang="en-US" b="1" dirty="0"/>
              <a:t>:</a:t>
            </a:r>
          </a:p>
          <a:p>
            <a:r>
              <a:rPr lang="en-IN" altLang="en-US" b="0" dirty="0"/>
              <a:t>Exception in thread "main" </a:t>
            </a:r>
            <a:r>
              <a:rPr lang="en-IN" altLang="en-US" b="0" dirty="0" err="1"/>
              <a:t>java.lang.ClassCastException</a:t>
            </a:r>
            <a:r>
              <a:rPr lang="en-IN" altLang="en-US" b="0" dirty="0"/>
              <a:t>: </a:t>
            </a:r>
            <a:r>
              <a:rPr lang="en-IN" altLang="en-US" b="0" dirty="0" err="1"/>
              <a:t>java.base</a:t>
            </a:r>
            <a:r>
              <a:rPr lang="en-IN" altLang="en-US" b="0" dirty="0"/>
              <a:t>/</a:t>
            </a:r>
            <a:r>
              <a:rPr lang="en-IN" altLang="en-US" b="0" dirty="0" err="1"/>
              <a:t>java.lang.Integer</a:t>
            </a:r>
            <a:r>
              <a:rPr lang="en-IN" altLang="en-US" b="0" dirty="0"/>
              <a:t> cannot be cast to </a:t>
            </a:r>
            <a:r>
              <a:rPr lang="en-IN" altLang="en-US" b="0" dirty="0" err="1"/>
              <a:t>java.base</a:t>
            </a:r>
            <a:r>
              <a:rPr lang="en-IN" altLang="en-US" b="0" dirty="0"/>
              <a:t>/</a:t>
            </a:r>
            <a:r>
              <a:rPr lang="en-IN" altLang="en-US" b="0" dirty="0" err="1"/>
              <a:t>java.lang.Double</a:t>
            </a:r>
            <a:endParaRPr lang="en-IN" altLang="en-US" b="0" dirty="0"/>
          </a:p>
          <a:p>
            <a:r>
              <a:rPr lang="en-IN" altLang="en-US" b="0" dirty="0"/>
              <a:t>at </a:t>
            </a:r>
            <a:r>
              <a:rPr lang="en-IN" altLang="en-US" b="0" dirty="0" err="1"/>
              <a:t>java.base</a:t>
            </a:r>
            <a:r>
              <a:rPr lang="en-IN" altLang="en-US" b="0" dirty="0"/>
              <a:t>/</a:t>
            </a:r>
            <a:r>
              <a:rPr lang="en-IN" altLang="en-US" b="0" dirty="0" err="1"/>
              <a:t>java.lang.Double.compareTo</a:t>
            </a:r>
            <a:r>
              <a:rPr lang="en-IN" altLang="en-US" b="0" dirty="0"/>
              <a:t>(Double.java:49)</a:t>
            </a:r>
          </a:p>
          <a:p>
            <a:r>
              <a:rPr lang="en-IN" altLang="en-US" b="0" dirty="0"/>
              <a:t>at </a:t>
            </a:r>
            <a:r>
              <a:rPr lang="en-IN" altLang="en-US" b="0" dirty="0" err="1"/>
              <a:t>java.base</a:t>
            </a:r>
            <a:r>
              <a:rPr lang="en-IN" altLang="en-US" b="0" dirty="0"/>
              <a:t>/</a:t>
            </a:r>
            <a:r>
              <a:rPr lang="en-IN" altLang="en-US" b="0" dirty="0" err="1"/>
              <a:t>java.util.TreeMap.put</a:t>
            </a:r>
            <a:r>
              <a:rPr lang="en-IN" altLang="en-US" b="0" dirty="0"/>
              <a:t>(TreeMap.java:566)</a:t>
            </a:r>
          </a:p>
          <a:p>
            <a:r>
              <a:rPr lang="en-IN" altLang="en-US" b="0" dirty="0"/>
              <a:t>at </a:t>
            </a:r>
            <a:r>
              <a:rPr lang="en-IN" altLang="en-US" b="0" dirty="0" err="1"/>
              <a:t>java.base</a:t>
            </a:r>
            <a:r>
              <a:rPr lang="en-IN" altLang="en-US" b="0" dirty="0"/>
              <a:t>/</a:t>
            </a:r>
            <a:r>
              <a:rPr lang="en-IN" altLang="en-US" b="0" dirty="0" err="1"/>
              <a:t>java.util.TreeSet.add</a:t>
            </a:r>
            <a:r>
              <a:rPr lang="en-IN" altLang="en-US" b="0" dirty="0"/>
              <a:t>(TreeSet.java:255)</a:t>
            </a:r>
          </a:p>
          <a:p>
            <a:r>
              <a:rPr lang="en-IN" altLang="en-US" b="0" dirty="0"/>
              <a:t>at </a:t>
            </a:r>
            <a:r>
              <a:rPr lang="en-IN" altLang="en-US" b="0" dirty="0" err="1"/>
              <a:t>Main.main</a:t>
            </a:r>
            <a:r>
              <a:rPr lang="en-IN" altLang="en-US" b="0" dirty="0"/>
              <a:t>(Main.java:9)</a:t>
            </a:r>
          </a:p>
          <a:p>
            <a:endParaRPr lang="en-IN" altLang="en-US" b="1" dirty="0"/>
          </a:p>
          <a:p>
            <a:endParaRPr lang="en-IN" altLang="en-US" b="1" dirty="0"/>
          </a:p>
          <a:p>
            <a:r>
              <a:rPr lang="en-IN" altLang="en-US" b="1" dirty="0"/>
              <a:t>Description: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2472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1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Output:</a:t>
            </a:r>
            <a:endParaRPr lang="en-US" sz="1100" b="0" i="0" u="none" strike="noStrike" kern="1200" cap="none" dirty="0">
              <a:solidFill>
                <a:schemeClr val="tx1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Sorted Set: [Technical, Technology, code, quiz]</a:t>
            </a:r>
          </a:p>
          <a:p>
            <a:r>
              <a:rPr lang="en-US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First: Technical</a:t>
            </a:r>
          </a:p>
          <a:p>
            <a:r>
              <a:rPr lang="en-US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Last: quiz</a:t>
            </a:r>
          </a:p>
          <a:p>
            <a:endParaRPr lang="en-US" sz="1100" b="0" i="0" u="none" strike="noStrike" kern="1200" cap="none" dirty="0">
              <a:solidFill>
                <a:schemeClr val="tx1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1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Description:</a:t>
            </a:r>
          </a:p>
          <a:p>
            <a:endParaRPr lang="en-US" sz="1100" b="1" i="0" u="none" strike="noStrike" kern="1200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1" i="0" u="none" strike="noStrike" kern="1200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first() :</a:t>
            </a:r>
            <a:r>
              <a:rPr lang="en-US" sz="1100" b="0" i="0" u="none" strike="noStrike" kern="1200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 Returns the first (lowest) element currently in this set.</a:t>
            </a:r>
          </a:p>
          <a:p>
            <a:endParaRPr lang="en-US" sz="1100" b="0" i="0" u="none" strike="noStrike" kern="1200" cap="none" dirty="0">
              <a:solidFill>
                <a:schemeClr val="tx1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1" i="0" u="none" strike="noStrike" kern="1200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last() :</a:t>
            </a:r>
            <a:r>
              <a:rPr lang="en-US" sz="1100" b="0" i="0" u="none" strike="noStrike" kern="1200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 Returns the last (highest) element currently in this set</a:t>
            </a:r>
            <a:endParaRPr lang="en-US" sz="1100" b="0" i="0" u="none" strike="noStrike" kern="1200" cap="none" dirty="0">
              <a:solidFill>
                <a:schemeClr val="tx1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17882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1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Output:</a:t>
            </a:r>
            <a:endParaRPr lang="en-US" sz="1100" b="0" i="0" u="none" strike="noStrike" kern="1200" cap="none" dirty="0">
              <a:solidFill>
                <a:schemeClr val="tx1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kern="1200" cap="none" dirty="0" err="1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SortedSet</a:t>
            </a:r>
            <a:r>
              <a:rPr lang="en-US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: [Technical, Technology, code, quiz]</a:t>
            </a:r>
          </a:p>
          <a:p>
            <a:r>
              <a:rPr lang="en-US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After Iterator:</a:t>
            </a:r>
          </a:p>
          <a:p>
            <a:r>
              <a:rPr lang="en-US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Technical</a:t>
            </a:r>
          </a:p>
          <a:p>
            <a:r>
              <a:rPr lang="en-US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Technology</a:t>
            </a:r>
          </a:p>
          <a:p>
            <a:r>
              <a:rPr lang="en-US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Code</a:t>
            </a:r>
          </a:p>
          <a:p>
            <a:r>
              <a:rPr lang="en-US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quiz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35355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1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Output:</a:t>
            </a:r>
            <a:endParaRPr lang="en-US" sz="1100" b="0" i="0" u="none" strike="noStrike" kern="1200" cap="none" dirty="0">
              <a:solidFill>
                <a:schemeClr val="tx1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fr-FR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[Technical, Technology, code]</a:t>
            </a:r>
          </a:p>
          <a:p>
            <a:r>
              <a:rPr lang="fr-FR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[code]</a:t>
            </a:r>
          </a:p>
          <a:p>
            <a:r>
              <a:rPr lang="fr-FR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[quiz]</a:t>
            </a:r>
          </a:p>
          <a:p>
            <a:endParaRPr lang="en-US" sz="1100" b="1" i="0" u="none" strike="noStrike" kern="1200" cap="none" dirty="0">
              <a:solidFill>
                <a:schemeClr val="tx1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US" sz="1100" b="1" i="0" u="none" strike="noStrike" kern="1200" cap="none" dirty="0">
              <a:solidFill>
                <a:schemeClr val="tx1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1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Description:</a:t>
            </a:r>
          </a:p>
          <a:p>
            <a:pPr fontAlgn="base"/>
            <a:r>
              <a:rPr lang="en-US" sz="1100" b="1" i="0" u="none" strike="noStrike" kern="1200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headSet</a:t>
            </a:r>
            <a:r>
              <a:rPr lang="en-US" sz="1100" b="1" i="0" u="none" strike="noStrike" kern="1200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(E </a:t>
            </a:r>
            <a:r>
              <a:rPr lang="en-US" sz="1100" b="1" i="0" u="none" strike="noStrike" kern="1200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toElement</a:t>
            </a:r>
            <a:r>
              <a:rPr lang="en-US" sz="1100" b="1" i="0" u="none" strike="noStrike" kern="1200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 :</a:t>
            </a:r>
            <a:r>
              <a:rPr lang="en-US" sz="1100" b="0" i="0" u="none" strike="noStrike" kern="1200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 Returns a view of the portion of this set whose elements are strictly less than </a:t>
            </a:r>
            <a:r>
              <a:rPr lang="en-US" sz="1100" b="0" i="0" u="none" strike="noStrike" kern="1200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toElement</a:t>
            </a:r>
            <a:r>
              <a:rPr lang="en-US" sz="1100" b="0" i="0" u="none" strike="noStrike" kern="1200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fontAlgn="base"/>
            <a:endParaRPr lang="en-US" sz="1100" b="0" i="0" u="none" strike="noStrike" kern="1200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base"/>
            <a:r>
              <a:rPr lang="en-US" sz="1100" b="1" i="0" u="none" strike="noStrike" kern="1200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subSet</a:t>
            </a:r>
            <a:r>
              <a:rPr lang="en-US" sz="1100" b="1" i="0" u="none" strike="noStrike" kern="1200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(E </a:t>
            </a:r>
            <a:r>
              <a:rPr lang="en-US" sz="1100" b="1" i="0" u="none" strike="noStrike" kern="1200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fromElement</a:t>
            </a:r>
            <a:r>
              <a:rPr lang="en-US" sz="1100" b="1" i="0" u="none" strike="noStrike" kern="1200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E </a:t>
            </a:r>
            <a:r>
              <a:rPr lang="en-US" sz="1100" b="1" i="0" u="none" strike="noStrike" kern="1200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toElement</a:t>
            </a:r>
            <a:r>
              <a:rPr lang="en-US" sz="1100" b="1" i="0" u="none" strike="noStrike" kern="1200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 : </a:t>
            </a:r>
            <a:r>
              <a:rPr lang="en-US" sz="1100" b="0" i="0" u="none" strike="noStrike" kern="1200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Returns a view of the portion of this set whose elements range from </a:t>
            </a:r>
            <a:r>
              <a:rPr lang="en-US" sz="1100" b="0" i="0" u="none" strike="noStrike" kern="1200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fromElement</a:t>
            </a:r>
            <a:r>
              <a:rPr lang="en-US" sz="1100" b="0" i="0" u="none" strike="noStrike" kern="1200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inclusive, to </a:t>
            </a:r>
            <a:r>
              <a:rPr lang="en-US" sz="1100" b="0" i="0" u="none" strike="noStrike" kern="1200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toElement</a:t>
            </a:r>
            <a:r>
              <a:rPr lang="en-US" sz="1100" b="0" i="0" u="none" strike="noStrike" kern="1200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exclusive.</a:t>
            </a:r>
          </a:p>
          <a:p>
            <a:pPr fontAlgn="base"/>
            <a:endParaRPr lang="en-US" sz="1100" b="1" i="0" u="none" strike="noStrike" kern="1200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base"/>
            <a:r>
              <a:rPr lang="en-US" sz="1100" b="1" i="0" u="none" strike="noStrike" kern="1200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tailSet</a:t>
            </a:r>
            <a:r>
              <a:rPr lang="en-US" sz="1100" b="1" i="0" u="none" strike="noStrike" kern="1200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(E </a:t>
            </a:r>
            <a:r>
              <a:rPr lang="en-US" sz="1100" b="1" i="0" u="none" strike="noStrike" kern="1200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fromElement</a:t>
            </a:r>
            <a:r>
              <a:rPr lang="en-US" sz="1100" b="1" i="0" u="none" strike="noStrike" kern="1200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 :</a:t>
            </a:r>
            <a:r>
              <a:rPr lang="en-US" sz="1100" b="0" i="0" u="none" strike="noStrike" kern="1200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 Returns a view of the portion of this set whose elements are greater than or equal to </a:t>
            </a:r>
            <a:r>
              <a:rPr lang="en-US" sz="1100" b="0" i="0" u="none" strike="noStrike" kern="1200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fromElement</a:t>
            </a:r>
            <a:endParaRPr lang="en-US" sz="1100" b="0" i="0" u="none" strike="noStrike" kern="1200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1100" b="1" i="0" u="none" strike="noStrike" kern="1200" cap="none" dirty="0">
              <a:solidFill>
                <a:schemeClr val="tx1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US" sz="1100" b="1" i="0" u="none" strike="noStrike" kern="1200" cap="none" dirty="0">
              <a:solidFill>
                <a:schemeClr val="tx1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fontAlgn="base"/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headSet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(E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toElement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: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Returns a view of the portion of this set whose elements are strictly less than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toElement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br>
              <a:rPr lang="en-US" dirty="0"/>
            </a:b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tailSet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(E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fromElement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: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Returns a view of the portion of this set whose elements are greater than or equal to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fromElement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100" b="1" i="0" u="none" strike="noStrike" kern="1200" cap="none" dirty="0">
              <a:solidFill>
                <a:schemeClr val="tx1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1474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Some of the commonly used methods of the Collection interface that's also available in the Set interface are:</a:t>
            </a:r>
          </a:p>
          <a:p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add()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- adds the specified element to the set</a:t>
            </a:r>
          </a:p>
          <a:p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addAll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- adds all the elements of the specified collection to the set</a:t>
            </a:r>
          </a:p>
          <a:p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iterator()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- returns an iterator that can be used to access elements of the set sequentially</a:t>
            </a:r>
          </a:p>
          <a:p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remove()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- removes the specified element from the set</a:t>
            </a:r>
          </a:p>
          <a:p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removeAll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- removes all the elements from the set that is present in another specified set</a:t>
            </a:r>
          </a:p>
          <a:p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retainAll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- retains all the elements in the set that are also present in another specified set</a:t>
            </a:r>
          </a:p>
          <a:p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clear()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- removes all the elements from the set</a:t>
            </a:r>
          </a:p>
          <a:p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size()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- returns the length (number of elements) of the set</a:t>
            </a:r>
          </a:p>
          <a:p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toArray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- returns an array containing all the elements of the set</a:t>
            </a:r>
          </a:p>
          <a:p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contains()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- returns true if the set contains the specified element</a:t>
            </a:r>
          </a:p>
          <a:p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containsAll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- returns true if the set contains all the elements of the specified collection</a:t>
            </a:r>
          </a:p>
          <a:p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hashCode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- returns a hash code value (address of the element in the set)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610281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1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Output:</a:t>
            </a:r>
            <a:endParaRPr lang="en-US" sz="1100" b="0" i="0" u="none" strike="noStrike" kern="1200" cap="none" dirty="0">
              <a:solidFill>
                <a:schemeClr val="tx1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kern="1200" cap="none" dirty="0" err="1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SortedSet</a:t>
            </a:r>
            <a:r>
              <a:rPr lang="en-US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: [For, Geeks, To, Welcome]</a:t>
            </a:r>
          </a:p>
          <a:p>
            <a:r>
              <a:rPr lang="en-US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array is :</a:t>
            </a:r>
            <a:r>
              <a:rPr lang="en-US" sz="1100" b="0" i="0" u="none" strike="noStrike" kern="1200" cap="none" dirty="0" err="1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ForGeeksToWelcome</a:t>
            </a:r>
            <a:endParaRPr lang="en-US" sz="1100" b="0" i="0" u="none" strike="noStrike" kern="1200" cap="none" dirty="0">
              <a:solidFill>
                <a:schemeClr val="tx1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327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1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Output:</a:t>
            </a:r>
            <a:endParaRPr lang="en-US" sz="1100" b="0" i="0" u="none" strike="noStrike" kern="1200" cap="none" dirty="0">
              <a:solidFill>
                <a:schemeClr val="tx1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Initial Set: [0, 3, 67, 90, 678]</a:t>
            </a:r>
          </a:p>
          <a:p>
            <a:r>
              <a:rPr lang="en-US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Head Set: [0, 3, 67]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34133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1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Output:</a:t>
            </a:r>
            <a:endParaRPr lang="en-US" sz="1100" b="0" i="0" u="none" strike="noStrike" kern="1200" cap="none" dirty="0">
              <a:solidFill>
                <a:schemeClr val="tx1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Initial Set: [0, 3, 67, 90, 678]</a:t>
            </a:r>
          </a:p>
          <a:p>
            <a:r>
              <a:rPr lang="en-US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Head Set: [0, 3, 67]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568980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1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Output:</a:t>
            </a:r>
            <a:endParaRPr lang="en-US" sz="1100" b="0" i="0" u="none" strike="noStrike" kern="1200" cap="none" dirty="0">
              <a:solidFill>
                <a:schemeClr val="tx1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Initial Set: [0, 3, 67, 90, 678]</a:t>
            </a:r>
          </a:p>
          <a:p>
            <a:r>
              <a:rPr lang="en-US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Head Set: [0, 3, 67]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10451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1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Output: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[black, blue, brown, green, orange, red, white, yellow]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 set: [green, orange, red]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 set: [black, blue]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66944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1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Output: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[black, blue, brown, green, orange, red, white, yellow]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 set: [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Exception: </a:t>
            </a:r>
            <a:r>
              <a:rPr lang="en-US" sz="1100" b="0" i="0" u="sng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java.lang.IllegalArgumentException</a:t>
            </a:r>
            <a:r>
              <a:rPr lang="en-US" sz="11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b="0" i="0" u="sng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fromKey</a:t>
            </a:r>
            <a:r>
              <a:rPr lang="en-US" sz="11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en-US" sz="1100" b="0" i="0" u="sng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toKey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80926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1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Output: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[black, blue, brown, green, orange, red, white, yellow]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 set: [orange, red, white]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 set:  [green, orange, red, white]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 set:  [ orange, red]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8302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[five, four, one, three, two]</a:t>
            </a:r>
          </a:p>
          <a:p>
            <a:endParaRPr lang="en-US" sz="1100" b="0" i="0" u="none" strike="noStrike" kern="1200" cap="none" dirty="0">
              <a:solidFill>
                <a:schemeClr val="tx1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Description: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easiest way to remove duplicate entries from the given array is, create </a:t>
            </a:r>
            <a:r>
              <a:rPr lang="en-US" sz="1100" b="0" i="0" u="none" strike="noStrike" kern="1200" cap="none" dirty="0" err="1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TreeSet</a:t>
            </a:r>
            <a:r>
              <a:rPr lang="en-US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 object and add array entries to the </a:t>
            </a:r>
            <a:r>
              <a:rPr lang="en-US" sz="1100" b="0" i="0" u="none" strike="noStrike" kern="1200" cap="none" dirty="0" err="1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TreeSet</a:t>
            </a:r>
            <a:r>
              <a:rPr lang="en-US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. Since the set </a:t>
            </a:r>
            <a:r>
              <a:rPr lang="en-US" sz="1100" b="0" i="0" u="none" strike="noStrike" kern="1200" cap="none" dirty="0" err="1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doesnot</a:t>
            </a:r>
            <a:r>
              <a:rPr lang="en-US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 support duplicate entries, you will get only unique elements left with </a:t>
            </a:r>
            <a:r>
              <a:rPr lang="en-US" sz="1100" b="0" i="0" u="none" strike="noStrike" kern="1200" cap="none" dirty="0" err="1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TreeSet</a:t>
            </a:r>
            <a:r>
              <a:rPr lang="en-US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n-US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254787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b5af9ee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6b5af9ee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3" name="Google Shape;49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Set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interface allows us to perform basic mathematical set operations like union, intersection, and subset.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3" name="Google Shape;49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Java </a:t>
            </a:r>
            <a:r>
              <a:rPr lang="en-US" dirty="0"/>
              <a:t>Set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interface allows us to perform basic mathematical set operations like union, intersection, and subset.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5291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4" name="Google Shape;17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5" name="Google Shape;18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9" name="Google Shape;189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" name="Google Shape;190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1" name="Google Shape;191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94" name="Google Shape;194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8" name="Google Shape;19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1D8BD707-D9CF-40AE-B4C6-C98DA3205C09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1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6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Google Shape;17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9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tmp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8001" y="431429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62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 OF UNION</a:t>
            </a:r>
            <a:endParaRPr sz="16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2" name="Google Shape;512;p62"/>
          <p:cNvGraphicFramePr/>
          <p:nvPr/>
        </p:nvGraphicFramePr>
        <p:xfrm>
          <a:off x="890075" y="1221288"/>
          <a:ext cx="7363850" cy="3291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36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092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Set&lt;Integer&gt; intersection = new HashSet&lt;Integer&gt;(a); </a:t>
                      </a:r>
                    </a:p>
                    <a:p>
                      <a:pPr rtl="0" fontAlgn="base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       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intersection.retainAll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(b); </a:t>
                      </a:r>
                    </a:p>
                    <a:p>
                      <a:pPr rtl="0" fontAlgn="base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       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System.out.print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("Intersection of the two Set"); </a:t>
                      </a:r>
                    </a:p>
                    <a:p>
                      <a:pPr rtl="0" fontAlgn="base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       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System.out.println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(intersection); </a:t>
                      </a:r>
                    </a:p>
                    <a:p>
                      <a:pPr rtl="0" fontAlgn="base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 </a:t>
                      </a:r>
                    </a:p>
                    <a:p>
                      <a:pPr rtl="0" fontAlgn="base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       // To find the symmetric difference </a:t>
                      </a:r>
                    </a:p>
                    <a:p>
                      <a:pPr rtl="0" fontAlgn="base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       Set&lt;Integer&gt; difference = new HashSet&lt;Integer&gt;(a); </a:t>
                      </a:r>
                    </a:p>
                    <a:p>
                      <a:pPr rtl="0" fontAlgn="base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       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difference.removeAll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(b); </a:t>
                      </a:r>
                    </a:p>
                    <a:p>
                      <a:pPr rtl="0" fontAlgn="base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       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System.out.print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("Difference of the two Set"); </a:t>
                      </a:r>
                    </a:p>
                    <a:p>
                      <a:pPr rtl="0" fontAlgn="base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       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System.out.println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(difference); </a:t>
                      </a:r>
                    </a:p>
                    <a:p>
                      <a:pPr rtl="0" fontAlgn="base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   } </a:t>
                      </a:r>
                    </a:p>
                    <a:p>
                      <a:pPr rtl="0" fontAlgn="base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}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/>
                        <a:t>Intersection of the two Set[0, 1, 3, 4]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/>
                        <a:t>Difference of the two Set[2, 8, 9]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616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bg1"/>
                </a:solidFill>
                <a:latin typeface="Roboto" charset="0"/>
                <a:ea typeface="Roboto" charset="0"/>
                <a:sym typeface="Arial"/>
              </a:rPr>
              <a:t>DIFFERENCE BETWEEN LIST AND SET</a:t>
            </a:r>
          </a:p>
        </p:txBody>
      </p:sp>
      <p:sp>
        <p:nvSpPr>
          <p:cNvPr id="509" name="Google Shape;509;p62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89148" y="798490"/>
          <a:ext cx="7285149" cy="3955765"/>
        </p:xfrm>
        <a:graphic>
          <a:graphicData uri="http://schemas.openxmlformats.org/drawingml/2006/table">
            <a:tbl>
              <a:tblPr firstRow="1" bandRow="1"/>
              <a:tblGrid>
                <a:gridCol w="85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1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765">
                <a:tc>
                  <a:txBody>
                    <a:bodyPr/>
                    <a:lstStyle/>
                    <a:p>
                      <a:pPr fontAlgn="t"/>
                      <a:r>
                        <a:rPr lang="en-IN" dirty="0"/>
                        <a:t>Sr. No.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/>
                        <a:t>Key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/>
                        <a:t>List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/>
                        <a:t>Set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000">
                <a:tc>
                  <a:txBody>
                    <a:bodyPr/>
                    <a:lstStyle/>
                    <a:p>
                      <a:pPr algn="ctr" fontAlgn="t"/>
                      <a:r>
                        <a:rPr lang="en-IN" b="0" dirty="0"/>
                        <a:t>1</a:t>
                      </a:r>
                      <a:br>
                        <a:rPr lang="en-IN" dirty="0"/>
                      </a:br>
                      <a:endParaRPr lang="en-IN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dirty="0"/>
                        <a:t>Implementation </a:t>
                      </a:r>
                      <a:br>
                        <a:rPr lang="en-IN" dirty="0"/>
                      </a:br>
                      <a:endParaRPr lang="en-IN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dirty="0"/>
                        <a:t>Implementation of List are Array List, Linked List,</a:t>
                      </a:r>
                      <a:endParaRPr lang="en-IN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dirty="0"/>
                        <a:t>Implementation of a set interface is Hash Set an</a:t>
                      </a:r>
                    </a:p>
                    <a:p>
                      <a:pPr fontAlgn="t"/>
                      <a:r>
                        <a:rPr lang="en-IN" b="0" dirty="0"/>
                        <a:t>d  Linked </a:t>
                      </a:r>
                      <a:r>
                        <a:rPr lang="en-IN" b="0" dirty="0" err="1"/>
                        <a:t>HashSet</a:t>
                      </a:r>
                      <a:endParaRPr lang="en-IN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000">
                <a:tc>
                  <a:txBody>
                    <a:bodyPr/>
                    <a:lstStyle/>
                    <a:p>
                      <a:pPr algn="ctr" fontAlgn="t"/>
                      <a:r>
                        <a:rPr lang="en-IN" b="0" dirty="0"/>
                        <a:t>2</a:t>
                      </a:r>
                      <a:br>
                        <a:rPr lang="en-IN" dirty="0"/>
                      </a:br>
                      <a:endParaRPr lang="en-IN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dirty="0"/>
                        <a:t>Duplicate </a:t>
                      </a:r>
                      <a:br>
                        <a:rPr lang="en-IN" dirty="0"/>
                      </a:br>
                      <a:endParaRPr lang="en-IN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dirty="0"/>
                        <a:t>We can store the duplicate elements in the list.</a:t>
                      </a:r>
                      <a:endParaRPr lang="en-IN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dirty="0"/>
                        <a:t>We can’t store duplicate elements in Set </a:t>
                      </a:r>
                      <a:endParaRPr lang="en-IN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5000">
                <a:tc>
                  <a:txBody>
                    <a:bodyPr/>
                    <a:lstStyle/>
                    <a:p>
                      <a:pPr algn="ctr" fontAlgn="t"/>
                      <a:r>
                        <a:rPr lang="en-IN" b="0" dirty="0"/>
                        <a:t>3</a:t>
                      </a:r>
                      <a:br>
                        <a:rPr lang="en-IN" dirty="0"/>
                      </a:br>
                      <a:endParaRPr lang="en-IN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/>
                        <a:t>Ordering </a:t>
                      </a:r>
                      <a:br>
                        <a:rPr lang="en-IN"/>
                      </a:br>
                      <a:endParaRPr lang="en-IN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dirty="0"/>
                        <a:t>List maintains insertion order of elements in the collection </a:t>
                      </a:r>
                      <a:endParaRPr lang="en-IN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dirty="0"/>
                        <a:t>Set doesn’t maintain any order </a:t>
                      </a:r>
                      <a:endParaRPr lang="en-IN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5000">
                <a:tc>
                  <a:txBody>
                    <a:bodyPr/>
                    <a:lstStyle/>
                    <a:p>
                      <a:pPr algn="ctr" fontAlgn="t"/>
                      <a:r>
                        <a:rPr lang="en-IN" b="0" dirty="0"/>
                        <a:t>4</a:t>
                      </a:r>
                      <a:br>
                        <a:rPr lang="en-IN" dirty="0"/>
                      </a:br>
                      <a:endParaRPr lang="en-IN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/>
                        <a:t>Null Element </a:t>
                      </a:r>
                      <a:br>
                        <a:rPr lang="en-IN"/>
                      </a:br>
                      <a:endParaRPr lang="en-IN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dirty="0"/>
                        <a:t>The list can store multiple null elements </a:t>
                      </a:r>
                      <a:endParaRPr lang="en-IN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dirty="0"/>
                        <a:t>Set can store only one null element</a:t>
                      </a:r>
                      <a:endParaRPr lang="en-IN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74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400"/>
            </a:pPr>
            <a:r>
              <a:rPr lang="en-IN" sz="1600" b="1" dirty="0">
                <a:solidFill>
                  <a:schemeClr val="bg1"/>
                </a:solidFill>
                <a:latin typeface="Roboto" charset="0"/>
                <a:ea typeface="Roboto" charset="0"/>
              </a:rPr>
              <a:t>DIFFERENCE BETWEEN LIST AND SET</a:t>
            </a:r>
          </a:p>
        </p:txBody>
      </p:sp>
      <p:sp>
        <p:nvSpPr>
          <p:cNvPr id="509" name="Google Shape;509;p62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93183" y="875763"/>
            <a:ext cx="46106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//List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java.util.List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java.util.ArrayList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Main{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public static void main(String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[]){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List 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new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(); 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obj.add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("object"); 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obj.add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("Method"); 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obj.add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(“Method"); 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obj.add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(10.0); 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obj.add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(100);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} }</a:t>
            </a:r>
            <a:endParaRPr lang="en-IN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2761" y="875763"/>
            <a:ext cx="38507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//Set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java.util.Set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java.util.HashSet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Main{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public static void main(String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Set 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new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HashSet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obj.add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("object"); 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obj.add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("Method"); 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obj.add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("Method"); 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obj.add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(10.0); 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obj.add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(100);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} }</a:t>
            </a:r>
          </a:p>
          <a:p>
            <a:endParaRPr lang="en-IN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43955" y="4324847"/>
            <a:ext cx="65295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[object, Method, Method, 10.0, 100]</a:t>
            </a:r>
          </a:p>
          <a:p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[10.0, 100, Method, object]</a:t>
            </a:r>
            <a:endParaRPr lang="en-IN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5786" y="2871988"/>
            <a:ext cx="3200400" cy="553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06096" y="2831205"/>
            <a:ext cx="3200400" cy="553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7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build="allAtOnce"/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EXAMPLE</a:t>
            </a: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231821" y="665351"/>
            <a:ext cx="481669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java.util.Set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Main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public static void main(String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Set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new Set();    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Technolgy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"); 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("practice"); 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("Java"); 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(4.59); 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(5);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}  } </a:t>
            </a:r>
          </a:p>
          <a:p>
            <a:endParaRPr lang="en-IN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6090" y="2176530"/>
            <a:ext cx="3200400" cy="315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22761" y="1365161"/>
            <a:ext cx="279471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Compilation error</a:t>
            </a:r>
          </a:p>
          <a:p>
            <a:endParaRPr lang="en-IN" sz="1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1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4"/>
          <p:cNvSpPr txBox="1">
            <a:spLocks noGrp="1"/>
          </p:cNvSpPr>
          <p:nvPr>
            <p:ph type="body" idx="1"/>
          </p:nvPr>
        </p:nvSpPr>
        <p:spPr>
          <a:xfrm>
            <a:off x="234000" y="766800"/>
            <a:ext cx="8733300" cy="25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endParaRPr sz="19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</p:txBody>
      </p:sp>
      <p:sp>
        <p:nvSpPr>
          <p:cNvPr id="528" name="Google Shape;528;p64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64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64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HASHSET</a:t>
            </a:r>
            <a:endParaRPr sz="16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1" name="Google Shape;531;p64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64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4"/>
          <p:cNvSpPr txBox="1">
            <a:spLocks noGrp="1"/>
          </p:cNvSpPr>
          <p:nvPr>
            <p:ph type="body" idx="1"/>
          </p:nvPr>
        </p:nvSpPr>
        <p:spPr>
          <a:xfrm>
            <a:off x="234000" y="766800"/>
            <a:ext cx="8733300" cy="25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900" dirty="0">
                <a:solidFill>
                  <a:schemeClr val="dk1"/>
                </a:solidFill>
                <a:latin typeface="Times New Roman" pitchFamily="18" charset="0"/>
                <a:ea typeface="Roboto"/>
                <a:cs typeface="Times New Roman" pitchFamily="18" charset="0"/>
                <a:sym typeface="Roboto"/>
              </a:rPr>
              <a:t>HashSet doesn’t maintain any order, the elements would be returned in any random order</a:t>
            </a:r>
            <a:endParaRPr sz="1900">
              <a:latin typeface="Times New Roman" pitchFamily="18" charset="0"/>
              <a:cs typeface="Times New Roman" pitchFamily="18" charset="0"/>
            </a:endParaRPr>
          </a:p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900" dirty="0">
                <a:solidFill>
                  <a:schemeClr val="dk1"/>
                </a:solidFill>
                <a:latin typeface="Times New Roman" pitchFamily="18" charset="0"/>
                <a:ea typeface="Roboto"/>
                <a:cs typeface="Times New Roman" pitchFamily="18" charset="0"/>
                <a:sym typeface="Roboto"/>
              </a:rPr>
              <a:t>HashSet doesn’t allow duplicates</a:t>
            </a:r>
            <a:endParaRPr sz="1900">
              <a:latin typeface="Times New Roman" pitchFamily="18" charset="0"/>
              <a:cs typeface="Times New Roman" pitchFamily="18" charset="0"/>
            </a:endParaRPr>
          </a:p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900" dirty="0">
                <a:solidFill>
                  <a:schemeClr val="dk1"/>
                </a:solidFill>
                <a:latin typeface="Times New Roman" pitchFamily="18" charset="0"/>
                <a:ea typeface="Roboto"/>
                <a:cs typeface="Times New Roman" pitchFamily="18" charset="0"/>
                <a:sym typeface="Roboto"/>
              </a:rPr>
              <a:t>HashSet allows null values however if you insert more than one nulls it would still return only one null value</a:t>
            </a:r>
            <a:endParaRPr sz="190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</p:txBody>
      </p:sp>
      <p:sp>
        <p:nvSpPr>
          <p:cNvPr id="528" name="Google Shape;528;p64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64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64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HASHSET</a:t>
            </a:r>
            <a:endParaRPr sz="16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1" name="Google Shape;531;p64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64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540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4"/>
          <p:cNvSpPr txBox="1">
            <a:spLocks noGrp="1"/>
          </p:cNvSpPr>
          <p:nvPr>
            <p:ph type="body" idx="1"/>
          </p:nvPr>
        </p:nvSpPr>
        <p:spPr>
          <a:xfrm>
            <a:off x="234000" y="766800"/>
            <a:ext cx="8636868" cy="321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200000"/>
              </a:lnSpc>
              <a:spcBef>
                <a:spcPts val="1200"/>
              </a:spcBef>
              <a:buClr>
                <a:schemeClr val="dk1"/>
              </a:buClr>
              <a:buFont typeface="Roboto"/>
              <a:buChar char="●"/>
            </a:pPr>
            <a:r>
              <a:rPr lang="en-IN" dirty="0">
                <a:solidFill>
                  <a:schemeClr val="tx1"/>
                </a:solidFill>
              </a:rPr>
              <a:t>HashSet()</a:t>
            </a:r>
          </a:p>
          <a:p>
            <a:pPr lvl="0" algn="just">
              <a:lnSpc>
                <a:spcPct val="200000"/>
              </a:lnSpc>
              <a:spcBef>
                <a:spcPts val="1200"/>
              </a:spcBef>
              <a:buClr>
                <a:schemeClr val="dk1"/>
              </a:buClr>
              <a:buFont typeface="Roboto"/>
              <a:buChar char="●"/>
            </a:pPr>
            <a:r>
              <a:rPr lang="en-IN" dirty="0">
                <a:solidFill>
                  <a:schemeClr val="tx1"/>
                </a:solidFill>
              </a:rPr>
              <a:t>HashSet(int capacity)</a:t>
            </a:r>
          </a:p>
          <a:p>
            <a:pPr lvl="0" algn="just">
              <a:lnSpc>
                <a:spcPct val="200000"/>
              </a:lnSpc>
              <a:spcBef>
                <a:spcPts val="1200"/>
              </a:spcBef>
              <a:buClr>
                <a:schemeClr val="dk1"/>
              </a:buClr>
              <a:buFont typeface="Roboto"/>
              <a:buChar char="●"/>
            </a:pPr>
            <a:r>
              <a:rPr lang="en-US" dirty="0">
                <a:solidFill>
                  <a:schemeClr val="tx1"/>
                </a:solidFill>
              </a:rPr>
              <a:t>HashSet(int capacity, float </a:t>
            </a:r>
            <a:r>
              <a:rPr lang="en-US" dirty="0" err="1">
                <a:solidFill>
                  <a:schemeClr val="tx1"/>
                </a:solidFill>
              </a:rPr>
              <a:t>loadFactor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0" algn="just">
              <a:lnSpc>
                <a:spcPct val="200000"/>
              </a:lnSpc>
              <a:spcBef>
                <a:spcPts val="1200"/>
              </a:spcBef>
              <a:buClr>
                <a:schemeClr val="dk1"/>
              </a:buClr>
              <a:buFont typeface="Roboto"/>
              <a:buChar char="●"/>
            </a:pPr>
            <a:r>
              <a:rPr lang="en-IN" dirty="0">
                <a:solidFill>
                  <a:schemeClr val="tx1"/>
                </a:solidFill>
              </a:rPr>
              <a:t>HashSet(Collection&lt;? extends E&gt; c)</a:t>
            </a:r>
            <a:endParaRPr sz="1900" dirty="0">
              <a:solidFill>
                <a:schemeClr val="tx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</p:txBody>
      </p:sp>
      <p:sp>
        <p:nvSpPr>
          <p:cNvPr id="528" name="Google Shape;528;p64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64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64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i="0" u="none" strike="noStrike" cap="none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Constructors of Java HashSet class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1" name="Google Shape;531;p64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64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24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4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64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64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i="0" u="none" strike="noStrike" cap="none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Constructors of Java HashSet class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1" name="Google Shape;531;p64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64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3A399-A17F-4A43-BAB3-64C8BFCA0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29713-3914-4DFF-8F1F-6F0DFC1BB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678" y="1204721"/>
            <a:ext cx="8554644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56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Example</a:t>
            </a: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334851" y="837127"/>
            <a:ext cx="4146997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java.util.Set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java.util.HashSet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Main {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{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Set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new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HashSet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(); 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("Technology"); 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("Practice"); 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("Java"); 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(4.56); 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}  }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IN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6090" y="2318197"/>
            <a:ext cx="3200400" cy="315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84124" y="901521"/>
            <a:ext cx="41598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[[Java, 1, Technology, Practice, 4.56]</a:t>
            </a:r>
          </a:p>
          <a:p>
            <a:endParaRPr lang="en-US" sz="19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9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9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9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04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Roboto" charset="0"/>
                <a:ea typeface="Roboto" charset="0"/>
                <a:cs typeface="Courier New" panose="02070309020205020404" pitchFamily="49" charset="0"/>
              </a:rPr>
              <a:t>// EXAMPLE</a:t>
            </a: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437883" y="1056068"/>
            <a:ext cx="4610636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java.util.HashSet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Main {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[])  {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HashSet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=new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HashSet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(5);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("Vowels");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(null);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(90.98);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607454" y="2806521"/>
            <a:ext cx="4267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80338" y="1146220"/>
            <a:ext cx="352881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[null, 5, Vowels, 90.98]</a:t>
            </a:r>
          </a:p>
          <a:p>
            <a:endParaRPr lang="en-US" sz="19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8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48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48" descr="Related 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00" y="396240"/>
            <a:ext cx="9033835" cy="432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Roboto" charset="0"/>
                <a:ea typeface="Roboto" charset="0"/>
                <a:cs typeface="Courier New" panose="02070309020205020404" pitchFamily="49" charset="0"/>
              </a:rPr>
              <a:t>// EXAMPLE</a:t>
            </a: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437883" y="1056068"/>
            <a:ext cx="461063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java.util.HashSet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Main {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[])  {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HashSet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=new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HashSet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(5);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("Vowels");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(null);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(null);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(90.98);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607454" y="2806521"/>
            <a:ext cx="4249554" cy="661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80338" y="1146220"/>
            <a:ext cx="352881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[null, 5, Vowels, 90.98]</a:t>
            </a:r>
          </a:p>
          <a:p>
            <a:endParaRPr lang="en-US" sz="19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0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EXAMPLE</a:t>
            </a: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296215" y="759854"/>
            <a:ext cx="4610636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java.util.HashSet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Main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public static void main(String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HashSet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=new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HashSet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(5);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("Technology");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("Technical");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(100.0);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(200.89);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1146220"/>
            <a:ext cx="45126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[200.89, 1, 5, Technology, Technical, 100.0]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3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6"/>
          <p:cNvSpPr txBox="1">
            <a:spLocks noGrp="1"/>
          </p:cNvSpPr>
          <p:nvPr>
            <p:ph type="body" idx="1"/>
          </p:nvPr>
        </p:nvSpPr>
        <p:spPr>
          <a:xfrm>
            <a:off x="234000" y="766800"/>
            <a:ext cx="8665200" cy="3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 the number of elements in this set (its cardinality)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Returns:</a:t>
            </a:r>
            <a:endParaRPr/>
          </a:p>
          <a:p>
            <a:pPr marL="0" lvl="0" indent="457200" algn="just" rtl="0">
              <a:lnSpc>
                <a:spcPct val="100000"/>
              </a:lnSpc>
              <a:spcBef>
                <a:spcPts val="24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number of elements in this set (its cardinality)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p66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66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66"/>
          <p:cNvSpPr txBox="1"/>
          <p:nvPr/>
        </p:nvSpPr>
        <p:spPr>
          <a:xfrm>
            <a:off x="0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METHOD DETAIL</a:t>
            </a:r>
            <a:endParaRPr sz="16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3" name="Google Shape;553;p66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6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5" name="Google Shape;555;p66"/>
          <p:cNvGraphicFramePr/>
          <p:nvPr/>
        </p:nvGraphicFramePr>
        <p:xfrm>
          <a:off x="2681500" y="994933"/>
          <a:ext cx="2210650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1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int size()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7"/>
          <p:cNvSpPr txBox="1">
            <a:spLocks noGrp="1"/>
          </p:cNvSpPr>
          <p:nvPr>
            <p:ph type="body" idx="1"/>
          </p:nvPr>
        </p:nvSpPr>
        <p:spPr>
          <a:xfrm>
            <a:off x="234000" y="766800"/>
            <a:ext cx="8744700" cy="3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 true if this set contains no elements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Returns:</a:t>
            </a:r>
            <a:endParaRPr/>
          </a:p>
          <a:p>
            <a:pPr marL="0" lvl="0" indent="457200" algn="just" rtl="0">
              <a:lnSpc>
                <a:spcPct val="100000"/>
              </a:lnSpc>
              <a:spcBef>
                <a:spcPts val="24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True if this set contains no elements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p67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67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67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isEmpty</a:t>
            </a:r>
            <a:endParaRPr sz="16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4" name="Google Shape;564;p67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67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6" name="Google Shape;566;p67"/>
          <p:cNvGraphicFramePr/>
          <p:nvPr/>
        </p:nvGraphicFramePr>
        <p:xfrm>
          <a:off x="2681500" y="842533"/>
          <a:ext cx="377567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7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boolean isEmpty()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8"/>
          <p:cNvSpPr txBox="1">
            <a:spLocks noGrp="1"/>
          </p:cNvSpPr>
          <p:nvPr>
            <p:ph type="body" idx="1"/>
          </p:nvPr>
        </p:nvSpPr>
        <p:spPr>
          <a:xfrm>
            <a:off x="234000" y="1224000"/>
            <a:ext cx="7909200" cy="3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 true if this set contains the specified element. </a:t>
            </a: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Parameters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- element whose presence in this set is to be tested</a:t>
            </a:r>
            <a:endParaRPr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   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	True if set contains the specified element</a:t>
            </a:r>
            <a:endParaRPr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2" name="Google Shape;572;p6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6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68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contains</a:t>
            </a:r>
            <a:endParaRPr b="1"/>
          </a:p>
        </p:txBody>
      </p:sp>
      <p:pic>
        <p:nvPicPr>
          <p:cNvPr id="575" name="Google Shape;575;p68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68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7" name="Google Shape;577;p68"/>
          <p:cNvGraphicFramePr/>
          <p:nvPr/>
        </p:nvGraphicFramePr>
        <p:xfrm>
          <a:off x="2224300" y="766333"/>
          <a:ext cx="41405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4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boolean contains(Object o)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9"/>
          <p:cNvSpPr txBox="1">
            <a:spLocks noGrp="1"/>
          </p:cNvSpPr>
          <p:nvPr>
            <p:ph type="body" idx="1"/>
          </p:nvPr>
        </p:nvSpPr>
        <p:spPr>
          <a:xfrm>
            <a:off x="234000" y="843000"/>
            <a:ext cx="7909200" cy="3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 a shallow copy of this Hash Set instance: the elements themselves are not cloned.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Returns:</a:t>
            </a:r>
            <a:endParaRPr/>
          </a:p>
          <a:p>
            <a:pPr marL="0" lvl="0" indent="457200" algn="just" rtl="0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shallow copy of this set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6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6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69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clone</a:t>
            </a:r>
            <a:endParaRPr sz="16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6" name="Google Shape;586;p69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6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8" name="Google Shape;588;p69"/>
          <p:cNvGraphicFramePr/>
          <p:nvPr/>
        </p:nvGraphicFramePr>
        <p:xfrm>
          <a:off x="2224300" y="766333"/>
          <a:ext cx="2690000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Object clone()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9"/>
          <p:cNvSpPr txBox="1">
            <a:spLocks noGrp="1"/>
          </p:cNvSpPr>
          <p:nvPr>
            <p:ph type="body" idx="1"/>
          </p:nvPr>
        </p:nvSpPr>
        <p:spPr>
          <a:xfrm>
            <a:off x="234000" y="843000"/>
            <a:ext cx="7909200" cy="3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  <a:spcBef>
                <a:spcPts val="2400"/>
              </a:spcBef>
              <a:buClr>
                <a:schemeClr val="dk1"/>
              </a:buClr>
              <a:buFont typeface="Roboto"/>
              <a:buChar char="●"/>
            </a:pPr>
            <a:r>
              <a:rPr lang="en-US" dirty="0">
                <a:solidFill>
                  <a:schemeClr val="tx1"/>
                </a:solidFill>
              </a:rPr>
              <a:t>Returns the hash code value for this Set. The hash code of a Set is defined to be the sum of the </a:t>
            </a:r>
            <a:r>
              <a:rPr lang="en-US" dirty="0" err="1">
                <a:solidFill>
                  <a:schemeClr val="tx1"/>
                </a:solidFill>
              </a:rPr>
              <a:t>hashCodes</a:t>
            </a:r>
            <a:r>
              <a:rPr lang="en-US" dirty="0">
                <a:solidFill>
                  <a:schemeClr val="tx1"/>
                </a:solidFill>
              </a:rPr>
              <a:t> of the elements in the Set. </a:t>
            </a:r>
          </a:p>
          <a:p>
            <a:pPr lvl="0" algn="just">
              <a:lnSpc>
                <a:spcPct val="150000"/>
              </a:lnSpc>
              <a:spcBef>
                <a:spcPts val="2400"/>
              </a:spcBef>
              <a:buClr>
                <a:schemeClr val="dk1"/>
              </a:buClr>
              <a:buFont typeface="Roboto"/>
              <a:buChar char="●"/>
            </a:pPr>
            <a:r>
              <a:rPr lang="en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Returns:</a:t>
            </a:r>
            <a:endParaRPr dirty="0">
              <a:solidFill>
                <a:schemeClr val="tx1"/>
              </a:solidFill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SzPts val="1800"/>
              <a:buNone/>
            </a:pPr>
            <a:r>
              <a:rPr lang="en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 hash code of th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 given set.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6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6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69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HashCode</a:t>
            </a:r>
            <a:endParaRPr sz="16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6" name="Google Shape;586;p69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6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8" name="Google Shape;588;p69"/>
          <p:cNvGraphicFramePr/>
          <p:nvPr/>
        </p:nvGraphicFramePr>
        <p:xfrm>
          <a:off x="2224300" y="766333"/>
          <a:ext cx="2690000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6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int HashCode()</a:t>
                      </a:r>
                      <a:endParaRPr sz="16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854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0"/>
          <p:cNvSpPr txBox="1">
            <a:spLocks noGrp="1"/>
          </p:cNvSpPr>
          <p:nvPr>
            <p:ph type="body" idx="1"/>
          </p:nvPr>
        </p:nvSpPr>
        <p:spPr>
          <a:xfrm>
            <a:off x="234000" y="785100"/>
            <a:ext cx="8778900" cy="3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public static void main(String[]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args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    {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  Set&lt;Integer&gt;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=new HashSet&lt;&gt;();</a:t>
            </a:r>
          </a:p>
          <a:p>
            <a:pPr marL="114300" indent="0"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i.add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(null);</a:t>
            </a:r>
          </a:p>
          <a:p>
            <a:pPr marL="114300" indent="0"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i.add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(20);</a:t>
            </a:r>
          </a:p>
          <a:p>
            <a:pPr marL="114300" indent="0"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i.add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(50);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int y=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i.hashCode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();</a:t>
            </a:r>
          </a:p>
          <a:p>
            <a:pPr marL="114300" indent="0"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(y);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+mn-lt"/>
              <a:ea typeface="Roboto"/>
              <a:cs typeface="Roboto"/>
              <a:sym typeface="Roboto"/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Output : 70</a:t>
            </a:r>
            <a:endParaRPr dirty="0">
              <a:solidFill>
                <a:schemeClr val="tx1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7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7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70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</a:t>
            </a:r>
            <a:endParaRPr sz="16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7" name="Google Shape;597;p70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70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68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9"/>
          <p:cNvSpPr txBox="1">
            <a:spLocks noGrp="1"/>
          </p:cNvSpPr>
          <p:nvPr>
            <p:ph type="body" idx="1"/>
          </p:nvPr>
        </p:nvSpPr>
        <p:spPr>
          <a:xfrm>
            <a:off x="234000" y="843000"/>
            <a:ext cx="7909200" cy="3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  <a:spcBef>
                <a:spcPts val="2400"/>
              </a:spcBef>
              <a:buClr>
                <a:schemeClr val="dk1"/>
              </a:buClr>
              <a:buFont typeface="Roboto"/>
              <a:buChar char="●"/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 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containsAll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() method of Java Set is used to check whether two sets contain the same elements or not.</a:t>
            </a:r>
          </a:p>
          <a:p>
            <a:pPr lvl="0" algn="just">
              <a:lnSpc>
                <a:spcPct val="150000"/>
              </a:lnSpc>
              <a:spcBef>
                <a:spcPts val="2400"/>
              </a:spcBef>
              <a:buClr>
                <a:schemeClr val="dk1"/>
              </a:buClr>
              <a:buFont typeface="Roboto"/>
              <a:buChar char="●"/>
            </a:pPr>
            <a:r>
              <a:rPr lang="en" b="1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Returns:</a:t>
            </a:r>
            <a:endParaRPr b="1" dirty="0">
              <a:solidFill>
                <a:schemeClr val="tx1"/>
              </a:solidFill>
              <a:latin typeface="+mn-lt"/>
            </a:endParaRPr>
          </a:p>
          <a:p>
            <a:pPr marL="0" lvl="0" indent="457200" algn="just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It takes one set as a parameter and returns True if all of the elements of this set is present in the other set</a:t>
            </a:r>
            <a:r>
              <a:rPr lang="en-US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.</a:t>
            </a:r>
            <a:endParaRPr dirty="0">
              <a:solidFill>
                <a:schemeClr val="tx1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6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6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69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ContainsAll</a:t>
            </a:r>
            <a:endParaRPr sz="16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6" name="Google Shape;586;p69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6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8" name="Google Shape;588;p69"/>
          <p:cNvGraphicFramePr/>
          <p:nvPr/>
        </p:nvGraphicFramePr>
        <p:xfrm>
          <a:off x="2224300" y="766333"/>
          <a:ext cx="5255792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55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600" b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boolean </a:t>
                      </a:r>
                      <a:r>
                        <a:rPr lang="en-US" sz="1600" b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containsAll</a:t>
                      </a:r>
                      <a:r>
                        <a:rPr lang="en" sz="1600" b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1600" b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Collection c</a:t>
                      </a:r>
                      <a:r>
                        <a:rPr lang="en" sz="1600" b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600" b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67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0"/>
          <p:cNvSpPr txBox="1">
            <a:spLocks noGrp="1"/>
          </p:cNvSpPr>
          <p:nvPr>
            <p:ph type="body" idx="1"/>
          </p:nvPr>
        </p:nvSpPr>
        <p:spPr>
          <a:xfrm>
            <a:off x="234000" y="785100"/>
            <a:ext cx="8778900" cy="3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public static void main(String[]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args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){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  Set&lt;Integer&gt;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=new HashSet&lt;&gt;(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Arrays.</a:t>
            </a:r>
            <a:r>
              <a:rPr lang="en-US" i="1" dirty="0" err="1">
                <a:solidFill>
                  <a:schemeClr val="tx1"/>
                </a:solidFill>
                <a:latin typeface="+mn-lt"/>
              </a:rPr>
              <a:t>asList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(null,20,50));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Set&lt;Integer&gt; j=new HashSet&lt;&gt;(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Arrays.</a:t>
            </a:r>
            <a:r>
              <a:rPr lang="en-US" i="1" dirty="0" err="1">
                <a:solidFill>
                  <a:schemeClr val="tx1"/>
                </a:solidFill>
                <a:latin typeface="+mn-lt"/>
              </a:rPr>
              <a:t>asList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(null,20,50,88,22));</a:t>
            </a:r>
          </a:p>
          <a:p>
            <a:pPr marL="114300" indent="0"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System.</a:t>
            </a:r>
            <a:r>
              <a:rPr lang="en-US" i="1" dirty="0" err="1">
                <a:solidFill>
                  <a:schemeClr val="tx1"/>
                </a:solidFill>
                <a:latin typeface="+mn-lt"/>
              </a:rPr>
              <a:t>out.println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i="1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);</a:t>
            </a:r>
          </a:p>
          <a:p>
            <a:pPr marL="114300" indent="0"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System.</a:t>
            </a:r>
            <a:r>
              <a:rPr lang="en-US" i="1" dirty="0" err="1">
                <a:solidFill>
                  <a:schemeClr val="tx1"/>
                </a:solidFill>
                <a:latin typeface="+mn-lt"/>
              </a:rPr>
              <a:t>out.println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(j);</a:t>
            </a:r>
          </a:p>
          <a:p>
            <a:pPr marL="114300" indent="0"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boolean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b=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j.containsAll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);</a:t>
            </a:r>
          </a:p>
          <a:p>
            <a:pPr marL="114300" indent="0"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System.</a:t>
            </a:r>
            <a:r>
              <a:rPr lang="en-US" i="1" dirty="0" err="1">
                <a:solidFill>
                  <a:schemeClr val="tx1"/>
                </a:solidFill>
                <a:latin typeface="+mn-lt"/>
              </a:rPr>
              <a:t>out.println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(b);}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        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Output: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[null, 50, 20]</a:t>
            </a:r>
          </a:p>
          <a:p>
            <a:pPr marL="114300" indent="0">
              <a:buNone/>
            </a:pPr>
            <a:r>
              <a:rPr lang="it-IT" dirty="0">
                <a:solidFill>
                  <a:schemeClr val="tx1"/>
                </a:solidFill>
                <a:latin typeface="+mn-lt"/>
              </a:rPr>
              <a:t>[null, 50, 20, 22, 88]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true</a:t>
            </a:r>
            <a:endParaRPr sz="1400" dirty="0">
              <a:solidFill>
                <a:schemeClr val="tx1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7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7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70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</a:t>
            </a:r>
            <a:endParaRPr sz="16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7" name="Google Shape;597;p70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70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621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47" descr="Image result for paint splatter ppt background"/>
          <p:cNvPicPr preferRelativeResize="0"/>
          <p:nvPr/>
        </p:nvPicPr>
        <p:blipFill rotWithShape="1">
          <a:blip r:embed="rId3">
            <a:alphaModFix/>
          </a:blip>
          <a:srcRect b="9346"/>
          <a:stretch/>
        </p:blipFill>
        <p:spPr>
          <a:xfrm>
            <a:off x="0" y="-377685"/>
            <a:ext cx="9144001" cy="552118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7"/>
          <p:cNvSpPr/>
          <p:nvPr/>
        </p:nvSpPr>
        <p:spPr>
          <a:xfrm>
            <a:off x="2794295" y="1051650"/>
            <a:ext cx="3568200" cy="30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dirty="0">
                <a:latin typeface="Roboto"/>
                <a:ea typeface="Roboto"/>
                <a:cs typeface="Roboto"/>
                <a:sym typeface="Roboto"/>
              </a:rPr>
              <a:t>SET</a:t>
            </a:r>
            <a:endParaRPr sz="4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</a:t>
            </a: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</a:t>
            </a: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9" name="Google Shape;219;p47"/>
          <p:cNvCxnSpPr/>
          <p:nvPr/>
        </p:nvCxnSpPr>
        <p:spPr>
          <a:xfrm>
            <a:off x="6362495" y="1036496"/>
            <a:ext cx="0" cy="14865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47"/>
          <p:cNvCxnSpPr/>
          <p:nvPr/>
        </p:nvCxnSpPr>
        <p:spPr>
          <a:xfrm>
            <a:off x="2818672" y="2571750"/>
            <a:ext cx="600" cy="15069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47"/>
          <p:cNvCxnSpPr/>
          <p:nvPr/>
        </p:nvCxnSpPr>
        <p:spPr>
          <a:xfrm>
            <a:off x="2791146" y="4078650"/>
            <a:ext cx="17307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2" name="Google Shape;222;p47"/>
          <p:cNvCxnSpPr/>
          <p:nvPr/>
        </p:nvCxnSpPr>
        <p:spPr>
          <a:xfrm>
            <a:off x="4590583" y="1063838"/>
            <a:ext cx="17841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3" name="Google Shape;223;p47" descr="Image result for ethnu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7100" y="-76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7"/>
          <p:cNvPicPr preferRelativeResize="0"/>
          <p:nvPr/>
        </p:nvPicPr>
        <p:blipFill rotWithShape="1">
          <a:blip r:embed="rId5">
            <a:alphaModFix/>
          </a:blip>
          <a:srcRect b="27755"/>
          <a:stretch/>
        </p:blipFill>
        <p:spPr>
          <a:xfrm rot="-1217309">
            <a:off x="8361351" y="4144408"/>
            <a:ext cx="692727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795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9"/>
          <p:cNvSpPr txBox="1">
            <a:spLocks noGrp="1"/>
          </p:cNvSpPr>
          <p:nvPr>
            <p:ph type="body" idx="1"/>
          </p:nvPr>
        </p:nvSpPr>
        <p:spPr>
          <a:xfrm>
            <a:off x="234000" y="843000"/>
            <a:ext cx="7909200" cy="3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  <a:spcBef>
                <a:spcPts val="2400"/>
              </a:spcBef>
              <a:buClr>
                <a:schemeClr val="dk1"/>
              </a:buClr>
              <a:buFont typeface="Roboto"/>
              <a:buChar char="●"/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 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toArray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()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 method of Java Set is used to form an array of the same elements as that of the Set.</a:t>
            </a:r>
          </a:p>
          <a:p>
            <a:pPr lvl="0" algn="just">
              <a:lnSpc>
                <a:spcPct val="150000"/>
              </a:lnSpc>
              <a:spcBef>
                <a:spcPts val="2400"/>
              </a:spcBef>
              <a:buClr>
                <a:schemeClr val="dk1"/>
              </a:buClr>
              <a:buFont typeface="Roboto"/>
              <a:buChar char="●"/>
            </a:pPr>
            <a:r>
              <a:rPr lang="en" b="1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Returns:</a:t>
            </a:r>
            <a:endParaRPr b="1" dirty="0">
              <a:solidFill>
                <a:schemeClr val="tx1"/>
              </a:solidFill>
              <a:latin typeface="+mn-lt"/>
            </a:endParaRPr>
          </a:p>
          <a:p>
            <a:pPr marL="0" lvl="0" indent="457200" algn="just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It copies all the element from a Set to a new array.</a:t>
            </a:r>
            <a:endParaRPr dirty="0">
              <a:solidFill>
                <a:schemeClr val="tx1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6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6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69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toArray</a:t>
            </a:r>
            <a:endParaRPr sz="16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6" name="Google Shape;586;p69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6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8" name="Google Shape;588;p69"/>
          <p:cNvGraphicFramePr/>
          <p:nvPr/>
        </p:nvGraphicFramePr>
        <p:xfrm>
          <a:off x="2224300" y="766333"/>
          <a:ext cx="5255792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55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Object[] </a:t>
                      </a:r>
                      <a:r>
                        <a:rPr lang="en-US" sz="1600" b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toArray</a:t>
                      </a:r>
                      <a:r>
                        <a:rPr lang="en-US" sz="1600" b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sz="1600" b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770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0"/>
          <p:cNvSpPr txBox="1">
            <a:spLocks noGrp="1"/>
          </p:cNvSpPr>
          <p:nvPr>
            <p:ph type="body" idx="1"/>
          </p:nvPr>
        </p:nvSpPr>
        <p:spPr>
          <a:xfrm>
            <a:off x="234000" y="785100"/>
            <a:ext cx="8778900" cy="3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public static void main(String[]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   {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Set&lt;Integer&gt;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=new HashSet&lt;&gt;(</a:t>
            </a:r>
            <a:r>
              <a:rPr lang="en-US" dirty="0" err="1">
                <a:solidFill>
                  <a:schemeClr val="tx1"/>
                </a:solidFill>
              </a:rPr>
              <a:t>Arrays.</a:t>
            </a:r>
            <a:r>
              <a:rPr lang="en-US" i="1" dirty="0" err="1">
                <a:solidFill>
                  <a:schemeClr val="tx1"/>
                </a:solidFill>
              </a:rPr>
              <a:t>asList</a:t>
            </a:r>
            <a:r>
              <a:rPr lang="en-US" i="1" dirty="0">
                <a:solidFill>
                  <a:schemeClr val="tx1"/>
                </a:solidFill>
              </a:rPr>
              <a:t>(null,20,50));</a:t>
            </a:r>
          </a:p>
          <a:p>
            <a:pPr marL="11430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System.</a:t>
            </a:r>
            <a:r>
              <a:rPr lang="en-US" i="1" dirty="0" err="1">
                <a:solidFill>
                  <a:schemeClr val="tx1"/>
                </a:solidFill>
              </a:rPr>
              <a:t>out.println</a:t>
            </a:r>
            <a:r>
              <a:rPr lang="en-US" i="1" dirty="0">
                <a:solidFill>
                  <a:schemeClr val="tx1"/>
                </a:solidFill>
              </a:rPr>
              <a:t>(</a:t>
            </a:r>
            <a:r>
              <a:rPr lang="en-US" i="1" dirty="0" err="1">
                <a:solidFill>
                  <a:schemeClr val="tx1"/>
                </a:solidFill>
              </a:rPr>
              <a:t>i</a:t>
            </a:r>
            <a:r>
              <a:rPr lang="en-US" i="1" dirty="0">
                <a:solidFill>
                  <a:schemeClr val="tx1"/>
                </a:solidFill>
              </a:rPr>
              <a:t>);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Object[] a=</a:t>
            </a:r>
            <a:r>
              <a:rPr lang="en-US" dirty="0" err="1">
                <a:solidFill>
                  <a:schemeClr val="tx1"/>
                </a:solidFill>
              </a:rPr>
              <a:t>i.toArray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for(int j=0; j&lt;</a:t>
            </a:r>
            <a:r>
              <a:rPr lang="en-US" dirty="0" err="1">
                <a:solidFill>
                  <a:schemeClr val="tx1"/>
                </a:solidFill>
              </a:rPr>
              <a:t>a.length;j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 marL="11430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System.</a:t>
            </a:r>
            <a:r>
              <a:rPr lang="en-US" i="1" dirty="0" err="1">
                <a:solidFill>
                  <a:schemeClr val="tx1"/>
                </a:solidFill>
              </a:rPr>
              <a:t>out.println</a:t>
            </a:r>
            <a:r>
              <a:rPr lang="en-US" i="1" dirty="0">
                <a:solidFill>
                  <a:schemeClr val="tx1"/>
                </a:solidFill>
              </a:rPr>
              <a:t>(a[j]);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 } </a:t>
            </a:r>
          </a:p>
          <a:p>
            <a:pPr marL="114300" indent="0">
              <a:buNone/>
            </a:pPr>
            <a:endParaRPr sz="1400" dirty="0">
              <a:solidFill>
                <a:schemeClr val="tx1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7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7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70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</a:t>
            </a:r>
            <a:endParaRPr sz="16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7" name="Google Shape;597;p70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70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2709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62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>
                <a:solidFill>
                  <a:schemeClr val="bg1"/>
                </a:solidFill>
              </a:rPr>
              <a:t>To Covert a Java Array to Set: </a:t>
            </a:r>
            <a:endParaRPr sz="1800" b="0" i="0" u="none" strike="noStrike" cap="none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C0833B8-E30D-494F-96FA-D2641C6B26A9}"/>
              </a:ext>
            </a:extLst>
          </p:cNvPr>
          <p:cNvSpPr/>
          <p:nvPr/>
        </p:nvSpPr>
        <p:spPr>
          <a:xfrm>
            <a:off x="932062" y="1376046"/>
            <a:ext cx="5618640" cy="2637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</a:rPr>
              <a:t>import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java.util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.*;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</a:rPr>
              <a:t>class Main{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public static void main(String[]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args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{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</a:rPr>
              <a:t>String[ ] vowels = {"a","e","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","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o","u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"};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</a:rPr>
              <a:t>Set&lt;String&gt;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vowelsSet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= new HashSet&lt;&gt;(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Arrays.asList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(vowels));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vowelsSet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0259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629392" y="0"/>
            <a:ext cx="6083408" cy="6850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SESSION 2</a:t>
            </a: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5566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916E51-5BFC-4B25-B9F7-BB0C923EB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HASHSET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0603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LinkedHashSet</a:t>
            </a:r>
            <a:endParaRPr lang="en-US" sz="19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061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0"/>
          <p:cNvSpPr txBox="1">
            <a:spLocks noGrp="1"/>
          </p:cNvSpPr>
          <p:nvPr>
            <p:ph type="body" idx="1"/>
          </p:nvPr>
        </p:nvSpPr>
        <p:spPr>
          <a:xfrm>
            <a:off x="234000" y="785100"/>
            <a:ext cx="8778900" cy="3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 LinkedHashSet class is a Hash table and Linked list implementation of the set interface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inherits HashSet class and implements Set interface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 LinkedHashSet class contains unique elements only like HashSet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 LinkedHashSet class provides all optional set operation and permits null elements</a:t>
            </a:r>
            <a:endParaRPr/>
          </a:p>
          <a:p>
            <a:pPr marL="285750" lvl="0" indent="-171450" algn="just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ts val="1800"/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7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7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70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 LINKED HASHSET CLASS</a:t>
            </a:r>
            <a:endParaRPr sz="16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7" name="Google Shape;597;p70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70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4306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7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71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LINKEDHASHSET CLASS DECLARATION</a:t>
            </a:r>
            <a:endParaRPr sz="16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6" name="Google Shape;606;p71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71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8" name="Google Shape;608;p71"/>
          <p:cNvGraphicFramePr/>
          <p:nvPr/>
        </p:nvGraphicFramePr>
        <p:xfrm>
          <a:off x="1194875" y="2316475"/>
          <a:ext cx="6754250" cy="5181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75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LinkedHashSet&lt;E&gt; extends HashSet&lt;E&gt; implements Set&lt;E&gt;, Cloneable, Serializable </a:t>
                      </a:r>
                      <a:endParaRPr sz="14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338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7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72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</a:t>
            </a:r>
            <a:endParaRPr sz="16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6" name="Google Shape;616;p7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7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8" name="Google Shape;618;p72"/>
          <p:cNvGraphicFramePr/>
          <p:nvPr/>
        </p:nvGraphicFramePr>
        <p:xfrm>
          <a:off x="1524000" y="849625"/>
          <a:ext cx="6096000" cy="37185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java.util.*;  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LinkedHashSet1{  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public static void main(String args[]){  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LinkedHashSet&lt;String&gt; set=new LinkedHashSet();  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set.add("One");    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set.add("Two");    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set.add("Three");   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set.add("Four");  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set.add("Five");  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Iterator&lt;String&gt; i=set.iterator();  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while(i.hasNext())  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{  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System.out.println(i.next());  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  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  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387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EXAMPLE</a:t>
            </a: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309093" y="746975"/>
            <a:ext cx="490685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java.util.LinkedHashSet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Main {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LinkedHashSet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list = new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LinkedHashSet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(10);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("Focus");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(10.00);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('F');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(100); 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(list);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3673" y="888642"/>
            <a:ext cx="321971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r>
              <a:rPr lang="pt-BR" sz="19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[10, Focus, 10.0, F, 100]</a:t>
            </a:r>
            <a:endParaRPr lang="en-US" sz="19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9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74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9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418552" y="1208825"/>
            <a:ext cx="8328361" cy="123880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endParaRPr lang="en-US" sz="1900" dirty="0">
              <a:latin typeface="Nunito Sans" panose="00000500000000000000" pitchFamily="2" charset="0"/>
            </a:endParaRPr>
          </a:p>
          <a:p>
            <a:endParaRPr lang="en-US" sz="1900" dirty="0">
              <a:latin typeface="Nunito Sans" panose="00000500000000000000" pitchFamily="2" charset="0"/>
            </a:endParaRPr>
          </a:p>
          <a:p>
            <a:endParaRPr lang="en-US" sz="1900" dirty="0">
              <a:latin typeface="Nunito Sans" panose="00000500000000000000" pitchFamily="2" charset="0"/>
            </a:endParaRPr>
          </a:p>
          <a:p>
            <a:endParaRPr lang="en-US" sz="1900" dirty="0">
              <a:latin typeface="Nunito Sans" panose="000005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00550" y="2971800"/>
            <a:ext cx="1771650" cy="3429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  <a:latin typeface="Nunito Sans" charset="0"/>
              </a:rPr>
              <a:t>Sorted set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71550" y="2743200"/>
            <a:ext cx="2057400" cy="3429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  <a:latin typeface="Nunito Sans" charset="0"/>
              </a:rPr>
              <a:t>Hash set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15100" y="2800350"/>
            <a:ext cx="1028700" cy="6540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900" dirty="0">
                <a:latin typeface="Nunito Sans" charset="0"/>
              </a:rPr>
              <a:t>   </a:t>
            </a:r>
            <a:r>
              <a:rPr lang="en-US" sz="1900" dirty="0">
                <a:solidFill>
                  <a:schemeClr val="bg1"/>
                </a:solidFill>
                <a:latin typeface="Nunito Sans" charset="0"/>
              </a:rPr>
              <a:t>Vector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486150" y="2114550"/>
            <a:ext cx="1771650" cy="3429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  <a:latin typeface="Nunito Sans" charset="0"/>
              </a:rPr>
              <a:t>set(I)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86150" y="1143000"/>
            <a:ext cx="1714500" cy="3429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  <a:latin typeface="Nunito Sans" charset="0"/>
              </a:rPr>
              <a:t>Collection(I)</a:t>
            </a:r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4029671" y="1799630"/>
            <a:ext cx="628650" cy="11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3114675" y="3171825"/>
            <a:ext cx="1428750" cy="119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4543425" y="2714625"/>
            <a:ext cx="514350" cy="11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3"/>
          </p:cNvCxnSpPr>
          <p:nvPr/>
        </p:nvCxnSpPr>
        <p:spPr>
          <a:xfrm>
            <a:off x="3028950" y="2914650"/>
            <a:ext cx="800100" cy="119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71550" y="3657600"/>
            <a:ext cx="2057400" cy="3429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  <a:latin typeface="Nunito Sans" charset="0"/>
              </a:rPr>
              <a:t>Linked Hash set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3028950" y="3886200"/>
            <a:ext cx="800100" cy="119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4572000" y="3543300"/>
            <a:ext cx="457200" cy="119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343400" y="3771900"/>
            <a:ext cx="1771650" cy="3429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  <a:latin typeface="Nunito Sans" charset="0"/>
              </a:rPr>
              <a:t>Tree set</a:t>
            </a:r>
          </a:p>
        </p:txBody>
      </p:sp>
      <p:cxnSp>
        <p:nvCxnSpPr>
          <p:cNvPr id="46" name="Straight Connector 45"/>
          <p:cNvCxnSpPr/>
          <p:nvPr/>
        </p:nvCxnSpPr>
        <p:spPr>
          <a:xfrm rot="10800000">
            <a:off x="6400800" y="1143000"/>
            <a:ext cx="628650" cy="11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43750" y="914400"/>
            <a:ext cx="1828800" cy="3616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900" dirty="0">
                <a:latin typeface="Nunito Sans" charset="0"/>
              </a:rPr>
              <a:t>extends</a:t>
            </a:r>
          </a:p>
        </p:txBody>
      </p:sp>
      <p:cxnSp>
        <p:nvCxnSpPr>
          <p:cNvPr id="53" name="Straight Connector 52"/>
          <p:cNvCxnSpPr/>
          <p:nvPr/>
        </p:nvCxnSpPr>
        <p:spPr>
          <a:xfrm rot="10800000">
            <a:off x="6457950" y="1485900"/>
            <a:ext cx="571500" cy="119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43750" y="1314450"/>
            <a:ext cx="1828800" cy="3616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900" dirty="0">
                <a:latin typeface="Nunito Sans" charset="0"/>
              </a:rPr>
              <a:t>implements</a:t>
            </a:r>
          </a:p>
        </p:txBody>
      </p:sp>
      <p:sp>
        <p:nvSpPr>
          <p:cNvPr id="23" name="Google Shape;508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Roboto" charset="0"/>
                <a:ea typeface="Roboto" charset="0"/>
              </a:rPr>
              <a:t>SET INTERFACE</a:t>
            </a:r>
          </a:p>
        </p:txBody>
      </p:sp>
      <p:pic>
        <p:nvPicPr>
          <p:cNvPr id="24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QUESTION: 01</a:t>
            </a:r>
          </a:p>
        </p:txBody>
      </p:sp>
      <p:sp>
        <p:nvSpPr>
          <p:cNvPr id="509" name="Google Shape;509;p62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60608" y="1004552"/>
            <a:ext cx="482957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java.util.HashSet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Main {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HashSet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list = new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HashSet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(10);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("Cover");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(23.46);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('C');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(100); 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(list);  } }</a:t>
            </a:r>
          </a:p>
          <a:p>
            <a:endParaRPr lang="en-US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8366" y="3219718"/>
            <a:ext cx="37348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Output: of some order  </a:t>
            </a:r>
            <a:endParaRPr lang="en-IN" sz="19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00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9" grpId="0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QUESTION: 02</a:t>
            </a: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60608" y="1004552"/>
            <a:ext cx="491875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java.util.LinkedHashSet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Main {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LinkedHashSet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list = new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LinkedHashSet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(10);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("Cover");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(23.46);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('C');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(100); 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(list);  } }</a:t>
            </a:r>
          </a:p>
          <a:p>
            <a:endParaRPr lang="en-US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0490" y="1107583"/>
            <a:ext cx="309093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OPTIONS:</a:t>
            </a:r>
          </a:p>
          <a:p>
            <a:pPr marL="342900" indent="-342900">
              <a:buFont typeface="+mj-lt"/>
              <a:buAutoNum type="alphaUcPeriod"/>
            </a:pP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[Cover, C, 100, 10, 23.46]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[10,Cover,23.46,C,100]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Compilation error</a:t>
            </a:r>
            <a:endParaRPr lang="en-IN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8366" y="3219718"/>
            <a:ext cx="37348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Output: B </a:t>
            </a:r>
            <a:endParaRPr lang="en-IN" sz="1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build="allAtOnce"/>
      <p:bldP spid="9" grpId="0" build="allAtOnc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QUESTION: 03</a:t>
            </a: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60608" y="1004552"/>
            <a:ext cx="48295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698" y="798490"/>
            <a:ext cx="4211392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java.util.LinkedHashSet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Main{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[])  {</a:t>
            </a:r>
          </a:p>
          <a:p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LinkedHashSet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&lt;Integer&gt;  list1 = new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LinkedHashSet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&lt;Integer&gt;(); 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list1.add(1); 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list1.add(2); 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list1.add(3); 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list1.add(4); 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list1.add(5); 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(list1); </a:t>
            </a:r>
          </a:p>
          <a:p>
            <a:endParaRPr lang="en-US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3820" y="862885"/>
            <a:ext cx="390229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LinkedHashSet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&lt;Integer&gt;  list2 = new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LinkedHashSet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&lt;Integer&gt;(); 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list2.add(1); 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list2.add(2); 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list2.add(3); 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(list2); 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list1.retainAll(list2); 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(list1); 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IN" sz="1900" dirty="0"/>
          </a:p>
        </p:txBody>
      </p:sp>
      <p:sp>
        <p:nvSpPr>
          <p:cNvPr id="12" name="TextBox 11"/>
          <p:cNvSpPr txBox="1"/>
          <p:nvPr/>
        </p:nvSpPr>
        <p:spPr>
          <a:xfrm>
            <a:off x="4636394" y="4018208"/>
            <a:ext cx="373487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OUTPUT: [1,2,3,4,5]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[1,2,3]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[1,2,3]  </a:t>
            </a:r>
            <a:endParaRPr lang="en-IN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DCF7BD-4AA5-48B6-8035-82ABB8764666}"/>
              </a:ext>
            </a:extLst>
          </p:cNvPr>
          <p:cNvSpPr/>
          <p:nvPr/>
        </p:nvSpPr>
        <p:spPr>
          <a:xfrm>
            <a:off x="4803820" y="2625589"/>
            <a:ext cx="3200400" cy="276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11" grpId="0" build="allAtOnc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PREDICT THE OUTPUT</a:t>
            </a:r>
          </a:p>
        </p:txBody>
      </p:sp>
      <p:sp>
        <p:nvSpPr>
          <p:cNvPr id="509" name="Google Shape;509;p62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93183" y="914401"/>
            <a:ext cx="6800046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java.util.LinkedHashSet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Main { 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public static void main(String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[])  {  </a:t>
            </a:r>
          </a:p>
          <a:p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LinkedHashSet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&lt;String&gt;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linkedset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LinkedHashSet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&lt;String&gt;();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linkedset.add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("Create"); 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linkedset.add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("Own"); 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linkedset.add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("Program");  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linkedset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Object[]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linkedset.toArray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for (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j = 0; j &lt;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arr.length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j++) 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[j]);    }  }</a:t>
            </a:r>
          </a:p>
          <a:p>
            <a:endParaRPr lang="en-US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7612" y="2203787"/>
            <a:ext cx="36576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[Create, Own, Program]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Own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endParaRPr lang="en-IN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609600" y="3287332"/>
            <a:ext cx="3743459" cy="280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flipV="1">
            <a:off x="261870" y="1857778"/>
            <a:ext cx="6705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8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 build="allAtOnce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163612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9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9" name="Google Shape;509;p62"/>
          <p:cNvSpPr txBox="1"/>
          <p:nvPr/>
        </p:nvSpPr>
        <p:spPr>
          <a:xfrm>
            <a:off x="244698" y="162151"/>
            <a:ext cx="5946475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the Output</a:t>
            </a:r>
          </a:p>
          <a:p>
            <a:endParaRPr lang="en-US" sz="1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60608" y="1004552"/>
            <a:ext cx="48295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0608" y="597569"/>
            <a:ext cx="563851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.*; 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[]) 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 set = new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&lt;String&gt;(); 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set.add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("Apple"); 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set.add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("Orange"); 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set.add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("Banana"); 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set.add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("Apple"); 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set.add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("Lemon"); 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("The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  + set); 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Object[]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set.toArray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("The array is:"); 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(int j = 0; j &lt;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arr.length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[j]); 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C05971-5DC4-4CC3-82B3-EB5F0FF68935}"/>
              </a:ext>
            </a:extLst>
          </p:cNvPr>
          <p:cNvSpPr txBox="1"/>
          <p:nvPr/>
        </p:nvSpPr>
        <p:spPr>
          <a:xfrm>
            <a:off x="5704733" y="2341502"/>
            <a:ext cx="3379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kern="1200" dirty="0">
                <a:solidFill>
                  <a:schemeClr val="tx1"/>
                </a:solidFill>
              </a:rPr>
              <a:t>Output:</a:t>
            </a:r>
          </a:p>
          <a:p>
            <a:r>
              <a:rPr lang="en-US" sz="1600" b="1" kern="1200" dirty="0">
                <a:solidFill>
                  <a:schemeClr val="tx1"/>
                </a:solidFill>
              </a:rPr>
              <a:t>The </a:t>
            </a:r>
            <a:r>
              <a:rPr lang="en-US" sz="1600" b="1" kern="1200" dirty="0" err="1">
                <a:solidFill>
                  <a:schemeClr val="tx1"/>
                </a:solidFill>
              </a:rPr>
              <a:t>LinkedHashSet</a:t>
            </a:r>
            <a:r>
              <a:rPr lang="en-US" sz="1600" b="1" kern="1200" dirty="0">
                <a:solidFill>
                  <a:schemeClr val="tx1"/>
                </a:solidFill>
              </a:rPr>
              <a:t> </a:t>
            </a:r>
            <a:r>
              <a:rPr lang="en-US" sz="1600" kern="1200" dirty="0">
                <a:solidFill>
                  <a:schemeClr val="tx1"/>
                </a:solidFill>
              </a:rPr>
              <a:t>: [Apple, Orange, Banana, Lemon]                         </a:t>
            </a:r>
          </a:p>
          <a:p>
            <a:r>
              <a:rPr lang="en-US" sz="1600" b="1" kern="1200" dirty="0">
                <a:solidFill>
                  <a:schemeClr val="tx1"/>
                </a:solidFill>
              </a:rPr>
              <a:t>The array is</a:t>
            </a:r>
            <a:r>
              <a:rPr lang="en-US" sz="1600" kern="1200" dirty="0">
                <a:solidFill>
                  <a:schemeClr val="tx1"/>
                </a:solidFill>
              </a:rPr>
              <a:t> :                </a:t>
            </a:r>
          </a:p>
          <a:p>
            <a:r>
              <a:rPr lang="en-US" sz="1600" kern="1200" dirty="0">
                <a:solidFill>
                  <a:schemeClr val="tx1"/>
                </a:solidFill>
              </a:rPr>
              <a:t>Apple                                   </a:t>
            </a:r>
          </a:p>
          <a:p>
            <a:r>
              <a:rPr lang="en-US" sz="1600" kern="1200" dirty="0">
                <a:solidFill>
                  <a:schemeClr val="tx1"/>
                </a:solidFill>
              </a:rPr>
              <a:t>Orange                                           </a:t>
            </a:r>
          </a:p>
          <a:p>
            <a:r>
              <a:rPr lang="en-US" sz="1600" kern="1200" dirty="0">
                <a:solidFill>
                  <a:schemeClr val="tx1"/>
                </a:solidFill>
              </a:rPr>
              <a:t>Banana                                          </a:t>
            </a:r>
          </a:p>
          <a:p>
            <a:r>
              <a:rPr lang="en-US" sz="1600" kern="1200" dirty="0">
                <a:solidFill>
                  <a:schemeClr val="tx1"/>
                </a:solidFill>
              </a:rPr>
              <a:t>Lemon</a:t>
            </a:r>
          </a:p>
        </p:txBody>
      </p:sp>
    </p:spTree>
    <p:extLst>
      <p:ext uri="{BB962C8B-B14F-4D97-AF65-F5344CB8AC3E}">
        <p14:creationId xmlns:p14="http://schemas.microsoft.com/office/powerpoint/2010/main" val="195396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14" grpId="0" build="allAtOnce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9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9" name="Google Shape;509;p62"/>
          <p:cNvSpPr txBox="1"/>
          <p:nvPr/>
        </p:nvSpPr>
        <p:spPr>
          <a:xfrm>
            <a:off x="59366" y="79411"/>
            <a:ext cx="6653434" cy="86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//Predict the Output</a:t>
            </a:r>
            <a:endParaRPr sz="16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60608" y="1004552"/>
            <a:ext cx="48295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798490"/>
            <a:ext cx="569343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main(String[]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Set&lt;String&gt; vowels = new HashSet&lt;&gt;();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vowels.add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("a");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vowels.add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("e");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vowels.add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List&lt;String&gt;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vowelsList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&lt;&gt;(vowels);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("vowels set = "+vowels);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vowelsList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"+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vowelsList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vowels.add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("o");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vowelsList.add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("a");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vowelsList.add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("u");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("vowels set = "+vowels);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35411" y="1252477"/>
            <a:ext cx="45770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vowelsList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"+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vowelsList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vowels = new HashSet&lt;&gt;(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vowelsList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("vowels set = "+vowels);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24EA7A-2368-453A-88D5-1178F370221A}"/>
              </a:ext>
            </a:extLst>
          </p:cNvPr>
          <p:cNvSpPr txBox="1"/>
          <p:nvPr/>
        </p:nvSpPr>
        <p:spPr>
          <a:xfrm>
            <a:off x="5771072" y="3023896"/>
            <a:ext cx="33729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IN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vowels set = [e, a, </a:t>
            </a:r>
            <a:r>
              <a:rPr lang="en-IN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 </a:t>
            </a:r>
          </a:p>
          <a:p>
            <a:r>
              <a:rPr lang="en-IN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vowelsList</a:t>
            </a:r>
            <a:r>
              <a:rPr lang="en-IN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[e, a, </a:t>
            </a:r>
            <a:r>
              <a:rPr lang="en-IN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 </a:t>
            </a:r>
          </a:p>
          <a:p>
            <a:r>
              <a:rPr lang="en-IN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vowels set = [e, a, o, </a:t>
            </a:r>
            <a:r>
              <a:rPr lang="en-IN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IN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vowelsList</a:t>
            </a:r>
            <a:r>
              <a:rPr lang="en-IN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/>
              <a:t>[e, a, </a:t>
            </a:r>
            <a:r>
              <a:rPr lang="en-US" dirty="0" err="1"/>
              <a:t>i</a:t>
            </a:r>
            <a:r>
              <a:rPr lang="en-US" dirty="0"/>
              <a:t>, a, u]</a:t>
            </a:r>
          </a:p>
          <a:p>
            <a:r>
              <a:rPr lang="en-IN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vowels set = </a:t>
            </a:r>
            <a:r>
              <a:rPr lang="en-US" dirty="0"/>
              <a:t>[u, e, a, </a:t>
            </a:r>
            <a:r>
              <a:rPr lang="en-US" dirty="0" err="1"/>
              <a:t>i</a:t>
            </a:r>
            <a:r>
              <a:rPr lang="en-US" dirty="0"/>
              <a:t>]</a:t>
            </a:r>
            <a:endParaRPr lang="en-IN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5040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11" grpId="0" build="allAtOnc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9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9" name="Google Shape;509;p62"/>
          <p:cNvSpPr txBox="1"/>
          <p:nvPr/>
        </p:nvSpPr>
        <p:spPr>
          <a:xfrm>
            <a:off x="59366" y="79411"/>
            <a:ext cx="6653434" cy="86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//Predict the Output</a:t>
            </a:r>
            <a:endParaRPr sz="16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60608" y="1004552"/>
            <a:ext cx="48295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0251" y="1160060"/>
            <a:ext cx="911218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java.util.LinkedHashSet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Main{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[])  {</a:t>
            </a:r>
          </a:p>
          <a:p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  list1 = new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&lt;&gt;(); 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list1.add("A"); 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list1.add("A"); 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list1.add("A"); 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(list1); 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&lt;Integer&gt;  list2 = new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&lt;Integer&gt;(); 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(list2); 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list1.retainAll(list2); 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(list1); 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15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QUESTION</a:t>
            </a: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60608" y="1004552"/>
            <a:ext cx="48295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74CD1-77C2-4900-BDBA-DACB4E2D6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What are the initial capacity and load factor of HashSet?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a) 10, 1.0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b) 32, 0.75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c) 16, 0.75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d) 32, 1.0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135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9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9" name="Google Shape;509;p62"/>
          <p:cNvSpPr txBox="1"/>
          <p:nvPr/>
        </p:nvSpPr>
        <p:spPr>
          <a:xfrm>
            <a:off x="59366" y="79411"/>
            <a:ext cx="6653434" cy="86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//Predict the Output</a:t>
            </a:r>
            <a:endParaRPr sz="16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60608" y="1004552"/>
            <a:ext cx="48295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4E3C0-2FD5-4418-9260-46D9473D6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Main {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public static void main(String 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[]) {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Set 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emptyset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Collections.emptySet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emptyset.add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("Adding");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("SET IS "+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emptyset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 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}    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194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9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9" name="Google Shape;509;p62"/>
          <p:cNvSpPr txBox="1"/>
          <p:nvPr/>
        </p:nvSpPr>
        <p:spPr>
          <a:xfrm>
            <a:off x="59366" y="79411"/>
            <a:ext cx="6653434" cy="86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//Predict the Output</a:t>
            </a:r>
            <a:endParaRPr sz="16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60608" y="1004552"/>
            <a:ext cx="48295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4E3C0-2FD5-4418-9260-46D9473D6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Main {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public static void main(String 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[]) {</a:t>
            </a:r>
          </a:p>
          <a:p>
            <a:pPr marL="114300" indent="0">
              <a:buNone/>
            </a:pP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// created an empty set    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Set 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emptyset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Collections.emptySet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114300" indent="0">
              <a:buNone/>
            </a:pP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// try to add elements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emptyset.add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("Adding");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("SET IS "+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emptyset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 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}    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401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0"/>
          <p:cNvSpPr txBox="1">
            <a:spLocks noGrp="1"/>
          </p:cNvSpPr>
          <p:nvPr>
            <p:ph type="body" idx="1"/>
          </p:nvPr>
        </p:nvSpPr>
        <p:spPr>
          <a:xfrm>
            <a:off x="234000" y="766800"/>
            <a:ext cx="8778900" cy="3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900" dirty="0">
                <a:solidFill>
                  <a:schemeClr val="dk1"/>
                </a:solidFill>
                <a:latin typeface="Times New Roman" pitchFamily="18" charset="0"/>
                <a:ea typeface="Roboto"/>
                <a:cs typeface="Times New Roman" pitchFamily="18" charset="0"/>
                <a:sym typeface="Roboto"/>
              </a:rPr>
              <a:t>Set is an interface which extends Collection. It is an unordered collection of objects in which duplicate values cannot be stored</a:t>
            </a:r>
            <a:endParaRPr sz="19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900" dirty="0">
                <a:solidFill>
                  <a:schemeClr val="dk1"/>
                </a:solidFill>
                <a:latin typeface="Times New Roman" pitchFamily="18" charset="0"/>
                <a:ea typeface="Roboto"/>
                <a:cs typeface="Times New Roman" pitchFamily="18" charset="0"/>
                <a:sym typeface="Roboto"/>
              </a:rPr>
              <a:t>Basically, Set is implemented by HashSet, LinkedHashSet or TreeSet (sorted representation)</a:t>
            </a:r>
            <a:endParaRPr sz="19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endParaRPr lang="en" sz="1900" dirty="0">
              <a:solidFill>
                <a:schemeClr val="dk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</p:txBody>
      </p:sp>
      <p:sp>
        <p:nvSpPr>
          <p:cNvPr id="486" name="Google Shape;486;p6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6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60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SET IN JAVA</a:t>
            </a:r>
            <a:endParaRPr sz="16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9" name="Google Shape;489;p60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60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9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9" name="Google Shape;509;p62"/>
          <p:cNvSpPr txBox="1"/>
          <p:nvPr/>
        </p:nvSpPr>
        <p:spPr>
          <a:xfrm>
            <a:off x="59366" y="79411"/>
            <a:ext cx="6653434" cy="86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//Predict the Output</a:t>
            </a:r>
            <a:endParaRPr sz="16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60608" y="1004552"/>
            <a:ext cx="48295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35EEE-3258-40DB-88D3-7A9F2A9F3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6603" y="859809"/>
            <a:ext cx="8545697" cy="3709066"/>
          </a:xfrm>
        </p:spPr>
        <p:txBody>
          <a:bodyPr/>
          <a:lstStyle/>
          <a:p>
            <a:pPr marL="114300" indent="0">
              <a:buNone/>
            </a:pPr>
            <a:r>
              <a:rPr lang="en-IN" sz="1400" dirty="0">
                <a:solidFill>
                  <a:schemeClr val="tx1"/>
                </a:solidFill>
              </a:rPr>
              <a:t>import java.io.*; </a:t>
            </a:r>
          </a:p>
          <a:p>
            <a:pPr marL="114300" indent="0">
              <a:buNone/>
            </a:pPr>
            <a:r>
              <a:rPr lang="en-IN" sz="1400" dirty="0">
                <a:solidFill>
                  <a:schemeClr val="tx1"/>
                </a:solidFill>
              </a:rPr>
              <a:t>import </a:t>
            </a:r>
            <a:r>
              <a:rPr lang="en-IN" sz="1400" dirty="0" err="1">
                <a:solidFill>
                  <a:schemeClr val="tx1"/>
                </a:solidFill>
              </a:rPr>
              <a:t>java.util.HashSet</a:t>
            </a:r>
            <a:r>
              <a:rPr lang="en-IN" sz="1400" dirty="0">
                <a:solidFill>
                  <a:schemeClr val="tx1"/>
                </a:solidFill>
              </a:rPr>
              <a:t>; </a:t>
            </a:r>
          </a:p>
          <a:p>
            <a:pPr marL="114300" indent="0">
              <a:buNone/>
            </a:pPr>
            <a:r>
              <a:rPr lang="en-IN" sz="1400" dirty="0">
                <a:solidFill>
                  <a:schemeClr val="tx1"/>
                </a:solidFill>
              </a:rPr>
              <a:t>public class Main{ </a:t>
            </a:r>
          </a:p>
          <a:p>
            <a:pPr marL="114300" indent="0">
              <a:buNone/>
            </a:pPr>
            <a:r>
              <a:rPr lang="en-IN" sz="1400" dirty="0">
                <a:solidFill>
                  <a:schemeClr val="tx1"/>
                </a:solidFill>
              </a:rPr>
              <a:t>	public static void main(String </a:t>
            </a:r>
            <a:r>
              <a:rPr lang="en-IN" sz="1400" dirty="0" err="1">
                <a:solidFill>
                  <a:schemeClr val="tx1"/>
                </a:solidFill>
              </a:rPr>
              <a:t>args</a:t>
            </a:r>
            <a:r>
              <a:rPr lang="en-IN" sz="1400" dirty="0">
                <a:solidFill>
                  <a:schemeClr val="tx1"/>
                </a:solidFill>
              </a:rPr>
              <a:t>[]) </a:t>
            </a:r>
          </a:p>
          <a:p>
            <a:pPr marL="114300" indent="0">
              <a:buNone/>
            </a:pPr>
            <a:r>
              <a:rPr lang="en-IN" sz="1400" dirty="0">
                <a:solidFill>
                  <a:schemeClr val="tx1"/>
                </a:solidFill>
              </a:rPr>
              <a:t>	{ </a:t>
            </a:r>
          </a:p>
          <a:p>
            <a:pPr marL="114300" indent="0">
              <a:buNone/>
            </a:pPr>
            <a:r>
              <a:rPr lang="en-IN" sz="1400" dirty="0">
                <a:solidFill>
                  <a:schemeClr val="tx1"/>
                </a:solidFill>
              </a:rPr>
              <a:t>		</a:t>
            </a:r>
          </a:p>
          <a:p>
            <a:pPr marL="114300" indent="0">
              <a:buNone/>
            </a:pPr>
            <a:r>
              <a:rPr lang="en-IN" sz="1400" dirty="0">
                <a:solidFill>
                  <a:schemeClr val="tx1"/>
                </a:solidFill>
              </a:rPr>
              <a:t>		HashSet&lt;String&gt; set = new HashSet&lt;String&gt;(); </a:t>
            </a:r>
          </a:p>
          <a:p>
            <a:pPr marL="114300" indent="0">
              <a:buNone/>
            </a:pPr>
            <a:r>
              <a:rPr lang="en-IN" sz="1400" dirty="0">
                <a:solidFill>
                  <a:schemeClr val="tx1"/>
                </a:solidFill>
              </a:rPr>
              <a:t>                                   </a:t>
            </a:r>
            <a:r>
              <a:rPr lang="en-IN" sz="1400" dirty="0" err="1">
                <a:solidFill>
                  <a:schemeClr val="tx1"/>
                </a:solidFill>
              </a:rPr>
              <a:t>set.add</a:t>
            </a:r>
            <a:r>
              <a:rPr lang="en-IN" sz="1400" dirty="0">
                <a:solidFill>
                  <a:schemeClr val="tx1"/>
                </a:solidFill>
              </a:rPr>
              <a:t>("Welcome"); </a:t>
            </a:r>
          </a:p>
          <a:p>
            <a:pPr marL="114300" indent="0">
              <a:buNone/>
            </a:pPr>
            <a:r>
              <a:rPr lang="en-IN" sz="1400" dirty="0">
                <a:solidFill>
                  <a:schemeClr val="tx1"/>
                </a:solidFill>
              </a:rPr>
              <a:t>		</a:t>
            </a:r>
            <a:r>
              <a:rPr lang="en-IN" sz="1400" dirty="0" err="1">
                <a:solidFill>
                  <a:schemeClr val="tx1"/>
                </a:solidFill>
              </a:rPr>
              <a:t>set.add</a:t>
            </a:r>
            <a:r>
              <a:rPr lang="en-IN" sz="1400" dirty="0">
                <a:solidFill>
                  <a:schemeClr val="tx1"/>
                </a:solidFill>
              </a:rPr>
              <a:t>("To"); </a:t>
            </a:r>
          </a:p>
          <a:p>
            <a:pPr marL="114300" indent="0">
              <a:buNone/>
            </a:pPr>
            <a:r>
              <a:rPr lang="en-IN" sz="1400" dirty="0">
                <a:solidFill>
                  <a:schemeClr val="tx1"/>
                </a:solidFill>
              </a:rPr>
              <a:t>		</a:t>
            </a:r>
            <a:r>
              <a:rPr lang="en-IN" sz="1400" dirty="0" err="1">
                <a:solidFill>
                  <a:schemeClr val="tx1"/>
                </a:solidFill>
              </a:rPr>
              <a:t>set.add</a:t>
            </a:r>
            <a:r>
              <a:rPr lang="en-IN" sz="1400" dirty="0">
                <a:solidFill>
                  <a:schemeClr val="tx1"/>
                </a:solidFill>
              </a:rPr>
              <a:t>("JAVA"); </a:t>
            </a:r>
          </a:p>
          <a:p>
            <a:pPr marL="114300" indent="0">
              <a:buNone/>
            </a:pPr>
            <a:r>
              <a:rPr lang="en-IN" sz="1400" dirty="0">
                <a:solidFill>
                  <a:schemeClr val="tx1"/>
                </a:solidFill>
              </a:rPr>
              <a:t>		</a:t>
            </a:r>
            <a:r>
              <a:rPr lang="en-IN" sz="1400" dirty="0" err="1">
                <a:solidFill>
                  <a:schemeClr val="tx1"/>
                </a:solidFill>
              </a:rPr>
              <a:t>System.out.println</a:t>
            </a:r>
            <a:r>
              <a:rPr lang="en-IN" sz="1400" dirty="0">
                <a:solidFill>
                  <a:schemeClr val="tx1"/>
                </a:solidFill>
              </a:rPr>
              <a:t>("HashSet is " + set); </a:t>
            </a:r>
          </a:p>
          <a:p>
            <a:pPr marL="114300" indent="0">
              <a:buNone/>
            </a:pPr>
            <a:r>
              <a:rPr lang="en-IN" sz="1400" dirty="0">
                <a:solidFill>
                  <a:schemeClr val="tx1"/>
                </a:solidFill>
              </a:rPr>
              <a:t>      	</a:t>
            </a:r>
            <a:r>
              <a:rPr lang="en-IN" sz="1400" dirty="0" err="1">
                <a:solidFill>
                  <a:schemeClr val="tx1"/>
                </a:solidFill>
              </a:rPr>
              <a:t>set.clear</a:t>
            </a:r>
            <a:r>
              <a:rPr lang="en-IN" sz="1400" dirty="0">
                <a:solidFill>
                  <a:schemeClr val="tx1"/>
                </a:solidFill>
              </a:rPr>
              <a:t>(); </a:t>
            </a:r>
          </a:p>
          <a:p>
            <a:pPr marL="114300" indent="0">
              <a:buNone/>
            </a:pPr>
            <a:r>
              <a:rPr lang="en-IN" sz="1400" dirty="0">
                <a:solidFill>
                  <a:schemeClr val="tx1"/>
                </a:solidFill>
              </a:rPr>
              <a:t>     	</a:t>
            </a:r>
            <a:r>
              <a:rPr lang="en-IN" sz="1400" dirty="0" err="1">
                <a:solidFill>
                  <a:schemeClr val="tx1"/>
                </a:solidFill>
              </a:rPr>
              <a:t>System.out.println</a:t>
            </a:r>
            <a:r>
              <a:rPr lang="en-IN" sz="1400" dirty="0">
                <a:solidFill>
                  <a:schemeClr val="tx1"/>
                </a:solidFill>
              </a:rPr>
              <a:t>("The final set: " + set); </a:t>
            </a:r>
          </a:p>
          <a:p>
            <a:pPr marL="114300" indent="0">
              <a:buNone/>
            </a:pPr>
            <a:r>
              <a:rPr lang="en-IN" sz="1400" dirty="0">
                <a:solidFill>
                  <a:schemeClr val="tx1"/>
                </a:solidFill>
              </a:rPr>
              <a:t>	} </a:t>
            </a:r>
          </a:p>
          <a:p>
            <a:pPr marL="114300" indent="0">
              <a:buNone/>
            </a:pPr>
            <a:r>
              <a:rPr lang="en-IN" sz="1400" dirty="0">
                <a:solidFill>
                  <a:schemeClr val="tx1"/>
                </a:solidFill>
              </a:rPr>
              <a:t>} </a:t>
            </a:r>
          </a:p>
          <a:p>
            <a:pPr marL="114300" indent="0">
              <a:buNone/>
            </a:pP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1958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2545-5F8A-4F77-9E6C-C54D9C37A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83" y="914400"/>
            <a:ext cx="8431481" cy="2458191"/>
          </a:xfrm>
        </p:spPr>
        <p:txBody>
          <a:bodyPr/>
          <a:lstStyle/>
          <a:p>
            <a:r>
              <a:rPr lang="en-US" dirty="0"/>
              <a:t>     SESSION 3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  </a:t>
            </a:r>
            <a:r>
              <a:rPr lang="en-US" dirty="0" err="1"/>
              <a:t>Sortedset</a:t>
            </a:r>
            <a:br>
              <a:rPr lang="en-US" dirty="0"/>
            </a:br>
            <a:r>
              <a:rPr lang="en-US" dirty="0"/>
              <a:t> * </a:t>
            </a:r>
            <a:r>
              <a:rPr lang="en-IN" dirty="0"/>
              <a:t>Tree set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3983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418552" y="1208825"/>
            <a:ext cx="8328361" cy="123880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endParaRPr lang="en-US" sz="1900" dirty="0">
              <a:latin typeface="Nunito Sans" panose="00000500000000000000" pitchFamily="2" charset="0"/>
            </a:endParaRPr>
          </a:p>
          <a:p>
            <a:endParaRPr lang="en-US" sz="1900" dirty="0">
              <a:latin typeface="Nunito Sans" panose="00000500000000000000" pitchFamily="2" charset="0"/>
            </a:endParaRPr>
          </a:p>
          <a:p>
            <a:endParaRPr lang="en-US" sz="1900" dirty="0">
              <a:latin typeface="Nunito Sans" panose="00000500000000000000" pitchFamily="2" charset="0"/>
            </a:endParaRPr>
          </a:p>
          <a:p>
            <a:endParaRPr lang="en-US" sz="1900" dirty="0">
              <a:latin typeface="Nunito Sans" panose="000005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00550" y="2971800"/>
            <a:ext cx="1771650" cy="3429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  <a:latin typeface="Nunito Sans" charset="0"/>
              </a:rPr>
              <a:t>Sorted set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15100" y="2800350"/>
            <a:ext cx="1028700" cy="6540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900" dirty="0">
                <a:latin typeface="Nunito Sans" charset="0"/>
              </a:rPr>
              <a:t>   </a:t>
            </a:r>
            <a:r>
              <a:rPr lang="en-US" sz="1900" dirty="0">
                <a:solidFill>
                  <a:schemeClr val="bg1"/>
                </a:solidFill>
                <a:latin typeface="Nunito Sans" charset="0"/>
              </a:rPr>
              <a:t>Vector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486150" y="2114550"/>
            <a:ext cx="1771650" cy="3429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  <a:latin typeface="Nunito Sans" charset="0"/>
              </a:rPr>
              <a:t>set(I)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86150" y="1143000"/>
            <a:ext cx="1714500" cy="3429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  <a:latin typeface="Nunito Sans" charset="0"/>
              </a:rPr>
              <a:t>Collection(I)</a:t>
            </a:r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4029671" y="1799630"/>
            <a:ext cx="628650" cy="11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4543425" y="2714625"/>
            <a:ext cx="514350" cy="11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4572000" y="3543300"/>
            <a:ext cx="457200" cy="119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343400" y="3771900"/>
            <a:ext cx="1771650" cy="3429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  <a:latin typeface="Nunito Sans" charset="0"/>
              </a:rPr>
              <a:t>Tree set</a:t>
            </a:r>
          </a:p>
        </p:txBody>
      </p:sp>
      <p:cxnSp>
        <p:nvCxnSpPr>
          <p:cNvPr id="46" name="Straight Connector 45"/>
          <p:cNvCxnSpPr/>
          <p:nvPr/>
        </p:nvCxnSpPr>
        <p:spPr>
          <a:xfrm rot="10800000">
            <a:off x="6400800" y="1143000"/>
            <a:ext cx="628650" cy="11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43750" y="914400"/>
            <a:ext cx="1828800" cy="3616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900" dirty="0">
                <a:latin typeface="Nunito Sans" charset="0"/>
              </a:rPr>
              <a:t>extends</a:t>
            </a:r>
          </a:p>
        </p:txBody>
      </p:sp>
      <p:cxnSp>
        <p:nvCxnSpPr>
          <p:cNvPr id="53" name="Straight Connector 52"/>
          <p:cNvCxnSpPr/>
          <p:nvPr/>
        </p:nvCxnSpPr>
        <p:spPr>
          <a:xfrm rot="10800000">
            <a:off x="6457950" y="1485900"/>
            <a:ext cx="571500" cy="119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43750" y="1314450"/>
            <a:ext cx="1828800" cy="3616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900" dirty="0">
                <a:latin typeface="Nunito Sans" charset="0"/>
              </a:rPr>
              <a:t>implements</a:t>
            </a:r>
          </a:p>
        </p:txBody>
      </p:sp>
      <p:sp>
        <p:nvSpPr>
          <p:cNvPr id="23" name="Google Shape;508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Roboto" charset="0"/>
                <a:ea typeface="Roboto" charset="0"/>
              </a:rPr>
              <a:t>SET INTERFACE</a:t>
            </a:r>
          </a:p>
        </p:txBody>
      </p:sp>
      <p:pic>
        <p:nvPicPr>
          <p:cNvPr id="24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88337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Roboto" charset="0"/>
                <a:ea typeface="Roboto" charset="0"/>
                <a:cs typeface="Courier New" panose="02070309020205020404" pitchFamily="49" charset="0"/>
              </a:rPr>
              <a:t>//PREDICT THE OUTPUT</a:t>
            </a:r>
          </a:p>
        </p:txBody>
      </p:sp>
      <p:sp>
        <p:nvSpPr>
          <p:cNvPr id="509" name="Google Shape;509;p62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437882" y="1056068"/>
            <a:ext cx="60491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//Predict the Output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java.util.SortedSet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java.util.TreeSet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obj=new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(45);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(34);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(obj);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 flipV="1">
            <a:off x="820299" y="2695752"/>
            <a:ext cx="2802795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48394" y="1207721"/>
            <a:ext cx="352881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Output: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Compilation Error</a:t>
            </a:r>
          </a:p>
          <a:p>
            <a:endParaRPr lang="en-US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92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Roboto" charset="0"/>
                <a:ea typeface="Roboto" charset="0"/>
                <a:cs typeface="Courier New" panose="02070309020205020404" pitchFamily="49" charset="0"/>
              </a:rPr>
              <a:t>//PREDICT THE OUTPUT</a:t>
            </a:r>
          </a:p>
        </p:txBody>
      </p:sp>
      <p:sp>
        <p:nvSpPr>
          <p:cNvPr id="509" name="Google Shape;509;p62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437882" y="1056068"/>
            <a:ext cx="60491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//Predict the Output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java.util.SortedSet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java.util.TreeSet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obj=new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(45);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(34);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(obj);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 flipV="1">
            <a:off x="820299" y="2695752"/>
            <a:ext cx="2802795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48394" y="1207721"/>
            <a:ext cx="352881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Output: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[1, 34, 45]</a:t>
            </a:r>
          </a:p>
          <a:p>
            <a:endParaRPr lang="en-US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07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400"/>
            </a:pPr>
            <a:r>
              <a:rPr lang="en-IN" sz="1600" b="1" dirty="0">
                <a:solidFill>
                  <a:schemeClr val="bg1"/>
                </a:solidFill>
                <a:latin typeface="Roboto" charset="0"/>
                <a:ea typeface="Roboto" charset="0"/>
              </a:rPr>
              <a:t>DIFFERENCE BETWEEN LIST AND SET</a:t>
            </a:r>
          </a:p>
        </p:txBody>
      </p:sp>
      <p:sp>
        <p:nvSpPr>
          <p:cNvPr id="509" name="Google Shape;509;p62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93183" y="875763"/>
            <a:ext cx="46106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//Arrays Sort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java.util.Arrays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int[]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 13, 7, 6, 45,  6 ,21, 9 };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Arrays.sort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Arrays.toString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2761" y="875763"/>
            <a:ext cx="385078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			        main(String[]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obj=new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(45);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(21);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(9);</a:t>
            </a:r>
          </a:p>
          <a:p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(obj);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217" y="3785613"/>
            <a:ext cx="65295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I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[6, 6, 7, 9, 13, 21, 45]</a:t>
            </a:r>
          </a:p>
          <a:p>
            <a:r>
              <a:rPr lang="en-I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[6, 7, 9, 13, 21, 45]</a:t>
            </a:r>
            <a:endParaRPr lang="en-IN" altLang="en-US" sz="1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3217" y="2656328"/>
            <a:ext cx="3200400" cy="276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1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167489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400"/>
            </a:pPr>
            <a:r>
              <a:rPr lang="en-IN" sz="1600" b="1" dirty="0">
                <a:solidFill>
                  <a:schemeClr val="bg1"/>
                </a:solidFill>
                <a:latin typeface="Roboto" charset="0"/>
                <a:ea typeface="Roboto" charset="0"/>
              </a:rPr>
              <a:t>DIFFERENCE BETWEEN Hash Set AND Sorted Set</a:t>
            </a:r>
          </a:p>
        </p:txBody>
      </p:sp>
      <p:sp>
        <p:nvSpPr>
          <p:cNvPr id="509" name="Google Shape;509;p62"/>
          <p:cNvSpPr txBox="1"/>
          <p:nvPr/>
        </p:nvSpPr>
        <p:spPr>
          <a:xfrm>
            <a:off x="59365" y="521163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93183" y="875763"/>
            <a:ext cx="46106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//HashSet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java.util.HashSet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HashSet obj=new HashSet();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("QUEUE");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("Fine");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(86.78);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(obj);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2761" y="875763"/>
            <a:ext cx="385078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java.util.SortedSet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java.util.TreeSet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  main(String[]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obj=new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(34.67);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(21);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("STRING");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('c');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(obj);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4798" y="4017874"/>
            <a:ext cx="65295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I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 86.78, fine, queue]</a:t>
            </a:r>
          </a:p>
          <a:p>
            <a:r>
              <a:rPr lang="en-I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9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java.lang.classcastexception</a:t>
            </a:r>
            <a:endParaRPr lang="en-IN" altLang="en-US" sz="1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730" y="2616405"/>
            <a:ext cx="3259001" cy="1310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7A0543-E544-4E0A-AACD-11E750F9F3E8}"/>
              </a:ext>
            </a:extLst>
          </p:cNvPr>
          <p:cNvSpPr/>
          <p:nvPr/>
        </p:nvSpPr>
        <p:spPr>
          <a:xfrm>
            <a:off x="5052367" y="2934374"/>
            <a:ext cx="3444652" cy="1723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build="allAtOnce"/>
      <p:bldP spid="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Roboto" charset="0"/>
                <a:ea typeface="Roboto" charset="0"/>
                <a:cs typeface="Courier New" panose="02070309020205020404" pitchFamily="49" charset="0"/>
              </a:rPr>
              <a:t>//PREDICT THE OUTPUT</a:t>
            </a:r>
          </a:p>
        </p:txBody>
      </p:sp>
      <p:sp>
        <p:nvSpPr>
          <p:cNvPr id="509" name="Google Shape;509;p62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437882" y="849034"/>
            <a:ext cx="46106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//Predict the Output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java.util.SortedSet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java.util.TreeSet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 sites = new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&lt;&gt;();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("Technical");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("Technology");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("quiz");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("code");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("Sorted Set: " + sites);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("First: " +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sites.first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("Last: " +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sites.last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702299" y="3849866"/>
            <a:ext cx="4346219" cy="765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73925" y="1245896"/>
            <a:ext cx="42107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Output: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[Technical, Technology, code, quiz]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First: Technical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Last: quiz</a:t>
            </a:r>
          </a:p>
          <a:p>
            <a:endParaRPr lang="en-US" sz="19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50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Roboto" charset="0"/>
                <a:ea typeface="Roboto" charset="0"/>
                <a:cs typeface="Courier New" panose="02070309020205020404" pitchFamily="49" charset="0"/>
              </a:rPr>
              <a:t>//PREDICT THE OUTPUT</a:t>
            </a:r>
          </a:p>
        </p:txBody>
      </p:sp>
      <p:sp>
        <p:nvSpPr>
          <p:cNvPr id="509" name="Google Shape;509;p62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209304" y="165566"/>
            <a:ext cx="461063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java.util.SortedSet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java.util.TreeSet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java.util.Iterator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 set = new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&lt;&gt;();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("Technical");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("Technology");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("quiz");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("code");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"+ set);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Iterator value =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set.iterator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("After Iterator:");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 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value.hasNext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value.next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810856" y="3625514"/>
            <a:ext cx="4252850" cy="2634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80338" y="1146220"/>
            <a:ext cx="380429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Output:</a:t>
            </a:r>
          </a:p>
          <a:p>
            <a:r>
              <a:rPr lang="en-US" sz="17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[Technical, Technology, code, quiz]</a:t>
            </a:r>
          </a:p>
          <a:p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Iterator:</a:t>
            </a:r>
          </a:p>
          <a:p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</a:p>
          <a:p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  <a:p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</a:p>
          <a:p>
            <a:endParaRPr lang="en-US" sz="17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72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11787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Roboto" charset="0"/>
                <a:ea typeface="Roboto" charset="0"/>
                <a:cs typeface="Courier New" panose="02070309020205020404" pitchFamily="49" charset="0"/>
              </a:rPr>
              <a:t>//PREDICT THE OUTPUT</a:t>
            </a:r>
          </a:p>
        </p:txBody>
      </p:sp>
      <p:sp>
        <p:nvSpPr>
          <p:cNvPr id="509" name="Google Shape;509;p62"/>
          <p:cNvSpPr txBox="1"/>
          <p:nvPr/>
        </p:nvSpPr>
        <p:spPr>
          <a:xfrm>
            <a:off x="0" y="2583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607453" y="400460"/>
            <a:ext cx="732022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java.util.SortedSet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java.util.TreeSet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 sites = new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&lt;&gt;();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("Technical");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("Technology");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("quiz");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("code");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(sites);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beforeQuiz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sites.headSet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("quiz");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afterCode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sites.tailSet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("quiz");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beforeQuiz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afterCode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(sites);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1013138" y="3194967"/>
            <a:ext cx="6086402" cy="695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80338" y="1146220"/>
            <a:ext cx="35288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[Technical, Technology, code,quiz]</a:t>
            </a:r>
            <a:endParaRPr lang="en-US" sz="18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1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[Technical, Technology, code]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[quiz]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[Technical, Technology, code,quiz]</a:t>
            </a:r>
            <a:endParaRPr lang="en-US" sz="18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fr-FR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22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0"/>
          <p:cNvSpPr txBox="1">
            <a:spLocks noGrp="1"/>
          </p:cNvSpPr>
          <p:nvPr>
            <p:ph type="body" idx="1"/>
          </p:nvPr>
        </p:nvSpPr>
        <p:spPr>
          <a:xfrm>
            <a:off x="234000" y="766800"/>
            <a:ext cx="8778900" cy="3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900" dirty="0">
                <a:solidFill>
                  <a:schemeClr val="dk1"/>
                </a:solidFill>
                <a:latin typeface="Times New Roman" pitchFamily="18" charset="0"/>
                <a:ea typeface="Roboto"/>
                <a:cs typeface="Times New Roman" pitchFamily="18" charset="0"/>
                <a:sym typeface="Roboto"/>
              </a:rPr>
              <a:t>Set has various methods to add, remove clear, size, etc to enhance the usage of this interface</a:t>
            </a: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endParaRPr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6" name="Google Shape;486;p6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6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60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SET IN JAVA</a:t>
            </a:r>
            <a:endParaRPr sz="16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9" name="Google Shape;489;p60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60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253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16613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Roboto" charset="0"/>
                <a:ea typeface="Roboto" charset="0"/>
                <a:cs typeface="Courier New" panose="02070309020205020404" pitchFamily="49" charset="0"/>
              </a:rPr>
              <a:t>//PREDICT THE OUTPUT</a:t>
            </a:r>
          </a:p>
        </p:txBody>
      </p:sp>
      <p:sp>
        <p:nvSpPr>
          <p:cNvPr id="509" name="Google Shape;509;p62"/>
          <p:cNvSpPr txBox="1"/>
          <p:nvPr/>
        </p:nvSpPr>
        <p:spPr>
          <a:xfrm>
            <a:off x="59365" y="47659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564722" y="409087"/>
            <a:ext cx="558335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//Predict the Output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java.util.SortedSet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java.util.TreeSet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[])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 set   = new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&lt;String&gt;();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("Welcome");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("To");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(“VIT");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(Technical");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(“Webinar");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 + set);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Object[]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set.toArray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("The array is :");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(int j = 0; j &lt;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arr.length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564387" y="3871933"/>
            <a:ext cx="4267200" cy="268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80338" y="1146220"/>
            <a:ext cx="38042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Output:</a:t>
            </a:r>
          </a:p>
          <a:p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Technical,To,VIT,Webinar,Welcome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array is 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Webinar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  <a:endPara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7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Roboto" charset="0"/>
                <a:ea typeface="Roboto" charset="0"/>
                <a:cs typeface="Courier New" panose="02070309020205020404" pitchFamily="49" charset="0"/>
              </a:rPr>
              <a:t>//PREDICT THE OUTPUT</a:t>
            </a:r>
          </a:p>
        </p:txBody>
      </p:sp>
      <p:sp>
        <p:nvSpPr>
          <p:cNvPr id="509" name="Google Shape;509;p62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437883" y="1056068"/>
            <a:ext cx="5367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//Predict the Output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java.util.TreeSet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&lt;Integer&gt; set=new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&lt;Integer&gt;();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(3);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(67);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(90);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(678);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("Initial Set: "+set);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("Head Set: "+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set.headSet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(90));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575905" y="2565932"/>
            <a:ext cx="4267200" cy="268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80338" y="1146220"/>
            <a:ext cx="3528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Output:</a:t>
            </a:r>
          </a:p>
          <a:p>
            <a:r>
              <a:rPr lang="en-US" sz="1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Initial Set: [0, 3, 67, 90, 678]</a:t>
            </a:r>
          </a:p>
          <a:p>
            <a:r>
              <a:rPr lang="en-US" sz="1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Head Set: [0, 3, 67]</a:t>
            </a:r>
          </a:p>
          <a:p>
            <a:endPara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6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Roboto" charset="0"/>
                <a:ea typeface="Roboto" charset="0"/>
                <a:cs typeface="Courier New" panose="02070309020205020404" pitchFamily="49" charset="0"/>
              </a:rPr>
              <a:t>//PREDICT THE OUTPUT</a:t>
            </a:r>
          </a:p>
        </p:txBody>
      </p:sp>
      <p:sp>
        <p:nvSpPr>
          <p:cNvPr id="509" name="Google Shape;509;p62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437883" y="1056068"/>
            <a:ext cx="5367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//Predict the Output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java.util.TreeSet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&lt;Integer&gt; set=new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&lt;Integer&gt;();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(3);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(67);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(90);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(678);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("Initial Set: "+set);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(“Tail Set: "+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set.tailSet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(90));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575905" y="2565932"/>
            <a:ext cx="4267200" cy="268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80338" y="1146220"/>
            <a:ext cx="3528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Output:</a:t>
            </a:r>
          </a:p>
          <a:p>
            <a:r>
              <a:rPr lang="en-US" sz="1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Initial Set: [0, 3, 67, 90, 678]</a:t>
            </a:r>
          </a:p>
          <a:p>
            <a:r>
              <a:rPr lang="en-US" sz="1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Tail Set: [90,678]</a:t>
            </a:r>
          </a:p>
          <a:p>
            <a:endPara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7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Roboto" charset="0"/>
                <a:ea typeface="Roboto" charset="0"/>
                <a:cs typeface="Courier New" panose="02070309020205020404" pitchFamily="49" charset="0"/>
              </a:rPr>
              <a:t>//PREDICT THE OUTPUT</a:t>
            </a:r>
          </a:p>
        </p:txBody>
      </p:sp>
      <p:sp>
        <p:nvSpPr>
          <p:cNvPr id="509" name="Google Shape;509;p62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437883" y="1056068"/>
            <a:ext cx="5367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//Predict the Output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java.util.TreeSet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 set=new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&lt;String&gt;();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Tokiyo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(“Nairobi”);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(“Berlin”);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set.add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denver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(“Sorted Set: "+set);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575905" y="2565932"/>
            <a:ext cx="4267200" cy="268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80338" y="1146220"/>
            <a:ext cx="3682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Output:</a:t>
            </a:r>
          </a:p>
          <a:p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Sorted Set: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[Berlin, Nairobi,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Tokiyo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denver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76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Roboto" charset="0"/>
                <a:ea typeface="Roboto" charset="0"/>
                <a:cs typeface="Courier New" panose="02070309020205020404" pitchFamily="49" charset="0"/>
              </a:rPr>
              <a:t>//PREDICT THE OUTPUT</a:t>
            </a:r>
          </a:p>
        </p:txBody>
      </p:sp>
      <p:sp>
        <p:nvSpPr>
          <p:cNvPr id="509" name="Google Shape;509;p62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334851" y="785100"/>
            <a:ext cx="6868206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</a:t>
            </a:r>
          </a:p>
          <a:p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a[])</a:t>
            </a:r>
          </a:p>
          <a:p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 </a:t>
            </a:r>
            <a:r>
              <a:rPr lang="en-U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&lt;String&gt;(</a:t>
            </a:r>
            <a:r>
              <a:rPr lang="en-U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Arrays.asList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("red", "orange", "</a:t>
            </a:r>
            <a:r>
              <a:rPr lang="en-U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blue","green","white","brown","yellow","black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"));</a:t>
            </a:r>
          </a:p>
          <a:p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Set&lt;String&gt; </a:t>
            </a:r>
            <a:r>
              <a:rPr lang="en-U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ts.subSet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(“green", “yellow");</a:t>
            </a:r>
          </a:p>
          <a:p>
            <a:r>
              <a:rPr lang="en-U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("sub set: "+</a:t>
            </a:r>
            <a:r>
              <a:rPr lang="en-U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ts.subSet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(“black",  “brown");</a:t>
            </a:r>
          </a:p>
          <a:p>
            <a:r>
              <a:rPr lang="en-U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("sub set: "+</a:t>
            </a:r>
            <a:r>
              <a:rPr lang="en-U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</a:p>
          <a:p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endParaRPr lang="en-IN" sz="1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378593" y="2920743"/>
            <a:ext cx="4374561" cy="262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80338" y="3051944"/>
            <a:ext cx="352881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Output:</a:t>
            </a:r>
          </a:p>
          <a:p>
            <a:pPr lvl="0">
              <a:buSzPts val="1100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[black, blue, brown, green, orange, red, white, yellow]</a:t>
            </a:r>
          </a:p>
          <a:p>
            <a:pPr lvl="0">
              <a:buSzPts val="1100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set: [green, orange,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red,white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0">
              <a:buSzPts val="1100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set: [black, blue]</a:t>
            </a:r>
          </a:p>
          <a:p>
            <a:endParaRPr lang="en-US" sz="17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41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Roboto" charset="0"/>
                <a:ea typeface="Roboto" charset="0"/>
                <a:cs typeface="Courier New" panose="02070309020205020404" pitchFamily="49" charset="0"/>
              </a:rPr>
              <a:t>//PREDICT THE OUTPUT</a:t>
            </a:r>
          </a:p>
        </p:txBody>
      </p:sp>
      <p:sp>
        <p:nvSpPr>
          <p:cNvPr id="509" name="Google Shape;509;p62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437882" y="1056068"/>
            <a:ext cx="65840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a[])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Arrays.asList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("red", "orange", 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blue","green","white","brown","yellow","black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Set&lt;String&gt;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ts.subSet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(“GREEN“,“WHITE");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("sub set: "+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ts.subSet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green",“brown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("sub set: "+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E30015-F27A-4FCD-935B-385C48582B03}"/>
              </a:ext>
            </a:extLst>
          </p:cNvPr>
          <p:cNvSpPr txBox="1"/>
          <p:nvPr/>
        </p:nvSpPr>
        <p:spPr>
          <a:xfrm>
            <a:off x="5798498" y="3318225"/>
            <a:ext cx="35288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Output:</a:t>
            </a:r>
          </a:p>
          <a:p>
            <a:pPr lvl="0">
              <a:buSzPts val="11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[black, blue, brown, green, orange, red, white, yellow]</a:t>
            </a:r>
          </a:p>
          <a:p>
            <a:pPr lvl="0">
              <a:buSzPts val="1100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set: [ ]</a:t>
            </a:r>
          </a:p>
          <a:p>
            <a:pPr lvl="0">
              <a:buSzPts val="1100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Exception: </a:t>
            </a:r>
            <a:r>
              <a:rPr lang="en-US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java.lang.IllegalArgumentException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fromKey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76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Roboto" charset="0"/>
                <a:ea typeface="Roboto" charset="0"/>
                <a:cs typeface="Courier New" panose="02070309020205020404" pitchFamily="49" charset="0"/>
              </a:rPr>
              <a:t>//PREDICT THE OUTPUT</a:t>
            </a:r>
          </a:p>
        </p:txBody>
      </p:sp>
      <p:sp>
        <p:nvSpPr>
          <p:cNvPr id="509" name="Google Shape;509;p62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437882" y="1056068"/>
            <a:ext cx="658401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a[])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Arrays.asList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("red", "orange", 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blue","green","white","brown","yellow","black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ts.subSet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green“,false,“white“,true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("sub set: "+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ts.subSet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green",true,”white“,true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("sub set: "+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ts.subSet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green",false,”white“,false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("sub set: "+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2848CB-70CA-4796-81BF-D3334BB4ECB6}"/>
              </a:ext>
            </a:extLst>
          </p:cNvPr>
          <p:cNvSpPr txBox="1"/>
          <p:nvPr/>
        </p:nvSpPr>
        <p:spPr>
          <a:xfrm>
            <a:off x="5798498" y="3318225"/>
            <a:ext cx="35288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Output:</a:t>
            </a:r>
          </a:p>
          <a:p>
            <a:pPr lvl="0">
              <a:buSzPts val="11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[black, blue, brown, green, orange, red, white, yellow]</a:t>
            </a:r>
          </a:p>
          <a:p>
            <a:pPr lvl="0">
              <a:buSzPts val="11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set: [orange, red, white]</a:t>
            </a:r>
          </a:p>
          <a:p>
            <a:pPr lvl="0">
              <a:buSzPts val="11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set:  [green, orange, red, white]</a:t>
            </a:r>
          </a:p>
          <a:p>
            <a:pPr lvl="0">
              <a:buSzPts val="1100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set:  [ orange, red]</a:t>
            </a:r>
          </a:p>
          <a:p>
            <a:endParaRPr lang="en-US" sz="16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53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Roboto" charset="0"/>
                <a:ea typeface="Roboto" charset="0"/>
                <a:cs typeface="Courier New" panose="02070309020205020404" pitchFamily="49" charset="0"/>
              </a:rPr>
              <a:t>//PREDICT THE OUTPUT</a:t>
            </a:r>
          </a:p>
        </p:txBody>
      </p:sp>
      <p:sp>
        <p:nvSpPr>
          <p:cNvPr id="509" name="Google Shape;509;p62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437882" y="1056068"/>
            <a:ext cx="65840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//Predict the Output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java.util.Arrays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java.util.List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java.util.TreeSet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 a[])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String[]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strArr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one","two","three","four","four","five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"};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List&lt;String&gt;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tmpList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Arrays.asList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strArr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 unique = new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tmpList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(unique);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2848CB-70CA-4796-81BF-D3334BB4ECB6}"/>
              </a:ext>
            </a:extLst>
          </p:cNvPr>
          <p:cNvSpPr txBox="1"/>
          <p:nvPr/>
        </p:nvSpPr>
        <p:spPr>
          <a:xfrm>
            <a:off x="5798498" y="3318225"/>
            <a:ext cx="3528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Output:</a:t>
            </a:r>
          </a:p>
          <a:p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[five, four, one, three, two]</a:t>
            </a:r>
          </a:p>
          <a:p>
            <a:endPara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47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60"/>
          <p:cNvPicPr preferRelativeResize="0"/>
          <p:nvPr/>
        </p:nvPicPr>
        <p:blipFill rotWithShape="1">
          <a:blip r:embed="rId3">
            <a:alphaModFix/>
          </a:blip>
          <a:srcRect b="9288"/>
          <a:stretch/>
        </p:blipFill>
        <p:spPr>
          <a:xfrm>
            <a:off x="0" y="0"/>
            <a:ext cx="9355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0"/>
          <p:cNvSpPr txBox="1"/>
          <p:nvPr/>
        </p:nvSpPr>
        <p:spPr>
          <a:xfrm>
            <a:off x="2977792" y="2147074"/>
            <a:ext cx="3399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3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1" name="Google Shape;331;p60"/>
          <p:cNvPicPr preferRelativeResize="0"/>
          <p:nvPr/>
        </p:nvPicPr>
        <p:blipFill rotWithShape="1">
          <a:blip r:embed="rId4">
            <a:alphaModFix/>
          </a:blip>
          <a:srcRect b="27756"/>
          <a:stretch/>
        </p:blipFill>
        <p:spPr>
          <a:xfrm rot="-1762720">
            <a:off x="8424394" y="4144408"/>
            <a:ext cx="692726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60" descr="Image result for ethnu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433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6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61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b="1" i="0" u="none" strike="noStrike" cap="none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IN" b="1" dirty="0">
                <a:solidFill>
                  <a:schemeClr val="bg1"/>
                </a:solidFill>
              </a:rPr>
              <a:t>Set Operations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bg1"/>
              </a:solidFill>
            </a:endParaRPr>
          </a:p>
        </p:txBody>
      </p:sp>
      <p:pic>
        <p:nvPicPr>
          <p:cNvPr id="499" name="Google Shape;499;p61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61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1"/>
          <p:cNvSpPr txBox="1">
            <a:spLocks noGrp="1"/>
          </p:cNvSpPr>
          <p:nvPr>
            <p:ph type="body" idx="1"/>
          </p:nvPr>
        </p:nvSpPr>
        <p:spPr>
          <a:xfrm>
            <a:off x="234000" y="766800"/>
            <a:ext cx="8676300" cy="3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Let’s take an example of two integer Sets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this, we could simply add one Set with other. Since the Set will itself not allow any duplicate entries, we need not take care of the common values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SzPts val="1800"/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6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6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61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Union</a:t>
            </a:r>
            <a:endParaRPr b="1"/>
          </a:p>
        </p:txBody>
      </p:sp>
      <p:pic>
        <p:nvPicPr>
          <p:cNvPr id="499" name="Google Shape;499;p61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61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1" name="Google Shape;501;p61"/>
          <p:cNvGraphicFramePr/>
          <p:nvPr/>
        </p:nvGraphicFramePr>
        <p:xfrm>
          <a:off x="3033413" y="1322827"/>
          <a:ext cx="3077175" cy="5181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7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[1, 3, 2, 4, 8, 9, 0]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[1, 3, 7, 5, 4, 0, 7, 5]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2" name="Google Shape;502;p61"/>
          <p:cNvGraphicFramePr/>
          <p:nvPr/>
        </p:nvGraphicFramePr>
        <p:xfrm>
          <a:off x="2663763" y="3010575"/>
          <a:ext cx="381647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Union : [0, 1, 2, 3, 4, 5, 7, 8, 9]</a:t>
                      </a:r>
                      <a:endParaRPr sz="14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68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62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 OF UNION</a:t>
            </a:r>
            <a:endParaRPr sz="16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2" name="Google Shape;512;p62"/>
          <p:cNvGraphicFramePr/>
          <p:nvPr/>
        </p:nvGraphicFramePr>
        <p:xfrm>
          <a:off x="890075" y="1221288"/>
          <a:ext cx="7363850" cy="30784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36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0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{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Public static void main(String[] args) {  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Set&lt;Integer&gt; a = new HashSet&lt;Integer&gt;(); 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a.addAll(Arrays.asList(new Integer[] {1, 3, 2, 4, 8, 9, 0})); 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Set&lt;Integer&gt; b = new HashSet&lt;Integer&gt;(); 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b.addAll(Arrays.asList(new Integer[] {1, 3, 7, 5, 4, 0, 7, 5}));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Set&lt;Integer&gt; union = new HashSet&lt;Integer&gt;(a); 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union.addAll(b); 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System.out.print("Union of the two Set"); 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System.out.println(union);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7281</Words>
  <Application>Microsoft Office PowerPoint</Application>
  <PresentationFormat>On-screen Show (16:9)</PresentationFormat>
  <Paragraphs>1079</Paragraphs>
  <Slides>68</Slides>
  <Notes>68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68</vt:i4>
      </vt:variant>
    </vt:vector>
  </HeadingPairs>
  <TitlesOfParts>
    <vt:vector size="78" baseType="lpstr">
      <vt:lpstr>Aclonica</vt:lpstr>
      <vt:lpstr>Consolas</vt:lpstr>
      <vt:lpstr>Roboto</vt:lpstr>
      <vt:lpstr>Times New Roman</vt:lpstr>
      <vt:lpstr>Nunito Sans</vt:lpstr>
      <vt:lpstr>Arial</vt:lpstr>
      <vt:lpstr>Courier New</vt:lpstr>
      <vt:lpstr>Simple Light</vt:lpstr>
      <vt:lpstr>Simple Light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LINKED HASHSET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SESSION 3  *  Sortedset  * Tree set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m930031</cp:lastModifiedBy>
  <cp:revision>343</cp:revision>
  <dcterms:modified xsi:type="dcterms:W3CDTF">2021-02-10T03:08:40Z</dcterms:modified>
</cp:coreProperties>
</file>