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5"/>
    <p:sldMasterId id="2147483697" r:id="rId6"/>
    <p:sldMasterId id="2147483698" r:id="rId7"/>
    <p:sldMasterId id="2147483699" r:id="rId8"/>
    <p:sldMasterId id="214748370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y="5143500" cx="9144000"/>
  <p:notesSz cx="6858000" cy="9144000"/>
  <p:embeddedFontLst>
    <p:embeddedFont>
      <p:font typeface="Roboto"/>
      <p:regular r:id="rId28"/>
      <p:bold r:id="rId29"/>
      <p:italic r:id="rId30"/>
      <p:boldItalic r:id="rId31"/>
    </p:embeddedFont>
    <p:embeddedFont>
      <p:font typeface="Aclonica"/>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57C429-6AE5-4F44-AACF-930365D0E9EB}">
  <a:tblStyle styleId="{4C57C429-6AE5-4F44-AACF-930365D0E9EB}"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font" Target="fonts/Roboto-regular.fntdata"/><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1.xml"/><Relationship Id="rId10" Type="http://schemas.openxmlformats.org/officeDocument/2006/relationships/notesMaster" Target="notesMasters/notesMaster1.xml"/><Relationship Id="rId32" Type="http://schemas.openxmlformats.org/officeDocument/2006/relationships/font" Target="fonts/Aclonica-regular.fnt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66f01e8c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7566f01e8c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566f01e8c_2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7566f01e8c_2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566f01e8c_2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7566f01e8c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Fruits Set : [Apple, Banana, Orange, Pineapple] </a:t>
            </a:r>
            <a:endParaRPr/>
          </a:p>
          <a:p>
            <a:pPr indent="0" lvl="0" marL="0" rtl="0" algn="l">
              <a:lnSpc>
                <a:spcPct val="100000"/>
              </a:lnSpc>
              <a:spcBef>
                <a:spcPts val="0"/>
              </a:spcBef>
              <a:spcAft>
                <a:spcPts val="0"/>
              </a:spcAft>
              <a:buSzPts val="1100"/>
              <a:buNone/>
            </a:pPr>
            <a:r>
              <a:rPr lang="en"/>
              <a:t>After adding duplicate element "Apple" : [Apple, Banana, Orange, Pineapple]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66f01e8c_2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7566f01e8c_2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566f01e8c_2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7566f01e8c_2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566f01e8c_2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7566f01e8c_2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566f01e8c_2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7566f01e8c_2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resultant values till head set: 1 2 3 4 5 10 20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566f01e8c_2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7566f01e8c_2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TreeSet before retainAll() operation : [1, 2, 3, 4, 5] </a:t>
            </a:r>
            <a:endParaRPr/>
          </a:p>
          <a:p>
            <a:pPr indent="0" lvl="0" marL="0" rtl="0" algn="l">
              <a:lnSpc>
                <a:spcPct val="100000"/>
              </a:lnSpc>
              <a:spcBef>
                <a:spcPts val="0"/>
              </a:spcBef>
              <a:spcAft>
                <a:spcPts val="0"/>
              </a:spcAft>
              <a:buSzPts val="1100"/>
              <a:buNone/>
            </a:pPr>
            <a:r>
              <a:rPr lang="en"/>
              <a:t>Collection Elements to be retained : [1, 2, 3]</a:t>
            </a:r>
            <a:endParaRPr/>
          </a:p>
          <a:p>
            <a:pPr indent="0" lvl="0" marL="0" rtl="0" algn="l">
              <a:lnSpc>
                <a:spcPct val="100000"/>
              </a:lnSpc>
              <a:spcBef>
                <a:spcPts val="0"/>
              </a:spcBef>
              <a:spcAft>
                <a:spcPts val="0"/>
              </a:spcAft>
              <a:buSzPts val="1100"/>
              <a:buNone/>
            </a:pPr>
            <a:r>
              <a:rPr lang="en"/>
              <a:t> TreeSet after retainAll() operation : [1, 2, 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9038bab7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79038bab7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66f01e8c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7566f01e8c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66f01e8c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566f01e8c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66f01e8c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7566f01e8c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566f01e8c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7566f01e8c_2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list of elements is given as: Audi BMW Baleno Mercedes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566f01e8c_2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7566f01e8c_2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66f01e8c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7566f01e8c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566f01e8c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7566f01e8c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Elements range between 2 and 9 in set are : [2, 3, 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566f01e8c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7566f01e8c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9" name="Shape 1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5" name="Shape 20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6" name="Shape 206"/>
        <p:cNvGrpSpPr/>
        <p:nvPr/>
      </p:nvGrpSpPr>
      <p:grpSpPr>
        <a:xfrm>
          <a:off x="0" y="0"/>
          <a:ext cx="0" cy="0"/>
          <a:chOff x="0" y="0"/>
          <a:chExt cx="0" cy="0"/>
        </a:xfrm>
      </p:grpSpPr>
      <p:sp>
        <p:nvSpPr>
          <p:cNvPr id="207" name="Google Shape;20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 name="Google Shape;20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9" name="Google Shape;20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2" name="Google Shape;2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3" name="Shape 213"/>
        <p:cNvGrpSpPr/>
        <p:nvPr/>
      </p:nvGrpSpPr>
      <p:grpSpPr>
        <a:xfrm>
          <a:off x="0" y="0"/>
          <a:ext cx="0" cy="0"/>
          <a:chOff x="0" y="0"/>
          <a:chExt cx="0" cy="0"/>
        </a:xfrm>
      </p:grpSpPr>
      <p:sp>
        <p:nvSpPr>
          <p:cNvPr id="214" name="Google Shape;2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18" name="Google Shape;21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22" name="Google Shape;222;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24" name="Google Shape;2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5" name="Shape 225"/>
        <p:cNvGrpSpPr/>
        <p:nvPr/>
      </p:nvGrpSpPr>
      <p:grpSpPr>
        <a:xfrm>
          <a:off x="0" y="0"/>
          <a:ext cx="0" cy="0"/>
          <a:chOff x="0" y="0"/>
          <a:chExt cx="0" cy="0"/>
        </a:xfrm>
      </p:grpSpPr>
      <p:sp>
        <p:nvSpPr>
          <p:cNvPr id="226" name="Google Shape;226;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27" name="Google Shape;22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8" name="Shape 228"/>
        <p:cNvGrpSpPr/>
        <p:nvPr/>
      </p:nvGrpSpPr>
      <p:grpSpPr>
        <a:xfrm>
          <a:off x="0" y="0"/>
          <a:ext cx="0" cy="0"/>
          <a:chOff x="0" y="0"/>
          <a:chExt cx="0" cy="0"/>
        </a:xfrm>
      </p:grpSpPr>
      <p:sp>
        <p:nvSpPr>
          <p:cNvPr id="229" name="Google Shape;229;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30" name="Google Shape;230;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31" name="Google Shape;2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6.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theme" Target="../theme/theme3.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54"/>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2" name="Google Shape;322;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23" name="Google Shape;323;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TREE SET IN JAVA</a:t>
            </a:r>
            <a:endParaRPr b="1" i="0" sz="1600" u="none" cap="none" strike="noStrike">
              <a:solidFill>
                <a:schemeClr val="lt1"/>
              </a:solidFill>
              <a:latin typeface="Roboto"/>
              <a:ea typeface="Roboto"/>
              <a:cs typeface="Roboto"/>
              <a:sym typeface="Roboto"/>
            </a:endParaRPr>
          </a:p>
        </p:txBody>
      </p:sp>
      <p:sp>
        <p:nvSpPr>
          <p:cNvPr id="325" name="Google Shape;325;p63"/>
          <p:cNvSpPr/>
          <p:nvPr/>
        </p:nvSpPr>
        <p:spPr>
          <a:xfrm>
            <a:off x="0" y="1171650"/>
            <a:ext cx="9144000" cy="2713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TreeSet cannot contain duplicate elements</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elements in a TreeSet are sorted as per their natural ordering, or based on a custom Comparator that is supplied at the time of creation of the TreeSet</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TreeSet cannot contain null value</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TreeSet internally uses a TreeMap to store elements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26" name="Google Shape;326;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2" name="Google Shape;332;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33" name="Google Shape;333;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35" name="Google Shape;335;p64"/>
          <p:cNvGraphicFramePr/>
          <p:nvPr/>
        </p:nvGraphicFramePr>
        <p:xfrm>
          <a:off x="759300" y="1059175"/>
          <a:ext cx="3000000" cy="3000000"/>
        </p:xfrm>
        <a:graphic>
          <a:graphicData uri="http://schemas.openxmlformats.org/drawingml/2006/table">
            <a:tbl>
              <a:tblPr bandRow="1" firstRow="1">
                <a:noFill/>
                <a:tableStyleId>{4C57C429-6AE5-4F44-AACF-930365D0E9EB}</a:tableStyleId>
              </a:tblPr>
              <a:tblGrid>
                <a:gridCol w="7625400"/>
              </a:tblGrid>
              <a:tr h="370850">
                <a:tc>
                  <a:txBody>
                    <a:bodyPr/>
                    <a:lstStyle/>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SortedSet</a:t>
                      </a:r>
                      <a:r>
                        <a:rPr b="0" i="0" lang="en" sz="1400" u="none" cap="none" strike="noStrike">
                          <a:solidFill>
                            <a:schemeClr val="dk1"/>
                          </a:solidFill>
                          <a:latin typeface="Consolas"/>
                          <a:ea typeface="Consolas"/>
                          <a:cs typeface="Consolas"/>
                          <a:sym typeface="Consolas"/>
                        </a:rPr>
                        <a:t>&lt;</a:t>
                      </a:r>
                      <a:r>
                        <a:rPr lang="en" sz="1400" u="none" cap="none" strike="noStrike">
                          <a:latin typeface="Consolas"/>
                          <a:ea typeface="Consolas"/>
                          <a:cs typeface="Consolas"/>
                          <a:sym typeface="Consolas"/>
                        </a:rPr>
                        <a:t>String</a:t>
                      </a:r>
                      <a:r>
                        <a:rPr b="0" i="0" lang="en" sz="1400" u="none" cap="none" strike="noStrike">
                          <a:solidFill>
                            <a:schemeClr val="dk1"/>
                          </a:solidFill>
                          <a:latin typeface="Consolas"/>
                          <a:ea typeface="Consolas"/>
                          <a:cs typeface="Consolas"/>
                          <a:sym typeface="Consolas"/>
                        </a:rPr>
                        <a:t>&gt;</a:t>
                      </a:r>
                      <a:r>
                        <a:rPr lang="en" sz="1400" u="none" cap="none" strike="noStrike">
                          <a:latin typeface="Consolas"/>
                          <a:ea typeface="Consolas"/>
                          <a:cs typeface="Consolas"/>
                          <a:sym typeface="Consolas"/>
                        </a:rPr>
                        <a:t> fruits </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new</a:t>
                      </a:r>
                      <a:r>
                        <a:rPr lang="en" sz="1400" u="none" cap="none" strike="noStrike">
                          <a:latin typeface="Consolas"/>
                          <a:ea typeface="Consolas"/>
                          <a:cs typeface="Consolas"/>
                          <a:sym typeface="Consolas"/>
                        </a:rPr>
                        <a:t> TreeSet</a:t>
                      </a:r>
                      <a:r>
                        <a:rPr b="0" i="0" lang="en" sz="1400" u="none" cap="none" strike="noStrike">
                          <a:solidFill>
                            <a:schemeClr val="dk1"/>
                          </a:solidFill>
                          <a:latin typeface="Consolas"/>
                          <a:ea typeface="Consolas"/>
                          <a:cs typeface="Consolas"/>
                          <a:sym typeface="Consolas"/>
                        </a:rPr>
                        <a:t>&lt;&gt;();</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Adding new elements to a TreeSet</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fruits</a:t>
                      </a:r>
                      <a:r>
                        <a:rPr b="0" i="0" lang="en" sz="1400" u="none" cap="none" strike="noStrike">
                          <a:solidFill>
                            <a:schemeClr val="dk1"/>
                          </a:solidFill>
                          <a:latin typeface="Consolas"/>
                          <a:ea typeface="Consolas"/>
                          <a:cs typeface="Consolas"/>
                          <a:sym typeface="Consolas"/>
                        </a:rPr>
                        <a:t>.add("Banana");</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fruits</a:t>
                      </a:r>
                      <a:r>
                        <a:rPr b="0" i="0" lang="en" sz="1400" u="none" cap="none" strike="noStrike">
                          <a:solidFill>
                            <a:schemeClr val="dk1"/>
                          </a:solidFill>
                          <a:latin typeface="Consolas"/>
                          <a:ea typeface="Consolas"/>
                          <a:cs typeface="Consolas"/>
                          <a:sym typeface="Consolas"/>
                        </a:rPr>
                        <a:t>.add("Apple");</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fruits</a:t>
                      </a:r>
                      <a:r>
                        <a:rPr b="0" i="0" lang="en" sz="1400" u="none" cap="none" strike="noStrike">
                          <a:solidFill>
                            <a:schemeClr val="dk1"/>
                          </a:solidFill>
                          <a:latin typeface="Consolas"/>
                          <a:ea typeface="Consolas"/>
                          <a:cs typeface="Consolas"/>
                          <a:sym typeface="Consolas"/>
                        </a:rPr>
                        <a:t>.add("Pineapple");</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fruits</a:t>
                      </a:r>
                      <a:r>
                        <a:rPr b="0" i="0" lang="en" sz="1400" u="none" cap="none" strike="noStrike">
                          <a:solidFill>
                            <a:schemeClr val="dk1"/>
                          </a:solidFill>
                          <a:latin typeface="Consolas"/>
                          <a:ea typeface="Consolas"/>
                          <a:cs typeface="Consolas"/>
                          <a:sym typeface="Consolas"/>
                        </a:rPr>
                        <a:t>.add("Orange");</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System</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out</a:t>
                      </a:r>
                      <a:r>
                        <a:rPr b="0" i="0" lang="en" sz="1400" u="none" cap="none" strike="noStrike">
                          <a:solidFill>
                            <a:schemeClr val="dk1"/>
                          </a:solidFill>
                          <a:latin typeface="Consolas"/>
                          <a:ea typeface="Consolas"/>
                          <a:cs typeface="Consolas"/>
                          <a:sym typeface="Consolas"/>
                        </a:rPr>
                        <a:t>.println("Fruits Set : "</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 fruits</a:t>
                      </a:r>
                      <a:r>
                        <a:rPr b="0" i="0" lang="en" sz="1400" u="none" cap="none" strike="noStrike">
                          <a:solidFill>
                            <a:schemeClr val="dk1"/>
                          </a:solidFill>
                          <a:latin typeface="Consolas"/>
                          <a:ea typeface="Consolas"/>
                          <a:cs typeface="Consolas"/>
                          <a:sym typeface="Consolas"/>
                        </a:rPr>
                        <a:t>);</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 Duplicate elements are ignored</a:t>
                      </a:r>
                      <a:r>
                        <a:rPr lang="en" sz="1400" u="none" cap="none" strike="noStrike">
                          <a:latin typeface="Consolas"/>
                          <a:ea typeface="Consolas"/>
                          <a:cs typeface="Consolas"/>
                          <a:sym typeface="Consolas"/>
                        </a:rPr>
                        <a:t> </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fruits</a:t>
                      </a:r>
                      <a:r>
                        <a:rPr b="0" i="0" lang="en" sz="1400" u="none" cap="none" strike="noStrike">
                          <a:solidFill>
                            <a:schemeClr val="dk1"/>
                          </a:solidFill>
                          <a:latin typeface="Consolas"/>
                          <a:ea typeface="Consolas"/>
                          <a:cs typeface="Consolas"/>
                          <a:sym typeface="Consolas"/>
                        </a:rPr>
                        <a:t>.add("Apple");</a:t>
                      </a:r>
                      <a:endParaRPr/>
                    </a:p>
                    <a:p>
                      <a:pPr indent="0" lvl="0" marL="0" marR="0" rtl="0" algn="l">
                        <a:lnSpc>
                          <a:spcPct val="150000"/>
                        </a:lnSpc>
                        <a:spcBef>
                          <a:spcPts val="0"/>
                        </a:spcBef>
                        <a:spcAft>
                          <a:spcPts val="0"/>
                        </a:spcAft>
                        <a:buNone/>
                      </a:pPr>
                      <a:r>
                        <a:rPr lang="en" sz="1400" u="none" cap="none" strike="noStrike">
                          <a:latin typeface="Consolas"/>
                          <a:ea typeface="Consolas"/>
                          <a:cs typeface="Consolas"/>
                          <a:sym typeface="Consolas"/>
                        </a:rPr>
                        <a:t> System</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out</a:t>
                      </a:r>
                      <a:r>
                        <a:rPr b="0" i="0" lang="en" sz="1400" u="none" cap="none" strike="noStrike">
                          <a:solidFill>
                            <a:schemeClr val="dk1"/>
                          </a:solidFill>
                          <a:latin typeface="Consolas"/>
                          <a:ea typeface="Consolas"/>
                          <a:cs typeface="Consolas"/>
                          <a:sym typeface="Consolas"/>
                        </a:rPr>
                        <a:t>.println("After adding duplicate element \"Apple\" : "</a:t>
                      </a:r>
                      <a:r>
                        <a:rPr lang="en" sz="1400" u="none" cap="none" strike="noStrike">
                          <a:latin typeface="Consolas"/>
                          <a:ea typeface="Consolas"/>
                          <a:cs typeface="Consolas"/>
                          <a:sym typeface="Consolas"/>
                        </a:rPr>
                        <a:t> </a:t>
                      </a:r>
                      <a:r>
                        <a:rPr b="0" i="0" lang="en" sz="1400" u="none" cap="none" strike="noStrike">
                          <a:solidFill>
                            <a:schemeClr val="dk1"/>
                          </a:solidFill>
                          <a:latin typeface="Consolas"/>
                          <a:ea typeface="Consolas"/>
                          <a:cs typeface="Consolas"/>
                          <a:sym typeface="Consolas"/>
                        </a:rPr>
                        <a:t>+</a:t>
                      </a:r>
                      <a:r>
                        <a:rPr lang="en" sz="1400" u="none" cap="none" strike="noStrike">
                          <a:latin typeface="Consolas"/>
                          <a:ea typeface="Consolas"/>
                          <a:cs typeface="Consolas"/>
                          <a:sym typeface="Consolas"/>
                        </a:rPr>
                        <a:t> fruits</a:t>
                      </a:r>
                      <a:r>
                        <a:rPr b="0" i="0" lang="en" sz="1400" u="none" cap="none" strike="noStrike">
                          <a:solidFill>
                            <a:schemeClr val="dk1"/>
                          </a:solidFill>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36" name="Google Shape;336;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2" name="Google Shape;342;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43" name="Google Shape;343;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Roboto"/>
                <a:ea typeface="Roboto"/>
                <a:cs typeface="Roboto"/>
                <a:sym typeface="Roboto"/>
              </a:rPr>
              <a:t>TreeSet headSet() Method in Java</a:t>
            </a:r>
            <a:endParaRPr b="1" i="0" sz="1600" u="none" cap="none" strike="noStrike">
              <a:solidFill>
                <a:schemeClr val="lt1"/>
              </a:solidFill>
              <a:latin typeface="Roboto"/>
              <a:ea typeface="Roboto"/>
              <a:cs typeface="Roboto"/>
              <a:sym typeface="Roboto"/>
            </a:endParaRPr>
          </a:p>
        </p:txBody>
      </p:sp>
      <p:sp>
        <p:nvSpPr>
          <p:cNvPr id="345" name="Google Shape;345;p65"/>
          <p:cNvSpPr/>
          <p:nvPr/>
        </p:nvSpPr>
        <p:spPr>
          <a:xfrm>
            <a:off x="-8100" y="1087875"/>
            <a:ext cx="9144000" cy="1338900"/>
          </a:xfrm>
          <a:prstGeom prst="rect">
            <a:avLst/>
          </a:prstGeom>
          <a:noFill/>
          <a:ln>
            <a:noFill/>
          </a:ln>
        </p:spPr>
        <p:txBody>
          <a:bodyPr anchorCtr="0" anchor="t" bIns="45700" lIns="91425" spcFirstLastPara="1" rIns="91425" wrap="square" tIns="45700">
            <a:noAutofit/>
          </a:bodyPr>
          <a:lstStyle/>
          <a:p>
            <a:pPr indent="457200" lvl="0" marL="0" marR="0" rtl="0" algn="l">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The java.util.TreeSet.headSet() method is used as a limit setter for a tree set, to return the elements up to a limit defined in the parameter of the method in a sorted manner excluding the element</a:t>
            </a:r>
            <a:endParaRPr/>
          </a:p>
        </p:txBody>
      </p:sp>
      <p:pic>
        <p:nvPicPr>
          <p:cNvPr id="346" name="Google Shape;346;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2" name="Google Shape;352;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53" name="Google Shape;353;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SYNTAX</a:t>
            </a:r>
            <a:endParaRPr b="1" i="0" sz="1600" u="none" cap="none" strike="noStrike">
              <a:solidFill>
                <a:schemeClr val="lt1"/>
              </a:solidFill>
              <a:latin typeface="Roboto"/>
              <a:ea typeface="Roboto"/>
              <a:cs typeface="Roboto"/>
              <a:sym typeface="Roboto"/>
            </a:endParaRPr>
          </a:p>
        </p:txBody>
      </p:sp>
      <p:sp>
        <p:nvSpPr>
          <p:cNvPr id="355" name="Google Shape;355;p66"/>
          <p:cNvSpPr/>
          <p:nvPr/>
        </p:nvSpPr>
        <p:spPr>
          <a:xfrm>
            <a:off x="1449" y="1694150"/>
            <a:ext cx="9142500" cy="176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 </a:t>
            </a:r>
            <a:r>
              <a:rPr b="0" i="0" lang="en" sz="1800" u="none" cap="none" strike="noStrike">
                <a:solidFill>
                  <a:srgbClr val="000000"/>
                </a:solidFill>
                <a:latin typeface="Roboto"/>
                <a:ea typeface="Roboto"/>
                <a:cs typeface="Roboto"/>
                <a:sym typeface="Roboto"/>
              </a:rPr>
              <a:t>The parameter element is of the type of the tree set and is the headpoint that is the limit up to which the tree is allowed to return values excluding the element itself</a:t>
            </a:r>
            <a:endParaRPr/>
          </a:p>
        </p:txBody>
      </p:sp>
      <p:graphicFrame>
        <p:nvGraphicFramePr>
          <p:cNvPr id="356" name="Google Shape;356;p66"/>
          <p:cNvGraphicFramePr/>
          <p:nvPr/>
        </p:nvGraphicFramePr>
        <p:xfrm>
          <a:off x="1828225" y="1028848"/>
          <a:ext cx="3000000" cy="3000000"/>
        </p:xfrm>
        <a:graphic>
          <a:graphicData uri="http://schemas.openxmlformats.org/drawingml/2006/table">
            <a:tbl>
              <a:tblPr bandRow="1" firstRow="1">
                <a:noFill/>
                <a:tableStyleId>{4C57C429-6AE5-4F44-AACF-930365D0E9EB}</a:tableStyleId>
              </a:tblPr>
              <a:tblGrid>
                <a:gridCol w="54875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head_set = (TreeSet)tree_set.headSet(Object element)</a:t>
                      </a:r>
                      <a:endParaRPr sz="1400" u="none" cap="none" strike="noStrike"/>
                    </a:p>
                  </a:txBody>
                  <a:tcPr marT="45725" marB="45725" marR="91450" marL="91450"/>
                </a:tc>
              </a:tr>
            </a:tbl>
          </a:graphicData>
        </a:graphic>
      </p:graphicFrame>
      <p:sp>
        <p:nvSpPr>
          <p:cNvPr id="357" name="Google Shape;357;p66"/>
          <p:cNvSpPr/>
          <p:nvPr/>
        </p:nvSpPr>
        <p:spPr>
          <a:xfrm>
            <a:off x="-74575" y="3463872"/>
            <a:ext cx="8874900" cy="87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 Values</a:t>
            </a:r>
            <a:r>
              <a:rPr b="0" i="0" lang="en" sz="1800" u="none" cap="none" strike="noStrike">
                <a:solidFill>
                  <a:srgbClr val="000000"/>
                </a:solidFill>
                <a:latin typeface="Roboto"/>
                <a:ea typeface="Roboto"/>
                <a:cs typeface="Roboto"/>
                <a:sym typeface="Roboto"/>
              </a:rPr>
              <a:t>: The method returns the portion of the values in a sorted manner that is strictly less than the element mentioned in the parameter</a:t>
            </a:r>
            <a:endParaRPr/>
          </a:p>
        </p:txBody>
      </p:sp>
      <p:pic>
        <p:nvPicPr>
          <p:cNvPr id="358" name="Google Shape;358;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4" name="Google Shape;364;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65" name="Google Shape;365;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67" name="Google Shape;367;p67"/>
          <p:cNvGraphicFramePr/>
          <p:nvPr/>
        </p:nvGraphicFramePr>
        <p:xfrm>
          <a:off x="194550" y="845100"/>
          <a:ext cx="3000000" cy="3000000"/>
        </p:xfrm>
        <a:graphic>
          <a:graphicData uri="http://schemas.openxmlformats.org/drawingml/2006/table">
            <a:tbl>
              <a:tblPr bandRow="1" firstRow="1">
                <a:noFill/>
                <a:tableStyleId>{4C57C429-6AE5-4F44-AACF-930365D0E9EB}</a:tableStyleId>
              </a:tblPr>
              <a:tblGrid>
                <a:gridCol w="4377450"/>
                <a:gridCol w="4377450"/>
              </a:tblGrid>
              <a:tr h="375810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TreeSet&lt;Integer&gt; tree_set = new TreeSet&lt;Integer&gt;();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Adding the elements using add()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tree_set.add(3);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tree_set.add(4);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tree_set.add(5);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tree_set.add(10);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tree_set.add(20);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tree_set.add(30);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tree_set.add(40);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tree_set.add(50); </a:t>
                      </a:r>
                      <a:endParaRPr/>
                    </a:p>
                    <a:p>
                      <a:pPr indent="0" lvl="0" marL="0" marR="0" rtl="0" algn="l">
                        <a:lnSpc>
                          <a:spcPct val="100000"/>
                        </a:lnSpc>
                        <a:spcBef>
                          <a:spcPts val="0"/>
                        </a:spcBef>
                        <a:spcAft>
                          <a:spcPts val="0"/>
                        </a:spcAft>
                        <a:buNone/>
                      </a:pPr>
                      <a:r>
                        <a:rPr lang="en" sz="1400" u="none" cap="none" strike="noStrike"/>
                        <a:t> </a:t>
                      </a:r>
                      <a:r>
                        <a:rPr lang="en">
                          <a:latin typeface="Consolas"/>
                          <a:ea typeface="Consolas"/>
                          <a:cs typeface="Consolas"/>
                          <a:sym typeface="Consolas"/>
                        </a:rPr>
                        <a:t>// Creating the headSet tree </a:t>
                      </a:r>
                      <a:endParaRPr/>
                    </a:p>
                    <a:p>
                      <a:pPr indent="0" lvl="0" marL="0" rtl="0" algn="l">
                        <a:spcBef>
                          <a:spcPts val="0"/>
                        </a:spcBef>
                        <a:spcAft>
                          <a:spcPts val="0"/>
                        </a:spcAft>
                        <a:buClr>
                          <a:schemeClr val="dk1"/>
                        </a:buClr>
                        <a:buFont typeface="Arial"/>
                        <a:buNone/>
                      </a:pPr>
                      <a:r>
                        <a:rPr lang="en">
                          <a:latin typeface="Consolas"/>
                          <a:ea typeface="Consolas"/>
                          <a:cs typeface="Consolas"/>
                          <a:sym typeface="Consolas"/>
                        </a:rPr>
                        <a:t>        TreeSet&lt;Integer&gt; head_set = new TreeSet&lt;Integer&gt;(); </a:t>
                      </a:r>
                      <a:endParaRPr/>
                    </a:p>
                    <a:p>
                      <a:pPr indent="0" lvl="0" marL="0" rtl="0" algn="l">
                        <a:spcBef>
                          <a:spcPts val="0"/>
                        </a:spcBef>
                        <a:spcAft>
                          <a:spcPts val="0"/>
                        </a:spcAft>
                        <a:buNone/>
                      </a:pPr>
                      <a:r>
                        <a:rPr lang="en">
                          <a:latin typeface="Consolas"/>
                          <a:ea typeface="Consolas"/>
                          <a:cs typeface="Consolas"/>
                          <a:sym typeface="Consolas"/>
                        </a:rPr>
                        <a:t>        </a:t>
                      </a:r>
                      <a:endParaRPr/>
                    </a:p>
                  </a:txBody>
                  <a:tcPr marT="45725" marB="45725" marR="91450" marL="91450"/>
                </a:tc>
                <a:tc>
                  <a:txBody>
                    <a:bodyPr/>
                    <a:lstStyle/>
                    <a:p>
                      <a:pPr indent="0" lvl="0" marL="0" rtl="0" algn="l">
                        <a:spcBef>
                          <a:spcPts val="0"/>
                        </a:spcBef>
                        <a:spcAft>
                          <a:spcPts val="0"/>
                        </a:spcAft>
                        <a:buClr>
                          <a:schemeClr val="dk1"/>
                        </a:buClr>
                        <a:buFont typeface="Arial"/>
                        <a:buNone/>
                      </a:pPr>
                      <a:r>
                        <a:rPr lang="en">
                          <a:latin typeface="Consolas"/>
                          <a:ea typeface="Consolas"/>
                          <a:cs typeface="Consolas"/>
                          <a:sym typeface="Consolas"/>
                        </a:rPr>
                        <a:t>// Limiting the values till 5 </a:t>
                      </a:r>
                      <a:endParaRPr/>
                    </a:p>
                    <a:p>
                      <a:pPr indent="0" lvl="0" marL="0" rtl="0" algn="l">
                        <a:spcBef>
                          <a:spcPts val="0"/>
                        </a:spcBef>
                        <a:spcAft>
                          <a:spcPts val="0"/>
                        </a:spcAft>
                        <a:buClr>
                          <a:schemeClr val="dk1"/>
                        </a:buClr>
                        <a:buFont typeface="Arial"/>
                        <a:buNone/>
                      </a:pPr>
                      <a:r>
                        <a:rPr lang="en">
                          <a:latin typeface="Consolas"/>
                          <a:ea typeface="Consolas"/>
                          <a:cs typeface="Consolas"/>
                          <a:sym typeface="Consolas"/>
                        </a:rPr>
                        <a:t>        head_set = (TreeSet&lt;Integer&gt;)tree_set.headSet(30); </a:t>
                      </a:r>
                      <a:endParaRPr/>
                    </a:p>
                    <a:p>
                      <a:pPr indent="0" lvl="0" marL="0" rtl="0" algn="l">
                        <a:spcBef>
                          <a:spcPts val="0"/>
                        </a:spcBef>
                        <a:spcAft>
                          <a:spcPts val="0"/>
                        </a:spcAft>
                        <a:buClr>
                          <a:schemeClr val="dk1"/>
                        </a:buClr>
                        <a:buFont typeface="Arial"/>
                        <a:buNone/>
                      </a:pPr>
                      <a:r>
                        <a:rPr lang="en">
                          <a:latin typeface="Consolas"/>
                          <a:ea typeface="Consolas"/>
                          <a:cs typeface="Consolas"/>
                          <a:sym typeface="Consolas"/>
                        </a:rPr>
                        <a: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Creating an Iterator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Iterator iterate;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iterate = head_set.iterator();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Displaying the tree set data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System.out.println("The resultant values till head set: ");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Iterating through the headSet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while (iterate.hasNext()) {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System.out.println(iterate.next() + " ");</a:t>
                      </a:r>
                      <a:endParaRPr/>
                    </a:p>
                  </a:txBody>
                  <a:tcPr marT="45725" marB="45725" marR="91450" marL="91450"/>
                </a:tc>
              </a:tr>
            </a:tbl>
          </a:graphicData>
        </a:graphic>
      </p:graphicFrame>
      <p:pic>
        <p:nvPicPr>
          <p:cNvPr id="368" name="Google Shape;368;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4" name="Google Shape;374;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75" name="Google Shape;375;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Roboto"/>
                <a:ea typeface="Roboto"/>
                <a:cs typeface="Roboto"/>
                <a:sym typeface="Roboto"/>
              </a:rPr>
              <a:t>TreeSet retainAll()</a:t>
            </a:r>
            <a:endParaRPr b="1" i="0" sz="1600" u="none" cap="none" strike="noStrike">
              <a:solidFill>
                <a:schemeClr val="lt1"/>
              </a:solidFill>
              <a:latin typeface="Roboto"/>
              <a:ea typeface="Roboto"/>
              <a:cs typeface="Roboto"/>
              <a:sym typeface="Roboto"/>
            </a:endParaRPr>
          </a:p>
        </p:txBody>
      </p:sp>
      <p:sp>
        <p:nvSpPr>
          <p:cNvPr id="377" name="Google Shape;377;p68"/>
          <p:cNvSpPr/>
          <p:nvPr/>
        </p:nvSpPr>
        <p:spPr>
          <a:xfrm>
            <a:off x="0" y="1771158"/>
            <a:ext cx="91440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 </a:t>
            </a:r>
            <a:r>
              <a:rPr b="0" i="0" lang="en" sz="1800" u="none" cap="none" strike="noStrike">
                <a:solidFill>
                  <a:srgbClr val="000000"/>
                </a:solidFill>
                <a:latin typeface="Roboto"/>
                <a:ea typeface="Roboto"/>
                <a:cs typeface="Roboto"/>
                <a:sym typeface="Roboto"/>
              </a:rPr>
              <a:t>This method takes collection c as a parameter containing elements to be retained from this set</a:t>
            </a:r>
            <a:endParaRPr/>
          </a:p>
        </p:txBody>
      </p:sp>
      <p:sp>
        <p:nvSpPr>
          <p:cNvPr id="378" name="Google Shape;378;p68"/>
          <p:cNvSpPr/>
          <p:nvPr/>
        </p:nvSpPr>
        <p:spPr>
          <a:xfrm>
            <a:off x="0" y="2804127"/>
            <a:ext cx="8920200" cy="183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Roboto"/>
                <a:ea typeface="Roboto"/>
                <a:cs typeface="Roboto"/>
                <a:sym typeface="Roboto"/>
              </a:rPr>
              <a:t>Returns Value</a:t>
            </a:r>
            <a:r>
              <a:rPr b="0" i="0" lang="en" sz="1800" u="none" cap="none" strike="noStrike">
                <a:solidFill>
                  <a:srgbClr val="000000"/>
                </a:solidFill>
                <a:latin typeface="Roboto"/>
                <a:ea typeface="Roboto"/>
                <a:cs typeface="Roboto"/>
                <a:sym typeface="Roboto"/>
              </a:rPr>
              <a:t>: This method returns true if this set changed as a result of the call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Exception: </a:t>
            </a:r>
            <a:r>
              <a:rPr b="0" i="0" lang="en" sz="1800" u="none" cap="none" strike="noStrike">
                <a:solidFill>
                  <a:srgbClr val="000000"/>
                </a:solidFill>
                <a:latin typeface="Roboto"/>
                <a:ea typeface="Roboto"/>
                <a:cs typeface="Roboto"/>
                <a:sym typeface="Roboto"/>
              </a:rPr>
              <a:t>This method throws NullPointerException if this set contains a null element and the specified collection does not permit null elements (optional), or if the specified collection is null</a:t>
            </a:r>
            <a:endParaRPr/>
          </a:p>
        </p:txBody>
      </p:sp>
      <p:graphicFrame>
        <p:nvGraphicFramePr>
          <p:cNvPr id="379" name="Google Shape;379;p68"/>
          <p:cNvGraphicFramePr/>
          <p:nvPr/>
        </p:nvGraphicFramePr>
        <p:xfrm>
          <a:off x="2527600" y="1061801"/>
          <a:ext cx="3000000" cy="3000000"/>
        </p:xfrm>
        <a:graphic>
          <a:graphicData uri="http://schemas.openxmlformats.org/drawingml/2006/table">
            <a:tbl>
              <a:tblPr bandRow="1" firstRow="1">
                <a:noFill/>
                <a:tableStyleId>{4C57C429-6AE5-4F44-AACF-930365D0E9EB}</a:tableStyleId>
              </a:tblPr>
              <a:tblGrid>
                <a:gridCol w="40888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public boolean retainAll(Collection c)</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80" name="Google Shape;380;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86" name="Google Shape;386;p6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87" name="Google Shape;387;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89" name="Google Shape;389;p69"/>
          <p:cNvGraphicFramePr/>
          <p:nvPr/>
        </p:nvGraphicFramePr>
        <p:xfrm>
          <a:off x="0" y="1050750"/>
          <a:ext cx="3000000" cy="3000000"/>
        </p:xfrm>
        <a:graphic>
          <a:graphicData uri="http://schemas.openxmlformats.org/drawingml/2006/table">
            <a:tbl>
              <a:tblPr bandRow="1" firstRow="1">
                <a:noFill/>
                <a:tableStyleId>{4C57C429-6AE5-4F44-AACF-930365D0E9EB}</a:tableStyleId>
              </a:tblPr>
              <a:tblGrid>
                <a:gridCol w="4494175"/>
                <a:gridCol w="4649825"/>
              </a:tblGrid>
              <a:tr h="304200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TreeSet&lt;Integer&gt;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 = new TreeSet&lt;Integer&gt;();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Populating set1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set1.add(1);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set1.add(2);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set1.add(3);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set1.add(4);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set1.add(5);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print set1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System.out.println("TreeSet before "+"retainAll() operation : "+ set1); </a:t>
                      </a:r>
                      <a:endParaRPr sz="1400" u="none" cap="none" strike="noStrike">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TreeSet&lt;Integer&gt;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set2 = new TreeSet&lt;Integer&gt;();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set2.add(1);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set2.add(2);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set2.add(3);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print set2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System.out.println("Collection Elements"</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 to be retained : " + set2);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Removing elements from set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specified in set2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using retainAll() method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set1.retainAll(set2); </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90" name="Google Shape;390;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pic>
        <p:nvPicPr>
          <p:cNvPr id="395" name="Google Shape;395;p70"/>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396" name="Google Shape;396;p70"/>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397" name="Google Shape;397;p70"/>
          <p:cNvPicPr preferRelativeResize="0"/>
          <p:nvPr/>
        </p:nvPicPr>
        <p:blipFill rotWithShape="1">
          <a:blip r:embed="rId4">
            <a:alphaModFix/>
          </a:blip>
          <a:srcRect b="27756" l="0" r="0" t="0"/>
          <a:stretch/>
        </p:blipFill>
        <p:spPr>
          <a:xfrm rot="-1762720">
            <a:off x="8424394" y="4144408"/>
            <a:ext cx="692726" cy="914402"/>
          </a:xfrm>
          <a:prstGeom prst="rect">
            <a:avLst/>
          </a:prstGeom>
          <a:noFill/>
          <a:ln>
            <a:noFill/>
          </a:ln>
        </p:spPr>
      </p:pic>
      <p:pic>
        <p:nvPicPr>
          <p:cNvPr descr="Image result for ethnus" id="398" name="Google Shape;398;p70"/>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2" name="Google Shape;242;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43" name="Google Shape;243;p55"/>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descr="Image result for paint splatter ppt background" id="248" name="Google Shape;248;p5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49" name="Google Shape;249;p56"/>
          <p:cNvSpPr/>
          <p:nvPr/>
        </p:nvSpPr>
        <p:spPr>
          <a:xfrm>
            <a:off x="2206126" y="1051650"/>
            <a:ext cx="41565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SORTED SET, </a:t>
            </a:r>
            <a:r>
              <a:rPr lang="en" sz="3000">
                <a:latin typeface="Roboto"/>
                <a:ea typeface="Roboto"/>
                <a:cs typeface="Roboto"/>
                <a:sym typeface="Roboto"/>
              </a:rPr>
              <a:t>TREE SET</a:t>
            </a:r>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50" name="Google Shape;250;p5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51" name="Google Shape;251;p5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52" name="Google Shape;252;p5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53" name="Google Shape;253;p5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54" name="Google Shape;254;p5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55" name="Google Shape;255;p5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ppt_w</p:attrName>
                                        </p:attrNameLst>
                                      </p:cBhvr>
                                      <p:tavLst>
                                        <p:tav fmla="" tm="0">
                                          <p:val>
                                            <p:strVal val="0"/>
                                          </p:val>
                                        </p:tav>
                                        <p:tav fmla="" tm="100000">
                                          <p:val>
                                            <p:strVal val="#ppt_w"/>
                                          </p:val>
                                        </p:tav>
                                      </p:tavLst>
                                    </p:anim>
                                    <p:anim calcmode="lin" valueType="num">
                                      <p:cBhvr additive="base">
                                        <p:cTn dur="1000"/>
                                        <p:tgtEl>
                                          <p:spTgt spid="24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ppt_w</p:attrName>
                                        </p:attrNameLst>
                                      </p:cBhvr>
                                      <p:tavLst>
                                        <p:tav fmla="" tm="0">
                                          <p:val>
                                            <p:strVal val="0"/>
                                          </p:val>
                                        </p:tav>
                                        <p:tav fmla="" tm="100000">
                                          <p:val>
                                            <p:strVal val="#ppt_w"/>
                                          </p:val>
                                        </p:tav>
                                      </p:tavLst>
                                    </p:anim>
                                    <p:anim calcmode="lin" valueType="num">
                                      <p:cBhvr additive="base">
                                        <p:cTn dur="1000"/>
                                        <p:tgtEl>
                                          <p:spTgt spid="2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SORETED SET IN JAVA</a:t>
            </a:r>
            <a:endParaRPr b="1" i="0" sz="1600" u="none" cap="none" strike="noStrike">
              <a:solidFill>
                <a:schemeClr val="lt1"/>
              </a:solidFill>
              <a:latin typeface="Roboto"/>
              <a:ea typeface="Roboto"/>
              <a:cs typeface="Roboto"/>
              <a:sym typeface="Roboto"/>
            </a:endParaRPr>
          </a:p>
        </p:txBody>
      </p:sp>
      <p:pic>
        <p:nvPicPr>
          <p:cNvPr id="263" name="Google Shape;263;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4" name="Google Shape;264;p5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5" name="Google Shape;265;p57"/>
          <p:cNvSpPr/>
          <p:nvPr/>
        </p:nvSpPr>
        <p:spPr>
          <a:xfrm>
            <a:off x="0" y="1136400"/>
            <a:ext cx="9144000" cy="2539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A Set that further provides a total ordering on its elements</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elements are ordered using their natural ordering</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set's iterator will traverse the set in ascending element order</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Note that the ordering maintained by a sorted set (whether or not an explicit comparator is provided) must be consistent with equals if the sorted set is to correctly implement the Set interface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pic>
        <p:nvPicPr>
          <p:cNvPr id="273" name="Google Shape;273;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4" name="Google Shape;274;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275" name="Google Shape;275;p58"/>
          <p:cNvGraphicFramePr/>
          <p:nvPr/>
        </p:nvGraphicFramePr>
        <p:xfrm>
          <a:off x="919863" y="1059175"/>
          <a:ext cx="3000000" cy="3000000"/>
        </p:xfrm>
        <a:graphic>
          <a:graphicData uri="http://schemas.openxmlformats.org/drawingml/2006/table">
            <a:tbl>
              <a:tblPr bandRow="1" firstRow="1">
                <a:noFill/>
                <a:tableStyleId>{4C57C429-6AE5-4F44-AACF-930365D0E9EB}</a:tableStyleId>
              </a:tblPr>
              <a:tblGrid>
                <a:gridCol w="7304275"/>
              </a:tblGrid>
              <a:tr h="370850">
                <a:tc>
                  <a:txBody>
                    <a:bodyPr/>
                    <a:lstStyle/>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SortedSet set = </a:t>
                      </a:r>
                      <a:r>
                        <a:rPr b="1" i="0" lang="en" sz="1400" u="none" cap="none" strike="noStrike">
                          <a:solidFill>
                            <a:schemeClr val="dk1"/>
                          </a:solidFill>
                          <a:latin typeface="Consolas"/>
                          <a:ea typeface="Consolas"/>
                          <a:cs typeface="Consolas"/>
                          <a:sym typeface="Consolas"/>
                        </a:rPr>
                        <a:t>new</a:t>
                      </a:r>
                      <a:r>
                        <a:rPr b="0" i="0" lang="en" sz="1400" u="none" cap="none" strike="noStrike">
                          <a:solidFill>
                            <a:schemeClr val="dk1"/>
                          </a:solidFill>
                          <a:latin typeface="Consolas"/>
                          <a:ea typeface="Consolas"/>
                          <a:cs typeface="Consolas"/>
                          <a:sym typeface="Consolas"/>
                        </a:rPr>
                        <a:t> TreeSet();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 Add the elements in the given set.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set.add("Audi");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set.add("BMW");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set.add("Mercedes");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set.add("Baleno");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System.out.println("The list of elements is given as:");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a:t>
                      </a:r>
                      <a:r>
                        <a:rPr b="1" i="0" lang="en" sz="1400" u="none" cap="none" strike="noStrike">
                          <a:solidFill>
                            <a:schemeClr val="dk1"/>
                          </a:solidFill>
                          <a:latin typeface="Consolas"/>
                          <a:ea typeface="Consolas"/>
                          <a:cs typeface="Consolas"/>
                          <a:sym typeface="Consolas"/>
                        </a:rPr>
                        <a:t>for</a:t>
                      </a:r>
                      <a:r>
                        <a:rPr b="0" i="0" lang="en" sz="1400" u="none" cap="none" strike="noStrike">
                          <a:solidFill>
                            <a:schemeClr val="dk1"/>
                          </a:solidFill>
                          <a:latin typeface="Consolas"/>
                          <a:ea typeface="Consolas"/>
                          <a:cs typeface="Consolas"/>
                          <a:sym typeface="Consolas"/>
                        </a:rPr>
                        <a:t> (Object object : set) {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System.out.println(object);  </a:t>
                      </a:r>
                      <a:endParaRPr/>
                    </a:p>
                    <a:p>
                      <a:pPr indent="0" lvl="0" marL="0" marR="0" rtl="0" algn="just">
                        <a:lnSpc>
                          <a:spcPct val="150000"/>
                        </a:lnSpc>
                        <a:spcBef>
                          <a:spcPts val="0"/>
                        </a:spcBef>
                        <a:spcAft>
                          <a:spcPts val="0"/>
                        </a:spcAft>
                        <a:buNone/>
                      </a:pPr>
                      <a:r>
                        <a:rPr b="0" i="0" lang="en" sz="1400" u="none" cap="none" strike="noStrike">
                          <a:solidFill>
                            <a:schemeClr val="dk1"/>
                          </a:solidFill>
                          <a:latin typeface="Consolas"/>
                          <a:ea typeface="Consolas"/>
                          <a:cs typeface="Consolas"/>
                          <a:sym typeface="Consolas"/>
                        </a:rPr>
                        <a:t>                  } </a:t>
                      </a:r>
                      <a:endParaRPr sz="14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Subset()</a:t>
            </a:r>
            <a:endParaRPr b="1" i="0" sz="1600" u="none" cap="none" strike="noStrike">
              <a:solidFill>
                <a:schemeClr val="lt1"/>
              </a:solidFill>
              <a:latin typeface="Roboto"/>
              <a:ea typeface="Roboto"/>
              <a:cs typeface="Roboto"/>
              <a:sym typeface="Roboto"/>
            </a:endParaRPr>
          </a:p>
        </p:txBody>
      </p:sp>
      <p:pic>
        <p:nvPicPr>
          <p:cNvPr id="283" name="Google Shape;283;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4" name="Google Shape;284;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5" name="Google Shape;285;p59"/>
          <p:cNvSpPr/>
          <p:nvPr/>
        </p:nvSpPr>
        <p:spPr>
          <a:xfrm>
            <a:off x="0" y="1021400"/>
            <a:ext cx="9144000" cy="1338900"/>
          </a:xfrm>
          <a:prstGeom prst="rect">
            <a:avLst/>
          </a:prstGeom>
          <a:noFill/>
          <a:ln>
            <a:noFill/>
          </a:ln>
        </p:spPr>
        <p:txBody>
          <a:bodyPr anchorCtr="0" anchor="t" bIns="45700" lIns="91425" spcFirstLastPara="1" rIns="91425" wrap="square" tIns="45700">
            <a:noAutofit/>
          </a:bodyPr>
          <a:lstStyle/>
          <a:p>
            <a:pPr indent="457200" lvl="0" marL="0" marR="0" rtl="0" algn="l">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The subSet() method of SortedSet interface in Java is used to return a view of the portion of this set whose elements range from fromElement, inclusive, to toElement, exclusive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1" name="Google Shape;291;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2" name="Google Shape;292;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93" name="Google Shape;293;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0"/>
          <p:cNvSpPr txBox="1"/>
          <p:nvPr/>
        </p:nvSpPr>
        <p:spPr>
          <a:xfrm>
            <a:off x="0" y="23355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SYNTAX</a:t>
            </a:r>
            <a:endParaRPr b="1" i="0" sz="1600" u="none" cap="none" strike="noStrike">
              <a:solidFill>
                <a:schemeClr val="lt1"/>
              </a:solidFill>
              <a:latin typeface="Roboto"/>
              <a:ea typeface="Roboto"/>
              <a:cs typeface="Roboto"/>
              <a:sym typeface="Roboto"/>
            </a:endParaRPr>
          </a:p>
        </p:txBody>
      </p:sp>
      <p:graphicFrame>
        <p:nvGraphicFramePr>
          <p:cNvPr id="295" name="Google Shape;295;p60"/>
          <p:cNvGraphicFramePr/>
          <p:nvPr/>
        </p:nvGraphicFramePr>
        <p:xfrm>
          <a:off x="2370750" y="919070"/>
          <a:ext cx="3000000" cy="3000000"/>
        </p:xfrm>
        <a:graphic>
          <a:graphicData uri="http://schemas.openxmlformats.org/drawingml/2006/table">
            <a:tbl>
              <a:tblPr bandRow="1" firstRow="1">
                <a:noFill/>
                <a:tableStyleId>{4C57C429-6AE5-4F44-AACF-930365D0E9EB}</a:tableStyleId>
              </a:tblPr>
              <a:tblGrid>
                <a:gridCol w="44025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SortedSet subSet(E fromElement,E toElement)</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296" name="Google Shape;296;p60"/>
          <p:cNvSpPr/>
          <p:nvPr/>
        </p:nvSpPr>
        <p:spPr>
          <a:xfrm>
            <a:off x="21025" y="1803425"/>
            <a:ext cx="9063600" cy="2634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E is the type of element maintained by this Set</a:t>
            </a:r>
            <a:endParaRPr/>
          </a:p>
          <a:p>
            <a:pPr indent="0" lvl="0" marL="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Parameters</a:t>
            </a:r>
            <a:r>
              <a:rPr b="0" i="0" lang="en" sz="1800" u="none" cap="none" strike="noStrike">
                <a:solidFill>
                  <a:srgbClr val="000000"/>
                </a:solidFill>
                <a:latin typeface="Roboto"/>
                <a:ea typeface="Roboto"/>
                <a:cs typeface="Roboto"/>
                <a:sym typeface="Roboto"/>
              </a:rPr>
              <a:t>: This function accepts two parameters from Element and to Element which represent the low endpoint (inclusive) and high endpoint (exclusive) of the returned set</a:t>
            </a:r>
            <a:endParaRPr/>
          </a:p>
          <a:p>
            <a:pPr indent="0" lvl="0" marL="0" marR="0" rtl="0" algn="l">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Return Value</a:t>
            </a:r>
            <a:r>
              <a:rPr b="0" i="0" lang="en" sz="1800" u="none" cap="none" strike="noStrike">
                <a:solidFill>
                  <a:srgbClr val="000000"/>
                </a:solidFill>
                <a:latin typeface="Roboto"/>
                <a:ea typeface="Roboto"/>
                <a:cs typeface="Roboto"/>
                <a:sym typeface="Roboto"/>
              </a:rPr>
              <a:t>: It returns the elements which in range between from Element and to Element passed as argument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2" name="Google Shape;302;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3" name="Google Shape;303;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05" name="Google Shape;305;p61"/>
          <p:cNvGraphicFramePr/>
          <p:nvPr/>
        </p:nvGraphicFramePr>
        <p:xfrm>
          <a:off x="76200" y="1478275"/>
          <a:ext cx="3000000" cy="3000000"/>
        </p:xfrm>
        <a:graphic>
          <a:graphicData uri="http://schemas.openxmlformats.org/drawingml/2006/table">
            <a:tbl>
              <a:tblPr bandRow="1" firstRow="1">
                <a:noFill/>
                <a:tableStyleId>{4C57C429-6AE5-4F44-AACF-930365D0E9EB}</a:tableStyleId>
              </a:tblPr>
              <a:tblGrid>
                <a:gridCol w="89916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SortedSet&lt;Integer&gt; s = new TreeSet&lt;&gt;();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Adding Element to SortedSet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s.add(1);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s.add(5);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s.add(2);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s.add(3);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s.add(9);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Returning the set with elements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 ranging between the passed value </a:t>
                      </a:r>
                      <a:endParaRPr/>
                    </a:p>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        System.out.print("Elements range between 2 and 9 in set are : "+ s.subSet(2, 9)); </a:t>
                      </a:r>
                      <a:endParaRPr sz="1400" u="none" cap="none" strike="noStrike">
                        <a:latin typeface="Consolas"/>
                        <a:ea typeface="Consolas"/>
                        <a:cs typeface="Consolas"/>
                        <a:sym typeface="Consolas"/>
                      </a:endParaRPr>
                    </a:p>
                  </a:txBody>
                  <a:tcPr marT="45725" marB="45725" marR="91450" marL="91450"/>
                </a:tc>
              </a:tr>
            </a:tbl>
          </a:graphicData>
        </a:graphic>
      </p:graphicFrame>
      <p:pic>
        <p:nvPicPr>
          <p:cNvPr id="306" name="Google Shape;306;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2" name="Google Shape;312;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3" name="Google Shape;313;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EXCEPTION</a:t>
            </a:r>
            <a:endParaRPr b="1" i="0" sz="1600" u="none" cap="none" strike="noStrike">
              <a:solidFill>
                <a:schemeClr val="lt1"/>
              </a:solidFill>
              <a:latin typeface="Roboto"/>
              <a:ea typeface="Roboto"/>
              <a:cs typeface="Roboto"/>
              <a:sym typeface="Roboto"/>
            </a:endParaRPr>
          </a:p>
        </p:txBody>
      </p:sp>
      <p:sp>
        <p:nvSpPr>
          <p:cNvPr id="315" name="Google Shape;315;p62"/>
          <p:cNvSpPr/>
          <p:nvPr/>
        </p:nvSpPr>
        <p:spPr>
          <a:xfrm>
            <a:off x="0" y="1241426"/>
            <a:ext cx="8991600" cy="2904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ClassCastException</a:t>
            </a:r>
            <a:r>
              <a:rPr b="0" i="0" lang="en" sz="1800" u="none" cap="none" strike="noStrike">
                <a:solidFill>
                  <a:srgbClr val="000000"/>
                </a:solidFill>
                <a:latin typeface="Roboto"/>
                <a:ea typeface="Roboto"/>
                <a:cs typeface="Roboto"/>
                <a:sym typeface="Roboto"/>
              </a:rPr>
              <a:t> : It throws a ClassCastException if fromElement is not compatible with this set’s comparator (or, if the set has no comparator, if fromElement does not implement Comparable)</a:t>
            </a:r>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NullPointerException </a:t>
            </a:r>
            <a:r>
              <a:rPr b="0" i="0" lang="en" sz="1800" u="none" cap="none" strike="noStrike">
                <a:solidFill>
                  <a:srgbClr val="000000"/>
                </a:solidFill>
                <a:latin typeface="Roboto"/>
                <a:ea typeface="Roboto"/>
                <a:cs typeface="Roboto"/>
                <a:sym typeface="Roboto"/>
              </a:rPr>
              <a:t>: It throws a NullPointerException if the parameter fromElement is null</a:t>
            </a:r>
            <a:endParaRPr/>
          </a:p>
          <a:p>
            <a:pPr indent="0" lvl="0" marL="0" marR="0" rtl="0" algn="just">
              <a:lnSpc>
                <a:spcPct val="150000"/>
              </a:lnSpc>
              <a:spcBef>
                <a:spcPts val="0"/>
              </a:spcBef>
              <a:spcAft>
                <a:spcPts val="0"/>
              </a:spcAft>
              <a:buNone/>
            </a:pPr>
            <a:r>
              <a:rPr b="1" i="0" lang="en" sz="1800" u="none" cap="none" strike="noStrike">
                <a:solidFill>
                  <a:srgbClr val="000000"/>
                </a:solidFill>
                <a:latin typeface="Roboto"/>
                <a:ea typeface="Roboto"/>
                <a:cs typeface="Roboto"/>
                <a:sym typeface="Roboto"/>
              </a:rPr>
              <a:t>IllegalArgumentException</a:t>
            </a:r>
            <a:r>
              <a:rPr b="0" i="0" lang="en" sz="1800" u="none" cap="none" strike="noStrike">
                <a:solidFill>
                  <a:srgbClr val="000000"/>
                </a:solidFill>
                <a:latin typeface="Roboto"/>
                <a:ea typeface="Roboto"/>
                <a:cs typeface="Roboto"/>
                <a:sym typeface="Roboto"/>
              </a:rPr>
              <a:t> : It throws an IllegalArgumentException this set itself has a restricted range, and the parameter fromElement lies outside the bounds of the range</a:t>
            </a:r>
            <a:endParaRPr/>
          </a:p>
        </p:txBody>
      </p:sp>
      <p:pic>
        <p:nvPicPr>
          <p:cNvPr id="316" name="Google Shape;316;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