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07"/>
  </p:notesMasterIdLst>
  <p:sldIdLst>
    <p:sldId id="256" r:id="rId3"/>
    <p:sldId id="257" r:id="rId4"/>
    <p:sldId id="258" r:id="rId5"/>
    <p:sldId id="259" r:id="rId6"/>
    <p:sldId id="260" r:id="rId7"/>
    <p:sldId id="261" r:id="rId8"/>
    <p:sldId id="262" r:id="rId9"/>
    <p:sldId id="263" r:id="rId10"/>
    <p:sldId id="264" r:id="rId11"/>
    <p:sldId id="265" r:id="rId12"/>
    <p:sldId id="266" r:id="rId13"/>
    <p:sldId id="337" r:id="rId14"/>
    <p:sldId id="267" r:id="rId15"/>
    <p:sldId id="270" r:id="rId16"/>
    <p:sldId id="272" r:id="rId17"/>
    <p:sldId id="338" r:id="rId18"/>
    <p:sldId id="339" r:id="rId19"/>
    <p:sldId id="340" r:id="rId20"/>
    <p:sldId id="341" r:id="rId21"/>
    <p:sldId id="342" r:id="rId22"/>
    <p:sldId id="343" r:id="rId23"/>
    <p:sldId id="344" r:id="rId24"/>
    <p:sldId id="345" r:id="rId25"/>
    <p:sldId id="273" r:id="rId26"/>
    <p:sldId id="276" r:id="rId27"/>
    <p:sldId id="277" r:id="rId28"/>
    <p:sldId id="346" r:id="rId29"/>
    <p:sldId id="274" r:id="rId30"/>
    <p:sldId id="275" r:id="rId31"/>
    <p:sldId id="347" r:id="rId32"/>
    <p:sldId id="348" r:id="rId33"/>
    <p:sldId id="349" r:id="rId34"/>
    <p:sldId id="350" r:id="rId35"/>
    <p:sldId id="351" r:id="rId36"/>
    <p:sldId id="352" r:id="rId37"/>
    <p:sldId id="353" r:id="rId38"/>
    <p:sldId id="354"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335" r:id="rId54"/>
    <p:sldId id="292" r:id="rId55"/>
    <p:sldId id="293" r:id="rId56"/>
    <p:sldId id="294" r:id="rId57"/>
    <p:sldId id="336" r:id="rId58"/>
    <p:sldId id="295" r:id="rId59"/>
    <p:sldId id="296" r:id="rId60"/>
    <p:sldId id="362" r:id="rId61"/>
    <p:sldId id="297" r:id="rId62"/>
    <p:sldId id="298" r:id="rId63"/>
    <p:sldId id="299" r:id="rId64"/>
    <p:sldId id="300" r:id="rId65"/>
    <p:sldId id="301" r:id="rId66"/>
    <p:sldId id="355" r:id="rId67"/>
    <p:sldId id="356" r:id="rId68"/>
    <p:sldId id="357" r:id="rId69"/>
    <p:sldId id="358" r:id="rId70"/>
    <p:sldId id="359" r:id="rId71"/>
    <p:sldId id="360" r:id="rId72"/>
    <p:sldId id="361" r:id="rId73"/>
    <p:sldId id="302" r:id="rId74"/>
    <p:sldId id="303" r:id="rId75"/>
    <p:sldId id="304" r:id="rId76"/>
    <p:sldId id="305" r:id="rId77"/>
    <p:sldId id="306" r:id="rId78"/>
    <p:sldId id="307" r:id="rId79"/>
    <p:sldId id="308" r:id="rId80"/>
    <p:sldId id="309" r:id="rId81"/>
    <p:sldId id="310" r:id="rId82"/>
    <p:sldId id="311" r:id="rId83"/>
    <p:sldId id="312" r:id="rId84"/>
    <p:sldId id="313" r:id="rId85"/>
    <p:sldId id="314" r:id="rId86"/>
    <p:sldId id="315" r:id="rId87"/>
    <p:sldId id="316" r:id="rId88"/>
    <p:sldId id="317" r:id="rId89"/>
    <p:sldId id="318" r:id="rId90"/>
    <p:sldId id="319" r:id="rId91"/>
    <p:sldId id="320" r:id="rId92"/>
    <p:sldId id="321" r:id="rId93"/>
    <p:sldId id="322" r:id="rId94"/>
    <p:sldId id="323" r:id="rId95"/>
    <p:sldId id="324" r:id="rId96"/>
    <p:sldId id="325" r:id="rId97"/>
    <p:sldId id="326" r:id="rId98"/>
    <p:sldId id="327" r:id="rId99"/>
    <p:sldId id="328" r:id="rId100"/>
    <p:sldId id="329" r:id="rId101"/>
    <p:sldId id="330" r:id="rId102"/>
    <p:sldId id="331" r:id="rId103"/>
    <p:sldId id="332" r:id="rId104"/>
    <p:sldId id="333" r:id="rId105"/>
    <p:sldId id="334" r:id="rId106"/>
  </p:sldIdLst>
  <p:sldSz cx="9144000" cy="5143500" type="screen16x9"/>
  <p:notesSz cx="6858000" cy="9144000"/>
  <p:embeddedFontLst>
    <p:embeddedFont>
      <p:font typeface="Calibri" panose="020F0502020204030204" pitchFamily="34" charset="0"/>
      <p:regular r:id="rId108"/>
      <p:bold r:id="rId109"/>
      <p:italic r:id="rId110"/>
      <p:boldItalic r:id="rId111"/>
    </p:embeddedFont>
    <p:embeddedFont>
      <p:font typeface="Cambria Math" panose="02040503050406030204" pitchFamily="18" charset="0"/>
      <p:regular r:id="rId112"/>
    </p:embeddedFont>
    <p:embeddedFont>
      <p:font typeface="Consolas" panose="020B0609020204030204" pitchFamily="49" charset="0"/>
      <p:regular r:id="rId113"/>
      <p:bold r:id="rId114"/>
      <p:italic r:id="rId115"/>
      <p:boldItalic r:id="rId116"/>
    </p:embeddedFont>
    <p:embeddedFont>
      <p:font typeface="Roboto" panose="020B0604020202020204" charset="0"/>
      <p:regular r:id="rId117"/>
      <p:bold r:id="rId118"/>
      <p:italic r:id="rId119"/>
      <p:boldItalic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10E912-E87C-4D53-BA89-C500B38E5636}">
  <a:tblStyle styleId="{2110E912-E87C-4D53-BA89-C500B38E5636}"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4A07C9-878E-4202-AD49-9D7EE43C297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3D8027-C031-416B-9DD8-68455CA26102}"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59"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10.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5.fntdata"/><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font" Target="fonts/font6.fntdata"/><Relationship Id="rId118"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font" Target="fonts/font1.fntdata"/><Relationship Id="rId116" Type="http://schemas.openxmlformats.org/officeDocument/2006/relationships/font" Target="fonts/font9.fntdata"/><Relationship Id="rId124"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font" Target="fonts/font7.fntdata"/><Relationship Id="rId119"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2.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font" Target="fonts/font13.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3.fntdata"/><Relationship Id="rId11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8" name="Google Shape;898;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0" name="Google Shape;920;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633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52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3989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802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264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7305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7277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0558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3531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1806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3a65296b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63a65296b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7969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1798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1138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361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5515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0066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5942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7008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3178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b433bf145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6b433bf145_1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04633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49908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80573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369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53329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419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6862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0" name="Google Shape;70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0" name="Google Shape;710;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0" name="Google Shape;720;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0" name="Google Shape;73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1" name="Google Shape;751;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1" name="Google Shape;761;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1" name="Google Shape;771;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1" name="Google Shape;781;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2" name="Google Shape;792;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2" name="Google Shape;802;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2" name="Google Shape;822;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5" name="Google Shape;865;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6" name="Google Shape;876;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 name="Google Shape;72;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rot="5400000">
            <a:off x="6012600" y="771581"/>
            <a:ext cx="3291000"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body" idx="1"/>
          </p:nvPr>
        </p:nvSpPr>
        <p:spPr>
          <a:xfrm rot="5400000">
            <a:off x="1821600" y="-1209619"/>
            <a:ext cx="32910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2" name="Google Shape;9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8052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7" name="Google Shape;8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2" name="Google Shape;9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5" name="Google Shape;9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8" name="Google Shape;9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2" name="Google Shape;102;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3" name="Google Shape;103;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4" name="Google Shape;10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07" name="Google Shape;10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371600" y="2914650"/>
            <a:ext cx="6400800" cy="13143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5" name="Google Shape;15;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0" name="Google Shape;110;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11" name="Google Shape;11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 name="Google Shape;21;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 name="Google Shape;27;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0" name="Google Shape;40;p7"/>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1" name="Google Shape;41;p7"/>
          <p:cNvSpPr txBox="1">
            <a:spLocks noGrp="1"/>
          </p:cNvSpPr>
          <p:nvPr>
            <p:ph type="body" idx="3"/>
          </p:nvPr>
        </p:nvSpPr>
        <p:spPr>
          <a:xfrm>
            <a:off x="4645026"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2" name="Google Shape;42;p7"/>
          <p:cNvSpPr txBox="1">
            <a:spLocks noGrp="1"/>
          </p:cNvSpPr>
          <p:nvPr>
            <p:ph type="body" idx="4"/>
          </p:nvPr>
        </p:nvSpPr>
        <p:spPr>
          <a:xfrm>
            <a:off x="4645026"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3" name="Google Shape;43;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57201" y="204787"/>
            <a:ext cx="3008400" cy="871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8" name="Google Shape;58;p10"/>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9" name="Google Shape;59;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11"/>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6" name="Google Shape;66;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3" name="Google Shape;8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4" name="Google Shape;8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5.xml"/><Relationship Id="rId5" Type="http://schemas.openxmlformats.org/officeDocument/2006/relationships/hyperlink" Target="https://docs.oracle.com/javase/7/docs/api/java/util/List.html" TargetMode="External"/><Relationship Id="rId4" Type="http://schemas.openxmlformats.org/officeDocument/2006/relationships/image" Target="../media/image7.jp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7.jp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jp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7.jp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jp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9.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0.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1.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4.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5.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6.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8.xml"/><Relationship Id="rId1" Type="http://schemas.openxmlformats.org/officeDocument/2006/relationships/slideLayout" Target="../slideLayouts/slideLayout15.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4"/>
          <p:cNvPicPr preferRelativeResize="0"/>
          <p:nvPr/>
        </p:nvPicPr>
        <p:blipFill rotWithShape="1">
          <a:blip r:embed="rId3">
            <a:alphaModFix/>
          </a:blip>
          <a:src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3" name="Google Shape;203;p3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EXAMPLE</a:t>
            </a:r>
            <a:endParaRPr sz="1600" b="1" i="0" u="none" strike="noStrike" cap="none">
              <a:solidFill>
                <a:schemeClr val="lt1"/>
              </a:solidFill>
              <a:latin typeface="Roboto"/>
              <a:ea typeface="Roboto"/>
              <a:cs typeface="Roboto"/>
              <a:sym typeface="Roboto"/>
            </a:endParaRPr>
          </a:p>
        </p:txBody>
      </p:sp>
      <p:pic>
        <p:nvPicPr>
          <p:cNvPr id="205" name="Google Shape;205;p3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06" name="Google Shape;206;p33"/>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207" name="Google Shape;207;p33"/>
          <p:cNvGraphicFramePr/>
          <p:nvPr/>
        </p:nvGraphicFramePr>
        <p:xfrm>
          <a:off x="41691" y="1502789"/>
          <a:ext cx="4941000" cy="2438410"/>
        </p:xfrm>
        <a:graphic>
          <a:graphicData uri="http://schemas.openxmlformats.org/drawingml/2006/table">
            <a:tbl>
              <a:tblPr firstRow="1" bandRow="1">
                <a:noFill/>
                <a:tableStyleId>{2110E912-E87C-4D53-BA89-C500B38E5636}</a:tableStyleId>
              </a:tblPr>
              <a:tblGrid>
                <a:gridCol w="4941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ArrayList&lt;String&gt; alist=new ArrayList&lt;String&gt;();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alist.add("Steve");</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alist.add("Tim");</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alist.add("Lucy");</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//System.out.println(alist);</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//Adding "Steve" at the fourth position</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alist.add(3, "Steve");</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//displaying elements</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System.out.println(alist)</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208" name="Google Shape;208;p33"/>
          <p:cNvSpPr/>
          <p:nvPr/>
        </p:nvSpPr>
        <p:spPr>
          <a:xfrm>
            <a:off x="-30748" y="1158125"/>
            <a:ext cx="2175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1" i="0" u="none" strike="noStrike" cap="none">
                <a:solidFill>
                  <a:srgbClr val="000000"/>
                </a:solidFill>
                <a:latin typeface="Roboto"/>
                <a:ea typeface="Roboto"/>
                <a:cs typeface="Roboto"/>
                <a:sym typeface="Roboto"/>
              </a:rPr>
              <a:t>Part of program</a:t>
            </a:r>
            <a:endParaRPr b="1"/>
          </a:p>
        </p:txBody>
      </p:sp>
      <p:sp>
        <p:nvSpPr>
          <p:cNvPr id="209" name="Google Shape;209;p33"/>
          <p:cNvSpPr/>
          <p:nvPr/>
        </p:nvSpPr>
        <p:spPr>
          <a:xfrm>
            <a:off x="4935350" y="3202375"/>
            <a:ext cx="1012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1" i="0" u="none" strike="noStrike" cap="none">
                <a:solidFill>
                  <a:srgbClr val="000000"/>
                </a:solidFill>
                <a:latin typeface="Roboto"/>
                <a:ea typeface="Roboto"/>
                <a:cs typeface="Roboto"/>
                <a:sym typeface="Roboto"/>
              </a:rPr>
              <a:t>Output</a:t>
            </a:r>
            <a:r>
              <a:rPr lang="en" sz="1400" b="1" i="0" u="none" strike="noStrike" cap="none">
                <a:solidFill>
                  <a:srgbClr val="000000"/>
                </a:solidFill>
              </a:rPr>
              <a:t>:</a:t>
            </a:r>
            <a:endParaRPr b="1"/>
          </a:p>
        </p:txBody>
      </p:sp>
      <p:graphicFrame>
        <p:nvGraphicFramePr>
          <p:cNvPr id="210" name="Google Shape;210;p33"/>
          <p:cNvGraphicFramePr/>
          <p:nvPr/>
        </p:nvGraphicFramePr>
        <p:xfrm>
          <a:off x="5004961" y="3533724"/>
          <a:ext cx="3086075" cy="370850"/>
        </p:xfrm>
        <a:graphic>
          <a:graphicData uri="http://schemas.openxmlformats.org/drawingml/2006/table">
            <a:tbl>
              <a:tblPr firstRow="1" bandRow="1">
                <a:noFill/>
                <a:tableStyleId>{2110E912-E87C-4D53-BA89-C500B38E5636}</a:tableStyleId>
              </a:tblPr>
              <a:tblGrid>
                <a:gridCol w="3086075">
                  <a:extLst>
                    <a:ext uri="{9D8B030D-6E8A-4147-A177-3AD203B41FA5}">
                      <a16:colId xmlns:a16="http://schemas.microsoft.com/office/drawing/2014/main" val="20000"/>
                    </a:ext>
                  </a:extLst>
                </a:gridCol>
              </a:tblGrid>
              <a:tr h="370850">
                <a:tc>
                  <a:txBody>
                    <a:bodyPr/>
                    <a:lstStyle/>
                    <a:p>
                      <a:pPr marL="0" lvl="0" indent="0" algn="l" rtl="0">
                        <a:spcBef>
                          <a:spcPts val="0"/>
                        </a:spcBef>
                        <a:spcAft>
                          <a:spcPts val="0"/>
                        </a:spcAft>
                        <a:buNone/>
                      </a:pPr>
                      <a:r>
                        <a:rPr lang="en" dirty="0"/>
                        <a:t>[Steve, Tim, Lucy, Steve]</a:t>
                      </a:r>
                      <a:endParaRPr dirty="0"/>
                    </a:p>
                  </a:txBody>
                  <a:tcPr marL="91450" marR="91450" marT="45725" marB="45725"/>
                </a:tc>
                <a:extLst>
                  <a:ext uri="{0D108BD9-81ED-4DB2-BD59-A6C34878D82A}">
                    <a16:rowId xmlns:a16="http://schemas.microsoft.com/office/drawing/2014/main" val="10000"/>
                  </a:ext>
                </a:extLst>
              </a:tr>
            </a:tbl>
          </a:graphicData>
        </a:graphic>
      </p:graphicFrame>
      <p:sp>
        <p:nvSpPr>
          <p:cNvPr id="211" name="Google Shape;211;p33"/>
          <p:cNvSpPr/>
          <p:nvPr/>
        </p:nvSpPr>
        <p:spPr>
          <a:xfrm>
            <a:off x="250" y="4020200"/>
            <a:ext cx="9144000" cy="411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800" b="1" i="0" u="none" strike="noStrike" cap="none" dirty="0">
                <a:solidFill>
                  <a:srgbClr val="000000"/>
                </a:solidFill>
                <a:latin typeface="Roboto"/>
                <a:ea typeface="Roboto"/>
                <a:cs typeface="Roboto"/>
                <a:sym typeface="Roboto"/>
              </a:rPr>
              <a:t>Note: </a:t>
            </a:r>
            <a:r>
              <a:rPr lang="en" sz="1800" i="0" u="none" strike="noStrike" cap="none" dirty="0">
                <a:solidFill>
                  <a:srgbClr val="000000"/>
                </a:solidFill>
                <a:latin typeface="Roboto"/>
                <a:ea typeface="Roboto"/>
                <a:cs typeface="Roboto"/>
                <a:sym typeface="Roboto"/>
              </a:rPr>
              <a:t>Since the index starts with 0, index 3 would represent fourth position not 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9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79" name="Google Shape;879;p9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98"/>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chemeClr val="lt1"/>
                </a:solidFill>
                <a:latin typeface="Roboto"/>
                <a:ea typeface="Roboto"/>
                <a:cs typeface="Roboto"/>
                <a:sym typeface="Roboto"/>
              </a:rPr>
              <a:t>METHODS IN HASHTABLE</a:t>
            </a:r>
            <a:endParaRPr sz="1600" b="0" i="0" u="none" strike="noStrike" cap="none">
              <a:solidFill>
                <a:schemeClr val="lt1"/>
              </a:solidFill>
              <a:latin typeface="Roboto"/>
              <a:ea typeface="Roboto"/>
              <a:cs typeface="Roboto"/>
              <a:sym typeface="Roboto"/>
            </a:endParaRPr>
          </a:p>
        </p:txBody>
      </p:sp>
      <p:pic>
        <p:nvPicPr>
          <p:cNvPr id="881" name="Google Shape;881;p9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82" name="Google Shape;882;p9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883" name="Google Shape;883;p98"/>
          <p:cNvSpPr txBox="1"/>
          <p:nvPr/>
        </p:nvSpPr>
        <p:spPr>
          <a:xfrm>
            <a:off x="6485" y="1199745"/>
            <a:ext cx="8463000" cy="2754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800" b="1" i="0" u="none" strike="noStrike" cap="none">
                <a:solidFill>
                  <a:srgbClr val="000000"/>
                </a:solidFill>
                <a:latin typeface="Roboto"/>
                <a:ea typeface="Roboto"/>
                <a:cs typeface="Roboto"/>
                <a:sym typeface="Roboto"/>
              </a:rPr>
              <a:t>Parameters:</a:t>
            </a:r>
            <a:endParaRPr sz="1800">
              <a:latin typeface="Roboto"/>
              <a:ea typeface="Roboto"/>
              <a:cs typeface="Roboto"/>
              <a:sym typeface="Roboto"/>
            </a:endParaRPr>
          </a:p>
          <a:p>
            <a:pPr marL="0" marR="0" lvl="0" indent="457200" algn="l" rtl="0">
              <a:lnSpc>
                <a:spcPct val="150000"/>
              </a:lnSpc>
              <a:spcBef>
                <a:spcPts val="0"/>
              </a:spcBef>
              <a:spcAft>
                <a:spcPts val="0"/>
              </a:spcAft>
              <a:buNone/>
            </a:pPr>
            <a:r>
              <a:rPr lang="en" sz="1800" i="0" u="none" strike="noStrike" cap="none">
                <a:solidFill>
                  <a:srgbClr val="000000"/>
                </a:solidFill>
                <a:latin typeface="Roboto"/>
                <a:ea typeface="Roboto"/>
                <a:cs typeface="Roboto"/>
                <a:sym typeface="Roboto"/>
              </a:rPr>
              <a:t>key - the key whose associated value is to be returned</a:t>
            </a:r>
            <a:endParaRPr sz="1800">
              <a:latin typeface="Roboto"/>
              <a:ea typeface="Roboto"/>
              <a:cs typeface="Roboto"/>
              <a:sym typeface="Roboto"/>
            </a:endParaRPr>
          </a:p>
          <a:p>
            <a:pPr marL="0" marR="0" lvl="0" indent="0" algn="l" rtl="0">
              <a:lnSpc>
                <a:spcPct val="150000"/>
              </a:lnSpc>
              <a:spcBef>
                <a:spcPts val="0"/>
              </a:spcBef>
              <a:spcAft>
                <a:spcPts val="0"/>
              </a:spcAft>
              <a:buNone/>
            </a:pPr>
            <a:r>
              <a:rPr lang="en" sz="1800" b="1" i="0" u="none" strike="noStrike" cap="none">
                <a:solidFill>
                  <a:srgbClr val="000000"/>
                </a:solidFill>
                <a:latin typeface="Roboto"/>
                <a:ea typeface="Roboto"/>
                <a:cs typeface="Roboto"/>
                <a:sym typeface="Roboto"/>
              </a:rPr>
              <a:t>Returns:</a:t>
            </a:r>
            <a:endParaRPr sz="1800">
              <a:latin typeface="Roboto"/>
              <a:ea typeface="Roboto"/>
              <a:cs typeface="Roboto"/>
              <a:sym typeface="Roboto"/>
            </a:endParaRPr>
          </a:p>
          <a:p>
            <a:pPr marL="0" marR="0" lvl="0" indent="457200" algn="l" rtl="0">
              <a:lnSpc>
                <a:spcPct val="150000"/>
              </a:lnSpc>
              <a:spcBef>
                <a:spcPts val="0"/>
              </a:spcBef>
              <a:spcAft>
                <a:spcPts val="0"/>
              </a:spcAft>
              <a:buNone/>
            </a:pPr>
            <a:r>
              <a:rPr lang="en" sz="1800">
                <a:latin typeface="Roboto"/>
                <a:ea typeface="Roboto"/>
                <a:cs typeface="Roboto"/>
                <a:sym typeface="Roboto"/>
              </a:rPr>
              <a:t>T</a:t>
            </a:r>
            <a:r>
              <a:rPr lang="en" sz="1800" i="0" u="none" strike="noStrike" cap="none">
                <a:solidFill>
                  <a:srgbClr val="000000"/>
                </a:solidFill>
                <a:latin typeface="Roboto"/>
                <a:ea typeface="Roboto"/>
                <a:cs typeface="Roboto"/>
                <a:sym typeface="Roboto"/>
              </a:rPr>
              <a:t>he value to which the specified key is mapped, or null if this map contains no mapping for the key</a:t>
            </a:r>
            <a:endParaRPr sz="1800">
              <a:latin typeface="Roboto"/>
              <a:ea typeface="Roboto"/>
              <a:cs typeface="Roboto"/>
              <a:sym typeface="Roboto"/>
            </a:endParaRPr>
          </a:p>
          <a:p>
            <a:pPr marL="0" marR="0" lvl="0" indent="0" algn="l" rtl="0">
              <a:lnSpc>
                <a:spcPct val="150000"/>
              </a:lnSpc>
              <a:spcBef>
                <a:spcPts val="0"/>
              </a:spcBef>
              <a:spcAft>
                <a:spcPts val="0"/>
              </a:spcAft>
              <a:buNone/>
            </a:pPr>
            <a:r>
              <a:rPr lang="en" sz="1800" b="1" i="0" u="none" strike="noStrike" cap="none">
                <a:solidFill>
                  <a:srgbClr val="000000"/>
                </a:solidFill>
                <a:latin typeface="Roboto"/>
                <a:ea typeface="Roboto"/>
                <a:cs typeface="Roboto"/>
                <a:sym typeface="Roboto"/>
              </a:rPr>
              <a:t>Throws:</a:t>
            </a:r>
            <a:endParaRPr sz="1800">
              <a:latin typeface="Roboto"/>
              <a:ea typeface="Roboto"/>
              <a:cs typeface="Roboto"/>
              <a:sym typeface="Roboto"/>
            </a:endParaRPr>
          </a:p>
          <a:p>
            <a:pPr marL="0" marR="0" lvl="0" indent="457200" algn="l" rtl="0">
              <a:lnSpc>
                <a:spcPct val="150000"/>
              </a:lnSpc>
              <a:spcBef>
                <a:spcPts val="0"/>
              </a:spcBef>
              <a:spcAft>
                <a:spcPts val="0"/>
              </a:spcAft>
              <a:buNone/>
            </a:pPr>
            <a:r>
              <a:rPr lang="en" sz="1800" i="0" u="none" strike="noStrike" cap="none">
                <a:solidFill>
                  <a:srgbClr val="000000"/>
                </a:solidFill>
                <a:latin typeface="Roboto"/>
                <a:ea typeface="Roboto"/>
                <a:cs typeface="Roboto"/>
                <a:sym typeface="Roboto"/>
              </a:rPr>
              <a:t>NullPointerException - if the specified key is null</a:t>
            </a:r>
            <a:endParaRPr sz="1800" i="0" u="none" strike="noStrike" cap="none">
              <a:solidFill>
                <a:srgbClr val="000000"/>
              </a:solidFill>
              <a:latin typeface="Roboto"/>
              <a:ea typeface="Roboto"/>
              <a:cs typeface="Roboto"/>
              <a:sym typeface="Roboto"/>
            </a:endParaRPr>
          </a:p>
        </p:txBody>
      </p:sp>
      <p:graphicFrame>
        <p:nvGraphicFramePr>
          <p:cNvPr id="884" name="Google Shape;884;p98"/>
          <p:cNvGraphicFramePr/>
          <p:nvPr/>
        </p:nvGraphicFramePr>
        <p:xfrm>
          <a:off x="3263013" y="830575"/>
          <a:ext cx="2617975" cy="370850"/>
        </p:xfrm>
        <a:graphic>
          <a:graphicData uri="http://schemas.openxmlformats.org/drawingml/2006/table">
            <a:tbl>
              <a:tblPr firstRow="1" bandRow="1">
                <a:noFill/>
                <a:tableStyleId>{2110E912-E87C-4D53-BA89-C500B38E5636}</a:tableStyleId>
              </a:tblPr>
              <a:tblGrid>
                <a:gridCol w="2617975">
                  <a:extLst>
                    <a:ext uri="{9D8B030D-6E8A-4147-A177-3AD203B41FA5}">
                      <a16:colId xmlns:a16="http://schemas.microsoft.com/office/drawing/2014/main" val="20000"/>
                    </a:ext>
                  </a:extLst>
                </a:gridCol>
              </a:tblGrid>
              <a:tr h="370850">
                <a:tc>
                  <a:txBody>
                    <a:bodyPr/>
                    <a:lstStyle/>
                    <a:p>
                      <a:pPr marL="0" lvl="0" indent="0" algn="l" rtl="0">
                        <a:spcBef>
                          <a:spcPts val="0"/>
                        </a:spcBef>
                        <a:spcAft>
                          <a:spcPts val="0"/>
                        </a:spcAft>
                        <a:buNone/>
                      </a:pPr>
                      <a:r>
                        <a:rPr lang="en">
                          <a:latin typeface="Consolas"/>
                          <a:ea typeface="Consolas"/>
                          <a:cs typeface="Consolas"/>
                          <a:sym typeface="Consolas"/>
                        </a:rPr>
                        <a:t>public V get(Object key)</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9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90" name="Google Shape;890;p9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9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HASH-TABLE</a:t>
            </a:r>
            <a:endParaRPr sz="1600" b="1" i="0" u="none" strike="noStrike" cap="none">
              <a:solidFill>
                <a:schemeClr val="lt1"/>
              </a:solidFill>
              <a:latin typeface="Roboto"/>
              <a:ea typeface="Roboto"/>
              <a:cs typeface="Roboto"/>
              <a:sym typeface="Roboto"/>
            </a:endParaRPr>
          </a:p>
        </p:txBody>
      </p:sp>
      <p:pic>
        <p:nvPicPr>
          <p:cNvPr id="892" name="Google Shape;892;p9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93" name="Google Shape;893;p99"/>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894" name="Google Shape;894;p99"/>
          <p:cNvSpPr/>
          <p:nvPr/>
        </p:nvSpPr>
        <p:spPr>
          <a:xfrm>
            <a:off x="152400" y="785100"/>
            <a:ext cx="8932200" cy="443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latin typeface="Roboto"/>
              <a:ea typeface="Roboto"/>
              <a:cs typeface="Roboto"/>
              <a:sym typeface="Roboto"/>
            </a:endParaRPr>
          </a:p>
          <a:p>
            <a:pPr marL="0" marR="0" lvl="0" indent="0" algn="l" rtl="0">
              <a:lnSpc>
                <a:spcPct val="100000"/>
              </a:lnSpc>
              <a:spcBef>
                <a:spcPts val="0"/>
              </a:spcBef>
              <a:spcAft>
                <a:spcPts val="0"/>
              </a:spcAft>
              <a:buNone/>
            </a:pPr>
            <a:r>
              <a:rPr lang="en" sz="1800" b="1" i="0" u="none" strike="noStrike" cap="none">
                <a:solidFill>
                  <a:srgbClr val="000000"/>
                </a:solidFill>
                <a:latin typeface="Roboto"/>
                <a:ea typeface="Roboto"/>
                <a:cs typeface="Roboto"/>
                <a:sym typeface="Roboto"/>
              </a:rPr>
              <a:t>Parameters:</a:t>
            </a:r>
            <a:endParaRPr sz="1800">
              <a:latin typeface="Roboto"/>
              <a:ea typeface="Roboto"/>
              <a:cs typeface="Roboto"/>
              <a:sym typeface="Roboto"/>
            </a:endParaRPr>
          </a:p>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key - the hashtable key</a:t>
            </a:r>
            <a:endParaRPr sz="1800">
              <a:latin typeface="Roboto"/>
              <a:ea typeface="Roboto"/>
              <a:cs typeface="Roboto"/>
              <a:sym typeface="Roboto"/>
            </a:endParaRPr>
          </a:p>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value - the value</a:t>
            </a:r>
            <a:endParaRPr sz="1800">
              <a:latin typeface="Roboto"/>
              <a:ea typeface="Roboto"/>
              <a:cs typeface="Roboto"/>
              <a:sym typeface="Roboto"/>
            </a:endParaRPr>
          </a:p>
          <a:p>
            <a:pPr marL="0" marR="0" lvl="0" indent="0" algn="l" rtl="0">
              <a:lnSpc>
                <a:spcPct val="150000"/>
              </a:lnSpc>
              <a:spcBef>
                <a:spcPts val="0"/>
              </a:spcBef>
              <a:spcAft>
                <a:spcPts val="0"/>
              </a:spcAft>
              <a:buNone/>
            </a:pPr>
            <a:r>
              <a:rPr lang="en" sz="1800" b="1" i="0" u="none" strike="noStrike" cap="none">
                <a:solidFill>
                  <a:srgbClr val="000000"/>
                </a:solidFill>
                <a:latin typeface="Roboto"/>
                <a:ea typeface="Roboto"/>
                <a:cs typeface="Roboto"/>
                <a:sym typeface="Roboto"/>
              </a:rPr>
              <a:t>Returns</a:t>
            </a:r>
            <a:r>
              <a:rPr lang="en" sz="1800" i="0" u="none" strike="noStrike" cap="none">
                <a:solidFill>
                  <a:srgbClr val="000000"/>
                </a:solidFill>
                <a:latin typeface="Roboto"/>
                <a:ea typeface="Roboto"/>
                <a:cs typeface="Roboto"/>
                <a:sym typeface="Roboto"/>
              </a:rPr>
              <a:t>:</a:t>
            </a:r>
            <a:endParaRPr sz="1800">
              <a:latin typeface="Roboto"/>
              <a:ea typeface="Roboto"/>
              <a:cs typeface="Roboto"/>
              <a:sym typeface="Roboto"/>
            </a:endParaRPr>
          </a:p>
          <a:p>
            <a:pPr marL="0" marR="0" lvl="0" indent="457200" algn="l" rtl="0">
              <a:lnSpc>
                <a:spcPct val="150000"/>
              </a:lnSpc>
              <a:spcBef>
                <a:spcPts val="0"/>
              </a:spcBef>
              <a:spcAft>
                <a:spcPts val="0"/>
              </a:spcAft>
              <a:buNone/>
            </a:pPr>
            <a:r>
              <a:rPr lang="en" sz="1800">
                <a:latin typeface="Roboto"/>
                <a:ea typeface="Roboto"/>
                <a:cs typeface="Roboto"/>
                <a:sym typeface="Roboto"/>
              </a:rPr>
              <a:t>T</a:t>
            </a:r>
            <a:r>
              <a:rPr lang="en" sz="1800" i="0" u="none" strike="noStrike" cap="none">
                <a:solidFill>
                  <a:srgbClr val="000000"/>
                </a:solidFill>
                <a:latin typeface="Roboto"/>
                <a:ea typeface="Roboto"/>
                <a:cs typeface="Roboto"/>
                <a:sym typeface="Roboto"/>
              </a:rPr>
              <a:t>he previous value of the specified key in this hashtable, or null if it did not have one</a:t>
            </a:r>
            <a:endParaRPr sz="1800">
              <a:latin typeface="Roboto"/>
              <a:ea typeface="Roboto"/>
              <a:cs typeface="Roboto"/>
              <a:sym typeface="Roboto"/>
            </a:endParaRPr>
          </a:p>
          <a:p>
            <a:pPr marL="0" marR="0" lvl="0" indent="0" algn="l" rtl="0">
              <a:lnSpc>
                <a:spcPct val="150000"/>
              </a:lnSpc>
              <a:spcBef>
                <a:spcPts val="0"/>
              </a:spcBef>
              <a:spcAft>
                <a:spcPts val="0"/>
              </a:spcAft>
              <a:buNone/>
            </a:pPr>
            <a:r>
              <a:rPr lang="en" sz="1800" b="1" i="0" u="none" strike="noStrike" cap="none">
                <a:solidFill>
                  <a:srgbClr val="000000"/>
                </a:solidFill>
                <a:latin typeface="Roboto"/>
                <a:ea typeface="Roboto"/>
                <a:cs typeface="Roboto"/>
                <a:sym typeface="Roboto"/>
              </a:rPr>
              <a:t>Throws:</a:t>
            </a:r>
            <a:endParaRPr sz="1800">
              <a:latin typeface="Roboto"/>
              <a:ea typeface="Roboto"/>
              <a:cs typeface="Roboto"/>
              <a:sym typeface="Roboto"/>
            </a:endParaRPr>
          </a:p>
          <a:p>
            <a:pPr marL="0" marR="0" lvl="0" indent="457200" algn="l" rtl="0">
              <a:lnSpc>
                <a:spcPct val="150000"/>
              </a:lnSpc>
              <a:spcBef>
                <a:spcPts val="0"/>
              </a:spcBef>
              <a:spcAft>
                <a:spcPts val="0"/>
              </a:spcAft>
              <a:buNone/>
            </a:pPr>
            <a:r>
              <a:rPr lang="en" sz="1800" i="0" u="none" strike="noStrike" cap="none">
                <a:solidFill>
                  <a:srgbClr val="000000"/>
                </a:solidFill>
                <a:latin typeface="Roboto"/>
                <a:ea typeface="Roboto"/>
                <a:cs typeface="Roboto"/>
                <a:sym typeface="Roboto"/>
              </a:rPr>
              <a:t>NullPointerException - if the key or value is null</a:t>
            </a:r>
            <a:endParaRPr sz="180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endParaRPr sz="180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endParaRPr sz="180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endParaRPr sz="180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endParaRPr sz="180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endParaRPr sz="1800" i="0" u="none" strike="noStrike" cap="none">
              <a:solidFill>
                <a:srgbClr val="000000"/>
              </a:solidFill>
              <a:latin typeface="Roboto"/>
              <a:ea typeface="Roboto"/>
              <a:cs typeface="Roboto"/>
              <a:sym typeface="Roboto"/>
            </a:endParaRPr>
          </a:p>
        </p:txBody>
      </p:sp>
      <p:graphicFrame>
        <p:nvGraphicFramePr>
          <p:cNvPr id="895" name="Google Shape;895;p99"/>
          <p:cNvGraphicFramePr/>
          <p:nvPr/>
        </p:nvGraphicFramePr>
        <p:xfrm>
          <a:off x="3131800" y="830575"/>
          <a:ext cx="2880400" cy="518170"/>
        </p:xfrm>
        <a:graphic>
          <a:graphicData uri="http://schemas.openxmlformats.org/drawingml/2006/table">
            <a:tbl>
              <a:tblPr firstRow="1" bandRow="1">
                <a:noFill/>
                <a:tableStyleId>{2110E912-E87C-4D53-BA89-C500B38E5636}</a:tableStyleId>
              </a:tblPr>
              <a:tblGrid>
                <a:gridCol w="2880400">
                  <a:extLst>
                    <a:ext uri="{9D8B030D-6E8A-4147-A177-3AD203B41FA5}">
                      <a16:colId xmlns:a16="http://schemas.microsoft.com/office/drawing/2014/main" val="20000"/>
                    </a:ext>
                  </a:extLst>
                </a:gridCol>
              </a:tblGrid>
              <a:tr h="370850">
                <a:tc>
                  <a:txBody>
                    <a:bodyPr/>
                    <a:lstStyle/>
                    <a:p>
                      <a:pPr marL="0" lvl="0" indent="0" algn="l" rtl="0">
                        <a:spcBef>
                          <a:spcPts val="0"/>
                        </a:spcBef>
                        <a:spcAft>
                          <a:spcPts val="0"/>
                        </a:spcAft>
                        <a:buNone/>
                      </a:pPr>
                      <a:r>
                        <a:rPr lang="en">
                          <a:latin typeface="Consolas"/>
                          <a:ea typeface="Consolas"/>
                          <a:cs typeface="Consolas"/>
                          <a:sym typeface="Consolas"/>
                        </a:rPr>
                        <a:t>public V put(K key, V value)</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0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01" name="Google Shape;901;p10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0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HASH</a:t>
            </a:r>
            <a:r>
              <a:rPr lang="en" sz="1600" b="1">
                <a:solidFill>
                  <a:schemeClr val="lt1"/>
                </a:solidFill>
                <a:latin typeface="Roboto"/>
                <a:ea typeface="Roboto"/>
                <a:cs typeface="Roboto"/>
                <a:sym typeface="Roboto"/>
              </a:rPr>
              <a:t>-</a:t>
            </a:r>
            <a:r>
              <a:rPr lang="en" sz="1600" b="1" i="0" u="none" strike="noStrike" cap="none">
                <a:solidFill>
                  <a:schemeClr val="lt1"/>
                </a:solidFill>
                <a:latin typeface="Roboto"/>
                <a:ea typeface="Roboto"/>
                <a:cs typeface="Roboto"/>
                <a:sym typeface="Roboto"/>
              </a:rPr>
              <a:t>TABLE</a:t>
            </a:r>
            <a:endParaRPr sz="1600" b="1" i="0" u="none" strike="noStrike" cap="none">
              <a:solidFill>
                <a:schemeClr val="lt1"/>
              </a:solidFill>
              <a:latin typeface="Roboto"/>
              <a:ea typeface="Roboto"/>
              <a:cs typeface="Roboto"/>
              <a:sym typeface="Roboto"/>
            </a:endParaRPr>
          </a:p>
        </p:txBody>
      </p:sp>
      <p:pic>
        <p:nvPicPr>
          <p:cNvPr id="903" name="Google Shape;903;p10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904" name="Google Shape;904;p10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905" name="Google Shape;905;p100"/>
          <p:cNvSpPr/>
          <p:nvPr/>
        </p:nvSpPr>
        <p:spPr>
          <a:xfrm>
            <a:off x="4863" y="861300"/>
            <a:ext cx="8706300" cy="310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latin typeface="Roboto"/>
              <a:ea typeface="Roboto"/>
              <a:cs typeface="Roboto"/>
              <a:sym typeface="Roboto"/>
            </a:endParaRPr>
          </a:p>
          <a:p>
            <a:pPr marL="0" marR="0" lvl="0" indent="0" algn="l" rtl="0">
              <a:lnSpc>
                <a:spcPct val="150000"/>
              </a:lnSpc>
              <a:spcBef>
                <a:spcPts val="0"/>
              </a:spcBef>
              <a:spcAft>
                <a:spcPts val="0"/>
              </a:spcAft>
              <a:buNone/>
            </a:pPr>
            <a:r>
              <a:rPr lang="en" sz="1800" b="1" i="0" u="none" strike="noStrike" cap="none">
                <a:solidFill>
                  <a:srgbClr val="000000"/>
                </a:solidFill>
                <a:latin typeface="Roboto"/>
                <a:ea typeface="Roboto"/>
                <a:cs typeface="Roboto"/>
                <a:sym typeface="Roboto"/>
              </a:rPr>
              <a:t>Parameters:</a:t>
            </a:r>
            <a:endParaRPr sz="1800">
              <a:latin typeface="Roboto"/>
              <a:ea typeface="Roboto"/>
              <a:cs typeface="Roboto"/>
              <a:sym typeface="Roboto"/>
            </a:endParaRPr>
          </a:p>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key - key with which the specified value is to be associated</a:t>
            </a:r>
            <a:endParaRPr sz="1800">
              <a:latin typeface="Roboto"/>
              <a:ea typeface="Roboto"/>
              <a:cs typeface="Roboto"/>
              <a:sym typeface="Roboto"/>
            </a:endParaRPr>
          </a:p>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value - value to be associated with the specified key</a:t>
            </a:r>
            <a:endParaRPr sz="1800">
              <a:latin typeface="Roboto"/>
              <a:ea typeface="Roboto"/>
              <a:cs typeface="Roboto"/>
              <a:sym typeface="Roboto"/>
            </a:endParaRPr>
          </a:p>
          <a:p>
            <a:pPr marL="0" marR="0" lvl="0" indent="0" algn="l" rtl="0">
              <a:lnSpc>
                <a:spcPct val="150000"/>
              </a:lnSpc>
              <a:spcBef>
                <a:spcPts val="0"/>
              </a:spcBef>
              <a:spcAft>
                <a:spcPts val="0"/>
              </a:spcAft>
              <a:buNone/>
            </a:pPr>
            <a:r>
              <a:rPr lang="en" sz="1800" b="1" i="0" u="none" strike="noStrike" cap="none">
                <a:solidFill>
                  <a:srgbClr val="000000"/>
                </a:solidFill>
                <a:latin typeface="Roboto"/>
                <a:ea typeface="Roboto"/>
                <a:cs typeface="Roboto"/>
                <a:sym typeface="Roboto"/>
              </a:rPr>
              <a:t>Returns:</a:t>
            </a:r>
            <a:endParaRPr sz="1800">
              <a:latin typeface="Roboto"/>
              <a:ea typeface="Roboto"/>
              <a:cs typeface="Roboto"/>
              <a:sym typeface="Roboto"/>
            </a:endParaRPr>
          </a:p>
          <a:p>
            <a:pPr marL="0" marR="0" lvl="0" indent="0" algn="l" rtl="0">
              <a:lnSpc>
                <a:spcPct val="150000"/>
              </a:lnSpc>
              <a:spcBef>
                <a:spcPts val="0"/>
              </a:spcBef>
              <a:spcAft>
                <a:spcPts val="0"/>
              </a:spcAft>
              <a:buNone/>
            </a:pPr>
            <a:r>
              <a:rPr lang="en" sz="1800">
                <a:latin typeface="Roboto"/>
                <a:ea typeface="Roboto"/>
                <a:cs typeface="Roboto"/>
                <a:sym typeface="Roboto"/>
              </a:rPr>
              <a:t>T</a:t>
            </a:r>
            <a:r>
              <a:rPr lang="en" sz="1800" i="0" u="none" strike="noStrike" cap="none">
                <a:solidFill>
                  <a:srgbClr val="000000"/>
                </a:solidFill>
                <a:latin typeface="Roboto"/>
                <a:ea typeface="Roboto"/>
                <a:cs typeface="Roboto"/>
                <a:sym typeface="Roboto"/>
              </a:rPr>
              <a:t>he previous value associated with key, or null if there was no mapping for key. (A null return can also indicate that the map previously associated null with key, if the implementation supports null values.)</a:t>
            </a:r>
            <a:endParaRPr sz="1800" i="0" u="none" strike="noStrike" cap="none">
              <a:solidFill>
                <a:srgbClr val="000000"/>
              </a:solidFill>
              <a:latin typeface="Roboto"/>
              <a:ea typeface="Roboto"/>
              <a:cs typeface="Roboto"/>
              <a:sym typeface="Roboto"/>
            </a:endParaRPr>
          </a:p>
        </p:txBody>
      </p:sp>
      <p:graphicFrame>
        <p:nvGraphicFramePr>
          <p:cNvPr id="906" name="Google Shape;906;p100"/>
          <p:cNvGraphicFramePr/>
          <p:nvPr/>
        </p:nvGraphicFramePr>
        <p:xfrm>
          <a:off x="3586413" y="830575"/>
          <a:ext cx="1971175" cy="370850"/>
        </p:xfrm>
        <a:graphic>
          <a:graphicData uri="http://schemas.openxmlformats.org/drawingml/2006/table">
            <a:tbl>
              <a:tblPr firstRow="1" bandRow="1">
                <a:noFill/>
                <a:tableStyleId>{2110E912-E87C-4D53-BA89-C500B38E5636}</a:tableStyleId>
              </a:tblPr>
              <a:tblGrid>
                <a:gridCol w="1971175">
                  <a:extLst>
                    <a:ext uri="{9D8B030D-6E8A-4147-A177-3AD203B41FA5}">
                      <a16:colId xmlns:a16="http://schemas.microsoft.com/office/drawing/2014/main" val="20000"/>
                    </a:ext>
                  </a:extLst>
                </a:gridCol>
              </a:tblGrid>
              <a:tr h="370850">
                <a:tc>
                  <a:txBody>
                    <a:bodyPr/>
                    <a:lstStyle/>
                    <a:p>
                      <a:pPr marL="0" lvl="0" indent="0" algn="l" rtl="0">
                        <a:spcBef>
                          <a:spcPts val="0"/>
                        </a:spcBef>
                        <a:spcAft>
                          <a:spcPts val="0"/>
                        </a:spcAft>
                        <a:buNone/>
                      </a:pPr>
                      <a:r>
                        <a:rPr lang="en">
                          <a:latin typeface="Consolas"/>
                          <a:ea typeface="Consolas"/>
                          <a:cs typeface="Consolas"/>
                          <a:sym typeface="Consolas"/>
                        </a:rPr>
                        <a:t>put(K key,V value)</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0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2" name="Google Shape;912;p10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0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600" b="0" i="0" u="none" strike="noStrike" cap="none">
              <a:solidFill>
                <a:schemeClr val="lt1"/>
              </a:solidFill>
              <a:latin typeface="Roboto"/>
              <a:ea typeface="Roboto"/>
              <a:cs typeface="Roboto"/>
              <a:sym typeface="Roboto"/>
            </a:endParaRPr>
          </a:p>
        </p:txBody>
      </p:sp>
      <p:pic>
        <p:nvPicPr>
          <p:cNvPr id="914" name="Google Shape;914;p10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915" name="Google Shape;915;p101"/>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916" name="Google Shape;916;p101"/>
          <p:cNvSpPr/>
          <p:nvPr/>
        </p:nvSpPr>
        <p:spPr>
          <a:xfrm>
            <a:off x="152400" y="864706"/>
            <a:ext cx="8900809" cy="304698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600" b="1" i="0" u="none" strike="noStrike" cap="none">
                <a:solidFill>
                  <a:srgbClr val="000000"/>
                </a:solidFill>
                <a:latin typeface="Roboto"/>
                <a:ea typeface="Roboto"/>
                <a:cs typeface="Roboto"/>
                <a:sym typeface="Roboto"/>
              </a:rPr>
              <a:t>Throws:</a:t>
            </a:r>
            <a:endParaRPr/>
          </a:p>
          <a:p>
            <a:pPr marL="457200" marR="0" lvl="0" indent="-330200" algn="l" rtl="0">
              <a:lnSpc>
                <a:spcPct val="15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UnsupportedOperationException - if the put operation is not supported by this map</a:t>
            </a:r>
            <a:endParaRPr/>
          </a:p>
          <a:p>
            <a:pPr marL="457200" marR="0" lvl="0" indent="-330200" algn="l" rtl="0">
              <a:lnSpc>
                <a:spcPct val="15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ClassCastException - if the class of the specified key or value prevents it from being stored in this map</a:t>
            </a:r>
            <a:endParaRPr/>
          </a:p>
          <a:p>
            <a:pPr marL="457200" marR="0" lvl="0" indent="-330200" algn="l" rtl="0">
              <a:lnSpc>
                <a:spcPct val="15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NullPointerException - if the specified key or value is null and this map does not permit null keys or values</a:t>
            </a:r>
            <a:endParaRPr/>
          </a:p>
          <a:p>
            <a:pPr marL="457200" marR="0" lvl="0" indent="-330200" algn="l" rtl="0">
              <a:lnSpc>
                <a:spcPct val="15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IllegalArgumentException - if some property of the specified key or value prevents it from being stored in this map</a:t>
            </a:r>
            <a:endParaRPr sz="1600" b="0" i="0" u="none" strike="noStrike" cap="none">
              <a:solidFill>
                <a:srgbClr val="000000"/>
              </a:solidFill>
              <a:latin typeface="Roboto"/>
              <a:ea typeface="Roboto"/>
              <a:cs typeface="Roboto"/>
              <a:sym typeface="Roboto"/>
            </a:endParaRPr>
          </a:p>
        </p:txBody>
      </p:sp>
      <p:sp>
        <p:nvSpPr>
          <p:cNvPr id="917" name="Google Shape;917;p10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HASH</a:t>
            </a:r>
            <a:r>
              <a:rPr lang="en" sz="1600" b="1">
                <a:solidFill>
                  <a:schemeClr val="lt1"/>
                </a:solidFill>
                <a:latin typeface="Roboto"/>
                <a:ea typeface="Roboto"/>
                <a:cs typeface="Roboto"/>
                <a:sym typeface="Roboto"/>
              </a:rPr>
              <a:t>-</a:t>
            </a:r>
            <a:r>
              <a:rPr lang="en" sz="1600" b="1" i="0" u="none" strike="noStrike" cap="none">
                <a:solidFill>
                  <a:schemeClr val="lt1"/>
                </a:solidFill>
                <a:latin typeface="Roboto"/>
                <a:ea typeface="Roboto"/>
                <a:cs typeface="Roboto"/>
                <a:sym typeface="Roboto"/>
              </a:rPr>
              <a:t>TABLE</a:t>
            </a:r>
            <a:endParaRPr sz="1600" b="1" i="0" u="none" strike="noStrike" cap="none">
              <a:solidFill>
                <a:schemeClr val="lt1"/>
              </a:solidFill>
              <a:latin typeface="Roboto"/>
              <a:ea typeface="Roboto"/>
              <a:cs typeface="Roboto"/>
              <a:sym typeface="Roboto"/>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10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3" name="Google Shape;923;p10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0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DIFFERENCE BETWEEN LIST , SET AND MAP</a:t>
            </a:r>
            <a:endParaRPr sz="1600" b="1" i="0" u="none" strike="noStrike" cap="none">
              <a:solidFill>
                <a:schemeClr val="lt1"/>
              </a:solidFill>
              <a:latin typeface="Roboto"/>
              <a:ea typeface="Roboto"/>
              <a:cs typeface="Roboto"/>
              <a:sym typeface="Roboto"/>
            </a:endParaRPr>
          </a:p>
        </p:txBody>
      </p:sp>
      <p:pic>
        <p:nvPicPr>
          <p:cNvPr id="925" name="Google Shape;925;p10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926" name="Google Shape;926;p102"/>
          <p:cNvPicPr preferRelativeResize="0"/>
          <p:nvPr/>
        </p:nvPicPr>
        <p:blipFill rotWithShape="1">
          <a:blip r:embed="rId4">
            <a:alphaModFix/>
          </a:blip>
          <a:srcRect r="60688"/>
          <a:stretch/>
        </p:blipFill>
        <p:spPr>
          <a:xfrm>
            <a:off x="8603372" y="79410"/>
            <a:ext cx="481263" cy="518159"/>
          </a:xfrm>
          <a:prstGeom prst="rect">
            <a:avLst/>
          </a:prstGeom>
          <a:noFill/>
          <a:ln>
            <a:noFill/>
          </a:ln>
        </p:spPr>
      </p:pic>
      <p:pic>
        <p:nvPicPr>
          <p:cNvPr id="927" name="Google Shape;927;p102"/>
          <p:cNvPicPr preferRelativeResize="0"/>
          <p:nvPr/>
        </p:nvPicPr>
        <p:blipFill rotWithShape="1">
          <a:blip r:embed="rId5">
            <a:alphaModFix/>
          </a:blip>
          <a:srcRect/>
          <a:stretch/>
        </p:blipFill>
        <p:spPr>
          <a:xfrm>
            <a:off x="1215097" y="883945"/>
            <a:ext cx="6713807" cy="36804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body" idx="1"/>
          </p:nvPr>
        </p:nvSpPr>
        <p:spPr>
          <a:xfrm>
            <a:off x="152400" y="785100"/>
            <a:ext cx="79092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1200"/>
              </a:spcBef>
              <a:spcAft>
                <a:spcPts val="0"/>
              </a:spcAft>
              <a:buClr>
                <a:schemeClr val="dk1"/>
              </a:buClr>
              <a:buSzPts val="1800"/>
              <a:buFont typeface="Roboto"/>
              <a:buChar char="●"/>
            </a:pPr>
            <a:r>
              <a:rPr lang="en" dirty="0">
                <a:solidFill>
                  <a:schemeClr val="dk1"/>
                </a:solidFill>
                <a:latin typeface="Roboto"/>
                <a:ea typeface="Roboto"/>
                <a:cs typeface="Roboto"/>
                <a:sym typeface="Roboto"/>
              </a:rPr>
              <a:t>remove() method to remove elements from an Array List</a:t>
            </a:r>
            <a:endParaRPr dirty="0">
              <a:solidFill>
                <a:schemeClr val="dk1"/>
              </a:solidFill>
              <a:latin typeface="Roboto"/>
              <a:ea typeface="Roboto"/>
              <a:cs typeface="Roboto"/>
              <a:sym typeface="Roboto"/>
            </a:endParaRPr>
          </a:p>
          <a:p>
            <a:pPr marL="0" lvl="0" indent="0" algn="just" rtl="0">
              <a:lnSpc>
                <a:spcPct val="115000"/>
              </a:lnSpc>
              <a:spcBef>
                <a:spcPts val="2400"/>
              </a:spcBef>
              <a:spcAft>
                <a:spcPts val="0"/>
              </a:spcAft>
              <a:buSzPts val="1800"/>
              <a:buNone/>
            </a:pPr>
            <a:endParaRPr b="1" dirty="0"/>
          </a:p>
          <a:p>
            <a:pPr marL="0" lvl="0" indent="0" algn="just" rtl="0">
              <a:lnSpc>
                <a:spcPct val="115000"/>
              </a:lnSpc>
              <a:spcBef>
                <a:spcPts val="2400"/>
              </a:spcBef>
              <a:spcAft>
                <a:spcPts val="1200"/>
              </a:spcAft>
              <a:buSzPts val="1800"/>
              <a:buNone/>
            </a:pPr>
            <a:r>
              <a:rPr lang="en-US" dirty="0">
                <a:solidFill>
                  <a:schemeClr val="dk1"/>
                </a:solidFill>
                <a:latin typeface="Roboto"/>
                <a:ea typeface="Roboto"/>
                <a:cs typeface="Roboto"/>
                <a:sym typeface="Roboto"/>
              </a:rPr>
              <a:t>Syntax:</a:t>
            </a:r>
          </a:p>
          <a:p>
            <a:pPr marL="0" lvl="0" indent="0" algn="just" rtl="0">
              <a:lnSpc>
                <a:spcPct val="115000"/>
              </a:lnSpc>
              <a:spcBef>
                <a:spcPts val="2400"/>
              </a:spcBef>
              <a:spcAft>
                <a:spcPts val="1200"/>
              </a:spcAft>
              <a:buSzPts val="1800"/>
              <a:buNone/>
            </a:pPr>
            <a:r>
              <a:rPr lang="en-US" dirty="0" err="1">
                <a:solidFill>
                  <a:schemeClr val="dk1"/>
                </a:solidFill>
                <a:latin typeface="Roboto"/>
                <a:ea typeface="Roboto"/>
                <a:cs typeface="Roboto"/>
                <a:sym typeface="Roboto"/>
              </a:rPr>
              <a:t>alist.remove</a:t>
            </a:r>
            <a:r>
              <a:rPr lang="en-US" dirty="0">
                <a:solidFill>
                  <a:schemeClr val="dk1"/>
                </a:solidFill>
                <a:latin typeface="Roboto"/>
                <a:ea typeface="Roboto"/>
                <a:cs typeface="Roboto"/>
                <a:sym typeface="Roboto"/>
              </a:rPr>
              <a:t>(int index);</a:t>
            </a:r>
          </a:p>
          <a:p>
            <a:pPr marL="0" lvl="0" indent="0" algn="just" rtl="0">
              <a:lnSpc>
                <a:spcPct val="115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217" name="Google Shape;217;p3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8" name="Google Shape;218;p3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4"/>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REMOVING ELEMENTS FROM ARRAY LIST</a:t>
            </a:r>
            <a:endParaRPr sz="1600" b="1" i="0" u="none" strike="noStrike" cap="none">
              <a:solidFill>
                <a:schemeClr val="lt1"/>
              </a:solidFill>
              <a:latin typeface="Roboto"/>
              <a:ea typeface="Roboto"/>
              <a:cs typeface="Roboto"/>
              <a:sym typeface="Roboto"/>
            </a:endParaRPr>
          </a:p>
        </p:txBody>
      </p:sp>
      <p:pic>
        <p:nvPicPr>
          <p:cNvPr id="220" name="Google Shape;220;p34"/>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21" name="Google Shape;221;p34"/>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3" name="Google Shape;203;p3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EXAMPLE</a:t>
            </a:r>
            <a:endParaRPr sz="1600" b="1" i="0" u="none" strike="noStrike" cap="none">
              <a:solidFill>
                <a:schemeClr val="lt1"/>
              </a:solidFill>
              <a:latin typeface="Roboto"/>
              <a:ea typeface="Roboto"/>
              <a:cs typeface="Roboto"/>
              <a:sym typeface="Roboto"/>
            </a:endParaRPr>
          </a:p>
        </p:txBody>
      </p:sp>
      <p:pic>
        <p:nvPicPr>
          <p:cNvPr id="205" name="Google Shape;205;p3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06" name="Google Shape;206;p33"/>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207" name="Google Shape;207;p33"/>
          <p:cNvGraphicFramePr/>
          <p:nvPr>
            <p:extLst>
              <p:ext uri="{D42A27DB-BD31-4B8C-83A1-F6EECF244321}">
                <p14:modId xmlns:p14="http://schemas.microsoft.com/office/powerpoint/2010/main" val="1504754885"/>
              </p:ext>
            </p:extLst>
          </p:nvPr>
        </p:nvGraphicFramePr>
        <p:xfrm>
          <a:off x="41691" y="1502789"/>
          <a:ext cx="4941000" cy="2651770"/>
        </p:xfrm>
        <a:graphic>
          <a:graphicData uri="http://schemas.openxmlformats.org/drawingml/2006/table">
            <a:tbl>
              <a:tblPr firstRow="1" bandRow="1">
                <a:noFill/>
                <a:tableStyleId>{2110E912-E87C-4D53-BA89-C500B38E5636}</a:tableStyleId>
              </a:tblPr>
              <a:tblGrid>
                <a:gridCol w="4941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ArrayList&lt;String&gt; alist=new ArrayList&lt;String&gt;();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alist.add("Steve");</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alist.add("Tim");</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alist.add("Lucy");</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//Adding “Rose" at the fourth position</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alist.add(3, “Rose");</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//displaying elements</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System.out.println(alist)</a:t>
                      </a:r>
                    </a:p>
                    <a:p>
                      <a:pPr marL="0" marR="0" lvl="0" indent="0" algn="l" rtl="0">
                        <a:lnSpc>
                          <a:spcPct val="100000"/>
                        </a:lnSpc>
                        <a:spcBef>
                          <a:spcPts val="0"/>
                        </a:spcBef>
                        <a:spcAft>
                          <a:spcPts val="0"/>
                        </a:spcAft>
                        <a:buNone/>
                      </a:pPr>
                      <a:r>
                        <a:rPr lang="en" sz="1400" u="none" strike="noStrike" cap="none" dirty="0">
                          <a:latin typeface="Consolas"/>
                          <a:sym typeface="Consolas"/>
                        </a:rPr>
                        <a:t>      </a:t>
                      </a:r>
                      <a:r>
                        <a:rPr lang="en-US" sz="1400" u="none" strike="noStrike" cap="none" dirty="0" err="1">
                          <a:latin typeface="Consolas"/>
                          <a:sym typeface="Consolas"/>
                        </a:rPr>
                        <a:t>alist.remove</a:t>
                      </a:r>
                      <a:r>
                        <a:rPr lang="en-US" sz="1400" u="none" strike="noStrike" cap="none" dirty="0">
                          <a:latin typeface="Consolas"/>
                          <a:sym typeface="Consolas"/>
                        </a:rPr>
                        <a:t>(“Tim”);</a:t>
                      </a:r>
                    </a:p>
                    <a:p>
                      <a:pPr marL="0" marR="0" lvl="0" indent="0" algn="l" rtl="0">
                        <a:lnSpc>
                          <a:spcPct val="100000"/>
                        </a:lnSpc>
                        <a:spcBef>
                          <a:spcPts val="0"/>
                        </a:spcBef>
                        <a:spcAft>
                          <a:spcPts val="0"/>
                        </a:spcAft>
                        <a:buNone/>
                      </a:pPr>
                      <a:r>
                        <a:rPr lang="en-US" sz="1400" u="none" strike="noStrike" cap="none" dirty="0" err="1">
                          <a:latin typeface="Consolas"/>
                          <a:sym typeface="Consolas"/>
                        </a:rPr>
                        <a:t>System.out.println</a:t>
                      </a:r>
                      <a:r>
                        <a:rPr lang="en-US" sz="1400" u="none" strike="noStrike" cap="none" dirty="0">
                          <a:latin typeface="Consolas"/>
                          <a:sym typeface="Consolas"/>
                        </a:rPr>
                        <a:t>(</a:t>
                      </a:r>
                      <a:r>
                        <a:rPr lang="en-US" sz="1400" u="none" strike="noStrike" cap="none" dirty="0" err="1">
                          <a:latin typeface="Consolas"/>
                          <a:sym typeface="Consolas"/>
                        </a:rPr>
                        <a:t>alist</a:t>
                      </a:r>
                      <a:r>
                        <a:rPr lang="en-US" sz="1400" u="none" strike="noStrike" cap="none" dirty="0">
                          <a:latin typeface="Consolas"/>
                          <a:sym typeface="Consolas"/>
                        </a:rPr>
                        <a:t>);</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208" name="Google Shape;208;p33"/>
          <p:cNvSpPr/>
          <p:nvPr/>
        </p:nvSpPr>
        <p:spPr>
          <a:xfrm>
            <a:off x="-30748" y="1158125"/>
            <a:ext cx="2175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1" i="0" u="none" strike="noStrike" cap="none">
                <a:solidFill>
                  <a:srgbClr val="000000"/>
                </a:solidFill>
                <a:latin typeface="Roboto"/>
                <a:ea typeface="Roboto"/>
                <a:cs typeface="Roboto"/>
                <a:sym typeface="Roboto"/>
              </a:rPr>
              <a:t>Part of program</a:t>
            </a:r>
            <a:endParaRPr b="1"/>
          </a:p>
        </p:txBody>
      </p:sp>
      <p:sp>
        <p:nvSpPr>
          <p:cNvPr id="209" name="Google Shape;209;p33"/>
          <p:cNvSpPr/>
          <p:nvPr/>
        </p:nvSpPr>
        <p:spPr>
          <a:xfrm>
            <a:off x="4976871" y="3041511"/>
            <a:ext cx="1012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1" i="0" u="none" strike="noStrike" cap="none" dirty="0">
                <a:solidFill>
                  <a:srgbClr val="000000"/>
                </a:solidFill>
                <a:latin typeface="Roboto"/>
                <a:ea typeface="Roboto"/>
                <a:cs typeface="Roboto"/>
                <a:sym typeface="Roboto"/>
              </a:rPr>
              <a:t>Output</a:t>
            </a:r>
            <a:r>
              <a:rPr lang="en" sz="1400" b="1" i="0" u="none" strike="noStrike" cap="none" dirty="0">
                <a:solidFill>
                  <a:srgbClr val="000000"/>
                </a:solidFill>
              </a:rPr>
              <a:t>:</a:t>
            </a:r>
            <a:endParaRPr b="1" dirty="0"/>
          </a:p>
        </p:txBody>
      </p:sp>
      <p:graphicFrame>
        <p:nvGraphicFramePr>
          <p:cNvPr id="210" name="Google Shape;210;p33"/>
          <p:cNvGraphicFramePr/>
          <p:nvPr>
            <p:extLst>
              <p:ext uri="{D42A27DB-BD31-4B8C-83A1-F6EECF244321}">
                <p14:modId xmlns:p14="http://schemas.microsoft.com/office/powerpoint/2010/main" val="826905290"/>
              </p:ext>
            </p:extLst>
          </p:nvPr>
        </p:nvGraphicFramePr>
        <p:xfrm>
          <a:off x="5055130" y="3423029"/>
          <a:ext cx="3086075" cy="731530"/>
        </p:xfrm>
        <a:graphic>
          <a:graphicData uri="http://schemas.openxmlformats.org/drawingml/2006/table">
            <a:tbl>
              <a:tblPr firstRow="1" bandRow="1">
                <a:noFill/>
                <a:tableStyleId>{2110E912-E87C-4D53-BA89-C500B38E5636}</a:tableStyleId>
              </a:tblPr>
              <a:tblGrid>
                <a:gridCol w="3086075">
                  <a:extLst>
                    <a:ext uri="{9D8B030D-6E8A-4147-A177-3AD203B41FA5}">
                      <a16:colId xmlns:a16="http://schemas.microsoft.com/office/drawing/2014/main" val="20000"/>
                    </a:ext>
                  </a:extLst>
                </a:gridCol>
              </a:tblGrid>
              <a:tr h="450174">
                <a:tc>
                  <a:txBody>
                    <a:bodyPr/>
                    <a:lstStyle/>
                    <a:p>
                      <a:pPr marL="0" lvl="0" indent="0" algn="l" rtl="0">
                        <a:spcBef>
                          <a:spcPts val="0"/>
                        </a:spcBef>
                        <a:spcAft>
                          <a:spcPts val="0"/>
                        </a:spcAft>
                        <a:buNone/>
                      </a:pPr>
                      <a:r>
                        <a:rPr lang="en" dirty="0"/>
                        <a:t>[Steve, Tim, Lucy, Rose]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[Steve, Lucy, Rose]</a:t>
                      </a:r>
                    </a:p>
                    <a:p>
                      <a:pPr marL="0" lvl="0" indent="0" algn="l" rtl="0">
                        <a:spcBef>
                          <a:spcPts val="0"/>
                        </a:spcBef>
                        <a:spcAft>
                          <a:spcPts val="0"/>
                        </a:spcAft>
                        <a:buNone/>
                      </a:pPr>
                      <a:endParaRPr dirty="0"/>
                    </a:p>
                  </a:txBody>
                  <a:tcPr marL="91450" marR="91450" marT="45725" marB="45725"/>
                </a:tc>
                <a:extLst>
                  <a:ext uri="{0D108BD9-81ED-4DB2-BD59-A6C34878D82A}">
                    <a16:rowId xmlns:a16="http://schemas.microsoft.com/office/drawing/2014/main" val="10000"/>
                  </a:ext>
                </a:extLst>
              </a:tr>
            </a:tbl>
          </a:graphicData>
        </a:graphic>
      </p:graphicFrame>
      <p:sp>
        <p:nvSpPr>
          <p:cNvPr id="211" name="Google Shape;211;p33"/>
          <p:cNvSpPr/>
          <p:nvPr/>
        </p:nvSpPr>
        <p:spPr>
          <a:xfrm>
            <a:off x="250" y="4020200"/>
            <a:ext cx="9144000" cy="411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1800" b="1" i="0" u="none" strike="noStrike" cap="none" dirty="0">
                <a:solidFill>
                  <a:srgbClr val="000000"/>
                </a:solidFill>
                <a:latin typeface="Roboto"/>
                <a:ea typeface="Roboto"/>
                <a:cs typeface="Roboto"/>
                <a:sym typeface="Roboto"/>
              </a:rPr>
              <a:t>Note: </a:t>
            </a:r>
            <a:r>
              <a:rPr lang="en" sz="1800" i="0" u="none" strike="noStrike" cap="none" dirty="0">
                <a:solidFill>
                  <a:srgbClr val="000000"/>
                </a:solidFill>
                <a:latin typeface="Roboto"/>
                <a:ea typeface="Roboto"/>
                <a:cs typeface="Roboto"/>
                <a:sym typeface="Roboto"/>
              </a:rPr>
              <a:t>Since the index starts with 0, index 3 would represent fourth position not 3.</a:t>
            </a:r>
            <a:endParaRPr dirty="0"/>
          </a:p>
        </p:txBody>
      </p:sp>
    </p:spTree>
    <p:extLst>
      <p:ext uri="{BB962C8B-B14F-4D97-AF65-F5344CB8AC3E}">
        <p14:creationId xmlns:p14="http://schemas.microsoft.com/office/powerpoint/2010/main" val="36104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body" idx="1"/>
          </p:nvPr>
        </p:nvSpPr>
        <p:spPr>
          <a:xfrm>
            <a:off x="234000" y="766800"/>
            <a:ext cx="87903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200"/>
              </a:spcBef>
              <a:spcAft>
                <a:spcPts val="0"/>
              </a:spcAft>
              <a:buClr>
                <a:schemeClr val="dk1"/>
              </a:buClr>
              <a:buSzPts val="1800"/>
              <a:buFont typeface="Roboto"/>
              <a:buChar char="●"/>
            </a:pPr>
            <a:r>
              <a:rPr lang="en" dirty="0">
                <a:solidFill>
                  <a:schemeClr val="dk1"/>
                </a:solidFill>
                <a:latin typeface="Roboto"/>
                <a:ea typeface="Roboto"/>
                <a:cs typeface="Roboto"/>
                <a:sym typeface="Roboto"/>
              </a:rPr>
              <a:t> int indexOf(Object o): Gives the index of the object o. If the element is not found in the list then this method returns the value -1</a:t>
            </a:r>
            <a:endParaRPr dirty="0">
              <a:solidFill>
                <a:schemeClr val="dk1"/>
              </a:solidFill>
              <a:latin typeface="Roboto"/>
              <a:ea typeface="Roboto"/>
              <a:cs typeface="Roboto"/>
              <a:sym typeface="Roboto"/>
            </a:endParaRPr>
          </a:p>
          <a:p>
            <a:pPr marL="457200" lvl="0" indent="0" algn="just" rtl="0">
              <a:lnSpc>
                <a:spcPct val="150000"/>
              </a:lnSpc>
              <a:spcBef>
                <a:spcPts val="1200"/>
              </a:spcBef>
              <a:spcAft>
                <a:spcPts val="0"/>
              </a:spcAft>
              <a:buNone/>
            </a:pPr>
            <a:endParaRPr dirty="0">
              <a:solidFill>
                <a:schemeClr val="dk1"/>
              </a:solidFill>
              <a:latin typeface="Roboto"/>
              <a:ea typeface="Roboto"/>
              <a:cs typeface="Roboto"/>
              <a:sym typeface="Roboto"/>
            </a:endParaRPr>
          </a:p>
          <a:p>
            <a:pPr marL="457200" lvl="0" indent="-342900" algn="just" rtl="0">
              <a:lnSpc>
                <a:spcPct val="150000"/>
              </a:lnSpc>
              <a:spcBef>
                <a:spcPts val="1200"/>
              </a:spcBef>
              <a:spcAft>
                <a:spcPts val="0"/>
              </a:spcAft>
              <a:buClr>
                <a:schemeClr val="dk1"/>
              </a:buClr>
              <a:buSzPts val="1800"/>
              <a:buChar char="●"/>
            </a:pPr>
            <a:r>
              <a:rPr lang="en" dirty="0">
                <a:solidFill>
                  <a:schemeClr val="dk1"/>
                </a:solidFill>
                <a:latin typeface="Roboto"/>
                <a:ea typeface="Roboto"/>
                <a:cs typeface="Roboto"/>
                <a:sym typeface="Roboto"/>
              </a:rPr>
              <a:t>This would give the index (position) of the string Tom in the list</a:t>
            </a:r>
            <a:endParaRPr dirty="0"/>
          </a:p>
          <a:p>
            <a:pPr marL="457200" lvl="0" indent="-342900" algn="just" rtl="0">
              <a:lnSpc>
                <a:spcPct val="150000"/>
              </a:lnSpc>
              <a:spcBef>
                <a:spcPts val="1200"/>
              </a:spcBef>
              <a:spcAft>
                <a:spcPts val="0"/>
              </a:spcAft>
              <a:buClr>
                <a:schemeClr val="dk1"/>
              </a:buClr>
              <a:buSzPts val="1800"/>
              <a:buChar char="●"/>
            </a:pPr>
            <a:r>
              <a:rPr lang="en" dirty="0">
                <a:solidFill>
                  <a:schemeClr val="dk1"/>
                </a:solidFill>
                <a:latin typeface="Roboto"/>
                <a:ea typeface="Roboto"/>
                <a:cs typeface="Roboto"/>
                <a:sym typeface="Roboto"/>
              </a:rPr>
              <a:t>boolean contains(Object o): It checks whether the given object o is present in the array list if its there then it returns true else it returns false</a:t>
            </a:r>
          </a:p>
          <a:p>
            <a:pPr algn="just">
              <a:lnSpc>
                <a:spcPct val="150000"/>
              </a:lnSpc>
              <a:spcBef>
                <a:spcPts val="1200"/>
              </a:spcBef>
              <a:buClr>
                <a:schemeClr val="dk1"/>
              </a:buClr>
            </a:pPr>
            <a:r>
              <a:rPr lang="en-US" dirty="0">
                <a:solidFill>
                  <a:schemeClr val="dk1"/>
                </a:solidFill>
                <a:latin typeface="Roboto"/>
                <a:ea typeface="Roboto"/>
                <a:cs typeface="Roboto"/>
                <a:sym typeface="Roboto"/>
              </a:rPr>
              <a:t>Syntax to sort the elements: </a:t>
            </a:r>
            <a:r>
              <a:rPr lang="en-US" dirty="0" err="1">
                <a:solidFill>
                  <a:schemeClr val="dk1"/>
                </a:solidFill>
                <a:latin typeface="Roboto"/>
                <a:ea typeface="Roboto"/>
                <a:cs typeface="Roboto"/>
                <a:sym typeface="Roboto"/>
              </a:rPr>
              <a:t>Collections.sort</a:t>
            </a:r>
            <a:r>
              <a:rPr lang="en-US" dirty="0">
                <a:solidFill>
                  <a:schemeClr val="dk1"/>
                </a:solidFill>
                <a:latin typeface="Roboto"/>
                <a:ea typeface="Roboto"/>
                <a:cs typeface="Roboto"/>
                <a:sym typeface="Roboto"/>
              </a:rPr>
              <a:t>(ref);</a:t>
            </a:r>
          </a:p>
          <a:p>
            <a:pPr algn="just">
              <a:lnSpc>
                <a:spcPct val="150000"/>
              </a:lnSpc>
              <a:spcBef>
                <a:spcPts val="1200"/>
              </a:spcBef>
              <a:buClr>
                <a:schemeClr val="dk1"/>
              </a:buClr>
            </a:pPr>
            <a:endParaRPr lang="en" dirty="0">
              <a:solidFill>
                <a:schemeClr val="dk1"/>
              </a:solidFill>
              <a:latin typeface="Roboto"/>
              <a:ea typeface="Roboto"/>
              <a:cs typeface="Roboto"/>
              <a:sym typeface="Roboto"/>
            </a:endParaRPr>
          </a:p>
          <a:p>
            <a:pPr marL="457200" lvl="0" indent="-342900" algn="just" rtl="0">
              <a:lnSpc>
                <a:spcPct val="150000"/>
              </a:lnSpc>
              <a:spcBef>
                <a:spcPts val="1200"/>
              </a:spcBef>
              <a:spcAft>
                <a:spcPts val="0"/>
              </a:spcAft>
              <a:buClr>
                <a:schemeClr val="dk1"/>
              </a:buClr>
              <a:buSzPts val="1800"/>
              <a:buChar char="●"/>
            </a:pPr>
            <a:endParaRPr dirty="0"/>
          </a:p>
          <a:p>
            <a:pPr marL="0" lvl="0" indent="0" algn="just" rtl="0">
              <a:lnSpc>
                <a:spcPct val="150000"/>
              </a:lnSpc>
              <a:spcBef>
                <a:spcPts val="2400"/>
              </a:spcBef>
              <a:spcAft>
                <a:spcPts val="0"/>
              </a:spcAft>
              <a:buSzPts val="1800"/>
              <a:buNone/>
            </a:pPr>
            <a:endParaRPr dirty="0">
              <a:solidFill>
                <a:schemeClr val="dk1"/>
              </a:solidFill>
              <a:latin typeface="Roboto"/>
              <a:ea typeface="Roboto"/>
              <a:cs typeface="Roboto"/>
              <a:sym typeface="Roboto"/>
            </a:endParaRPr>
          </a:p>
          <a:p>
            <a:pPr marL="0" lvl="0" indent="0" algn="just" rtl="0">
              <a:lnSpc>
                <a:spcPct val="115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230" name="Google Shape;230;p35"/>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1" name="Google Shape;231;p35"/>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5"/>
          <p:cNvSpPr txBox="1"/>
          <p:nvPr/>
        </p:nvSpPr>
        <p:spPr>
          <a:xfrm>
            <a:off x="233997" y="233550"/>
            <a:ext cx="40374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ARRAY LIST</a:t>
            </a:r>
            <a:endParaRPr b="1"/>
          </a:p>
        </p:txBody>
      </p:sp>
      <p:pic>
        <p:nvPicPr>
          <p:cNvPr id="233" name="Google Shape;233;p35"/>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34" name="Google Shape;234;p35"/>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235" name="Google Shape;235;p35"/>
          <p:cNvGraphicFramePr/>
          <p:nvPr>
            <p:extLst>
              <p:ext uri="{D42A27DB-BD31-4B8C-83A1-F6EECF244321}">
                <p14:modId xmlns:p14="http://schemas.microsoft.com/office/powerpoint/2010/main" val="2893888907"/>
              </p:ext>
            </p:extLst>
          </p:nvPr>
        </p:nvGraphicFramePr>
        <p:xfrm>
          <a:off x="3009900" y="2001090"/>
          <a:ext cx="3105138" cy="518170"/>
        </p:xfrm>
        <a:graphic>
          <a:graphicData uri="http://schemas.openxmlformats.org/drawingml/2006/table">
            <a:tbl>
              <a:tblPr firstRow="1" bandRow="1">
                <a:noFill/>
                <a:tableStyleId>{2110E912-E87C-4D53-BA89-C500B38E5636}</a:tableStyleId>
              </a:tblPr>
              <a:tblGrid>
                <a:gridCol w="3105138">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latin typeface="Consolas"/>
                          <a:ea typeface="Consolas"/>
                          <a:cs typeface="Consolas"/>
                          <a:sym typeface="Consolas"/>
                        </a:rPr>
                        <a:t>int pos = obj.indexOf("Tom");</a:t>
                      </a:r>
                      <a:endParaRPr dirty="0"/>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pPr marL="0" indent="0" algn="just">
              <a:lnSpc>
                <a:spcPct val="100000"/>
              </a:lnSpc>
              <a:spcBef>
                <a:spcPts val="1200"/>
              </a:spcBef>
              <a:buNone/>
            </a:pPr>
            <a:r>
              <a:rPr lang="en-US" dirty="0" err="1">
                <a:solidFill>
                  <a:schemeClr val="dk1"/>
                </a:solidFill>
                <a:latin typeface="Roboto"/>
                <a:ea typeface="Roboto"/>
                <a:cs typeface="Roboto"/>
                <a:sym typeface="Roboto"/>
              </a:rPr>
              <a:t>E.get</a:t>
            </a:r>
            <a:r>
              <a:rPr lang="en-US" dirty="0">
                <a:solidFill>
                  <a:schemeClr val="dk1"/>
                </a:solidFill>
                <a:latin typeface="Roboto"/>
                <a:ea typeface="Roboto"/>
                <a:cs typeface="Roboto"/>
                <a:sym typeface="Roboto"/>
              </a:rPr>
              <a:t>(int index)</a:t>
            </a:r>
            <a:endParaRPr lang="en" b="1" dirty="0">
              <a:solidFill>
                <a:schemeClr val="dk1"/>
              </a:solidFill>
              <a:latin typeface="Roboto"/>
              <a:ea typeface="Roboto"/>
              <a:cs typeface="Roboto"/>
              <a:sym typeface="Roboto"/>
            </a:endParaRPr>
          </a:p>
          <a:p>
            <a:pPr marL="0" lvl="0" indent="0" algn="just" rtl="0">
              <a:lnSpc>
                <a:spcPct val="100000"/>
              </a:lnSpc>
              <a:spcBef>
                <a:spcPts val="1200"/>
              </a:spcBef>
              <a:spcAft>
                <a:spcPts val="0"/>
              </a:spcAft>
              <a:buSzPts val="1800"/>
              <a:buNone/>
            </a:pPr>
            <a:r>
              <a:rPr lang="en" b="1" dirty="0">
                <a:solidFill>
                  <a:schemeClr val="dk1"/>
                </a:solidFill>
                <a:latin typeface="Roboto"/>
                <a:ea typeface="Roboto"/>
                <a:cs typeface="Roboto"/>
                <a:sym typeface="Roboto"/>
              </a:rPr>
              <a:t>Parameters</a:t>
            </a:r>
            <a:r>
              <a:rPr lang="en" dirty="0">
                <a:solidFill>
                  <a:schemeClr val="dk1"/>
                </a:solidFill>
                <a:latin typeface="Roboto"/>
                <a:ea typeface="Roboto"/>
                <a:cs typeface="Roboto"/>
                <a:sym typeface="Roboto"/>
              </a:rPr>
              <a:t>:</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dirty="0">
                <a:solidFill>
                  <a:schemeClr val="dk1"/>
                </a:solidFill>
                <a:latin typeface="Roboto"/>
                <a:ea typeface="Roboto"/>
                <a:cs typeface="Roboto"/>
                <a:sym typeface="Roboto"/>
              </a:rPr>
              <a:t>index - index of the element to return</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b="1" dirty="0">
                <a:solidFill>
                  <a:schemeClr val="dk1"/>
                </a:solidFill>
                <a:latin typeface="Roboto"/>
                <a:ea typeface="Roboto"/>
                <a:cs typeface="Roboto"/>
                <a:sym typeface="Roboto"/>
              </a:rPr>
              <a:t>Returns:</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dirty="0">
                <a:solidFill>
                  <a:schemeClr val="dk1"/>
                </a:solidFill>
                <a:latin typeface="Roboto"/>
                <a:ea typeface="Roboto"/>
                <a:cs typeface="Roboto"/>
                <a:sym typeface="Roboto"/>
              </a:rPr>
              <a:t>the element at the specified position in this list</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b="1" dirty="0">
                <a:solidFill>
                  <a:schemeClr val="dk1"/>
                </a:solidFill>
                <a:latin typeface="Roboto"/>
                <a:ea typeface="Roboto"/>
                <a:cs typeface="Roboto"/>
                <a:sym typeface="Roboto"/>
              </a:rPr>
              <a:t>Throws:</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dirty="0">
                <a:solidFill>
                  <a:schemeClr val="dk1"/>
                </a:solidFill>
                <a:latin typeface="Roboto"/>
                <a:ea typeface="Roboto"/>
                <a:cs typeface="Roboto"/>
                <a:sym typeface="Roboto"/>
              </a:rPr>
              <a:t>IndexOutOfBoundsException - if the index is out of range (index &lt; 0 || index &gt;= size())</a:t>
            </a:r>
            <a:endParaRPr dirty="0">
              <a:latin typeface="Roboto"/>
              <a:ea typeface="Roboto"/>
              <a:cs typeface="Roboto"/>
              <a:sym typeface="Roboto"/>
            </a:endParaRPr>
          </a:p>
          <a:p>
            <a:pPr marL="0" lvl="0" indent="0" algn="just" rtl="0">
              <a:lnSpc>
                <a:spcPct val="115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public E get(int index</a:t>
            </a:r>
            <a:r>
              <a:rPr lang="en" sz="2000" b="1" i="0" u="none" strike="noStrike" cap="none">
                <a:solidFill>
                  <a:schemeClr val="lt1"/>
                </a:solidFill>
                <a:latin typeface="Roboto"/>
                <a:ea typeface="Roboto"/>
                <a:cs typeface="Roboto"/>
                <a:sym typeface="Roboto"/>
              </a:rPr>
              <a:t>)</a:t>
            </a:r>
            <a:endParaRPr b="1"/>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body" idx="1"/>
          </p:nvPr>
        </p:nvSpPr>
        <p:spPr>
          <a:xfrm>
            <a:off x="209850" y="497500"/>
            <a:ext cx="8874900" cy="3504900"/>
          </a:xfrm>
          <a:prstGeom prst="rect">
            <a:avLst/>
          </a:prstGeom>
          <a:noFill/>
          <a:ln>
            <a:noFill/>
          </a:ln>
        </p:spPr>
        <p:txBody>
          <a:bodyPr spcFirstLastPara="1" wrap="square" lIns="91425" tIns="91425" rIns="91425" bIns="91425" anchor="t" anchorCtr="0">
            <a:noAutofit/>
          </a:bodyPr>
          <a:lstStyle/>
          <a:p>
            <a:pPr marL="0" indent="0" algn="just">
              <a:lnSpc>
                <a:spcPct val="100000"/>
              </a:lnSpc>
              <a:spcBef>
                <a:spcPts val="1200"/>
              </a:spcBef>
              <a:buNone/>
            </a:pPr>
            <a:r>
              <a:rPr lang="en-US" dirty="0">
                <a:solidFill>
                  <a:schemeClr val="dk1"/>
                </a:solidFill>
                <a:latin typeface="Roboto"/>
                <a:ea typeface="Roboto"/>
                <a:cs typeface="Roboto"/>
                <a:sym typeface="Roboto"/>
              </a:rPr>
              <a:t>public E set(int index, E element)</a:t>
            </a:r>
            <a:endParaRPr lang="en" b="1" dirty="0">
              <a:solidFill>
                <a:schemeClr val="dk1"/>
              </a:solidFill>
              <a:latin typeface="Roboto"/>
              <a:ea typeface="Roboto"/>
              <a:cs typeface="Roboto"/>
              <a:sym typeface="Roboto"/>
            </a:endParaRPr>
          </a:p>
          <a:p>
            <a:pPr marL="0" lvl="0" indent="0" algn="just" rtl="0">
              <a:lnSpc>
                <a:spcPct val="100000"/>
              </a:lnSpc>
              <a:spcBef>
                <a:spcPts val="1200"/>
              </a:spcBef>
              <a:spcAft>
                <a:spcPts val="0"/>
              </a:spcAft>
              <a:buSzPts val="1800"/>
              <a:buNone/>
            </a:pPr>
            <a:r>
              <a:rPr lang="en" b="1" dirty="0">
                <a:solidFill>
                  <a:schemeClr val="dk1"/>
                </a:solidFill>
                <a:latin typeface="Roboto"/>
                <a:ea typeface="Roboto"/>
                <a:cs typeface="Roboto"/>
                <a:sym typeface="Roboto"/>
              </a:rPr>
              <a:t>Parameters:</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dirty="0">
                <a:solidFill>
                  <a:schemeClr val="dk1"/>
                </a:solidFill>
                <a:latin typeface="Roboto"/>
                <a:ea typeface="Roboto"/>
                <a:cs typeface="Roboto"/>
                <a:sym typeface="Roboto"/>
              </a:rPr>
              <a:t>index - index of the element to replace</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dirty="0">
                <a:solidFill>
                  <a:schemeClr val="dk1"/>
                </a:solidFill>
                <a:latin typeface="Roboto"/>
                <a:ea typeface="Roboto"/>
                <a:cs typeface="Roboto"/>
                <a:sym typeface="Roboto"/>
              </a:rPr>
              <a:t>element - element to be stored at the specified position</a:t>
            </a:r>
            <a:endParaRPr dirty="0">
              <a:latin typeface="Roboto"/>
              <a:ea typeface="Roboto"/>
              <a:cs typeface="Roboto"/>
              <a:sym typeface="Roboto"/>
            </a:endParaRPr>
          </a:p>
          <a:p>
            <a:pPr marL="0" lvl="0" indent="0" algn="just" rtl="0">
              <a:lnSpc>
                <a:spcPct val="100000"/>
              </a:lnSpc>
              <a:spcBef>
                <a:spcPts val="0"/>
              </a:spcBef>
              <a:spcAft>
                <a:spcPts val="0"/>
              </a:spcAft>
              <a:buSzPts val="1800"/>
              <a:buNone/>
            </a:pPr>
            <a:r>
              <a:rPr lang="en" b="1" dirty="0">
                <a:solidFill>
                  <a:schemeClr val="dk1"/>
                </a:solidFill>
                <a:latin typeface="Roboto"/>
                <a:ea typeface="Roboto"/>
                <a:cs typeface="Roboto"/>
                <a:sym typeface="Roboto"/>
              </a:rPr>
              <a:t>Returns:</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dirty="0">
                <a:solidFill>
                  <a:schemeClr val="dk1"/>
                </a:solidFill>
                <a:latin typeface="Roboto"/>
                <a:ea typeface="Roboto"/>
                <a:cs typeface="Roboto"/>
                <a:sym typeface="Roboto"/>
              </a:rPr>
              <a:t>the element previously at the specified position</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b="1" dirty="0">
                <a:solidFill>
                  <a:schemeClr val="dk1"/>
                </a:solidFill>
                <a:latin typeface="Roboto"/>
                <a:ea typeface="Roboto"/>
                <a:cs typeface="Roboto"/>
                <a:sym typeface="Roboto"/>
              </a:rPr>
              <a:t>Throws:</a:t>
            </a:r>
            <a:endParaRPr dirty="0">
              <a:latin typeface="Roboto"/>
              <a:ea typeface="Roboto"/>
              <a:cs typeface="Roboto"/>
              <a:sym typeface="Roboto"/>
            </a:endParaRPr>
          </a:p>
          <a:p>
            <a:pPr marL="0" lvl="0" indent="0" algn="just" rtl="0">
              <a:lnSpc>
                <a:spcPct val="100000"/>
              </a:lnSpc>
              <a:spcBef>
                <a:spcPts val="2400"/>
              </a:spcBef>
              <a:spcAft>
                <a:spcPts val="0"/>
              </a:spcAft>
              <a:buSzPts val="1800"/>
              <a:buNone/>
            </a:pPr>
            <a:r>
              <a:rPr lang="en" dirty="0">
                <a:solidFill>
                  <a:schemeClr val="dk1"/>
                </a:solidFill>
                <a:latin typeface="Roboto"/>
                <a:ea typeface="Roboto"/>
                <a:cs typeface="Roboto"/>
                <a:sym typeface="Roboto"/>
              </a:rPr>
              <a:t>IndexOutOfBoundsException - if the index is out of range (index &lt; 0 || index &gt;= size())</a:t>
            </a:r>
            <a:endParaRPr dirty="0">
              <a:latin typeface="Roboto"/>
              <a:ea typeface="Roboto"/>
              <a:cs typeface="Roboto"/>
              <a:sym typeface="Roboto"/>
            </a:endParaRPr>
          </a:p>
          <a:p>
            <a:pPr marL="0" lvl="0" indent="0" algn="just" rtl="0">
              <a:lnSpc>
                <a:spcPct val="100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282" name="Google Shape;282;p4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3" name="Google Shape;283;p4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600" b="1">
                <a:solidFill>
                  <a:schemeClr val="lt1"/>
                </a:solidFill>
                <a:latin typeface="Roboto"/>
                <a:ea typeface="Roboto"/>
                <a:cs typeface="Roboto"/>
                <a:sym typeface="Roboto"/>
              </a:rPr>
              <a:t>public E set(int index, E element</a:t>
            </a:r>
            <a:r>
              <a:rPr lang="en" sz="2000" b="1">
                <a:solidFill>
                  <a:schemeClr val="lt1"/>
                </a:solidFill>
                <a:latin typeface="Roboto"/>
                <a:ea typeface="Roboto"/>
                <a:cs typeface="Roboto"/>
                <a:sym typeface="Roboto"/>
              </a:rPr>
              <a:t>)</a:t>
            </a:r>
            <a:endParaRPr sz="2000" b="1">
              <a:solidFill>
                <a:schemeClr val="lt1"/>
              </a:solidFill>
              <a:latin typeface="Roboto"/>
              <a:ea typeface="Roboto"/>
              <a:cs typeface="Roboto"/>
              <a:sym typeface="Roboto"/>
            </a:endParaRPr>
          </a:p>
        </p:txBody>
      </p:sp>
      <p:pic>
        <p:nvPicPr>
          <p:cNvPr id="285" name="Google Shape;285;p4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86" name="Google Shape;286;p4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pPr marL="285750" indent="-285750" algn="just">
              <a:spcBef>
                <a:spcPts val="2400"/>
              </a:spcBef>
              <a:spcAft>
                <a:spcPts val="1200"/>
              </a:spcAft>
            </a:pPr>
            <a:r>
              <a:rPr lang="en-US" dirty="0">
                <a:solidFill>
                  <a:schemeClr val="tx1"/>
                </a:solidFill>
              </a:rPr>
              <a:t>Given an element write a program to check if element(value) exists in </a:t>
            </a:r>
            <a:r>
              <a:rPr lang="en-US" dirty="0" err="1">
                <a:solidFill>
                  <a:schemeClr val="tx1"/>
                </a:solidFill>
              </a:rPr>
              <a:t>ArrayList</a:t>
            </a:r>
            <a:r>
              <a:rPr lang="en-US" dirty="0">
                <a:solidFill>
                  <a:schemeClr val="tx1"/>
                </a:solidFill>
              </a:rPr>
              <a:t>, if it exists print the respective index value ?</a:t>
            </a:r>
          </a:p>
          <a:p>
            <a:pPr marL="285750" indent="-285750" algn="just">
              <a:spcBef>
                <a:spcPts val="2400"/>
              </a:spcBef>
              <a:spcAft>
                <a:spcPts val="1200"/>
              </a:spcAft>
            </a:pPr>
            <a:r>
              <a:rPr lang="en-US" dirty="0">
                <a:solidFill>
                  <a:schemeClr val="tx1"/>
                </a:solidFill>
                <a:latin typeface="Roboto"/>
                <a:ea typeface="Roboto"/>
                <a:cs typeface="Roboto"/>
                <a:sym typeface="Roboto"/>
              </a:rPr>
              <a:t> </a:t>
            </a:r>
            <a:r>
              <a:rPr lang="en-US" dirty="0">
                <a:solidFill>
                  <a:schemeClr val="tx1"/>
                </a:solidFill>
              </a:rPr>
              <a:t>Sort the </a:t>
            </a:r>
            <a:r>
              <a:rPr lang="en-US" dirty="0" err="1">
                <a:solidFill>
                  <a:schemeClr val="tx1"/>
                </a:solidFill>
              </a:rPr>
              <a:t>arraylist</a:t>
            </a:r>
            <a:r>
              <a:rPr lang="en-US" dirty="0">
                <a:solidFill>
                  <a:schemeClr val="tx1"/>
                </a:solidFill>
              </a:rPr>
              <a:t> in ascending order?</a:t>
            </a:r>
          </a:p>
          <a:p>
            <a:pPr marL="285750" indent="-285750" algn="just">
              <a:spcBef>
                <a:spcPts val="2400"/>
              </a:spcBef>
              <a:spcAft>
                <a:spcPts val="1200"/>
              </a:spcAft>
            </a:pPr>
            <a:r>
              <a:rPr lang="en-US" dirty="0">
                <a:solidFill>
                  <a:schemeClr val="tx1"/>
                </a:solidFill>
                <a:latin typeface="Roboto"/>
                <a:ea typeface="Roboto"/>
                <a:cs typeface="Roboto"/>
                <a:sym typeface="Roboto"/>
              </a:rPr>
              <a:t>Write a program to print the combined array list by creating two </a:t>
            </a:r>
            <a:r>
              <a:rPr lang="en-US" dirty="0" err="1">
                <a:solidFill>
                  <a:schemeClr val="tx1"/>
                </a:solidFill>
                <a:latin typeface="Roboto"/>
                <a:ea typeface="Roboto"/>
                <a:cs typeface="Roboto"/>
                <a:sym typeface="Roboto"/>
              </a:rPr>
              <a:t>arraylist</a:t>
            </a:r>
            <a:r>
              <a:rPr lang="en-US" dirty="0">
                <a:solidFill>
                  <a:schemeClr val="tx1"/>
                </a:solidFill>
                <a:latin typeface="Roboto"/>
                <a:ea typeface="Roboto"/>
                <a:cs typeface="Roboto"/>
                <a:sym typeface="Roboto"/>
              </a:rPr>
              <a:t>.</a:t>
            </a: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dirty="0">
                <a:solidFill>
                  <a:schemeClr val="lt1"/>
                </a:solidFill>
                <a:latin typeface="Roboto"/>
                <a:ea typeface="Roboto"/>
                <a:sym typeface="Roboto"/>
              </a:rPr>
              <a:t>Programs:</a:t>
            </a:r>
            <a:endParaRPr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12186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pPr marL="114300" indent="0">
              <a:buNone/>
            </a:pPr>
            <a:r>
              <a:rPr lang="en-US" sz="1600" dirty="0">
                <a:solidFill>
                  <a:schemeClr val="tx1"/>
                </a:solidFill>
                <a:latin typeface="+mn-lt"/>
                <a:cs typeface="Times New Roman" panose="02020603050405020304" pitchFamily="18" charset="0"/>
              </a:rPr>
              <a:t>List&lt;Integer&gt; </a:t>
            </a:r>
            <a:r>
              <a:rPr lang="en-US" sz="1600" dirty="0" err="1">
                <a:solidFill>
                  <a:schemeClr val="tx1"/>
                </a:solidFill>
                <a:latin typeface="+mn-lt"/>
                <a:cs typeface="Times New Roman" panose="02020603050405020304" pitchFamily="18" charset="0"/>
              </a:rPr>
              <a:t>i</a:t>
            </a:r>
            <a:r>
              <a:rPr lang="en-US" sz="1600" dirty="0">
                <a:solidFill>
                  <a:schemeClr val="tx1"/>
                </a:solidFill>
                <a:latin typeface="+mn-lt"/>
                <a:cs typeface="Times New Roman" panose="02020603050405020304" pitchFamily="18" charset="0"/>
              </a:rPr>
              <a:t>=new </a:t>
            </a:r>
            <a:r>
              <a:rPr lang="en-US" sz="1600" dirty="0" err="1">
                <a:solidFill>
                  <a:schemeClr val="tx1"/>
                </a:solidFill>
                <a:latin typeface="+mn-lt"/>
                <a:cs typeface="Times New Roman" panose="02020603050405020304" pitchFamily="18" charset="0"/>
              </a:rPr>
              <a:t>ArrayList</a:t>
            </a:r>
            <a:r>
              <a:rPr lang="en-US" sz="1600" dirty="0">
                <a:solidFill>
                  <a:schemeClr val="tx1"/>
                </a:solidFill>
                <a:latin typeface="+mn-lt"/>
                <a:cs typeface="Times New Roman" panose="02020603050405020304" pitchFamily="18" charset="0"/>
              </a:rPr>
              <a:t>&lt;&gt;();</a:t>
            </a:r>
          </a:p>
          <a:p>
            <a:pPr marL="114300" indent="0">
              <a:buNone/>
            </a:pPr>
            <a:r>
              <a:rPr lang="en-US" sz="1600" dirty="0" err="1">
                <a:solidFill>
                  <a:schemeClr val="tx1"/>
                </a:solidFill>
                <a:latin typeface="+mn-lt"/>
                <a:cs typeface="Times New Roman" panose="02020603050405020304" pitchFamily="18" charset="0"/>
              </a:rPr>
              <a:t>i.add</a:t>
            </a:r>
            <a:r>
              <a:rPr lang="en-US" sz="1600" dirty="0">
                <a:solidFill>
                  <a:schemeClr val="tx1"/>
                </a:solidFill>
                <a:latin typeface="+mn-lt"/>
                <a:cs typeface="Times New Roman" panose="02020603050405020304" pitchFamily="18" charset="0"/>
              </a:rPr>
              <a:t>(5);</a:t>
            </a:r>
          </a:p>
          <a:p>
            <a:pPr marL="114300" indent="0">
              <a:buNone/>
            </a:pPr>
            <a:r>
              <a:rPr lang="en-US" sz="1600" dirty="0" err="1">
                <a:solidFill>
                  <a:schemeClr val="tx1"/>
                </a:solidFill>
                <a:latin typeface="+mn-lt"/>
                <a:cs typeface="Times New Roman" panose="02020603050405020304" pitchFamily="18" charset="0"/>
              </a:rPr>
              <a:t>i.add</a:t>
            </a:r>
            <a:r>
              <a:rPr lang="en-US" sz="1600" dirty="0">
                <a:solidFill>
                  <a:schemeClr val="tx1"/>
                </a:solidFill>
                <a:latin typeface="+mn-lt"/>
                <a:cs typeface="Times New Roman" panose="02020603050405020304" pitchFamily="18" charset="0"/>
              </a:rPr>
              <a:t>(8);</a:t>
            </a:r>
          </a:p>
          <a:p>
            <a:pPr marL="114300" indent="0">
              <a:buNone/>
            </a:pPr>
            <a:r>
              <a:rPr lang="en-US" sz="1600" dirty="0" err="1">
                <a:solidFill>
                  <a:schemeClr val="tx1"/>
                </a:solidFill>
                <a:latin typeface="+mn-lt"/>
                <a:cs typeface="Times New Roman" panose="02020603050405020304" pitchFamily="18" charset="0"/>
              </a:rPr>
              <a:t>i.add</a:t>
            </a:r>
            <a:r>
              <a:rPr lang="en-US" sz="1600" dirty="0">
                <a:solidFill>
                  <a:schemeClr val="tx1"/>
                </a:solidFill>
                <a:latin typeface="+mn-lt"/>
                <a:cs typeface="Times New Roman" panose="02020603050405020304" pitchFamily="18" charset="0"/>
              </a:rPr>
              <a:t>(2);</a:t>
            </a:r>
          </a:p>
          <a:p>
            <a:pPr marL="114300" indent="0">
              <a:buNone/>
            </a:pPr>
            <a:r>
              <a:rPr lang="en-US" sz="1600" dirty="0" err="1">
                <a:solidFill>
                  <a:schemeClr val="tx1"/>
                </a:solidFill>
                <a:latin typeface="+mn-lt"/>
                <a:cs typeface="Times New Roman" panose="02020603050405020304" pitchFamily="18" charset="0"/>
              </a:rPr>
              <a:t>i.add</a:t>
            </a:r>
            <a:r>
              <a:rPr lang="en-US" sz="1600" dirty="0">
                <a:solidFill>
                  <a:schemeClr val="tx1"/>
                </a:solidFill>
                <a:latin typeface="+mn-lt"/>
                <a:cs typeface="Times New Roman" panose="02020603050405020304" pitchFamily="18" charset="0"/>
              </a:rPr>
              <a:t>(5);</a:t>
            </a:r>
          </a:p>
          <a:p>
            <a:pPr marL="114300" indent="0">
              <a:buNone/>
            </a:pPr>
            <a:r>
              <a:rPr lang="en-US" sz="1600" dirty="0" err="1">
                <a:solidFill>
                  <a:schemeClr val="tx1"/>
                </a:solidFill>
                <a:latin typeface="+mn-lt"/>
                <a:cs typeface="Times New Roman" panose="02020603050405020304" pitchFamily="18" charset="0"/>
              </a:rPr>
              <a:t>i.add</a:t>
            </a:r>
            <a:r>
              <a:rPr lang="en-US" sz="1600" dirty="0">
                <a:solidFill>
                  <a:schemeClr val="tx1"/>
                </a:solidFill>
                <a:latin typeface="+mn-lt"/>
                <a:cs typeface="Times New Roman" panose="02020603050405020304" pitchFamily="18" charset="0"/>
              </a:rPr>
              <a:t>(10);</a:t>
            </a:r>
          </a:p>
          <a:p>
            <a:pPr marL="114300" indent="0">
              <a:buNone/>
            </a:pPr>
            <a:r>
              <a:rPr lang="en-US" sz="1600" dirty="0" err="1">
                <a:solidFill>
                  <a:schemeClr val="tx1"/>
                </a:solidFill>
                <a:latin typeface="+mn-lt"/>
                <a:cs typeface="Times New Roman" panose="02020603050405020304" pitchFamily="18" charset="0"/>
              </a:rPr>
              <a:t>System.out.println</a:t>
            </a:r>
            <a:r>
              <a:rPr lang="en-US" sz="1600" dirty="0">
                <a:solidFill>
                  <a:schemeClr val="tx1"/>
                </a:solidFill>
                <a:latin typeface="+mn-lt"/>
                <a:cs typeface="Times New Roman" panose="02020603050405020304" pitchFamily="18" charset="0"/>
              </a:rPr>
              <a:t>(</a:t>
            </a:r>
            <a:r>
              <a:rPr lang="en-US" sz="1600" dirty="0" err="1">
                <a:solidFill>
                  <a:schemeClr val="tx1"/>
                </a:solidFill>
                <a:latin typeface="+mn-lt"/>
                <a:cs typeface="Times New Roman" panose="02020603050405020304" pitchFamily="18" charset="0"/>
              </a:rPr>
              <a:t>i</a:t>
            </a:r>
            <a:r>
              <a:rPr lang="en-US" sz="1600" dirty="0">
                <a:solidFill>
                  <a:schemeClr val="tx1"/>
                </a:solidFill>
                <a:latin typeface="+mn-lt"/>
                <a:cs typeface="Times New Roman" panose="02020603050405020304" pitchFamily="18" charset="0"/>
              </a:rPr>
              <a:t>); </a:t>
            </a:r>
          </a:p>
          <a:p>
            <a:pPr marL="114300" indent="0">
              <a:buNone/>
            </a:pPr>
            <a:r>
              <a:rPr lang="en-US" sz="1600" dirty="0" err="1">
                <a:solidFill>
                  <a:schemeClr val="tx1"/>
                </a:solidFill>
                <a:latin typeface="+mn-lt"/>
                <a:cs typeface="Times New Roman" panose="02020603050405020304" pitchFamily="18" charset="0"/>
              </a:rPr>
              <a:t>boolean</a:t>
            </a:r>
            <a:r>
              <a:rPr lang="en-US" sz="1600" dirty="0">
                <a:solidFill>
                  <a:schemeClr val="tx1"/>
                </a:solidFill>
                <a:latin typeface="+mn-lt"/>
                <a:cs typeface="Times New Roman" panose="02020603050405020304" pitchFamily="18" charset="0"/>
              </a:rPr>
              <a:t> a= </a:t>
            </a:r>
            <a:r>
              <a:rPr lang="en-US" sz="1600" dirty="0" err="1">
                <a:solidFill>
                  <a:schemeClr val="tx1"/>
                </a:solidFill>
                <a:latin typeface="+mn-lt"/>
                <a:cs typeface="Times New Roman" panose="02020603050405020304" pitchFamily="18" charset="0"/>
              </a:rPr>
              <a:t>i.contains</a:t>
            </a:r>
            <a:r>
              <a:rPr lang="en-US" sz="1600" dirty="0">
                <a:solidFill>
                  <a:schemeClr val="tx1"/>
                </a:solidFill>
                <a:latin typeface="+mn-lt"/>
                <a:cs typeface="Times New Roman" panose="02020603050405020304" pitchFamily="18" charset="0"/>
              </a:rPr>
              <a:t>(5);</a:t>
            </a:r>
            <a:r>
              <a:rPr lang="en-US" sz="1600" dirty="0">
                <a:solidFill>
                  <a:schemeClr val="tx1"/>
                </a:solidFill>
                <a:cs typeface="Times New Roman" panose="02020603050405020304" pitchFamily="18" charset="0"/>
              </a:rPr>
              <a:t> //To find the given value</a:t>
            </a:r>
            <a:endParaRPr lang="en-US" sz="1600" dirty="0">
              <a:solidFill>
                <a:schemeClr val="tx1"/>
              </a:solidFill>
              <a:latin typeface="+mn-lt"/>
              <a:cs typeface="Times New Roman" panose="02020603050405020304" pitchFamily="18" charset="0"/>
            </a:endParaRPr>
          </a:p>
          <a:p>
            <a:pPr marL="114300" indent="0">
              <a:buNone/>
            </a:pPr>
            <a:r>
              <a:rPr lang="en-US" sz="1600" dirty="0">
                <a:solidFill>
                  <a:schemeClr val="tx1"/>
                </a:solidFill>
                <a:latin typeface="+mn-lt"/>
                <a:cs typeface="Times New Roman" panose="02020603050405020304" pitchFamily="18" charset="0"/>
              </a:rPr>
              <a:t>if(a== true) {</a:t>
            </a:r>
          </a:p>
          <a:p>
            <a:pPr marL="114300" indent="0">
              <a:buNone/>
            </a:pPr>
            <a:r>
              <a:rPr lang="en-US" sz="1600" dirty="0">
                <a:solidFill>
                  <a:schemeClr val="tx1"/>
                </a:solidFill>
                <a:latin typeface="+mn-lt"/>
                <a:cs typeface="Times New Roman" panose="02020603050405020304" pitchFamily="18" charset="0"/>
              </a:rPr>
              <a:t>int z= </a:t>
            </a:r>
            <a:r>
              <a:rPr lang="en-US" sz="1600" dirty="0" err="1">
                <a:solidFill>
                  <a:schemeClr val="tx1"/>
                </a:solidFill>
                <a:latin typeface="+mn-lt"/>
                <a:cs typeface="Times New Roman" panose="02020603050405020304" pitchFamily="18" charset="0"/>
              </a:rPr>
              <a:t>i.indexOf</a:t>
            </a:r>
            <a:r>
              <a:rPr lang="en-US" sz="1600" dirty="0">
                <a:solidFill>
                  <a:schemeClr val="tx1"/>
                </a:solidFill>
                <a:latin typeface="+mn-lt"/>
                <a:cs typeface="Times New Roman" panose="02020603050405020304" pitchFamily="18" charset="0"/>
              </a:rPr>
              <a:t>(5); //To find the index of given value.</a:t>
            </a:r>
          </a:p>
          <a:p>
            <a:pPr marL="114300" indent="0">
              <a:buNone/>
            </a:pPr>
            <a:r>
              <a:rPr lang="en-US" sz="1600" dirty="0" err="1">
                <a:solidFill>
                  <a:schemeClr val="tx1"/>
                </a:solidFill>
                <a:latin typeface="+mn-lt"/>
                <a:cs typeface="Times New Roman" panose="02020603050405020304" pitchFamily="18" charset="0"/>
              </a:rPr>
              <a:t>System.out.println</a:t>
            </a:r>
            <a:r>
              <a:rPr lang="en-US" sz="1600" dirty="0">
                <a:solidFill>
                  <a:schemeClr val="tx1"/>
                </a:solidFill>
                <a:latin typeface="+mn-lt"/>
                <a:cs typeface="Times New Roman" panose="02020603050405020304" pitchFamily="18" charset="0"/>
              </a:rPr>
              <a:t>(z); }</a:t>
            </a:r>
          </a:p>
          <a:p>
            <a:pPr marL="114300" indent="0">
              <a:buNone/>
            </a:pPr>
            <a:r>
              <a:rPr lang="en-US" sz="1600" dirty="0" err="1">
                <a:solidFill>
                  <a:schemeClr val="tx1"/>
                </a:solidFill>
                <a:latin typeface="+mn-lt"/>
                <a:cs typeface="Times New Roman" panose="02020603050405020304" pitchFamily="18" charset="0"/>
              </a:rPr>
              <a:t>Collections.sort</a:t>
            </a:r>
            <a:r>
              <a:rPr lang="en-US" sz="1600" dirty="0">
                <a:solidFill>
                  <a:schemeClr val="tx1"/>
                </a:solidFill>
                <a:latin typeface="+mn-lt"/>
                <a:cs typeface="Times New Roman" panose="02020603050405020304" pitchFamily="18" charset="0"/>
              </a:rPr>
              <a:t>(</a:t>
            </a:r>
            <a:r>
              <a:rPr lang="en-US" sz="1600" dirty="0" err="1">
                <a:solidFill>
                  <a:schemeClr val="tx1"/>
                </a:solidFill>
                <a:latin typeface="+mn-lt"/>
                <a:cs typeface="Times New Roman" panose="02020603050405020304" pitchFamily="18" charset="0"/>
              </a:rPr>
              <a:t>i</a:t>
            </a:r>
            <a:r>
              <a:rPr lang="en-US" sz="1600" dirty="0">
                <a:solidFill>
                  <a:schemeClr val="tx1"/>
                </a:solidFill>
                <a:latin typeface="+mn-lt"/>
                <a:cs typeface="Times New Roman" panose="02020603050405020304" pitchFamily="18" charset="0"/>
              </a:rPr>
              <a:t>);//To sort the elements</a:t>
            </a:r>
          </a:p>
          <a:p>
            <a:pPr marL="114300" indent="0">
              <a:buNone/>
            </a:pPr>
            <a:r>
              <a:rPr lang="en-US" sz="1600" dirty="0" err="1">
                <a:solidFill>
                  <a:schemeClr val="tx1"/>
                </a:solidFill>
                <a:latin typeface="+mn-lt"/>
                <a:cs typeface="Times New Roman" panose="02020603050405020304" pitchFamily="18" charset="0"/>
              </a:rPr>
              <a:t>System.out.println</a:t>
            </a:r>
            <a:r>
              <a:rPr lang="en-US" sz="1600" dirty="0">
                <a:solidFill>
                  <a:schemeClr val="tx1"/>
                </a:solidFill>
                <a:latin typeface="+mn-lt"/>
                <a:cs typeface="Times New Roman" panose="02020603050405020304" pitchFamily="18" charset="0"/>
              </a:rPr>
              <a:t>(</a:t>
            </a:r>
            <a:r>
              <a:rPr lang="en-US" sz="1600" dirty="0" err="1">
                <a:solidFill>
                  <a:schemeClr val="tx1"/>
                </a:solidFill>
                <a:latin typeface="+mn-lt"/>
                <a:cs typeface="Times New Roman" panose="02020603050405020304" pitchFamily="18" charset="0"/>
              </a:rPr>
              <a:t>i</a:t>
            </a:r>
            <a:r>
              <a:rPr lang="en-US" sz="1600" dirty="0">
                <a:solidFill>
                  <a:schemeClr val="tx1"/>
                </a:solidFill>
                <a:latin typeface="+mn-lt"/>
                <a:cs typeface="Times New Roman" panose="02020603050405020304" pitchFamily="18" charset="0"/>
              </a:rPr>
              <a:t>);</a:t>
            </a:r>
            <a:endParaRPr sz="1600" dirty="0">
              <a:solidFill>
                <a:schemeClr val="tx1"/>
              </a:solidFill>
              <a:latin typeface="+mn-lt"/>
              <a:ea typeface="Roboto"/>
              <a:cs typeface="Times New Roman" panose="02020603050405020304" pitchFamily="18" charset="0"/>
              <a:sym typeface="Roboto"/>
            </a:endParaRP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dirty="0">
                <a:solidFill>
                  <a:schemeClr val="lt1"/>
                </a:solidFill>
                <a:latin typeface="Roboto"/>
                <a:ea typeface="Roboto"/>
                <a:sym typeface="Roboto"/>
              </a:rPr>
              <a:t>Programs:</a:t>
            </a:r>
            <a:endParaRPr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397731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pPr marL="114300" indent="0">
              <a:buNone/>
            </a:pPr>
            <a:r>
              <a:rPr lang="en-US" sz="1300" dirty="0">
                <a:solidFill>
                  <a:schemeClr val="tx1"/>
                </a:solidFill>
              </a:rPr>
              <a:t>List&lt;Integer&gt; </a:t>
            </a:r>
            <a:r>
              <a:rPr lang="en-US" sz="1300" dirty="0" err="1">
                <a:solidFill>
                  <a:schemeClr val="tx1"/>
                </a:solidFill>
              </a:rPr>
              <a:t>i</a:t>
            </a:r>
            <a:r>
              <a:rPr lang="en-US" sz="1300" dirty="0">
                <a:solidFill>
                  <a:schemeClr val="tx1"/>
                </a:solidFill>
              </a:rPr>
              <a:t>=new </a:t>
            </a:r>
            <a:r>
              <a:rPr lang="en-US" sz="1300" dirty="0" err="1">
                <a:solidFill>
                  <a:schemeClr val="tx1"/>
                </a:solidFill>
              </a:rPr>
              <a:t>ArrayList</a:t>
            </a:r>
            <a:r>
              <a:rPr lang="en-US" sz="1300" dirty="0">
                <a:solidFill>
                  <a:schemeClr val="tx1"/>
                </a:solidFill>
              </a:rPr>
              <a:t>&lt;&gt;();</a:t>
            </a:r>
          </a:p>
          <a:p>
            <a:pPr marL="114300" indent="0">
              <a:buNone/>
            </a:pPr>
            <a:r>
              <a:rPr lang="en-US" sz="1300" dirty="0" err="1">
                <a:solidFill>
                  <a:schemeClr val="tx1"/>
                </a:solidFill>
              </a:rPr>
              <a:t>i.add</a:t>
            </a:r>
            <a:r>
              <a:rPr lang="en-US" sz="1300" dirty="0">
                <a:solidFill>
                  <a:schemeClr val="tx1"/>
                </a:solidFill>
              </a:rPr>
              <a:t>(5);</a:t>
            </a:r>
          </a:p>
          <a:p>
            <a:pPr marL="114300" indent="0">
              <a:buNone/>
            </a:pPr>
            <a:r>
              <a:rPr lang="en-US" sz="1300" dirty="0" err="1">
                <a:solidFill>
                  <a:schemeClr val="tx1"/>
                </a:solidFill>
              </a:rPr>
              <a:t>i.add</a:t>
            </a:r>
            <a:r>
              <a:rPr lang="en-US" sz="1300" dirty="0">
                <a:solidFill>
                  <a:schemeClr val="tx1"/>
                </a:solidFill>
              </a:rPr>
              <a:t>(8);</a:t>
            </a:r>
          </a:p>
          <a:p>
            <a:pPr marL="114300" indent="0">
              <a:buNone/>
            </a:pPr>
            <a:r>
              <a:rPr lang="en-US" sz="1300" dirty="0" err="1">
                <a:solidFill>
                  <a:schemeClr val="tx1"/>
                </a:solidFill>
              </a:rPr>
              <a:t>i.add</a:t>
            </a:r>
            <a:r>
              <a:rPr lang="en-US" sz="1300" dirty="0">
                <a:solidFill>
                  <a:schemeClr val="tx1"/>
                </a:solidFill>
              </a:rPr>
              <a:t>(2);</a:t>
            </a:r>
          </a:p>
          <a:p>
            <a:pPr marL="114300" indent="0">
              <a:buNone/>
            </a:pPr>
            <a:r>
              <a:rPr lang="en-US" sz="1300" dirty="0" err="1">
                <a:solidFill>
                  <a:schemeClr val="tx1"/>
                </a:solidFill>
              </a:rPr>
              <a:t>i.add</a:t>
            </a:r>
            <a:r>
              <a:rPr lang="en-US" sz="1300" dirty="0">
                <a:solidFill>
                  <a:schemeClr val="tx1"/>
                </a:solidFill>
              </a:rPr>
              <a:t>(5);</a:t>
            </a:r>
          </a:p>
          <a:p>
            <a:pPr marL="114300" indent="0">
              <a:buNone/>
            </a:pPr>
            <a:r>
              <a:rPr lang="en-US" sz="1300" dirty="0" err="1">
                <a:solidFill>
                  <a:schemeClr val="tx1"/>
                </a:solidFill>
              </a:rPr>
              <a:t>i.add</a:t>
            </a:r>
            <a:r>
              <a:rPr lang="en-US" sz="1300" dirty="0">
                <a:solidFill>
                  <a:schemeClr val="tx1"/>
                </a:solidFill>
              </a:rPr>
              <a:t>(10);</a:t>
            </a:r>
          </a:p>
          <a:p>
            <a:pPr marL="114300" indent="0">
              <a:buNone/>
            </a:pPr>
            <a:r>
              <a:rPr lang="en-US" sz="1300" dirty="0" err="1">
                <a:solidFill>
                  <a:schemeClr val="tx1"/>
                </a:solidFill>
              </a:rPr>
              <a:t>System.</a:t>
            </a:r>
            <a:r>
              <a:rPr lang="en-US" sz="1300" i="1" dirty="0" err="1">
                <a:solidFill>
                  <a:schemeClr val="tx1"/>
                </a:solidFill>
              </a:rPr>
              <a:t>out.println</a:t>
            </a:r>
            <a:r>
              <a:rPr lang="en-US" sz="1300" i="1" dirty="0">
                <a:solidFill>
                  <a:schemeClr val="tx1"/>
                </a:solidFill>
              </a:rPr>
              <a:t>(</a:t>
            </a:r>
            <a:r>
              <a:rPr lang="en-US" sz="1300" i="1" dirty="0" err="1">
                <a:solidFill>
                  <a:schemeClr val="tx1"/>
                </a:solidFill>
              </a:rPr>
              <a:t>i</a:t>
            </a:r>
            <a:r>
              <a:rPr lang="en-US" sz="1300" i="1" dirty="0">
                <a:solidFill>
                  <a:schemeClr val="tx1"/>
                </a:solidFill>
              </a:rPr>
              <a:t>);</a:t>
            </a:r>
          </a:p>
          <a:p>
            <a:pPr marL="114300" indent="0">
              <a:buNone/>
            </a:pPr>
            <a:r>
              <a:rPr lang="en-US" sz="1300" dirty="0">
                <a:solidFill>
                  <a:schemeClr val="tx1"/>
                </a:solidFill>
              </a:rPr>
              <a:t>List&lt;Integer&gt; z=new </a:t>
            </a:r>
            <a:r>
              <a:rPr lang="en-US" sz="1300" dirty="0" err="1">
                <a:solidFill>
                  <a:schemeClr val="tx1"/>
                </a:solidFill>
              </a:rPr>
              <a:t>ArrayList</a:t>
            </a:r>
            <a:r>
              <a:rPr lang="en-US" sz="1300" dirty="0">
                <a:solidFill>
                  <a:schemeClr val="tx1"/>
                </a:solidFill>
              </a:rPr>
              <a:t>&lt;&gt;();</a:t>
            </a:r>
          </a:p>
          <a:p>
            <a:pPr marL="114300" indent="0">
              <a:buNone/>
            </a:pPr>
            <a:r>
              <a:rPr lang="en-US" sz="1300" dirty="0" err="1">
                <a:solidFill>
                  <a:schemeClr val="tx1"/>
                </a:solidFill>
              </a:rPr>
              <a:t>z.add</a:t>
            </a:r>
            <a:r>
              <a:rPr lang="en-US" sz="1300" dirty="0">
                <a:solidFill>
                  <a:schemeClr val="tx1"/>
                </a:solidFill>
              </a:rPr>
              <a:t>(20);</a:t>
            </a:r>
          </a:p>
          <a:p>
            <a:pPr marL="114300" indent="0">
              <a:buNone/>
            </a:pPr>
            <a:r>
              <a:rPr lang="en-US" sz="1300" dirty="0" err="1">
                <a:solidFill>
                  <a:schemeClr val="tx1"/>
                </a:solidFill>
              </a:rPr>
              <a:t>z.add</a:t>
            </a:r>
            <a:r>
              <a:rPr lang="en-US" sz="1300" dirty="0">
                <a:solidFill>
                  <a:schemeClr val="tx1"/>
                </a:solidFill>
              </a:rPr>
              <a:t>(28);</a:t>
            </a:r>
          </a:p>
          <a:p>
            <a:pPr marL="114300" indent="0">
              <a:buNone/>
            </a:pPr>
            <a:r>
              <a:rPr lang="en-US" sz="1300" dirty="0" err="1">
                <a:solidFill>
                  <a:schemeClr val="tx1"/>
                </a:solidFill>
              </a:rPr>
              <a:t>z.add</a:t>
            </a:r>
            <a:r>
              <a:rPr lang="en-US" sz="1300" dirty="0">
                <a:solidFill>
                  <a:schemeClr val="tx1"/>
                </a:solidFill>
              </a:rPr>
              <a:t>(2);</a:t>
            </a:r>
          </a:p>
          <a:p>
            <a:pPr marL="114300" indent="0">
              <a:buNone/>
            </a:pPr>
            <a:r>
              <a:rPr lang="en-US" sz="1300" dirty="0" err="1">
                <a:solidFill>
                  <a:schemeClr val="tx1"/>
                </a:solidFill>
              </a:rPr>
              <a:t>z.add</a:t>
            </a:r>
            <a:r>
              <a:rPr lang="en-US" sz="1300" dirty="0">
                <a:solidFill>
                  <a:schemeClr val="tx1"/>
                </a:solidFill>
              </a:rPr>
              <a:t>(15);</a:t>
            </a:r>
          </a:p>
          <a:p>
            <a:pPr marL="114300" indent="0">
              <a:buNone/>
            </a:pPr>
            <a:r>
              <a:rPr lang="en-US" sz="1300" dirty="0" err="1">
                <a:solidFill>
                  <a:schemeClr val="tx1"/>
                </a:solidFill>
              </a:rPr>
              <a:t>z.add</a:t>
            </a:r>
            <a:r>
              <a:rPr lang="en-US" sz="1300" dirty="0">
                <a:solidFill>
                  <a:schemeClr val="tx1"/>
                </a:solidFill>
              </a:rPr>
              <a:t>(70);</a:t>
            </a:r>
          </a:p>
          <a:p>
            <a:pPr marL="114300" indent="0">
              <a:buNone/>
            </a:pPr>
            <a:r>
              <a:rPr lang="en-US" sz="1300" dirty="0" err="1">
                <a:solidFill>
                  <a:schemeClr val="tx1"/>
                </a:solidFill>
              </a:rPr>
              <a:t>System.</a:t>
            </a:r>
            <a:r>
              <a:rPr lang="en-US" sz="1300" i="1" dirty="0" err="1">
                <a:solidFill>
                  <a:schemeClr val="tx1"/>
                </a:solidFill>
              </a:rPr>
              <a:t>out.println</a:t>
            </a:r>
            <a:r>
              <a:rPr lang="en-US" sz="1300" i="1" dirty="0">
                <a:solidFill>
                  <a:schemeClr val="tx1"/>
                </a:solidFill>
              </a:rPr>
              <a:t>(z);</a:t>
            </a:r>
          </a:p>
          <a:p>
            <a:pPr marL="114300" indent="0">
              <a:buNone/>
            </a:pPr>
            <a:r>
              <a:rPr lang="en-US" sz="1300" dirty="0" err="1">
                <a:solidFill>
                  <a:schemeClr val="tx1"/>
                </a:solidFill>
              </a:rPr>
              <a:t>i.addAll</a:t>
            </a:r>
            <a:r>
              <a:rPr lang="en-US" sz="1300" dirty="0">
                <a:solidFill>
                  <a:schemeClr val="tx1"/>
                </a:solidFill>
              </a:rPr>
              <a:t>(z);</a:t>
            </a:r>
          </a:p>
          <a:p>
            <a:pPr marL="114300" indent="0">
              <a:buNone/>
            </a:pPr>
            <a:r>
              <a:rPr lang="en-US" sz="1300" dirty="0" err="1">
                <a:solidFill>
                  <a:schemeClr val="tx1"/>
                </a:solidFill>
              </a:rPr>
              <a:t>System.</a:t>
            </a:r>
            <a:r>
              <a:rPr lang="en-US" sz="1300" i="1" dirty="0" err="1">
                <a:solidFill>
                  <a:schemeClr val="tx1"/>
                </a:solidFill>
              </a:rPr>
              <a:t>out.println</a:t>
            </a:r>
            <a:r>
              <a:rPr lang="en-US" sz="1300" i="1" dirty="0">
                <a:solidFill>
                  <a:schemeClr val="tx1"/>
                </a:solidFill>
              </a:rPr>
              <a:t>(</a:t>
            </a:r>
            <a:r>
              <a:rPr lang="en-US" sz="1300" i="1" dirty="0" err="1">
                <a:solidFill>
                  <a:schemeClr val="tx1"/>
                </a:solidFill>
              </a:rPr>
              <a:t>i</a:t>
            </a:r>
            <a:r>
              <a:rPr lang="en-US" sz="1300" i="1" dirty="0">
                <a:solidFill>
                  <a:schemeClr val="tx1"/>
                </a:solidFill>
              </a:rPr>
              <a:t>);</a:t>
            </a:r>
            <a:endParaRPr sz="1300" dirty="0">
              <a:solidFill>
                <a:schemeClr val="tx1"/>
              </a:solidFill>
              <a:latin typeface="+mn-lt"/>
              <a:ea typeface="Roboto"/>
              <a:cs typeface="Times New Roman" panose="02020603050405020304" pitchFamily="18" charset="0"/>
              <a:sym typeface="Roboto"/>
            </a:endParaRP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dirty="0">
                <a:solidFill>
                  <a:schemeClr val="lt1"/>
                </a:solidFill>
                <a:latin typeface="Roboto"/>
                <a:ea typeface="Roboto"/>
                <a:sym typeface="Roboto"/>
              </a:rPr>
              <a:t>Programs:</a:t>
            </a:r>
            <a:endParaRPr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339462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pPr marL="114300" indent="0">
              <a:buNone/>
            </a:pPr>
            <a:r>
              <a:rPr lang="en-US" sz="2000" dirty="0">
                <a:solidFill>
                  <a:schemeClr val="tx1"/>
                </a:solidFill>
                <a:latin typeface="+mn-lt"/>
                <a:ea typeface="Roboto"/>
                <a:cs typeface="Times New Roman" panose="02020603050405020304" pitchFamily="18" charset="0"/>
                <a:sym typeface="Roboto"/>
              </a:rPr>
              <a:t>Different ways to print the elements in Collections</a:t>
            </a:r>
          </a:p>
          <a:p>
            <a:r>
              <a:rPr lang="en-US" sz="2000" dirty="0">
                <a:solidFill>
                  <a:schemeClr val="tx1"/>
                </a:solidFill>
                <a:latin typeface="+mn-lt"/>
                <a:ea typeface="Roboto"/>
                <a:cs typeface="Times New Roman" panose="02020603050405020304" pitchFamily="18" charset="0"/>
                <a:sym typeface="Roboto"/>
              </a:rPr>
              <a:t>For each Loop</a:t>
            </a:r>
          </a:p>
          <a:p>
            <a:r>
              <a:rPr lang="en-US" sz="2000" dirty="0">
                <a:solidFill>
                  <a:schemeClr val="tx1"/>
                </a:solidFill>
                <a:latin typeface="+mn-lt"/>
                <a:ea typeface="Roboto"/>
                <a:cs typeface="Times New Roman" panose="02020603050405020304" pitchFamily="18" charset="0"/>
                <a:sym typeface="Roboto"/>
              </a:rPr>
              <a:t>For Loop</a:t>
            </a:r>
          </a:p>
          <a:p>
            <a:r>
              <a:rPr lang="en-US" sz="2000" dirty="0">
                <a:solidFill>
                  <a:schemeClr val="tx1"/>
                </a:solidFill>
                <a:latin typeface="+mn-lt"/>
                <a:ea typeface="Roboto"/>
                <a:cs typeface="Times New Roman" panose="02020603050405020304" pitchFamily="18" charset="0"/>
                <a:sym typeface="Roboto"/>
              </a:rPr>
              <a:t>Iterator</a:t>
            </a:r>
          </a:p>
          <a:p>
            <a:r>
              <a:rPr lang="en-US" sz="2000" dirty="0">
                <a:solidFill>
                  <a:schemeClr val="tx1"/>
                </a:solidFill>
                <a:latin typeface="+mn-lt"/>
                <a:ea typeface="Roboto"/>
                <a:cs typeface="Times New Roman" panose="02020603050405020304" pitchFamily="18" charset="0"/>
                <a:sym typeface="Roboto"/>
              </a:rPr>
              <a:t>List Iterator</a:t>
            </a:r>
          </a:p>
          <a:p>
            <a:pPr marL="114300" indent="0">
              <a:buNone/>
            </a:pPr>
            <a:endParaRPr sz="2000" dirty="0">
              <a:solidFill>
                <a:schemeClr val="tx1"/>
              </a:solidFill>
              <a:latin typeface="+mn-lt"/>
              <a:ea typeface="Roboto"/>
              <a:cs typeface="Times New Roman" panose="02020603050405020304" pitchFamily="18" charset="0"/>
              <a:sym typeface="Roboto"/>
            </a:endParaRP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lt1"/>
                </a:solidFill>
                <a:latin typeface="Roboto"/>
                <a:ea typeface="Roboto"/>
                <a:sym typeface="Roboto"/>
              </a:rPr>
              <a:t>Iterator:</a:t>
            </a:r>
            <a:endParaRPr sz="1800"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10859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5" descr="Related image"/>
          <p:cNvPicPr preferRelativeResize="0"/>
          <p:nvPr/>
        </p:nvPicPr>
        <p:blipFill rotWithShape="1">
          <a:blip r:embed="rId3">
            <a:alphaModFix/>
          </a:blip>
          <a:srcRect/>
          <a:stretch/>
        </p:blipFill>
        <p:spPr>
          <a:xfrm>
            <a:off x="50800" y="396240"/>
            <a:ext cx="9033835" cy="43272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r>
              <a:rPr lang="en-US" sz="2000" b="1" dirty="0">
                <a:solidFill>
                  <a:schemeClr val="tx1"/>
                </a:solidFill>
                <a:latin typeface="+mn-lt"/>
                <a:ea typeface="Roboto"/>
                <a:cs typeface="Times New Roman" panose="02020603050405020304" pitchFamily="18" charset="0"/>
                <a:sym typeface="Roboto"/>
              </a:rPr>
              <a:t>For each Loop</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for( element e : </a:t>
            </a:r>
            <a:r>
              <a:rPr lang="en-US" sz="2000" dirty="0" err="1">
                <a:solidFill>
                  <a:schemeClr val="tx1"/>
                </a:solidFill>
                <a:latin typeface="+mn-lt"/>
                <a:ea typeface="Roboto"/>
                <a:cs typeface="Times New Roman" panose="02020603050405020304" pitchFamily="18" charset="0"/>
                <a:sym typeface="Roboto"/>
              </a:rPr>
              <a:t>ref.variable</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err="1">
                <a:solidFill>
                  <a:schemeClr val="tx1"/>
                </a:solidFill>
                <a:latin typeface="+mn-lt"/>
                <a:ea typeface="Roboto"/>
                <a:cs typeface="Times New Roman" panose="02020603050405020304" pitchFamily="18" charset="0"/>
                <a:sym typeface="Roboto"/>
              </a:rPr>
              <a:t>System.out.println</a:t>
            </a:r>
            <a:r>
              <a:rPr lang="en-US" sz="2000" dirty="0">
                <a:solidFill>
                  <a:schemeClr val="tx1"/>
                </a:solidFill>
                <a:latin typeface="+mn-lt"/>
                <a:ea typeface="Roboto"/>
                <a:cs typeface="Times New Roman" panose="02020603050405020304" pitchFamily="18" charset="0"/>
                <a:sym typeface="Roboto"/>
              </a:rPr>
              <a:t>(e);</a:t>
            </a:r>
          </a:p>
          <a:p>
            <a:pPr marL="114300" indent="0">
              <a:buNone/>
            </a:pPr>
            <a:r>
              <a:rPr lang="en-US" sz="2000" dirty="0">
                <a:solidFill>
                  <a:schemeClr val="tx1"/>
                </a:solidFill>
                <a:latin typeface="+mn-lt"/>
                <a:ea typeface="Roboto"/>
                <a:cs typeface="Times New Roman" panose="02020603050405020304" pitchFamily="18" charset="0"/>
                <a:sym typeface="Roboto"/>
              </a:rPr>
              <a:t>}</a:t>
            </a:r>
          </a:p>
          <a:p>
            <a:r>
              <a:rPr lang="en-US" sz="2000" b="1" dirty="0">
                <a:solidFill>
                  <a:schemeClr val="tx1"/>
                </a:solidFill>
                <a:latin typeface="+mn-lt"/>
                <a:ea typeface="Roboto"/>
                <a:cs typeface="Times New Roman" panose="02020603050405020304" pitchFamily="18" charset="0"/>
                <a:sym typeface="Roboto"/>
              </a:rPr>
              <a:t>For Loop</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for( int </a:t>
            </a:r>
            <a:r>
              <a:rPr lang="en-US" sz="2000" dirty="0" err="1">
                <a:solidFill>
                  <a:schemeClr val="tx1"/>
                </a:solidFill>
                <a:latin typeface="+mn-lt"/>
                <a:ea typeface="Roboto"/>
                <a:cs typeface="Times New Roman" panose="02020603050405020304" pitchFamily="18" charset="0"/>
                <a:sym typeface="Roboto"/>
              </a:rPr>
              <a:t>i</a:t>
            </a:r>
            <a:r>
              <a:rPr lang="en-US" sz="2000" dirty="0">
                <a:solidFill>
                  <a:schemeClr val="tx1"/>
                </a:solidFill>
                <a:latin typeface="+mn-lt"/>
                <a:ea typeface="Roboto"/>
                <a:cs typeface="Times New Roman" panose="02020603050405020304" pitchFamily="18" charset="0"/>
                <a:sym typeface="Roboto"/>
              </a:rPr>
              <a:t>=0; </a:t>
            </a:r>
            <a:r>
              <a:rPr lang="en-US" sz="2000" dirty="0" err="1">
                <a:solidFill>
                  <a:schemeClr val="tx1"/>
                </a:solidFill>
                <a:latin typeface="+mn-lt"/>
                <a:ea typeface="Roboto"/>
                <a:cs typeface="Times New Roman" panose="02020603050405020304" pitchFamily="18" charset="0"/>
                <a:sym typeface="Roboto"/>
              </a:rPr>
              <a:t>i</a:t>
            </a:r>
            <a:r>
              <a:rPr lang="en-US" sz="2000" dirty="0">
                <a:solidFill>
                  <a:schemeClr val="tx1"/>
                </a:solidFill>
                <a:latin typeface="+mn-lt"/>
                <a:ea typeface="Roboto"/>
                <a:cs typeface="Times New Roman" panose="02020603050405020304" pitchFamily="18" charset="0"/>
                <a:sym typeface="Roboto"/>
              </a:rPr>
              <a:t>&lt; </a:t>
            </a:r>
            <a:r>
              <a:rPr lang="en-US" sz="2000" dirty="0" err="1">
                <a:solidFill>
                  <a:schemeClr val="tx1"/>
                </a:solidFill>
                <a:latin typeface="+mn-lt"/>
                <a:ea typeface="Roboto"/>
                <a:cs typeface="Times New Roman" panose="02020603050405020304" pitchFamily="18" charset="0"/>
                <a:sym typeface="Roboto"/>
              </a:rPr>
              <a:t>refvariable.size</a:t>
            </a:r>
            <a:r>
              <a:rPr lang="en-US" sz="2000" dirty="0">
                <a:solidFill>
                  <a:schemeClr val="tx1"/>
                </a:solidFill>
                <a:latin typeface="+mn-lt"/>
                <a:ea typeface="Roboto"/>
                <a:cs typeface="Times New Roman" panose="02020603050405020304" pitchFamily="18" charset="0"/>
                <a:sym typeface="Roboto"/>
              </a:rPr>
              <a:t>(); </a:t>
            </a:r>
            <a:r>
              <a:rPr lang="en-US" sz="2000" dirty="0" err="1">
                <a:solidFill>
                  <a:schemeClr val="tx1"/>
                </a:solidFill>
                <a:latin typeface="+mn-lt"/>
                <a:ea typeface="Roboto"/>
                <a:cs typeface="Times New Roman" panose="02020603050405020304" pitchFamily="18" charset="0"/>
                <a:sym typeface="Roboto"/>
              </a:rPr>
              <a:t>i</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err="1">
                <a:solidFill>
                  <a:schemeClr val="tx1"/>
                </a:solidFill>
                <a:ea typeface="Roboto"/>
                <a:cs typeface="Times New Roman" panose="02020603050405020304" pitchFamily="18" charset="0"/>
                <a:sym typeface="Roboto"/>
              </a:rPr>
              <a:t>System.out.println</a:t>
            </a:r>
            <a:r>
              <a:rPr lang="en-US" sz="2000" dirty="0">
                <a:solidFill>
                  <a:schemeClr val="tx1"/>
                </a:solidFill>
                <a:ea typeface="Roboto"/>
                <a:cs typeface="Times New Roman" panose="02020603050405020304" pitchFamily="18" charset="0"/>
                <a:sym typeface="Roboto"/>
              </a:rPr>
              <a:t>(</a:t>
            </a:r>
            <a:r>
              <a:rPr lang="en-US" sz="2000" dirty="0" err="1">
                <a:solidFill>
                  <a:schemeClr val="tx1"/>
                </a:solidFill>
                <a:ea typeface="Roboto"/>
                <a:cs typeface="Times New Roman" panose="02020603050405020304" pitchFamily="18" charset="0"/>
                <a:sym typeface="Roboto"/>
              </a:rPr>
              <a:t>refvariable.get</a:t>
            </a:r>
            <a:r>
              <a:rPr lang="en-US" sz="2000" dirty="0">
                <a:solidFill>
                  <a:schemeClr val="tx1"/>
                </a:solidFill>
                <a:ea typeface="Roboto"/>
                <a:cs typeface="Times New Roman" panose="02020603050405020304" pitchFamily="18" charset="0"/>
                <a:sym typeface="Roboto"/>
              </a:rPr>
              <a:t>(</a:t>
            </a:r>
            <a:r>
              <a:rPr lang="en-US" sz="2000" dirty="0" err="1">
                <a:solidFill>
                  <a:schemeClr val="tx1"/>
                </a:solidFill>
                <a:ea typeface="Roboto"/>
                <a:cs typeface="Times New Roman" panose="02020603050405020304" pitchFamily="18" charset="0"/>
                <a:sym typeface="Roboto"/>
              </a:rPr>
              <a:t>i</a:t>
            </a:r>
            <a:r>
              <a:rPr lang="en-US" sz="2000" dirty="0">
                <a:solidFill>
                  <a:schemeClr val="tx1"/>
                </a:solidFill>
                <a:ea typeface="Roboto"/>
                <a:cs typeface="Times New Roman" panose="02020603050405020304" pitchFamily="18" charset="0"/>
                <a:sym typeface="Roboto"/>
              </a:rPr>
              <a:t>));</a:t>
            </a:r>
          </a:p>
          <a:p>
            <a:pPr marL="114300" indent="0">
              <a:buNone/>
            </a:pPr>
            <a:r>
              <a:rPr lang="en-US" sz="2000" dirty="0">
                <a:solidFill>
                  <a:schemeClr val="tx1"/>
                </a:solidFill>
                <a:ea typeface="Roboto"/>
                <a:cs typeface="Times New Roman" panose="02020603050405020304" pitchFamily="18" charset="0"/>
                <a:sym typeface="Roboto"/>
              </a:rPr>
              <a:t>}</a:t>
            </a: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sz="2000" dirty="0">
              <a:solidFill>
                <a:schemeClr val="tx1"/>
              </a:solidFill>
              <a:latin typeface="+mn-lt"/>
              <a:ea typeface="Roboto"/>
              <a:cs typeface="Times New Roman" panose="02020603050405020304" pitchFamily="18" charset="0"/>
              <a:sym typeface="Roboto"/>
            </a:endParaRP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lt1"/>
                </a:solidFill>
                <a:latin typeface="Roboto"/>
                <a:ea typeface="Roboto"/>
                <a:sym typeface="Roboto"/>
              </a:rPr>
              <a:t>Syntax:</a:t>
            </a:r>
            <a:endParaRPr sz="1800"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268847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r>
              <a:rPr lang="en-US" sz="2000" b="1" dirty="0">
                <a:solidFill>
                  <a:schemeClr val="tx1"/>
                </a:solidFill>
                <a:latin typeface="+mn-lt"/>
                <a:ea typeface="Roboto"/>
                <a:cs typeface="Times New Roman" panose="02020603050405020304" pitchFamily="18" charset="0"/>
                <a:sym typeface="Roboto"/>
              </a:rPr>
              <a:t>Iterator</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Iterator e= </a:t>
            </a:r>
            <a:r>
              <a:rPr lang="en-US" sz="2000" dirty="0" err="1">
                <a:solidFill>
                  <a:schemeClr val="tx1"/>
                </a:solidFill>
                <a:latin typeface="+mn-lt"/>
                <a:ea typeface="Roboto"/>
                <a:cs typeface="Times New Roman" panose="02020603050405020304" pitchFamily="18" charset="0"/>
                <a:sym typeface="Roboto"/>
              </a:rPr>
              <a:t>refvariable.iterator</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While(</a:t>
            </a:r>
            <a:r>
              <a:rPr lang="en-US" sz="2000" dirty="0" err="1">
                <a:solidFill>
                  <a:schemeClr val="tx1"/>
                </a:solidFill>
                <a:latin typeface="+mn-lt"/>
                <a:ea typeface="Roboto"/>
                <a:cs typeface="Times New Roman" panose="02020603050405020304" pitchFamily="18" charset="0"/>
                <a:sym typeface="Roboto"/>
              </a:rPr>
              <a:t>e.hasNext</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err="1">
                <a:solidFill>
                  <a:schemeClr val="tx1"/>
                </a:solidFill>
                <a:latin typeface="+mn-lt"/>
                <a:ea typeface="Roboto"/>
                <a:cs typeface="Times New Roman" panose="02020603050405020304" pitchFamily="18" charset="0"/>
                <a:sym typeface="Roboto"/>
              </a:rPr>
              <a:t>System.out.println</a:t>
            </a:r>
            <a:r>
              <a:rPr lang="en-US" sz="2000" dirty="0">
                <a:solidFill>
                  <a:schemeClr val="tx1"/>
                </a:solidFill>
                <a:latin typeface="+mn-lt"/>
                <a:ea typeface="Roboto"/>
                <a:cs typeface="Times New Roman" panose="02020603050405020304" pitchFamily="18" charset="0"/>
                <a:sym typeface="Roboto"/>
              </a:rPr>
              <a:t>(</a:t>
            </a:r>
            <a:r>
              <a:rPr lang="en-US" sz="2000" dirty="0" err="1">
                <a:solidFill>
                  <a:schemeClr val="tx1"/>
                </a:solidFill>
                <a:latin typeface="+mn-lt"/>
                <a:ea typeface="Roboto"/>
                <a:cs typeface="Times New Roman" panose="02020603050405020304" pitchFamily="18" charset="0"/>
                <a:sym typeface="Roboto"/>
              </a:rPr>
              <a:t>e.next</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a:t>
            </a: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sz="2000" dirty="0">
              <a:solidFill>
                <a:schemeClr val="tx1"/>
              </a:solidFill>
              <a:latin typeface="+mn-lt"/>
              <a:ea typeface="Roboto"/>
              <a:cs typeface="Times New Roman" panose="02020603050405020304" pitchFamily="18" charset="0"/>
              <a:sym typeface="Roboto"/>
            </a:endParaRP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lt1"/>
                </a:solidFill>
                <a:latin typeface="Roboto"/>
                <a:ea typeface="Roboto"/>
                <a:sym typeface="Roboto"/>
              </a:rPr>
              <a:t>Syntax:</a:t>
            </a:r>
            <a:endParaRPr sz="1800"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2063662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r>
              <a:rPr lang="en-US" sz="2000" b="1" dirty="0">
                <a:solidFill>
                  <a:schemeClr val="tx1"/>
                </a:solidFill>
                <a:latin typeface="+mn-lt"/>
                <a:ea typeface="Roboto"/>
                <a:cs typeface="Times New Roman" panose="02020603050405020304" pitchFamily="18" charset="0"/>
                <a:sym typeface="Roboto"/>
              </a:rPr>
              <a:t>List Iterator</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List Iterator e= </a:t>
            </a:r>
            <a:r>
              <a:rPr lang="en-US" sz="2000" dirty="0" err="1">
                <a:solidFill>
                  <a:schemeClr val="tx1"/>
                </a:solidFill>
                <a:latin typeface="+mn-lt"/>
                <a:ea typeface="Roboto"/>
                <a:cs typeface="Times New Roman" panose="02020603050405020304" pitchFamily="18" charset="0"/>
                <a:sym typeface="Roboto"/>
              </a:rPr>
              <a:t>refvariable.listIterator</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While(</a:t>
            </a:r>
            <a:r>
              <a:rPr lang="en-US" sz="2000" dirty="0" err="1">
                <a:solidFill>
                  <a:schemeClr val="tx1"/>
                </a:solidFill>
                <a:latin typeface="+mn-lt"/>
                <a:ea typeface="Roboto"/>
                <a:cs typeface="Times New Roman" panose="02020603050405020304" pitchFamily="18" charset="0"/>
                <a:sym typeface="Roboto"/>
              </a:rPr>
              <a:t>e.hasNext</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err="1">
                <a:solidFill>
                  <a:schemeClr val="tx1"/>
                </a:solidFill>
                <a:latin typeface="+mn-lt"/>
                <a:ea typeface="Roboto"/>
                <a:cs typeface="Times New Roman" panose="02020603050405020304" pitchFamily="18" charset="0"/>
                <a:sym typeface="Roboto"/>
              </a:rPr>
              <a:t>System.out.println</a:t>
            </a:r>
            <a:r>
              <a:rPr lang="en-US" sz="2000" dirty="0">
                <a:solidFill>
                  <a:schemeClr val="tx1"/>
                </a:solidFill>
                <a:latin typeface="+mn-lt"/>
                <a:ea typeface="Roboto"/>
                <a:cs typeface="Times New Roman" panose="02020603050405020304" pitchFamily="18" charset="0"/>
                <a:sym typeface="Roboto"/>
              </a:rPr>
              <a:t>(</a:t>
            </a:r>
            <a:r>
              <a:rPr lang="en-US" sz="2000" dirty="0" err="1">
                <a:solidFill>
                  <a:schemeClr val="tx1"/>
                </a:solidFill>
                <a:latin typeface="+mn-lt"/>
                <a:ea typeface="Roboto"/>
                <a:cs typeface="Times New Roman" panose="02020603050405020304" pitchFamily="18" charset="0"/>
                <a:sym typeface="Roboto"/>
              </a:rPr>
              <a:t>e.next</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ea typeface="Roboto"/>
                <a:cs typeface="Times New Roman" panose="02020603050405020304" pitchFamily="18" charset="0"/>
                <a:sym typeface="Roboto"/>
              </a:rPr>
              <a:t>While(</a:t>
            </a:r>
            <a:r>
              <a:rPr lang="en-US" sz="2000" dirty="0" err="1">
                <a:solidFill>
                  <a:schemeClr val="tx1"/>
                </a:solidFill>
                <a:ea typeface="Roboto"/>
                <a:cs typeface="Times New Roman" panose="02020603050405020304" pitchFamily="18" charset="0"/>
                <a:sym typeface="Roboto"/>
              </a:rPr>
              <a:t>e.hasPrevious</a:t>
            </a:r>
            <a:r>
              <a:rPr lang="en-US" sz="2000" dirty="0">
                <a:solidFill>
                  <a:schemeClr val="tx1"/>
                </a:solidFill>
                <a:ea typeface="Roboto"/>
                <a:cs typeface="Times New Roman" panose="02020603050405020304" pitchFamily="18" charset="0"/>
                <a:sym typeface="Roboto"/>
              </a:rPr>
              <a:t>())</a:t>
            </a:r>
          </a:p>
          <a:p>
            <a:pPr marL="114300" indent="0">
              <a:buNone/>
            </a:pPr>
            <a:r>
              <a:rPr lang="en-US" sz="2000" dirty="0">
                <a:solidFill>
                  <a:schemeClr val="tx1"/>
                </a:solidFill>
                <a:ea typeface="Roboto"/>
                <a:cs typeface="Times New Roman" panose="02020603050405020304" pitchFamily="18" charset="0"/>
                <a:sym typeface="Roboto"/>
              </a:rPr>
              <a:t>{</a:t>
            </a:r>
          </a:p>
          <a:p>
            <a:pPr marL="114300" indent="0">
              <a:buNone/>
            </a:pPr>
            <a:r>
              <a:rPr lang="en-US" sz="2000" dirty="0" err="1">
                <a:solidFill>
                  <a:schemeClr val="tx1"/>
                </a:solidFill>
                <a:ea typeface="Roboto"/>
                <a:cs typeface="Times New Roman" panose="02020603050405020304" pitchFamily="18" charset="0"/>
                <a:sym typeface="Roboto"/>
              </a:rPr>
              <a:t>System.out.println</a:t>
            </a:r>
            <a:r>
              <a:rPr lang="en-US" sz="2000" dirty="0">
                <a:solidFill>
                  <a:schemeClr val="tx1"/>
                </a:solidFill>
                <a:ea typeface="Roboto"/>
                <a:cs typeface="Times New Roman" panose="02020603050405020304" pitchFamily="18" charset="0"/>
                <a:sym typeface="Roboto"/>
              </a:rPr>
              <a:t>(</a:t>
            </a:r>
            <a:r>
              <a:rPr lang="en-US" sz="2000" dirty="0" err="1">
                <a:solidFill>
                  <a:schemeClr val="tx1"/>
                </a:solidFill>
                <a:ea typeface="Roboto"/>
                <a:cs typeface="Times New Roman" panose="02020603050405020304" pitchFamily="18" charset="0"/>
                <a:sym typeface="Roboto"/>
              </a:rPr>
              <a:t>e.previous</a:t>
            </a:r>
            <a:r>
              <a:rPr lang="en-US" sz="2000" dirty="0">
                <a:solidFill>
                  <a:schemeClr val="tx1"/>
                </a:solidFill>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a:t>
            </a: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lang="en-US" sz="2000" dirty="0">
              <a:solidFill>
                <a:schemeClr val="tx1"/>
              </a:solidFill>
              <a:latin typeface="+mn-lt"/>
              <a:ea typeface="Roboto"/>
              <a:cs typeface="Times New Roman" panose="02020603050405020304" pitchFamily="18" charset="0"/>
              <a:sym typeface="Roboto"/>
            </a:endParaRPr>
          </a:p>
          <a:p>
            <a:pPr marL="114300" indent="0">
              <a:buNone/>
            </a:pPr>
            <a:endParaRPr sz="2000" dirty="0">
              <a:solidFill>
                <a:schemeClr val="tx1"/>
              </a:solidFill>
              <a:latin typeface="+mn-lt"/>
              <a:ea typeface="Roboto"/>
              <a:cs typeface="Times New Roman" panose="02020603050405020304" pitchFamily="18" charset="0"/>
              <a:sym typeface="Roboto"/>
            </a:endParaRP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lt1"/>
                </a:solidFill>
                <a:latin typeface="Roboto"/>
                <a:ea typeface="Roboto"/>
                <a:sym typeface="Roboto"/>
              </a:rPr>
              <a:t>Syntax:</a:t>
            </a:r>
            <a:endParaRPr sz="1800"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4175870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34000" y="766800"/>
            <a:ext cx="8778900" cy="3848400"/>
          </a:xfrm>
          <a:prstGeom prst="rect">
            <a:avLst/>
          </a:prstGeom>
          <a:noFill/>
          <a:ln>
            <a:noFill/>
          </a:ln>
        </p:spPr>
        <p:txBody>
          <a:bodyPr spcFirstLastPara="1" wrap="square" lIns="91425" tIns="91425" rIns="91425" bIns="91425" anchor="t" anchorCtr="0">
            <a:noAutofit/>
          </a:bodyPr>
          <a:lstStyle/>
          <a:p>
            <a:pPr marL="114300" indent="0">
              <a:buNone/>
            </a:pPr>
            <a:r>
              <a:rPr lang="en-US" sz="2000" dirty="0">
                <a:solidFill>
                  <a:schemeClr val="tx1"/>
                </a:solidFill>
                <a:latin typeface="+mn-lt"/>
                <a:ea typeface="Roboto"/>
                <a:cs typeface="Times New Roman" panose="02020603050405020304" pitchFamily="18" charset="0"/>
                <a:sym typeface="Roboto"/>
              </a:rPr>
              <a:t>List &lt;Integer&gt; e = new </a:t>
            </a:r>
            <a:r>
              <a:rPr lang="en-US" sz="2000" dirty="0" err="1">
                <a:solidFill>
                  <a:schemeClr val="tx1"/>
                </a:solidFill>
                <a:latin typeface="+mn-lt"/>
                <a:ea typeface="Roboto"/>
                <a:cs typeface="Times New Roman" panose="02020603050405020304" pitchFamily="18" charset="0"/>
                <a:sym typeface="Roboto"/>
              </a:rPr>
              <a:t>ArrayList</a:t>
            </a:r>
            <a:r>
              <a:rPr lang="en-US" sz="2000" dirty="0">
                <a:solidFill>
                  <a:schemeClr val="tx1"/>
                </a:solidFill>
                <a:latin typeface="+mn-lt"/>
                <a:ea typeface="Roboto"/>
                <a:cs typeface="Times New Roman" panose="02020603050405020304" pitchFamily="18" charset="0"/>
                <a:sym typeface="Roboto"/>
              </a:rPr>
              <a:t>&lt;&gt;();</a:t>
            </a:r>
          </a:p>
          <a:p>
            <a:pPr marL="114300" indent="0">
              <a:buNone/>
            </a:pPr>
            <a:r>
              <a:rPr lang="en-US" sz="2000" dirty="0">
                <a:solidFill>
                  <a:schemeClr val="tx1"/>
                </a:solidFill>
                <a:latin typeface="+mn-lt"/>
                <a:ea typeface="Roboto"/>
                <a:cs typeface="Times New Roman" panose="02020603050405020304" pitchFamily="18" charset="0"/>
                <a:sym typeface="Roboto"/>
              </a:rPr>
              <a:t>Scanner Sc=new Scanner(System.in);</a:t>
            </a:r>
          </a:p>
          <a:p>
            <a:pPr marL="114300" indent="0">
              <a:buNone/>
            </a:pPr>
            <a:r>
              <a:rPr lang="en-US" sz="2000" dirty="0">
                <a:solidFill>
                  <a:schemeClr val="tx1"/>
                </a:solidFill>
                <a:latin typeface="+mn-lt"/>
                <a:ea typeface="Roboto"/>
                <a:cs typeface="Times New Roman" panose="02020603050405020304" pitchFamily="18" charset="0"/>
                <a:sym typeface="Roboto"/>
              </a:rPr>
              <a:t>While(</a:t>
            </a:r>
            <a:r>
              <a:rPr lang="en-US" sz="2000" dirty="0" err="1">
                <a:solidFill>
                  <a:schemeClr val="tx1"/>
                </a:solidFill>
                <a:latin typeface="+mn-lt"/>
                <a:ea typeface="Roboto"/>
                <a:cs typeface="Times New Roman" panose="02020603050405020304" pitchFamily="18" charset="0"/>
                <a:sym typeface="Roboto"/>
              </a:rPr>
              <a:t>sc.hasNextInt</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err="1">
                <a:solidFill>
                  <a:schemeClr val="tx1"/>
                </a:solidFill>
                <a:latin typeface="+mn-lt"/>
                <a:ea typeface="Roboto"/>
                <a:cs typeface="Times New Roman" panose="02020603050405020304" pitchFamily="18" charset="0"/>
                <a:sym typeface="Roboto"/>
              </a:rPr>
              <a:t>e.add</a:t>
            </a:r>
            <a:r>
              <a:rPr lang="en-US" sz="2000" dirty="0">
                <a:solidFill>
                  <a:schemeClr val="tx1"/>
                </a:solidFill>
                <a:latin typeface="+mn-lt"/>
                <a:ea typeface="Roboto"/>
                <a:cs typeface="Times New Roman" panose="02020603050405020304" pitchFamily="18" charset="0"/>
                <a:sym typeface="Roboto"/>
              </a:rPr>
              <a:t>(</a:t>
            </a:r>
            <a:r>
              <a:rPr lang="en-US" sz="2000" dirty="0" err="1">
                <a:solidFill>
                  <a:schemeClr val="tx1"/>
                </a:solidFill>
                <a:latin typeface="+mn-lt"/>
                <a:ea typeface="Roboto"/>
                <a:cs typeface="Times New Roman" panose="02020603050405020304" pitchFamily="18" charset="0"/>
                <a:sym typeface="Roboto"/>
              </a:rPr>
              <a:t>sc.nextInt</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err="1">
                <a:solidFill>
                  <a:schemeClr val="tx1"/>
                </a:solidFill>
                <a:latin typeface="+mn-lt"/>
                <a:ea typeface="Roboto"/>
                <a:cs typeface="Times New Roman" panose="02020603050405020304" pitchFamily="18" charset="0"/>
                <a:sym typeface="Roboto"/>
              </a:rPr>
              <a:t>System.out.println</a:t>
            </a:r>
            <a:r>
              <a:rPr lang="en-US" sz="2000" dirty="0">
                <a:solidFill>
                  <a:schemeClr val="tx1"/>
                </a:solidFill>
                <a:latin typeface="+mn-lt"/>
                <a:ea typeface="Roboto"/>
                <a:cs typeface="Times New Roman" panose="02020603050405020304" pitchFamily="18" charset="0"/>
                <a:sym typeface="Roboto"/>
              </a:rPr>
              <a:t>(e);</a:t>
            </a:r>
          </a:p>
          <a:p>
            <a:endParaRPr lang="en-US" sz="2000" b="1" dirty="0">
              <a:solidFill>
                <a:schemeClr val="tx1"/>
              </a:solidFill>
              <a:latin typeface="+mn-lt"/>
              <a:ea typeface="Roboto"/>
              <a:cs typeface="Times New Roman" panose="02020603050405020304" pitchFamily="18" charset="0"/>
              <a:sym typeface="Roboto"/>
            </a:endParaRPr>
          </a:p>
          <a:p>
            <a:r>
              <a:rPr lang="en-US" sz="2000" b="1" dirty="0">
                <a:solidFill>
                  <a:schemeClr val="tx1"/>
                </a:solidFill>
                <a:latin typeface="+mn-lt"/>
                <a:ea typeface="Roboto"/>
                <a:cs typeface="Times New Roman" panose="02020603050405020304" pitchFamily="18" charset="0"/>
                <a:sym typeface="Roboto"/>
              </a:rPr>
              <a:t>To sort in descending order</a:t>
            </a:r>
          </a:p>
          <a:p>
            <a:pPr marL="114300" indent="0">
              <a:buNone/>
            </a:pPr>
            <a:r>
              <a:rPr lang="en-US" sz="2000" dirty="0" err="1">
                <a:solidFill>
                  <a:schemeClr val="tx1"/>
                </a:solidFill>
                <a:latin typeface="+mn-lt"/>
                <a:ea typeface="Roboto"/>
                <a:cs typeface="Times New Roman" panose="02020603050405020304" pitchFamily="18" charset="0"/>
                <a:sym typeface="Roboto"/>
              </a:rPr>
              <a:t>Collections.sort</a:t>
            </a:r>
            <a:r>
              <a:rPr lang="en-US" sz="2000" dirty="0">
                <a:solidFill>
                  <a:schemeClr val="tx1"/>
                </a:solidFill>
                <a:latin typeface="+mn-lt"/>
                <a:ea typeface="Roboto"/>
                <a:cs typeface="Times New Roman" panose="02020603050405020304" pitchFamily="18" charset="0"/>
                <a:sym typeface="Roboto"/>
              </a:rPr>
              <a:t>(</a:t>
            </a:r>
            <a:r>
              <a:rPr lang="en-US" sz="2000" dirty="0" err="1">
                <a:solidFill>
                  <a:schemeClr val="tx1"/>
                </a:solidFill>
                <a:latin typeface="+mn-lt"/>
                <a:ea typeface="Roboto"/>
                <a:cs typeface="Times New Roman" panose="02020603050405020304" pitchFamily="18" charset="0"/>
                <a:sym typeface="Roboto"/>
              </a:rPr>
              <a:t>refvariable,Collections.reverseOrder</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err="1">
                <a:solidFill>
                  <a:schemeClr val="tx1"/>
                </a:solidFill>
                <a:latin typeface="+mn-lt"/>
                <a:ea typeface="Roboto"/>
                <a:cs typeface="Times New Roman" panose="02020603050405020304" pitchFamily="18" charset="0"/>
                <a:sym typeface="Roboto"/>
              </a:rPr>
              <a:t>System.out.println</a:t>
            </a:r>
            <a:r>
              <a:rPr lang="en-US" sz="2000" dirty="0">
                <a:solidFill>
                  <a:schemeClr val="tx1"/>
                </a:solidFill>
                <a:latin typeface="+mn-lt"/>
                <a:ea typeface="Roboto"/>
                <a:cs typeface="Times New Roman" panose="02020603050405020304" pitchFamily="18" charset="0"/>
                <a:sym typeface="Roboto"/>
              </a:rPr>
              <a:t>(</a:t>
            </a:r>
            <a:r>
              <a:rPr lang="en-US" sz="2000" dirty="0" err="1">
                <a:solidFill>
                  <a:schemeClr val="tx1"/>
                </a:solidFill>
                <a:latin typeface="+mn-lt"/>
                <a:ea typeface="Roboto"/>
                <a:cs typeface="Times New Roman" panose="02020603050405020304" pitchFamily="18" charset="0"/>
                <a:sym typeface="Roboto"/>
              </a:rPr>
              <a:t>refvariable</a:t>
            </a:r>
            <a:r>
              <a:rPr lang="en-US" sz="2000" dirty="0">
                <a:solidFill>
                  <a:schemeClr val="tx1"/>
                </a:solidFill>
                <a:latin typeface="+mn-lt"/>
                <a:ea typeface="Roboto"/>
                <a:cs typeface="Times New Roman" panose="02020603050405020304" pitchFamily="18" charset="0"/>
                <a:sym typeface="Roboto"/>
              </a:rPr>
              <a:t>);</a:t>
            </a:r>
          </a:p>
          <a:p>
            <a:pPr marL="114300" indent="0">
              <a:buNone/>
            </a:pPr>
            <a:r>
              <a:rPr lang="en-US" sz="2000" dirty="0">
                <a:solidFill>
                  <a:schemeClr val="tx1"/>
                </a:solidFill>
                <a:latin typeface="+mn-lt"/>
                <a:ea typeface="Roboto"/>
                <a:cs typeface="Times New Roman" panose="02020603050405020304" pitchFamily="18" charset="0"/>
                <a:sym typeface="Roboto"/>
              </a:rPr>
              <a:t> </a:t>
            </a:r>
          </a:p>
        </p:txBody>
      </p:sp>
      <p:sp>
        <p:nvSpPr>
          <p:cNvPr id="262" name="Google Shape;262;p3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txBox="1"/>
          <p:nvPr/>
        </p:nvSpPr>
        <p:spPr>
          <a:xfrm>
            <a:off x="13110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lt1"/>
                </a:solidFill>
                <a:latin typeface="Roboto"/>
                <a:ea typeface="Roboto"/>
                <a:sym typeface="Roboto"/>
              </a:rPr>
              <a:t>Scanner Class:</a:t>
            </a:r>
            <a:endParaRPr sz="1800" b="1" dirty="0"/>
          </a:p>
        </p:txBody>
      </p:sp>
      <p:pic>
        <p:nvPicPr>
          <p:cNvPr id="265" name="Google Shape;265;p3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66" name="Google Shape;266;p3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409603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2" name="Google Shape;292;p4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Using Arrays.asList: Syntax</a:t>
            </a:r>
            <a:r>
              <a:rPr lang="en" sz="2000" b="1" i="0" u="none" strike="noStrike" cap="none">
                <a:solidFill>
                  <a:schemeClr val="lt1"/>
                </a:solidFill>
                <a:latin typeface="Roboto"/>
                <a:ea typeface="Roboto"/>
                <a:cs typeface="Roboto"/>
                <a:sym typeface="Roboto"/>
              </a:rPr>
              <a:t>:</a:t>
            </a:r>
            <a:endParaRPr b="1"/>
          </a:p>
        </p:txBody>
      </p:sp>
      <p:pic>
        <p:nvPicPr>
          <p:cNvPr id="294" name="Google Shape;294;p4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295" name="Google Shape;295;p41"/>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296" name="Google Shape;296;p41"/>
          <p:cNvGraphicFramePr/>
          <p:nvPr/>
        </p:nvGraphicFramePr>
        <p:xfrm>
          <a:off x="1890413" y="870489"/>
          <a:ext cx="5363175" cy="1016201"/>
        </p:xfrm>
        <a:graphic>
          <a:graphicData uri="http://schemas.openxmlformats.org/drawingml/2006/table">
            <a:tbl>
              <a:tblPr firstRow="1" bandRow="1">
                <a:noFill/>
                <a:tableStyleId>{2110E912-E87C-4D53-BA89-C500B38E5636}</a:tableStyleId>
              </a:tblPr>
              <a:tblGrid>
                <a:gridCol w="5363175">
                  <a:extLst>
                    <a:ext uri="{9D8B030D-6E8A-4147-A177-3AD203B41FA5}">
                      <a16:colId xmlns:a16="http://schemas.microsoft.com/office/drawing/2014/main" val="20000"/>
                    </a:ext>
                  </a:extLst>
                </a:gridCol>
              </a:tblGrid>
              <a:tr h="370850">
                <a:tc>
                  <a:txBody>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ArrayList&lt;Type&gt; obj = new ArrayList&lt;Type&gt;( Arrays.asList(Object o1, Object o2, Object o3, ....so on));</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97" name="Google Shape;297;p41"/>
          <p:cNvGraphicFramePr/>
          <p:nvPr/>
        </p:nvGraphicFramePr>
        <p:xfrm>
          <a:off x="1524000" y="2552700"/>
          <a:ext cx="6096000" cy="2225050"/>
        </p:xfrm>
        <a:graphic>
          <a:graphicData uri="http://schemas.openxmlformats.org/drawingml/2006/table">
            <a:tbl>
              <a:tblPr firstRow="1" bandRow="1">
                <a:noFill/>
                <a:tableStyleId>{2110E912-E87C-4D53-BA89-C500B38E5636}</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import java.util.*;</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public class InitializationExample1 {</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public static void main(String args[]) {</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ArrayList&lt;String&gt; obj = new ArrayList&lt;String&gt;(</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Arrays.asList("Pratap", "Peter", "Harsh"));</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System.out.println("Elements are:"+obj);</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Elements are:[Pratap, Peter, Harsh]</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298" name="Google Shape;298;p41"/>
          <p:cNvSpPr txBox="1"/>
          <p:nvPr/>
        </p:nvSpPr>
        <p:spPr>
          <a:xfrm>
            <a:off x="61603" y="2256825"/>
            <a:ext cx="13269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600" b="1" i="0" u="none" strike="noStrike" cap="none">
                <a:solidFill>
                  <a:srgbClr val="000000"/>
                </a:solidFill>
                <a:latin typeface="Roboto"/>
                <a:ea typeface="Roboto"/>
                <a:cs typeface="Roboto"/>
                <a:sym typeface="Roboto"/>
              </a:rPr>
              <a:t>Program :</a:t>
            </a:r>
            <a:endParaRPr sz="1600" b="1" i="0" u="none" strike="noStrike" cap="non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body" idx="1"/>
          </p:nvPr>
        </p:nvSpPr>
        <p:spPr>
          <a:xfrm>
            <a:off x="234000" y="766800"/>
            <a:ext cx="8642400" cy="19227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Clr>
                <a:schemeClr val="dk1"/>
              </a:buClr>
              <a:buSzPts val="1800"/>
              <a:buFont typeface="Roboto"/>
              <a:buChar char="●"/>
            </a:pPr>
            <a:r>
              <a:rPr lang="en" dirty="0">
                <a:solidFill>
                  <a:schemeClr val="dk1"/>
                </a:solidFill>
                <a:latin typeface="Roboto"/>
                <a:ea typeface="Roboto"/>
                <a:cs typeface="Roboto"/>
                <a:sym typeface="Roboto"/>
              </a:rPr>
              <a:t>Collections.ncopies method can be used when we need to initialize the ArrayList with the same value for all of its elements </a:t>
            </a:r>
            <a:endParaRPr dirty="0"/>
          </a:p>
          <a:p>
            <a:pPr marL="0" lvl="0" indent="0" algn="just" rtl="0">
              <a:lnSpc>
                <a:spcPct val="150000"/>
              </a:lnSpc>
              <a:spcBef>
                <a:spcPts val="2400"/>
              </a:spcBef>
              <a:spcAft>
                <a:spcPts val="0"/>
              </a:spcAft>
              <a:buNone/>
            </a:pPr>
            <a:r>
              <a:rPr lang="en" b="1" dirty="0">
                <a:solidFill>
                  <a:schemeClr val="dk1"/>
                </a:solidFill>
                <a:latin typeface="Roboto"/>
                <a:ea typeface="Roboto"/>
                <a:cs typeface="Roboto"/>
                <a:sym typeface="Roboto"/>
              </a:rPr>
              <a:t>Syntax:</a:t>
            </a:r>
            <a:endParaRPr b="1" dirty="0">
              <a:solidFill>
                <a:schemeClr val="dk1"/>
              </a:solidFill>
              <a:latin typeface="Roboto"/>
              <a:ea typeface="Roboto"/>
              <a:cs typeface="Roboto"/>
              <a:sym typeface="Roboto"/>
            </a:endParaRPr>
          </a:p>
          <a:p>
            <a:pPr marL="457200" lvl="0" indent="-342900" algn="just" rtl="0">
              <a:lnSpc>
                <a:spcPct val="150000"/>
              </a:lnSpc>
              <a:spcBef>
                <a:spcPts val="2400"/>
              </a:spcBef>
              <a:spcAft>
                <a:spcPts val="0"/>
              </a:spcAft>
              <a:buClr>
                <a:schemeClr val="dk1"/>
              </a:buClr>
              <a:buSzPts val="1800"/>
              <a:buFont typeface="Roboto"/>
              <a:buChar char="●"/>
            </a:pPr>
            <a:r>
              <a:rPr lang="en" dirty="0">
                <a:solidFill>
                  <a:schemeClr val="dk1"/>
                </a:solidFill>
                <a:latin typeface="Roboto"/>
                <a:ea typeface="Roboto"/>
                <a:cs typeface="Roboto"/>
                <a:sym typeface="Roboto"/>
              </a:rPr>
              <a:t>count is number of elements and element is the item value</a:t>
            </a:r>
            <a:endParaRPr dirty="0"/>
          </a:p>
          <a:p>
            <a:pPr marL="0" lvl="0" indent="0" algn="just" rtl="0">
              <a:lnSpc>
                <a:spcPct val="100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326" name="Google Shape;326;p4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7" name="Google Shape;327;p4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4"/>
          <p:cNvSpPr txBox="1"/>
          <p:nvPr/>
        </p:nvSpPr>
        <p:spPr>
          <a:xfrm>
            <a:off x="152400" y="285815"/>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COLLECTION.NCOPIES() </a:t>
            </a:r>
            <a:endParaRPr b="1"/>
          </a:p>
        </p:txBody>
      </p:sp>
      <p:pic>
        <p:nvPicPr>
          <p:cNvPr id="329" name="Google Shape;329;p44"/>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30" name="Google Shape;330;p44"/>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31" name="Google Shape;331;p44"/>
          <p:cNvGraphicFramePr/>
          <p:nvPr/>
        </p:nvGraphicFramePr>
        <p:xfrm>
          <a:off x="1981450" y="3547473"/>
          <a:ext cx="5181100" cy="518170"/>
        </p:xfrm>
        <a:graphic>
          <a:graphicData uri="http://schemas.openxmlformats.org/drawingml/2006/table">
            <a:tbl>
              <a:tblPr firstRow="1" bandRow="1">
                <a:noFill/>
                <a:tableStyleId>{2110E912-E87C-4D53-BA89-C500B38E5636}</a:tableStyleId>
              </a:tblPr>
              <a:tblGrid>
                <a:gridCol w="51811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ArrayList&lt;T&gt; obj = new ArrayList&lt;T&gt;(Collections.nCopies(count, element));</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5"/>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7" name="Google Shape;337;p45"/>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5"/>
          <p:cNvSpPr txBox="1"/>
          <p:nvPr/>
        </p:nvSpPr>
        <p:spPr>
          <a:xfrm>
            <a:off x="84306"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Collections.ncopies()</a:t>
            </a:r>
            <a:endParaRPr sz="1600" b="1" i="0" u="none" strike="noStrike" cap="none">
              <a:solidFill>
                <a:schemeClr val="lt1"/>
              </a:solidFill>
              <a:latin typeface="Roboto"/>
              <a:ea typeface="Roboto"/>
              <a:cs typeface="Roboto"/>
              <a:sym typeface="Roboto"/>
            </a:endParaRPr>
          </a:p>
        </p:txBody>
      </p:sp>
      <p:pic>
        <p:nvPicPr>
          <p:cNvPr id="339" name="Google Shape;339;p45"/>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40" name="Google Shape;340;p45"/>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41" name="Google Shape;341;p45"/>
          <p:cNvGraphicFramePr/>
          <p:nvPr/>
        </p:nvGraphicFramePr>
        <p:xfrm>
          <a:off x="1511025" y="958038"/>
          <a:ext cx="6121950" cy="1798330"/>
        </p:xfrm>
        <a:graphic>
          <a:graphicData uri="http://schemas.openxmlformats.org/drawingml/2006/table">
            <a:tbl>
              <a:tblPr firstRow="1" bandRow="1">
                <a:noFill/>
                <a:tableStyleId>{2110E912-E87C-4D53-BA89-C500B38E5636}</a:tableStyleId>
              </a:tblPr>
              <a:tblGrid>
                <a:gridCol w="612195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import java.util.*;</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public class Details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public static void main(String args[])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ArrayList&lt;Integer&gt; intlist = new ArrayList&lt;Integer&gt;(Collections.nCopies(10, 5));</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System.out.println("ArrayList items: "+intlist);</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42" name="Google Shape;342;p45"/>
          <p:cNvGraphicFramePr/>
          <p:nvPr/>
        </p:nvGraphicFramePr>
        <p:xfrm>
          <a:off x="1524000" y="3487231"/>
          <a:ext cx="6096000" cy="370850"/>
        </p:xfrm>
        <a:graphic>
          <a:graphicData uri="http://schemas.openxmlformats.org/drawingml/2006/table">
            <a:tbl>
              <a:tblPr firstRow="1" bandRow="1">
                <a:noFill/>
                <a:tableStyleId>{2110E912-E87C-4D53-BA89-C500B38E5636}</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latin typeface="Consolas"/>
                          <a:ea typeface="Consolas"/>
                          <a:cs typeface="Consolas"/>
                          <a:sym typeface="Consolas"/>
                        </a:rPr>
                        <a:t>ArrayList items: [5, 5, 5, 5, 5, 5, 5, 5, 5, 5]</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body" idx="1"/>
          </p:nvPr>
        </p:nvSpPr>
        <p:spPr>
          <a:xfrm>
            <a:off x="234000" y="766800"/>
            <a:ext cx="8642400" cy="1922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2400"/>
              </a:spcBef>
              <a:spcAft>
                <a:spcPts val="0"/>
              </a:spcAft>
              <a:buNone/>
            </a:pPr>
            <a:r>
              <a:rPr lang="en" b="1" dirty="0">
                <a:solidFill>
                  <a:schemeClr val="dk1"/>
                </a:solidFill>
                <a:latin typeface="Roboto"/>
                <a:ea typeface="Roboto"/>
                <a:cs typeface="Roboto"/>
                <a:sym typeface="Roboto"/>
              </a:rPr>
              <a:t>Syntax:</a:t>
            </a:r>
          </a:p>
          <a:p>
            <a:pPr marL="0" indent="0" algn="just">
              <a:lnSpc>
                <a:spcPct val="150000"/>
              </a:lnSpc>
              <a:spcBef>
                <a:spcPts val="2400"/>
              </a:spcBef>
              <a:buNone/>
            </a:pPr>
            <a:r>
              <a:rPr lang="en-US" altLang="en-US" dirty="0">
                <a:solidFill>
                  <a:schemeClr val="tx1"/>
                </a:solidFill>
                <a:latin typeface="Consolas" panose="020B0609020204030204" pitchFamily="49" charset="0"/>
              </a:rPr>
              <a:t>List </a:t>
            </a:r>
            <a:r>
              <a:rPr lang="en-US" altLang="en-US" dirty="0" err="1">
                <a:solidFill>
                  <a:schemeClr val="tx1"/>
                </a:solidFill>
                <a:latin typeface="Consolas" panose="020B0609020204030204" pitchFamily="49" charset="0"/>
              </a:rPr>
              <a:t>subList</a:t>
            </a:r>
            <a:r>
              <a:rPr lang="en-US" altLang="en-US" dirty="0">
                <a:solidFill>
                  <a:schemeClr val="tx1"/>
                </a:solidFill>
                <a:latin typeface="Consolas" panose="020B0609020204030204" pitchFamily="49" charset="0"/>
              </a:rPr>
              <a:t>(int </a:t>
            </a:r>
            <a:r>
              <a:rPr lang="en-US" altLang="en-US" dirty="0" err="1">
                <a:solidFill>
                  <a:schemeClr val="tx1"/>
                </a:solidFill>
                <a:latin typeface="Consolas" panose="020B0609020204030204" pitchFamily="49" charset="0"/>
              </a:rPr>
              <a:t>fromIndex</a:t>
            </a:r>
            <a:r>
              <a:rPr lang="en-US" altLang="en-US" dirty="0">
                <a:solidFill>
                  <a:schemeClr val="tx1"/>
                </a:solidFill>
                <a:latin typeface="Consolas" panose="020B0609020204030204" pitchFamily="49" charset="0"/>
              </a:rPr>
              <a:t>, int </a:t>
            </a:r>
            <a:r>
              <a:rPr lang="en-US" altLang="en-US" dirty="0" err="1">
                <a:solidFill>
                  <a:schemeClr val="tx1"/>
                </a:solidFill>
                <a:latin typeface="Consolas" panose="020B0609020204030204" pitchFamily="49" charset="0"/>
              </a:rPr>
              <a:t>toIndex</a:t>
            </a:r>
            <a:r>
              <a:rPr lang="en-US" altLang="en-US" dirty="0">
                <a:solidFill>
                  <a:schemeClr val="tx1"/>
                </a:solidFill>
                <a:latin typeface="Consolas" panose="020B0609020204030204" pitchFamily="49" charset="0"/>
              </a:rPr>
              <a: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pPr marL="0" lvl="0" indent="0" algn="just" rtl="0">
              <a:lnSpc>
                <a:spcPct val="150000"/>
              </a:lnSpc>
              <a:spcBef>
                <a:spcPts val="2400"/>
              </a:spcBef>
              <a:spcAft>
                <a:spcPts val="0"/>
              </a:spcAft>
              <a:buNone/>
            </a:pPr>
            <a:endParaRPr b="1" dirty="0">
              <a:solidFill>
                <a:schemeClr val="dk1"/>
              </a:solidFill>
              <a:latin typeface="Roboto"/>
              <a:ea typeface="Roboto"/>
              <a:cs typeface="Roboto"/>
              <a:sym typeface="Roboto"/>
            </a:endParaRPr>
          </a:p>
          <a:p>
            <a:pPr marL="0" lvl="0" indent="0" algn="just" rtl="0">
              <a:lnSpc>
                <a:spcPct val="100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326" name="Google Shape;326;p4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7" name="Google Shape;327;p4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4"/>
          <p:cNvSpPr txBox="1"/>
          <p:nvPr/>
        </p:nvSpPr>
        <p:spPr>
          <a:xfrm>
            <a:off x="152400" y="285815"/>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1" dirty="0" err="1">
                <a:solidFill>
                  <a:schemeClr val="bg1"/>
                </a:solidFill>
              </a:rPr>
              <a:t>Sublist</a:t>
            </a:r>
            <a:r>
              <a:rPr lang="en-US" sz="2000" b="1" dirty="0">
                <a:solidFill>
                  <a:schemeClr val="bg1"/>
                </a:solidFill>
              </a:rPr>
              <a:t> :</a:t>
            </a:r>
            <a:endParaRPr sz="2000" b="1" dirty="0">
              <a:solidFill>
                <a:schemeClr val="bg1"/>
              </a:solidFill>
            </a:endParaRPr>
          </a:p>
        </p:txBody>
      </p:sp>
      <p:pic>
        <p:nvPicPr>
          <p:cNvPr id="329" name="Google Shape;329;p44"/>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30" name="Google Shape;330;p44"/>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31" name="Google Shape;331;p44"/>
          <p:cNvGraphicFramePr/>
          <p:nvPr>
            <p:extLst>
              <p:ext uri="{D42A27DB-BD31-4B8C-83A1-F6EECF244321}">
                <p14:modId xmlns:p14="http://schemas.microsoft.com/office/powerpoint/2010/main" val="2900945533"/>
              </p:ext>
            </p:extLst>
          </p:nvPr>
        </p:nvGraphicFramePr>
        <p:xfrm>
          <a:off x="1981450" y="3547473"/>
          <a:ext cx="5181100" cy="518170"/>
        </p:xfrm>
        <a:graphic>
          <a:graphicData uri="http://schemas.openxmlformats.org/drawingml/2006/table">
            <a:tbl>
              <a:tblPr firstRow="1" bandRow="1">
                <a:noFill/>
                <a:tableStyleId>{2110E912-E87C-4D53-BA89-C500B38E5636}</a:tableStyleId>
              </a:tblPr>
              <a:tblGrid>
                <a:gridCol w="51811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Consolas"/>
                          <a:ea typeface="Consolas"/>
                          <a:cs typeface="Consolas"/>
                          <a:sym typeface="Consolas"/>
                        </a:rPr>
                        <a:t>List&lt;T&gt; obj = new ArrayList&lt;T&gt;();</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onsolas"/>
                          <a:sym typeface="Consolas"/>
                        </a:rPr>
                        <a:t>List&lt;T&gt; obj1 </a:t>
                      </a:r>
                      <a:r>
                        <a:rPr lang="en" sz="1400" b="0" i="0" u="none" strike="noStrike" cap="none" dirty="0">
                          <a:solidFill>
                            <a:schemeClr val="dk1"/>
                          </a:solidFill>
                          <a:latin typeface="Consolas"/>
                          <a:sym typeface="Consolas"/>
                        </a:rPr>
                        <a:t>=</a:t>
                      </a:r>
                      <a:r>
                        <a:rPr lang="en-US" sz="1400" b="0" i="0" u="none" strike="noStrike" cap="none" dirty="0" err="1">
                          <a:solidFill>
                            <a:schemeClr val="dk1"/>
                          </a:solidFill>
                          <a:latin typeface="Consolas"/>
                          <a:sym typeface="Consolas"/>
                        </a:rPr>
                        <a:t>obj.subList</a:t>
                      </a:r>
                      <a:r>
                        <a:rPr lang="en-US" sz="1400" b="0" i="0" u="none" strike="noStrike" cap="none" dirty="0">
                          <a:solidFill>
                            <a:schemeClr val="dk1"/>
                          </a:solidFill>
                          <a:latin typeface="Consolas"/>
                          <a:sym typeface="Consolas"/>
                        </a:rPr>
                        <a:t>(</a:t>
                      </a:r>
                      <a:r>
                        <a:rPr lang="en-US" sz="1400" b="0" i="0" u="none" strike="noStrike" cap="none" dirty="0" err="1">
                          <a:solidFill>
                            <a:schemeClr val="dk1"/>
                          </a:solidFill>
                          <a:latin typeface="Consolas"/>
                          <a:sym typeface="Consolas"/>
                        </a:rPr>
                        <a:t>fromindex</a:t>
                      </a:r>
                      <a:r>
                        <a:rPr lang="en-US" sz="1400" b="0" i="0" u="none" strike="noStrike" cap="none" dirty="0">
                          <a:solidFill>
                            <a:schemeClr val="dk1"/>
                          </a:solidFill>
                          <a:latin typeface="Consolas"/>
                          <a:sym typeface="Consolas"/>
                        </a:rPr>
                        <a:t>, </a:t>
                      </a:r>
                      <a:r>
                        <a:rPr lang="en-US" sz="1400" b="0" i="0" u="none" strike="noStrike" cap="none" dirty="0" err="1">
                          <a:solidFill>
                            <a:schemeClr val="dk1"/>
                          </a:solidFill>
                          <a:latin typeface="Consolas"/>
                          <a:sym typeface="Consolas"/>
                        </a:rPr>
                        <a:t>toindex</a:t>
                      </a:r>
                      <a:r>
                        <a:rPr lang="en-US" sz="1400" b="0" i="0" u="none" strike="noStrike" cap="none" dirty="0">
                          <a:solidFill>
                            <a:schemeClr val="dk1"/>
                          </a:solidFill>
                          <a:latin typeface="Consolas"/>
                          <a:sym typeface="Consolas"/>
                        </a:rPr>
                        <a:t>);</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ADBCCACA-DDD1-488F-980E-54E1E4CAD407}"/>
              </a:ext>
            </a:extLst>
          </p:cNvPr>
          <p:cNvSpPr>
            <a:spLocks noChangeArrowheads="1"/>
          </p:cNvSpPr>
          <p:nvPr/>
        </p:nvSpPr>
        <p:spPr bwMode="auto">
          <a:xfrm>
            <a:off x="0" y="66063"/>
            <a:ext cx="65" cy="32507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057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body" idx="1"/>
          </p:nvPr>
        </p:nvSpPr>
        <p:spPr>
          <a:xfrm>
            <a:off x="114150" y="766800"/>
            <a:ext cx="8029200" cy="3504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1200"/>
              </a:spcBef>
              <a:spcAft>
                <a:spcPts val="0"/>
              </a:spcAft>
              <a:buSzPts val="1800"/>
              <a:buNone/>
            </a:pPr>
            <a:r>
              <a:rPr lang="en">
                <a:solidFill>
                  <a:schemeClr val="dk1"/>
                </a:solidFill>
                <a:latin typeface="Roboto"/>
                <a:ea typeface="Roboto"/>
                <a:cs typeface="Roboto"/>
                <a:sym typeface="Roboto"/>
              </a:rPr>
              <a:t>Anonymous inner class method to initialize Array List</a:t>
            </a:r>
            <a:endParaRPr>
              <a:solidFill>
                <a:schemeClr val="dk1"/>
              </a:solidFill>
              <a:latin typeface="Roboto"/>
              <a:ea typeface="Roboto"/>
              <a:cs typeface="Roboto"/>
              <a:sym typeface="Roboto"/>
            </a:endParaRPr>
          </a:p>
          <a:p>
            <a:pPr marL="0" lvl="0" indent="457200" algn="just" rtl="0">
              <a:lnSpc>
                <a:spcPct val="100000"/>
              </a:lnSpc>
              <a:spcBef>
                <a:spcPts val="1200"/>
              </a:spcBef>
              <a:spcAft>
                <a:spcPts val="0"/>
              </a:spcAft>
              <a:buSzPts val="1800"/>
              <a:buNone/>
            </a:pPr>
            <a:endParaRPr>
              <a:solidFill>
                <a:schemeClr val="dk1"/>
              </a:solidFill>
              <a:latin typeface="Roboto"/>
              <a:ea typeface="Roboto"/>
              <a:cs typeface="Roboto"/>
              <a:sym typeface="Roboto"/>
            </a:endParaRPr>
          </a:p>
          <a:p>
            <a:pPr marL="0" lvl="0" indent="0" algn="just" rtl="0">
              <a:lnSpc>
                <a:spcPct val="100000"/>
              </a:lnSpc>
              <a:spcBef>
                <a:spcPts val="0"/>
              </a:spcBef>
              <a:spcAft>
                <a:spcPts val="0"/>
              </a:spcAft>
              <a:buSzPts val="1800"/>
              <a:buNone/>
            </a:pPr>
            <a:r>
              <a:rPr lang="en" sz="1600" b="1">
                <a:solidFill>
                  <a:schemeClr val="dk1"/>
                </a:solidFill>
                <a:latin typeface="Roboto"/>
                <a:ea typeface="Roboto"/>
                <a:cs typeface="Roboto"/>
                <a:sym typeface="Roboto"/>
              </a:rPr>
              <a:t>Syntax:</a:t>
            </a:r>
            <a:endParaRPr b="1"/>
          </a:p>
          <a:p>
            <a:pPr marL="0" lvl="0" indent="0" algn="just" rtl="0">
              <a:lnSpc>
                <a:spcPct val="100000"/>
              </a:lnSpc>
              <a:spcBef>
                <a:spcPts val="2400"/>
              </a:spcBef>
              <a:spcAft>
                <a:spcPts val="1200"/>
              </a:spcAft>
              <a:buSzPts val="1800"/>
              <a:buNone/>
            </a:pPr>
            <a:endParaRPr>
              <a:solidFill>
                <a:schemeClr val="dk1"/>
              </a:solidFill>
              <a:latin typeface="Roboto"/>
              <a:ea typeface="Roboto"/>
              <a:cs typeface="Roboto"/>
              <a:sym typeface="Roboto"/>
            </a:endParaRPr>
          </a:p>
        </p:txBody>
      </p:sp>
      <p:sp>
        <p:nvSpPr>
          <p:cNvPr id="304" name="Google Shape;304;p4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5" name="Google Shape;305;p4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2"/>
          <p:cNvSpPr txBox="1"/>
          <p:nvPr/>
        </p:nvSpPr>
        <p:spPr>
          <a:xfrm>
            <a:off x="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ANONYMOUS INNER CLASS METHOD</a:t>
            </a:r>
            <a:endParaRPr sz="1600" b="1" i="0" u="none" strike="noStrike" cap="none">
              <a:solidFill>
                <a:schemeClr val="lt1"/>
              </a:solidFill>
              <a:latin typeface="Roboto"/>
              <a:ea typeface="Roboto"/>
              <a:cs typeface="Roboto"/>
              <a:sym typeface="Roboto"/>
            </a:endParaRPr>
          </a:p>
        </p:txBody>
      </p:sp>
      <p:pic>
        <p:nvPicPr>
          <p:cNvPr id="307" name="Google Shape;307;p4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08" name="Google Shape;308;p42"/>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09" name="Google Shape;309;p42"/>
          <p:cNvGraphicFramePr/>
          <p:nvPr/>
        </p:nvGraphicFramePr>
        <p:xfrm>
          <a:off x="234000" y="1969717"/>
          <a:ext cx="4425550" cy="2011690"/>
        </p:xfrm>
        <a:graphic>
          <a:graphicData uri="http://schemas.openxmlformats.org/drawingml/2006/table">
            <a:tbl>
              <a:tblPr firstRow="1" bandRow="1">
                <a:noFill/>
                <a:tableStyleId>{2110E912-E87C-4D53-BA89-C500B38E5636}</a:tableStyleId>
              </a:tblPr>
              <a:tblGrid>
                <a:gridCol w="4425550">
                  <a:extLst>
                    <a:ext uri="{9D8B030D-6E8A-4147-A177-3AD203B41FA5}">
                      <a16:colId xmlns:a16="http://schemas.microsoft.com/office/drawing/2014/main" val="20000"/>
                    </a:ext>
                  </a:extLst>
                </a:gridCol>
              </a:tblGrid>
              <a:tr h="1571150">
                <a:tc>
                  <a:txBody>
                    <a:bodyPr/>
                    <a:lstStyle/>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ArrayList&lt;T&gt; obj = new ArrayList&lt;T&gt;(){</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add(Object o1);</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add(Object o2);</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add(Object o3);</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t>
                      </a:r>
                      <a:endParaRPr dirty="0">
                        <a:latin typeface="Consolas"/>
                        <a:ea typeface="Consolas"/>
                        <a:cs typeface="Consolas"/>
                        <a:sym typeface="Consolas"/>
                      </a:endParaRPr>
                    </a:p>
                    <a:p>
                      <a:pPr marL="0" marR="0" lvl="0" indent="0" algn="l" rtl="0">
                        <a:lnSpc>
                          <a:spcPct val="100000"/>
                        </a:lnSpc>
                        <a:spcBef>
                          <a:spcPts val="0"/>
                        </a:spcBef>
                        <a:spcAft>
                          <a:spcPts val="0"/>
                        </a:spcAft>
                        <a:buSzPts val="1100"/>
                        <a:buNone/>
                      </a:pPr>
                      <a:r>
                        <a:rPr lang="en" dirty="0">
                          <a:latin typeface="Consolas"/>
                          <a:ea typeface="Consolas"/>
                          <a:cs typeface="Consolas"/>
                          <a:sym typeface="Consolas"/>
                        </a:rPr>
                        <a:t>};</a:t>
                      </a:r>
                      <a:endParaRPr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chemeClr val="lt1"/>
                </a:solidFill>
                <a:latin typeface="Roboto"/>
                <a:ea typeface="Roboto"/>
                <a:cs typeface="Roboto"/>
                <a:sym typeface="Roboto"/>
              </a:rPr>
              <a:t>INITIALIZATION</a:t>
            </a:r>
            <a:endParaRPr sz="1600" b="0" i="0" u="none" strike="noStrike" cap="none">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19" name="Google Shape;319;p43"/>
          <p:cNvGraphicFramePr/>
          <p:nvPr/>
        </p:nvGraphicFramePr>
        <p:xfrm>
          <a:off x="85021" y="996950"/>
          <a:ext cx="6627775" cy="2865130"/>
        </p:xfrm>
        <a:graphic>
          <a:graphicData uri="http://schemas.openxmlformats.org/drawingml/2006/table">
            <a:tbl>
              <a:tblPr firstRow="1" bandRow="1">
                <a:noFill/>
                <a:tableStyleId>{2110E912-E87C-4D53-BA89-C500B38E5636}</a:tableStyleId>
              </a:tblPr>
              <a:tblGrid>
                <a:gridCol w="6627775">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import java.util.*;</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public class InitializationExample2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public static void main(String args[])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ArrayList&lt;String&gt; cities = new ArrayList&lt;String&gt;(){{</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add("Delhi");</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add("Agra");</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add("Chennai");</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System.out.println("Content of Array list cities:"+cities);</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   }</a:t>
                      </a:r>
                      <a:endParaRPr dirty="0"/>
                    </a:p>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a:t>
                      </a:r>
                      <a:endParaRPr dirty="0"/>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20" name="Google Shape;320;p43"/>
          <p:cNvGraphicFramePr/>
          <p:nvPr/>
        </p:nvGraphicFramePr>
        <p:xfrm>
          <a:off x="152400" y="3954159"/>
          <a:ext cx="6560400" cy="518170"/>
        </p:xfrm>
        <a:graphic>
          <a:graphicData uri="http://schemas.openxmlformats.org/drawingml/2006/table">
            <a:tbl>
              <a:tblPr firstRow="1" bandRow="1">
                <a:noFill/>
                <a:tableStyleId>{2110E912-E87C-4D53-BA89-C500B38E5636}</a:tableStyleId>
              </a:tblPr>
              <a:tblGrid>
                <a:gridCol w="65604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nsolas"/>
                          <a:ea typeface="Consolas"/>
                          <a:cs typeface="Consolas"/>
                          <a:sym typeface="Consolas"/>
                        </a:rPr>
                        <a:t>Content of Array list cities:[Delhi, Agra, Chennai]</a:t>
                      </a:r>
                      <a:endParaRPr/>
                    </a:p>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6" descr="Image result for paint splatter ppt background"/>
          <p:cNvPicPr preferRelativeResize="0"/>
          <p:nvPr/>
        </p:nvPicPr>
        <p:blipFill rotWithShape="1">
          <a:blip r:embed="rId3">
            <a:alphaModFix/>
          </a:blip>
          <a:srcRect b="9346"/>
          <a:stretch/>
        </p:blipFill>
        <p:spPr>
          <a:xfrm>
            <a:off x="0" y="-377685"/>
            <a:ext cx="9144001" cy="5521184"/>
          </a:xfrm>
          <a:prstGeom prst="rect">
            <a:avLst/>
          </a:prstGeom>
          <a:noFill/>
          <a:ln>
            <a:noFill/>
          </a:ln>
        </p:spPr>
      </p:pic>
      <p:sp>
        <p:nvSpPr>
          <p:cNvPr id="129" name="Google Shape;129;p26"/>
          <p:cNvSpPr/>
          <p:nvPr/>
        </p:nvSpPr>
        <p:spPr>
          <a:xfrm>
            <a:off x="2794295" y="1051650"/>
            <a:ext cx="3568200" cy="30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Roboto"/>
                <a:ea typeface="Roboto"/>
                <a:cs typeface="Roboto"/>
                <a:sym typeface="Roboto"/>
              </a:rPr>
              <a:t>COLLECTIONS</a:t>
            </a:r>
            <a:endParaRPr sz="4000">
              <a:latin typeface="Roboto"/>
              <a:ea typeface="Roboto"/>
              <a:cs typeface="Roboto"/>
              <a:sym typeface="Roboto"/>
            </a:endParaRPr>
          </a:p>
          <a:p>
            <a:pPr marL="0" lvl="0" indent="0" algn="ctr" rtl="0">
              <a:spcBef>
                <a:spcPts val="0"/>
              </a:spcBef>
              <a:spcAft>
                <a:spcPts val="0"/>
              </a:spcAft>
              <a:buNone/>
            </a:pPr>
            <a:r>
              <a:rPr lang="en" sz="4000">
                <a:latin typeface="Roboto"/>
                <a:ea typeface="Roboto"/>
                <a:cs typeface="Roboto"/>
                <a:sym typeface="Roboto"/>
              </a:rPr>
              <a:t> </a:t>
            </a:r>
            <a:endParaRPr sz="4000">
              <a:latin typeface="Roboto"/>
              <a:ea typeface="Roboto"/>
              <a:cs typeface="Roboto"/>
              <a:sym typeface="Roboto"/>
            </a:endParaRPr>
          </a:p>
          <a:p>
            <a:pPr marL="0" lvl="0" indent="0" algn="ctr" rtl="0">
              <a:spcBef>
                <a:spcPts val="0"/>
              </a:spcBef>
              <a:spcAft>
                <a:spcPts val="0"/>
              </a:spcAft>
              <a:buNone/>
            </a:pPr>
            <a:r>
              <a:rPr lang="en" sz="3000">
                <a:latin typeface="Roboto"/>
                <a:ea typeface="Roboto"/>
                <a:cs typeface="Roboto"/>
                <a:sym typeface="Roboto"/>
              </a:rPr>
              <a:t>IN JAVA</a:t>
            </a:r>
            <a:endParaRPr sz="3000">
              <a:latin typeface="Roboto"/>
              <a:ea typeface="Roboto"/>
              <a:cs typeface="Roboto"/>
              <a:sym typeface="Roboto"/>
            </a:endParaRPr>
          </a:p>
        </p:txBody>
      </p:sp>
      <p:cxnSp>
        <p:nvCxnSpPr>
          <p:cNvPr id="130" name="Google Shape;130;p26"/>
          <p:cNvCxnSpPr/>
          <p:nvPr/>
        </p:nvCxnSpPr>
        <p:spPr>
          <a:xfrm>
            <a:off x="6362495" y="1036496"/>
            <a:ext cx="0" cy="1486500"/>
          </a:xfrm>
          <a:prstGeom prst="straightConnector1">
            <a:avLst/>
          </a:prstGeom>
          <a:noFill/>
          <a:ln w="76200" cap="flat" cmpd="sng">
            <a:solidFill>
              <a:srgbClr val="000000"/>
            </a:solidFill>
            <a:prstDash val="solid"/>
            <a:round/>
            <a:headEnd type="none" w="med" len="med"/>
            <a:tailEnd type="none" w="med" len="med"/>
          </a:ln>
        </p:spPr>
      </p:cxnSp>
      <p:cxnSp>
        <p:nvCxnSpPr>
          <p:cNvPr id="131" name="Google Shape;131;p26"/>
          <p:cNvCxnSpPr/>
          <p:nvPr/>
        </p:nvCxnSpPr>
        <p:spPr>
          <a:xfrm>
            <a:off x="2818672" y="2571750"/>
            <a:ext cx="600" cy="1506900"/>
          </a:xfrm>
          <a:prstGeom prst="straightConnector1">
            <a:avLst/>
          </a:prstGeom>
          <a:noFill/>
          <a:ln w="76200" cap="flat" cmpd="sng">
            <a:solidFill>
              <a:srgbClr val="000000"/>
            </a:solidFill>
            <a:prstDash val="solid"/>
            <a:round/>
            <a:headEnd type="none" w="med" len="med"/>
            <a:tailEnd type="none" w="med" len="med"/>
          </a:ln>
        </p:spPr>
      </p:cxnSp>
      <p:cxnSp>
        <p:nvCxnSpPr>
          <p:cNvPr id="132" name="Google Shape;132;p26"/>
          <p:cNvCxnSpPr/>
          <p:nvPr/>
        </p:nvCxnSpPr>
        <p:spPr>
          <a:xfrm>
            <a:off x="2791146" y="4078650"/>
            <a:ext cx="1730700" cy="0"/>
          </a:xfrm>
          <a:prstGeom prst="straightConnector1">
            <a:avLst/>
          </a:prstGeom>
          <a:noFill/>
          <a:ln w="76200" cap="flat" cmpd="sng">
            <a:solidFill>
              <a:srgbClr val="000000"/>
            </a:solidFill>
            <a:prstDash val="solid"/>
            <a:round/>
            <a:headEnd type="none" w="med" len="med"/>
            <a:tailEnd type="none" w="med" len="med"/>
          </a:ln>
        </p:spPr>
      </p:cxnSp>
      <p:cxnSp>
        <p:nvCxnSpPr>
          <p:cNvPr id="133" name="Google Shape;133;p26"/>
          <p:cNvCxnSpPr/>
          <p:nvPr/>
        </p:nvCxnSpPr>
        <p:spPr>
          <a:xfrm>
            <a:off x="4590583" y="1063838"/>
            <a:ext cx="1784100" cy="0"/>
          </a:xfrm>
          <a:prstGeom prst="straightConnector1">
            <a:avLst/>
          </a:prstGeom>
          <a:noFill/>
          <a:ln w="76200" cap="flat" cmpd="sng">
            <a:solidFill>
              <a:srgbClr val="000000"/>
            </a:solidFill>
            <a:prstDash val="solid"/>
            <a:round/>
            <a:headEnd type="none" w="med" len="med"/>
            <a:tailEnd type="none" w="med" len="med"/>
          </a:ln>
        </p:spPr>
      </p:cxnSp>
      <p:pic>
        <p:nvPicPr>
          <p:cNvPr id="134" name="Google Shape;134;p26" descr="Image result for ethnus"/>
          <p:cNvPicPr preferRelativeResize="0"/>
          <p:nvPr/>
        </p:nvPicPr>
        <p:blipFill>
          <a:blip r:embed="rId4">
            <a:alphaModFix/>
          </a:blip>
          <a:stretch>
            <a:fillRect/>
          </a:stretch>
        </p:blipFill>
        <p:spPr>
          <a:xfrm>
            <a:off x="8267100" y="-76200"/>
            <a:ext cx="914400" cy="914400"/>
          </a:xfrm>
          <a:prstGeom prst="rect">
            <a:avLst/>
          </a:prstGeom>
          <a:noFill/>
          <a:ln>
            <a:noFill/>
          </a:ln>
        </p:spPr>
      </p:pic>
      <p:pic>
        <p:nvPicPr>
          <p:cNvPr id="135" name="Google Shape;135;p26"/>
          <p:cNvPicPr preferRelativeResize="0"/>
          <p:nvPr/>
        </p:nvPicPr>
        <p:blipFill rotWithShape="1">
          <a:blip r:embed="rId5">
            <a:alphaModFix/>
          </a:blip>
          <a:srcRect b="27756"/>
          <a:stretch/>
        </p:blipFill>
        <p:spPr>
          <a:xfrm rot="-1217309">
            <a:off x="8361351" y="4144408"/>
            <a:ext cx="692727" cy="914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19" name="Google Shape;319;p43"/>
          <p:cNvGraphicFramePr/>
          <p:nvPr>
            <p:extLst>
              <p:ext uri="{D42A27DB-BD31-4B8C-83A1-F6EECF244321}">
                <p14:modId xmlns:p14="http://schemas.microsoft.com/office/powerpoint/2010/main" val="3192462383"/>
              </p:ext>
            </p:extLst>
          </p:nvPr>
        </p:nvGraphicFramePr>
        <p:xfrm>
          <a:off x="85021" y="996950"/>
          <a:ext cx="6627775" cy="2438410"/>
        </p:xfrm>
        <a:graphic>
          <a:graphicData uri="http://schemas.openxmlformats.org/drawingml/2006/table">
            <a:tbl>
              <a:tblPr firstRow="1" bandRow="1">
                <a:noFill/>
                <a:tableStyleId>{2110E912-E87C-4D53-BA89-C500B38E5636}</a:tableStyleId>
              </a:tblPr>
              <a:tblGrid>
                <a:gridCol w="6627775">
                  <a:extLst>
                    <a:ext uri="{9D8B030D-6E8A-4147-A177-3AD203B41FA5}">
                      <a16:colId xmlns:a16="http://schemas.microsoft.com/office/drawing/2014/main" val="20000"/>
                    </a:ext>
                  </a:extLst>
                </a:gridCol>
              </a:tblGrid>
              <a:tr h="370850">
                <a:tc>
                  <a:txBody>
                    <a:bodyPr/>
                    <a:lstStyle/>
                    <a:p>
                      <a:pPr fontAlgn="base"/>
                      <a:r>
                        <a:rPr lang="en-US" sz="1400" b="0" i="0" u="none" strike="noStrike" cap="none" dirty="0">
                          <a:solidFill>
                            <a:schemeClr val="dk1"/>
                          </a:solidFill>
                          <a:effectLst/>
                          <a:latin typeface="Arial"/>
                          <a:ea typeface="Arial"/>
                          <a:cs typeface="Arial"/>
                          <a:sym typeface="Arial"/>
                        </a:rPr>
                        <a:t>For this problem, we have 2 types of queries you can perform on a </a:t>
                      </a:r>
                      <a:r>
                        <a:rPr lang="en-US" sz="1400" b="0" i="0" u="none" strike="noStrike" cap="none" dirty="0">
                          <a:solidFill>
                            <a:schemeClr val="dk1"/>
                          </a:solidFill>
                          <a:effectLst/>
                          <a:latin typeface="Arial"/>
                          <a:ea typeface="Arial"/>
                          <a:cs typeface="Arial"/>
                          <a:sym typeface="Arial"/>
                          <a:hlinkClick r:id="rId5"/>
                        </a:rPr>
                        <a:t>List</a:t>
                      </a:r>
                      <a:r>
                        <a:rPr lang="en-US" sz="1400" b="0" i="0" u="none" strike="noStrike" cap="none" dirty="0">
                          <a:solidFill>
                            <a:schemeClr val="dk1"/>
                          </a:solidFill>
                          <a:effectLst/>
                          <a:latin typeface="Arial"/>
                          <a:ea typeface="Arial"/>
                          <a:cs typeface="Arial"/>
                          <a:sym typeface="Arial"/>
                        </a:rPr>
                        <a:t>:</a:t>
                      </a:r>
                    </a:p>
                    <a:p>
                      <a:pPr fontAlgn="base"/>
                      <a:r>
                        <a:rPr lang="en-US" sz="1400" b="0" i="0" u="none" strike="noStrike" cap="none" dirty="0">
                          <a:solidFill>
                            <a:schemeClr val="dk1"/>
                          </a:solidFill>
                          <a:effectLst/>
                          <a:latin typeface="Arial"/>
                          <a:ea typeface="Arial"/>
                          <a:cs typeface="Arial"/>
                          <a:sym typeface="Arial"/>
                        </a:rPr>
                        <a:t>1.Insert y at index x:</a:t>
                      </a:r>
                      <a:br>
                        <a:rPr lang="en-US" sz="1400" b="0" i="0" u="none" strike="noStrike" cap="none" dirty="0">
                          <a:solidFill>
                            <a:schemeClr val="dk1"/>
                          </a:solidFill>
                          <a:effectLst/>
                          <a:latin typeface="Arial"/>
                          <a:ea typeface="Arial"/>
                          <a:cs typeface="Arial"/>
                          <a:sym typeface="Arial"/>
                        </a:rPr>
                      </a:br>
                      <a:r>
                        <a:rPr lang="en-US" sz="1400" b="0" i="0" u="none" strike="noStrike" cap="none" dirty="0">
                          <a:solidFill>
                            <a:schemeClr val="dk1"/>
                          </a:solidFill>
                          <a:effectLst/>
                          <a:latin typeface="Arial"/>
                          <a:ea typeface="Arial"/>
                          <a:cs typeface="Arial"/>
                          <a:sym typeface="Arial"/>
                        </a:rPr>
                        <a:t>Insert</a:t>
                      </a:r>
                    </a:p>
                    <a:p>
                      <a:pPr fontAlgn="base"/>
                      <a:r>
                        <a:rPr lang="en-US" sz="1400" b="0" i="0" u="none" strike="noStrike" cap="none" dirty="0">
                          <a:solidFill>
                            <a:schemeClr val="dk1"/>
                          </a:solidFill>
                          <a:effectLst/>
                          <a:latin typeface="Arial"/>
                          <a:ea typeface="Arial"/>
                          <a:cs typeface="Arial"/>
                          <a:sym typeface="Arial"/>
                        </a:rPr>
                        <a:t> x y</a:t>
                      </a:r>
                    </a:p>
                    <a:p>
                      <a:pPr fontAlgn="base"/>
                      <a:r>
                        <a:rPr lang="en-US" sz="1400" b="0" i="0" u="none" strike="noStrike" cap="none" dirty="0">
                          <a:solidFill>
                            <a:schemeClr val="dk1"/>
                          </a:solidFill>
                          <a:effectLst/>
                          <a:latin typeface="Arial"/>
                          <a:ea typeface="Arial"/>
                          <a:cs typeface="Arial"/>
                          <a:sym typeface="Arial"/>
                        </a:rPr>
                        <a:t>2. Delete the element at index  x:</a:t>
                      </a:r>
                      <a:br>
                        <a:rPr lang="en-US" sz="1400" b="0" i="0" u="none" strike="noStrike" cap="none" dirty="0">
                          <a:solidFill>
                            <a:schemeClr val="dk1"/>
                          </a:solidFill>
                          <a:effectLst/>
                          <a:latin typeface="Arial"/>
                          <a:ea typeface="Arial"/>
                          <a:cs typeface="Arial"/>
                          <a:sym typeface="Arial"/>
                        </a:rPr>
                      </a:br>
                      <a:r>
                        <a:rPr lang="en-US" sz="1400" b="0" i="0" u="none" strike="noStrike" cap="none" dirty="0">
                          <a:solidFill>
                            <a:schemeClr val="dk1"/>
                          </a:solidFill>
                          <a:effectLst/>
                          <a:latin typeface="Arial"/>
                          <a:ea typeface="Arial"/>
                          <a:cs typeface="Arial"/>
                          <a:sym typeface="Arial"/>
                        </a:rPr>
                        <a:t>Delete </a:t>
                      </a:r>
                    </a:p>
                    <a:p>
                      <a:pPr fontAlgn="base"/>
                      <a:r>
                        <a:rPr lang="en-US" sz="1400" b="0" i="0" u="none" strike="noStrike" cap="none" dirty="0">
                          <a:solidFill>
                            <a:schemeClr val="dk1"/>
                          </a:solidFill>
                          <a:effectLst/>
                          <a:latin typeface="Arial"/>
                          <a:ea typeface="Arial"/>
                          <a:cs typeface="Arial"/>
                          <a:sym typeface="Arial"/>
                        </a:rPr>
                        <a:t>x</a:t>
                      </a:r>
                    </a:p>
                    <a:p>
                      <a:pPr fontAlgn="base"/>
                      <a:r>
                        <a:rPr lang="en-US" sz="1400" b="0" i="0" u="none" strike="noStrike" cap="none" dirty="0">
                          <a:solidFill>
                            <a:schemeClr val="dk1"/>
                          </a:solidFill>
                          <a:effectLst/>
                          <a:latin typeface="Arial"/>
                          <a:ea typeface="Arial"/>
                          <a:cs typeface="Arial"/>
                          <a:sym typeface="Arial"/>
                        </a:rPr>
                        <a:t>Given a list L,  of N integers, perform Q  queries on the list. Once all queries are completed, print the modified list as a single line of space-separated integers.</a:t>
                      </a:r>
                    </a:p>
                    <a:p>
                      <a:pPr fontAlgn="base"/>
                      <a:endParaRPr lang="en-US" sz="1400" b="0" i="0" u="none" strike="noStrike" cap="none" dirty="0">
                        <a:solidFill>
                          <a:schemeClr val="dk1"/>
                        </a:solidFill>
                        <a:effectLst/>
                        <a:latin typeface="Arial"/>
                        <a:ea typeface="Arial"/>
                        <a:cs typeface="Arial"/>
                        <a:sym typeface="Arial"/>
                      </a:endParaRPr>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2976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19" name="Google Shape;319;p43"/>
          <p:cNvGraphicFramePr/>
          <p:nvPr>
            <p:extLst>
              <p:ext uri="{D42A27DB-BD31-4B8C-83A1-F6EECF244321}">
                <p14:modId xmlns:p14="http://schemas.microsoft.com/office/powerpoint/2010/main" val="2545486912"/>
              </p:ext>
            </p:extLst>
          </p:nvPr>
        </p:nvGraphicFramePr>
        <p:xfrm>
          <a:off x="85021" y="996950"/>
          <a:ext cx="6627775" cy="2865130"/>
        </p:xfrm>
        <a:graphic>
          <a:graphicData uri="http://schemas.openxmlformats.org/drawingml/2006/table">
            <a:tbl>
              <a:tblPr firstRow="1" bandRow="1">
                <a:noFill/>
                <a:tableStyleId>{2110E912-E87C-4D53-BA89-C500B38E5636}</a:tableStyleId>
              </a:tblPr>
              <a:tblGrid>
                <a:gridCol w="6627775">
                  <a:extLst>
                    <a:ext uri="{9D8B030D-6E8A-4147-A177-3AD203B41FA5}">
                      <a16:colId xmlns:a16="http://schemas.microsoft.com/office/drawing/2014/main" val="20000"/>
                    </a:ext>
                  </a:extLst>
                </a:gridCol>
              </a:tblGrid>
              <a:tr h="370850">
                <a:tc>
                  <a:txBody>
                    <a:bodyPr/>
                    <a:lstStyle/>
                    <a:p>
                      <a:pPr fontAlgn="base"/>
                      <a:r>
                        <a:rPr lang="en-US" sz="1400" b="1" i="0" u="none" strike="noStrike" cap="none" dirty="0">
                          <a:solidFill>
                            <a:schemeClr val="dk1"/>
                          </a:solidFill>
                          <a:effectLst/>
                          <a:latin typeface="Arial"/>
                          <a:ea typeface="Arial"/>
                          <a:cs typeface="Arial"/>
                          <a:sym typeface="Arial"/>
                        </a:rPr>
                        <a:t>Input Format</a:t>
                      </a:r>
                      <a:endParaRPr lang="en-US" sz="1400" b="0" i="0" u="none" strike="noStrike" cap="none" dirty="0">
                        <a:solidFill>
                          <a:schemeClr val="dk1"/>
                        </a:solidFill>
                        <a:effectLst/>
                        <a:latin typeface="Arial"/>
                        <a:ea typeface="Arial"/>
                        <a:cs typeface="Arial"/>
                        <a:sym typeface="Arial"/>
                      </a:endParaRPr>
                    </a:p>
                    <a:p>
                      <a:pPr fontAlgn="base"/>
                      <a:r>
                        <a:rPr lang="en-US" sz="1400" b="0" i="0" u="none" strike="noStrike" cap="none" dirty="0">
                          <a:solidFill>
                            <a:schemeClr val="dk1"/>
                          </a:solidFill>
                          <a:effectLst/>
                          <a:latin typeface="Arial"/>
                          <a:ea typeface="Arial"/>
                          <a:cs typeface="Arial"/>
                          <a:sym typeface="Arial"/>
                        </a:rPr>
                        <a:t>The first line contains an integer, N (the initial number of elements in L ).</a:t>
                      </a:r>
                      <a:br>
                        <a:rPr lang="en-US" sz="1400" b="0" i="0" u="none" strike="noStrike" cap="none" dirty="0">
                          <a:solidFill>
                            <a:schemeClr val="dk1"/>
                          </a:solidFill>
                          <a:effectLst/>
                          <a:latin typeface="Arial"/>
                          <a:ea typeface="Arial"/>
                          <a:cs typeface="Arial"/>
                          <a:sym typeface="Arial"/>
                        </a:rPr>
                      </a:br>
                      <a:r>
                        <a:rPr lang="en-US" sz="1400" b="0" i="0" u="none" strike="noStrike" cap="none" dirty="0">
                          <a:solidFill>
                            <a:schemeClr val="dk1"/>
                          </a:solidFill>
                          <a:effectLst/>
                          <a:latin typeface="Arial"/>
                          <a:ea typeface="Arial"/>
                          <a:cs typeface="Arial"/>
                          <a:sym typeface="Arial"/>
                        </a:rPr>
                        <a:t>The second line contains N  space-separated integers describing L.</a:t>
                      </a:r>
                      <a:br>
                        <a:rPr lang="en-US" sz="1400" b="0" i="0" u="none" strike="noStrike" cap="none" dirty="0">
                          <a:solidFill>
                            <a:schemeClr val="dk1"/>
                          </a:solidFill>
                          <a:effectLst/>
                          <a:latin typeface="Arial"/>
                          <a:ea typeface="Arial"/>
                          <a:cs typeface="Arial"/>
                          <a:sym typeface="Arial"/>
                        </a:rPr>
                      </a:br>
                      <a:r>
                        <a:rPr lang="en-US" sz="1400" b="0" i="0" u="none" strike="noStrike" cap="none" dirty="0">
                          <a:solidFill>
                            <a:schemeClr val="dk1"/>
                          </a:solidFill>
                          <a:effectLst/>
                          <a:latin typeface="Arial"/>
                          <a:ea typeface="Arial"/>
                          <a:cs typeface="Arial"/>
                          <a:sym typeface="Arial"/>
                        </a:rPr>
                        <a:t>The third line contains an integer Q  (the number of queries).</a:t>
                      </a:r>
                      <a:br>
                        <a:rPr lang="en-US" sz="1400" b="0" i="0" u="none" strike="noStrike" cap="none" dirty="0">
                          <a:solidFill>
                            <a:schemeClr val="dk1"/>
                          </a:solidFill>
                          <a:effectLst/>
                          <a:latin typeface="Arial"/>
                          <a:ea typeface="Arial"/>
                          <a:cs typeface="Arial"/>
                          <a:sym typeface="Arial"/>
                        </a:rPr>
                      </a:br>
                      <a:r>
                        <a:rPr lang="en-US" sz="1400" b="0" i="0" u="none" strike="noStrike" cap="none" dirty="0">
                          <a:solidFill>
                            <a:schemeClr val="dk1"/>
                          </a:solidFill>
                          <a:effectLst/>
                          <a:latin typeface="Arial"/>
                          <a:ea typeface="Arial"/>
                          <a:cs typeface="Arial"/>
                          <a:sym typeface="Arial"/>
                        </a:rPr>
                        <a:t>The 2Q subsequent lines describe the queries, and each query is described over two lines:</a:t>
                      </a:r>
                    </a:p>
                    <a:p>
                      <a:pPr marL="285750" indent="-285750" fontAlgn="base">
                        <a:buFont typeface="Arial" panose="020B0604020202020204" pitchFamily="34" charset="0"/>
                        <a:buChar char="•"/>
                      </a:pPr>
                      <a:r>
                        <a:rPr lang="en-US" sz="1400" b="0" i="0" u="none" strike="noStrike" cap="none" dirty="0">
                          <a:solidFill>
                            <a:schemeClr val="dk1"/>
                          </a:solidFill>
                          <a:effectLst/>
                          <a:latin typeface="Arial"/>
                          <a:ea typeface="Arial"/>
                          <a:cs typeface="Arial"/>
                          <a:sym typeface="Arial"/>
                        </a:rPr>
                        <a:t>If the first line of a query contains the String </a:t>
                      </a:r>
                      <a:r>
                        <a:rPr lang="en-US" sz="1400" b="1" i="0" u="none" strike="noStrike" cap="none" dirty="0">
                          <a:solidFill>
                            <a:schemeClr val="dk1"/>
                          </a:solidFill>
                          <a:effectLst/>
                          <a:latin typeface="Arial"/>
                          <a:ea typeface="Arial"/>
                          <a:cs typeface="Arial"/>
                          <a:sym typeface="Arial"/>
                        </a:rPr>
                        <a:t>Insert</a:t>
                      </a:r>
                      <a:r>
                        <a:rPr lang="en-US" sz="1400" b="0" i="0" u="none" strike="noStrike" cap="none" dirty="0">
                          <a:solidFill>
                            <a:schemeClr val="dk1"/>
                          </a:solidFill>
                          <a:effectLst/>
                          <a:latin typeface="Arial"/>
                          <a:ea typeface="Arial"/>
                          <a:cs typeface="Arial"/>
                          <a:sym typeface="Arial"/>
                        </a:rPr>
                        <a:t>, then the second line contains two space separated integers x y , and the value y must be inserted into L  at index x .</a:t>
                      </a:r>
                    </a:p>
                    <a:p>
                      <a:pPr marL="285750" indent="-285750" fontAlgn="base">
                        <a:buFont typeface="Arial" panose="020B0604020202020204" pitchFamily="34" charset="0"/>
                        <a:buChar char="•"/>
                      </a:pPr>
                      <a:r>
                        <a:rPr lang="en-US" sz="1400" b="0" i="0" u="none" strike="noStrike" cap="none" dirty="0">
                          <a:solidFill>
                            <a:schemeClr val="dk1"/>
                          </a:solidFill>
                          <a:effectLst/>
                          <a:latin typeface="Arial"/>
                          <a:ea typeface="Arial"/>
                          <a:cs typeface="Arial"/>
                          <a:sym typeface="Arial"/>
                        </a:rPr>
                        <a:t>If the first line of a query contains the String </a:t>
                      </a:r>
                      <a:r>
                        <a:rPr lang="en-US" sz="1400" b="1" i="0" u="none" strike="noStrike" cap="none" dirty="0">
                          <a:solidFill>
                            <a:schemeClr val="dk1"/>
                          </a:solidFill>
                          <a:effectLst/>
                          <a:latin typeface="Arial"/>
                          <a:ea typeface="Arial"/>
                          <a:cs typeface="Arial"/>
                          <a:sym typeface="Arial"/>
                        </a:rPr>
                        <a:t>Delete</a:t>
                      </a:r>
                      <a:r>
                        <a:rPr lang="en-US" sz="1400" b="0" i="0" u="none" strike="noStrike" cap="none" dirty="0">
                          <a:solidFill>
                            <a:schemeClr val="dk1"/>
                          </a:solidFill>
                          <a:effectLst/>
                          <a:latin typeface="Arial"/>
                          <a:ea typeface="Arial"/>
                          <a:cs typeface="Arial"/>
                          <a:sym typeface="Arial"/>
                        </a:rPr>
                        <a:t>, then the second line contains index x, whose element must be deleted from L .</a:t>
                      </a:r>
                    </a:p>
                    <a:p>
                      <a:pPr marL="0" indent="0" fontAlgn="base">
                        <a:buFont typeface="Arial" panose="020B0604020202020204" pitchFamily="34" charset="0"/>
                        <a:buNone/>
                      </a:pPr>
                      <a:endParaRPr lang="en-US" sz="1400" b="0" i="0" u="none" strike="noStrike" cap="none" dirty="0">
                        <a:solidFill>
                          <a:schemeClr val="dk1"/>
                        </a:solidFill>
                        <a:effectLst/>
                        <a:latin typeface="Arial"/>
                        <a:ea typeface="Arial"/>
                        <a:cs typeface="Arial"/>
                        <a:sym typeface="Arial"/>
                      </a:endParaRPr>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9121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p:pic>
        <p:nvPicPr>
          <p:cNvPr id="3" name="Picture 2">
            <a:extLst>
              <a:ext uri="{FF2B5EF4-FFF2-40B4-BE49-F238E27FC236}">
                <a16:creationId xmlns:a16="http://schemas.microsoft.com/office/drawing/2014/main" id="{3C8CA719-58AA-4EFC-B299-D23FD0F1C1D0}"/>
              </a:ext>
            </a:extLst>
          </p:cNvPr>
          <p:cNvPicPr>
            <a:picLocks noChangeAspect="1"/>
          </p:cNvPicPr>
          <p:nvPr/>
        </p:nvPicPr>
        <p:blipFill>
          <a:blip r:embed="rId5"/>
          <a:stretch>
            <a:fillRect/>
          </a:stretch>
        </p:blipFill>
        <p:spPr>
          <a:xfrm>
            <a:off x="1493333" y="897969"/>
            <a:ext cx="5138475" cy="3941134"/>
          </a:xfrm>
          <a:prstGeom prst="rect">
            <a:avLst/>
          </a:prstGeom>
        </p:spPr>
      </p:pic>
    </p:spTree>
    <p:extLst>
      <p:ext uri="{BB962C8B-B14F-4D97-AF65-F5344CB8AC3E}">
        <p14:creationId xmlns:p14="http://schemas.microsoft.com/office/powerpoint/2010/main" val="4228631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4" name="Text Placeholder 3">
            <a:extLst>
              <a:ext uri="{FF2B5EF4-FFF2-40B4-BE49-F238E27FC236}">
                <a16:creationId xmlns:a16="http://schemas.microsoft.com/office/drawing/2014/main" id="{1452C444-D11A-4C97-AA06-F528948B04CC}"/>
              </a:ext>
            </a:extLst>
          </p:cNvPr>
          <p:cNvSpPr>
            <a:spLocks noGrp="1"/>
          </p:cNvSpPr>
          <p:nvPr>
            <p:ph type="body" idx="2"/>
          </p:nvPr>
        </p:nvSpPr>
        <p:spPr>
          <a:xfrm>
            <a:off x="457200" y="785100"/>
            <a:ext cx="4040100" cy="3809456"/>
          </a:xfrm>
        </p:spPr>
        <p:txBody>
          <a:bodyPr/>
          <a:lstStyle/>
          <a:p>
            <a:pPr marL="76200" indent="0">
              <a:buNone/>
            </a:pPr>
            <a:r>
              <a:rPr lang="en-US" sz="1400" dirty="0">
                <a:latin typeface="+mj-lt"/>
              </a:rPr>
              <a:t>List&lt;Integer&gt; </a:t>
            </a:r>
            <a:r>
              <a:rPr lang="en-US" sz="1400" dirty="0" err="1">
                <a:latin typeface="+mj-lt"/>
              </a:rPr>
              <a:t>i</a:t>
            </a:r>
            <a:r>
              <a:rPr lang="en-US" sz="1400" dirty="0">
                <a:latin typeface="+mj-lt"/>
              </a:rPr>
              <a:t>=new </a:t>
            </a:r>
            <a:r>
              <a:rPr lang="en-US" sz="1400" dirty="0" err="1">
                <a:latin typeface="+mj-lt"/>
              </a:rPr>
              <a:t>ArrayList</a:t>
            </a:r>
            <a:r>
              <a:rPr lang="en-US" sz="1400" dirty="0">
                <a:latin typeface="+mj-lt"/>
              </a:rPr>
              <a:t>&lt;&gt;();</a:t>
            </a:r>
          </a:p>
          <a:p>
            <a:pPr marL="76200" indent="0">
              <a:buNone/>
            </a:pPr>
            <a:r>
              <a:rPr lang="en-US" sz="1400" dirty="0">
                <a:latin typeface="+mj-lt"/>
              </a:rPr>
              <a:t>Scanner </a:t>
            </a:r>
            <a:r>
              <a:rPr lang="en-US" sz="1400" dirty="0" err="1">
                <a:latin typeface="+mj-lt"/>
              </a:rPr>
              <a:t>sc</a:t>
            </a:r>
            <a:r>
              <a:rPr lang="en-US" sz="1400" dirty="0">
                <a:latin typeface="+mj-lt"/>
              </a:rPr>
              <a:t>=new Scanner(System.in);</a:t>
            </a:r>
          </a:p>
          <a:p>
            <a:pPr marL="76200" indent="0">
              <a:buNone/>
            </a:pPr>
            <a:r>
              <a:rPr lang="en-US" sz="1400" dirty="0" err="1">
                <a:latin typeface="+mj-lt"/>
              </a:rPr>
              <a:t>System.out.println</a:t>
            </a:r>
            <a:r>
              <a:rPr lang="en-US" sz="1400" dirty="0">
                <a:latin typeface="+mj-lt"/>
              </a:rPr>
              <a:t>("enter the number of elements ");</a:t>
            </a:r>
          </a:p>
          <a:p>
            <a:pPr marL="76200" indent="0">
              <a:buNone/>
            </a:pPr>
            <a:r>
              <a:rPr lang="en-US" sz="1400" dirty="0">
                <a:latin typeface="+mj-lt"/>
              </a:rPr>
              <a:t>    </a:t>
            </a:r>
            <a:r>
              <a:rPr lang="en-US" sz="1400" dirty="0" err="1">
                <a:latin typeface="+mj-lt"/>
              </a:rPr>
              <a:t>sc.nextInt</a:t>
            </a:r>
            <a:r>
              <a:rPr lang="en-US" sz="1400" dirty="0">
                <a:latin typeface="+mj-lt"/>
              </a:rPr>
              <a:t>();</a:t>
            </a:r>
          </a:p>
          <a:p>
            <a:pPr marL="76200" indent="0">
              <a:buNone/>
            </a:pPr>
            <a:r>
              <a:rPr lang="en-US" sz="1400" dirty="0" err="1">
                <a:latin typeface="+mj-lt"/>
              </a:rPr>
              <a:t>System.out.println</a:t>
            </a:r>
            <a:r>
              <a:rPr lang="en-US" sz="1400" dirty="0">
                <a:latin typeface="+mj-lt"/>
              </a:rPr>
              <a:t>("enter the values");</a:t>
            </a:r>
          </a:p>
          <a:p>
            <a:pPr marL="76200" indent="0">
              <a:buNone/>
            </a:pPr>
            <a:r>
              <a:rPr lang="en-US" sz="1400" dirty="0">
                <a:latin typeface="+mj-lt"/>
              </a:rPr>
              <a:t>while(</a:t>
            </a:r>
            <a:r>
              <a:rPr lang="en-US" sz="1400" dirty="0" err="1">
                <a:latin typeface="+mj-lt"/>
              </a:rPr>
              <a:t>sc.hasNextInt</a:t>
            </a:r>
            <a:r>
              <a:rPr lang="en-US" sz="1400" dirty="0">
                <a:latin typeface="+mj-lt"/>
              </a:rPr>
              <a:t>())</a:t>
            </a:r>
          </a:p>
          <a:p>
            <a:pPr marL="76200" indent="0">
              <a:buNone/>
            </a:pPr>
            <a:r>
              <a:rPr lang="en-US" sz="1400" dirty="0" err="1">
                <a:latin typeface="+mj-lt"/>
              </a:rPr>
              <a:t>i.add</a:t>
            </a:r>
            <a:r>
              <a:rPr lang="en-US" sz="1400" dirty="0">
                <a:latin typeface="+mj-lt"/>
              </a:rPr>
              <a:t>(</a:t>
            </a:r>
            <a:r>
              <a:rPr lang="en-US" sz="1400" dirty="0" err="1">
                <a:latin typeface="+mj-lt"/>
              </a:rPr>
              <a:t>sc.nextInt</a:t>
            </a:r>
            <a:r>
              <a:rPr lang="en-US" sz="1400" dirty="0">
                <a:latin typeface="+mj-lt"/>
              </a:rPr>
              <a:t>());</a:t>
            </a:r>
          </a:p>
          <a:p>
            <a:pPr marL="76200" indent="0">
              <a:buNone/>
            </a:pPr>
            <a:r>
              <a:rPr lang="en-US" sz="1400" dirty="0" err="1">
                <a:latin typeface="+mj-lt"/>
              </a:rPr>
              <a:t>System.out.println</a:t>
            </a:r>
            <a:r>
              <a:rPr lang="en-US" sz="1400" dirty="0">
                <a:latin typeface="+mj-lt"/>
              </a:rPr>
              <a:t>(</a:t>
            </a:r>
            <a:r>
              <a:rPr lang="en-US" sz="1400" dirty="0" err="1">
                <a:latin typeface="+mj-lt"/>
              </a:rPr>
              <a:t>i</a:t>
            </a:r>
            <a:r>
              <a:rPr lang="en-US" sz="1400" dirty="0">
                <a:latin typeface="+mj-lt"/>
              </a:rPr>
              <a:t>);</a:t>
            </a:r>
          </a:p>
          <a:p>
            <a:pPr marL="76200" indent="0">
              <a:buNone/>
            </a:pPr>
            <a:r>
              <a:rPr lang="en-US" sz="1400" dirty="0">
                <a:latin typeface="+mj-lt"/>
              </a:rPr>
              <a:t>Scanner d=new Scanner(System.in);</a:t>
            </a:r>
          </a:p>
          <a:p>
            <a:pPr marL="76200" indent="0">
              <a:buNone/>
            </a:pPr>
            <a:r>
              <a:rPr lang="en-US" sz="1400" dirty="0" err="1">
                <a:latin typeface="+mj-lt"/>
              </a:rPr>
              <a:t>System.out.println</a:t>
            </a:r>
            <a:r>
              <a:rPr lang="en-US" sz="1400" dirty="0">
                <a:latin typeface="+mj-lt"/>
              </a:rPr>
              <a:t>("enter the number of query");</a:t>
            </a:r>
          </a:p>
          <a:p>
            <a:pPr marL="76200" indent="0">
              <a:buNone/>
            </a:pPr>
            <a:r>
              <a:rPr lang="en-US" sz="1400" dirty="0">
                <a:latin typeface="+mj-lt"/>
              </a:rPr>
              <a:t>           </a:t>
            </a:r>
            <a:r>
              <a:rPr lang="en-US" sz="1400" dirty="0" err="1">
                <a:latin typeface="+mj-lt"/>
              </a:rPr>
              <a:t>d.nextInt</a:t>
            </a:r>
            <a:r>
              <a:rPr lang="en-US" sz="1400" dirty="0">
                <a:latin typeface="+mj-lt"/>
              </a:rPr>
              <a:t>();</a:t>
            </a:r>
          </a:p>
          <a:p>
            <a:pPr marL="76200" indent="0">
              <a:buNone/>
            </a:pPr>
            <a:r>
              <a:rPr lang="en-US" sz="1400" dirty="0">
                <a:latin typeface="+mj-lt"/>
              </a:rPr>
              <a:t>           </a:t>
            </a:r>
            <a:r>
              <a:rPr lang="en-US" sz="1400" dirty="0" err="1">
                <a:latin typeface="+mj-lt"/>
              </a:rPr>
              <a:t>System.out.println</a:t>
            </a:r>
            <a:r>
              <a:rPr lang="en-US" sz="1400" dirty="0">
                <a:latin typeface="+mj-lt"/>
              </a:rPr>
              <a:t>("enter the </a:t>
            </a:r>
            <a:r>
              <a:rPr lang="en-US" sz="1400" dirty="0" err="1">
                <a:latin typeface="+mj-lt"/>
              </a:rPr>
              <a:t>qurey</a:t>
            </a:r>
            <a:r>
              <a:rPr lang="en-US" sz="1400" dirty="0">
                <a:latin typeface="+mj-lt"/>
              </a:rPr>
              <a:t>");</a:t>
            </a:r>
          </a:p>
          <a:p>
            <a:pPr marL="76200" indent="0">
              <a:buNone/>
            </a:pPr>
            <a:r>
              <a:rPr lang="en-US" sz="1400" dirty="0">
                <a:latin typeface="+mj-lt"/>
              </a:rPr>
              <a:t>           String s=</a:t>
            </a:r>
            <a:r>
              <a:rPr lang="en-US" sz="1400" dirty="0" err="1">
                <a:latin typeface="+mj-lt"/>
              </a:rPr>
              <a:t>d.next</a:t>
            </a:r>
            <a:r>
              <a:rPr lang="en-US" sz="1400" dirty="0">
                <a:latin typeface="+mj-lt"/>
              </a:rPr>
              <a:t>();</a:t>
            </a:r>
            <a:endParaRPr lang="en-US" sz="1050" dirty="0">
              <a:latin typeface="+mj-lt"/>
            </a:endParaRPr>
          </a:p>
        </p:txBody>
      </p:sp>
      <p:sp>
        <p:nvSpPr>
          <p:cNvPr id="6" name="Text Placeholder 5">
            <a:extLst>
              <a:ext uri="{FF2B5EF4-FFF2-40B4-BE49-F238E27FC236}">
                <a16:creationId xmlns:a16="http://schemas.microsoft.com/office/drawing/2014/main" id="{778F9C4B-3507-4866-99AE-41FDFAB98FF3}"/>
              </a:ext>
            </a:extLst>
          </p:cNvPr>
          <p:cNvSpPr>
            <a:spLocks noGrp="1"/>
          </p:cNvSpPr>
          <p:nvPr>
            <p:ph type="body" idx="4"/>
          </p:nvPr>
        </p:nvSpPr>
        <p:spPr>
          <a:xfrm>
            <a:off x="4645026" y="785100"/>
            <a:ext cx="4041900" cy="3809456"/>
          </a:xfrm>
        </p:spPr>
        <p:txBody>
          <a:bodyPr/>
          <a:lstStyle/>
          <a:p>
            <a:pPr marL="76200" indent="0">
              <a:buNone/>
            </a:pPr>
            <a:r>
              <a:rPr lang="en-US" sz="1400" dirty="0">
                <a:latin typeface="+mj-lt"/>
              </a:rPr>
              <a:t>if(</a:t>
            </a:r>
            <a:r>
              <a:rPr lang="en-US" sz="1400" dirty="0" err="1">
                <a:latin typeface="+mj-lt"/>
              </a:rPr>
              <a:t>s.equals</a:t>
            </a:r>
            <a:r>
              <a:rPr lang="en-US" sz="1400" dirty="0">
                <a:latin typeface="+mj-lt"/>
              </a:rPr>
              <a:t>("insert"){</a:t>
            </a:r>
          </a:p>
          <a:p>
            <a:pPr marL="76200" indent="0">
              <a:buNone/>
            </a:pPr>
            <a:r>
              <a:rPr lang="en-US" sz="1400" dirty="0">
                <a:latin typeface="+mj-lt"/>
              </a:rPr>
              <a:t>           </a:t>
            </a:r>
            <a:r>
              <a:rPr lang="en-US" sz="1400" dirty="0" err="1">
                <a:latin typeface="+mj-lt"/>
              </a:rPr>
              <a:t>System.out.println</a:t>
            </a:r>
            <a:r>
              <a:rPr lang="en-US" sz="1400" dirty="0">
                <a:latin typeface="+mj-lt"/>
              </a:rPr>
              <a:t>("enter the index value");</a:t>
            </a:r>
          </a:p>
          <a:p>
            <a:pPr marL="76200" indent="0">
              <a:buNone/>
            </a:pPr>
            <a:r>
              <a:rPr lang="en-US" sz="1400" dirty="0">
                <a:latin typeface="+mj-lt"/>
              </a:rPr>
              <a:t>           int a=</a:t>
            </a:r>
            <a:r>
              <a:rPr lang="en-US" sz="1400" dirty="0" err="1">
                <a:latin typeface="+mj-lt"/>
              </a:rPr>
              <a:t>d.nextInt</a:t>
            </a:r>
            <a:r>
              <a:rPr lang="en-US" sz="1400" dirty="0">
                <a:latin typeface="+mj-lt"/>
              </a:rPr>
              <a:t>();</a:t>
            </a:r>
          </a:p>
          <a:p>
            <a:pPr marL="76200" indent="0">
              <a:buNone/>
            </a:pPr>
            <a:r>
              <a:rPr lang="en-US" sz="1400" dirty="0">
                <a:latin typeface="+mj-lt"/>
              </a:rPr>
              <a:t>           </a:t>
            </a:r>
            <a:r>
              <a:rPr lang="en-US" sz="1400" dirty="0" err="1">
                <a:latin typeface="+mj-lt"/>
              </a:rPr>
              <a:t>System.out.println</a:t>
            </a:r>
            <a:r>
              <a:rPr lang="en-US" sz="1400" dirty="0">
                <a:latin typeface="+mj-lt"/>
              </a:rPr>
              <a:t>("enter the value");</a:t>
            </a:r>
          </a:p>
          <a:p>
            <a:pPr marL="76200" indent="0">
              <a:buNone/>
            </a:pPr>
            <a:r>
              <a:rPr lang="en-US" sz="1400" dirty="0">
                <a:latin typeface="+mj-lt"/>
              </a:rPr>
              <a:t>           int b=</a:t>
            </a:r>
            <a:r>
              <a:rPr lang="en-US" sz="1400" dirty="0" err="1">
                <a:latin typeface="+mj-lt"/>
              </a:rPr>
              <a:t>d.nextInt</a:t>
            </a:r>
            <a:r>
              <a:rPr lang="en-US" sz="1400" dirty="0">
                <a:latin typeface="+mj-lt"/>
              </a:rPr>
              <a:t>();</a:t>
            </a:r>
          </a:p>
          <a:p>
            <a:pPr marL="76200" indent="0">
              <a:buNone/>
            </a:pPr>
            <a:r>
              <a:rPr lang="en-US" sz="1400" dirty="0">
                <a:latin typeface="+mj-lt"/>
              </a:rPr>
              <a:t>           </a:t>
            </a:r>
            <a:r>
              <a:rPr lang="en-US" sz="1400" dirty="0" err="1">
                <a:latin typeface="+mj-lt"/>
              </a:rPr>
              <a:t>i.add</a:t>
            </a:r>
            <a:r>
              <a:rPr lang="en-US" sz="1400" dirty="0">
                <a:latin typeface="+mj-lt"/>
              </a:rPr>
              <a:t>(</a:t>
            </a:r>
            <a:r>
              <a:rPr lang="en-US" sz="1400" dirty="0" err="1">
                <a:latin typeface="+mj-lt"/>
              </a:rPr>
              <a:t>a,b</a:t>
            </a:r>
            <a:r>
              <a:rPr lang="en-US" sz="1400" dirty="0">
                <a:latin typeface="+mj-lt"/>
              </a:rPr>
              <a:t>);}</a:t>
            </a:r>
          </a:p>
          <a:p>
            <a:pPr marL="76200" indent="0">
              <a:buNone/>
            </a:pPr>
            <a:r>
              <a:rPr lang="en-US" sz="1400" dirty="0">
                <a:latin typeface="+mj-lt"/>
              </a:rPr>
              <a:t>           else{</a:t>
            </a:r>
          </a:p>
          <a:p>
            <a:pPr marL="76200" indent="0">
              <a:buNone/>
            </a:pPr>
            <a:r>
              <a:rPr lang="en-US" sz="1400" dirty="0">
                <a:latin typeface="+mj-lt"/>
              </a:rPr>
              <a:t>           </a:t>
            </a:r>
            <a:r>
              <a:rPr lang="en-US" sz="1400" dirty="0" err="1">
                <a:latin typeface="+mj-lt"/>
              </a:rPr>
              <a:t>System.out.println</a:t>
            </a:r>
            <a:r>
              <a:rPr lang="en-US" sz="1400" dirty="0">
                <a:latin typeface="+mj-lt"/>
              </a:rPr>
              <a:t>("enter the index value to delete");</a:t>
            </a:r>
          </a:p>
          <a:p>
            <a:pPr marL="76200" indent="0">
              <a:buNone/>
            </a:pPr>
            <a:r>
              <a:rPr lang="en-US" sz="1400" dirty="0">
                <a:latin typeface="+mj-lt"/>
              </a:rPr>
              <a:t>           int c=</a:t>
            </a:r>
            <a:r>
              <a:rPr lang="en-US" sz="1400" dirty="0" err="1">
                <a:latin typeface="+mj-lt"/>
              </a:rPr>
              <a:t>d.nextInt</a:t>
            </a:r>
            <a:r>
              <a:rPr lang="en-US" sz="1400" dirty="0">
                <a:latin typeface="+mj-lt"/>
              </a:rPr>
              <a:t>();</a:t>
            </a:r>
          </a:p>
          <a:p>
            <a:pPr marL="76200" indent="0">
              <a:buNone/>
            </a:pPr>
            <a:r>
              <a:rPr lang="en-US" sz="1400" dirty="0">
                <a:latin typeface="+mj-lt"/>
              </a:rPr>
              <a:t>           </a:t>
            </a:r>
            <a:r>
              <a:rPr lang="en-US" sz="1400" dirty="0" err="1">
                <a:latin typeface="+mj-lt"/>
              </a:rPr>
              <a:t>i.remove</a:t>
            </a:r>
            <a:r>
              <a:rPr lang="en-US" sz="1400" dirty="0">
                <a:latin typeface="+mj-lt"/>
              </a:rPr>
              <a:t>(c);}</a:t>
            </a:r>
          </a:p>
          <a:p>
            <a:pPr marL="76200" indent="0">
              <a:buNone/>
            </a:pPr>
            <a:r>
              <a:rPr lang="en-US" sz="1400" dirty="0">
                <a:latin typeface="+mj-lt"/>
              </a:rPr>
              <a:t>           for(int x:i){</a:t>
            </a:r>
          </a:p>
          <a:p>
            <a:pPr marL="76200" indent="0">
              <a:buNone/>
            </a:pPr>
            <a:r>
              <a:rPr lang="en-US" sz="1400" dirty="0" err="1">
                <a:latin typeface="+mj-lt"/>
              </a:rPr>
              <a:t>System.out.print</a:t>
            </a:r>
            <a:r>
              <a:rPr lang="en-US" sz="1400" dirty="0">
                <a:latin typeface="+mj-lt"/>
              </a:rPr>
              <a:t>(x + " " );</a:t>
            </a:r>
          </a:p>
          <a:p>
            <a:pPr marL="76200" indent="0">
              <a:buNone/>
            </a:pPr>
            <a:r>
              <a:rPr lang="en-US" sz="1400" dirty="0">
                <a:latin typeface="+mj-lt"/>
              </a:rPr>
              <a:t>}</a:t>
            </a:r>
            <a:endParaRPr lang="en-US" sz="1050" dirty="0">
              <a:latin typeface="+mj-lt"/>
            </a:endParaRPr>
          </a:p>
        </p:txBody>
      </p:sp>
    </p:spTree>
    <p:extLst>
      <p:ext uri="{BB962C8B-B14F-4D97-AF65-F5344CB8AC3E}">
        <p14:creationId xmlns:p14="http://schemas.microsoft.com/office/powerpoint/2010/main" val="2360140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4" name="Text Placeholder 3">
            <a:extLst>
              <a:ext uri="{FF2B5EF4-FFF2-40B4-BE49-F238E27FC236}">
                <a16:creationId xmlns:a16="http://schemas.microsoft.com/office/drawing/2014/main" id="{1452C444-D11A-4C97-AA06-F528948B04CC}"/>
              </a:ext>
            </a:extLst>
          </p:cNvPr>
          <p:cNvSpPr>
            <a:spLocks noGrp="1"/>
          </p:cNvSpPr>
          <p:nvPr>
            <p:ph type="body" idx="2"/>
          </p:nvPr>
        </p:nvSpPr>
        <p:spPr>
          <a:xfrm>
            <a:off x="457200" y="785100"/>
            <a:ext cx="4040100" cy="3809456"/>
          </a:xfrm>
        </p:spPr>
        <p:txBody>
          <a:bodyPr/>
          <a:lstStyle/>
          <a:p>
            <a:pPr marL="76200" indent="0">
              <a:buNone/>
            </a:pPr>
            <a:endParaRPr lang="en-US" sz="1600" dirty="0">
              <a:latin typeface="+mj-lt"/>
            </a:endParaRPr>
          </a:p>
        </p:txBody>
      </p:sp>
      <p:sp>
        <p:nvSpPr>
          <p:cNvPr id="6" name="Text Placeholder 5">
            <a:extLst>
              <a:ext uri="{FF2B5EF4-FFF2-40B4-BE49-F238E27FC236}">
                <a16:creationId xmlns:a16="http://schemas.microsoft.com/office/drawing/2014/main" id="{778F9C4B-3507-4866-99AE-41FDFAB98FF3}"/>
              </a:ext>
            </a:extLst>
          </p:cNvPr>
          <p:cNvSpPr>
            <a:spLocks noGrp="1"/>
          </p:cNvSpPr>
          <p:nvPr>
            <p:ph type="body" idx="4"/>
          </p:nvPr>
        </p:nvSpPr>
        <p:spPr>
          <a:xfrm>
            <a:off x="4645026" y="785100"/>
            <a:ext cx="4041900" cy="3809456"/>
          </a:xfrm>
        </p:spPr>
        <p:txBody>
          <a:bodyPr/>
          <a:lstStyle/>
          <a:p>
            <a:pPr marL="76200" indent="0">
              <a:buNone/>
            </a:pPr>
            <a:endParaRPr lang="en-US" sz="1600" dirty="0">
              <a:latin typeface="+mj-lt"/>
            </a:endParaRPr>
          </a:p>
        </p:txBody>
      </p:sp>
      <p:pic>
        <p:nvPicPr>
          <p:cNvPr id="7" name="Picture 6">
            <a:extLst>
              <a:ext uri="{FF2B5EF4-FFF2-40B4-BE49-F238E27FC236}">
                <a16:creationId xmlns:a16="http://schemas.microsoft.com/office/drawing/2014/main" id="{AD956F61-2D9A-42B7-B83C-10EB1B58F596}"/>
              </a:ext>
            </a:extLst>
          </p:cNvPr>
          <p:cNvPicPr>
            <a:picLocks noChangeAspect="1"/>
          </p:cNvPicPr>
          <p:nvPr/>
        </p:nvPicPr>
        <p:blipFill>
          <a:blip r:embed="rId5"/>
          <a:stretch>
            <a:fillRect/>
          </a:stretch>
        </p:blipFill>
        <p:spPr>
          <a:xfrm>
            <a:off x="0" y="805724"/>
            <a:ext cx="4528734" cy="3809454"/>
          </a:xfrm>
          <a:prstGeom prst="rect">
            <a:avLst/>
          </a:prstGeom>
        </p:spPr>
      </p:pic>
      <p:pic>
        <p:nvPicPr>
          <p:cNvPr id="9" name="Picture 8">
            <a:extLst>
              <a:ext uri="{FF2B5EF4-FFF2-40B4-BE49-F238E27FC236}">
                <a16:creationId xmlns:a16="http://schemas.microsoft.com/office/drawing/2014/main" id="{8B3C1A1A-3092-4090-BE65-274DA98826BC}"/>
              </a:ext>
            </a:extLst>
          </p:cNvPr>
          <p:cNvPicPr>
            <a:picLocks noChangeAspect="1"/>
          </p:cNvPicPr>
          <p:nvPr/>
        </p:nvPicPr>
        <p:blipFill>
          <a:blip r:embed="rId6"/>
          <a:stretch>
            <a:fillRect/>
          </a:stretch>
        </p:blipFill>
        <p:spPr>
          <a:xfrm>
            <a:off x="4229099" y="805724"/>
            <a:ext cx="4512635" cy="3809455"/>
          </a:xfrm>
          <a:prstGeom prst="rect">
            <a:avLst/>
          </a:prstGeom>
        </p:spPr>
      </p:pic>
    </p:spTree>
    <p:extLst>
      <p:ext uri="{BB962C8B-B14F-4D97-AF65-F5344CB8AC3E}">
        <p14:creationId xmlns:p14="http://schemas.microsoft.com/office/powerpoint/2010/main" val="2148965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mc:AlternateContent xmlns:mc="http://schemas.openxmlformats.org/markup-compatibility/2006" xmlns:a14="http://schemas.microsoft.com/office/drawing/2010/main">
        <mc:Choice Requires="a14">
          <p:graphicFrame>
            <p:nvGraphicFramePr>
              <p:cNvPr id="319" name="Google Shape;319;p43"/>
              <p:cNvGraphicFramePr/>
              <p:nvPr>
                <p:extLst>
                  <p:ext uri="{D42A27DB-BD31-4B8C-83A1-F6EECF244321}">
                    <p14:modId xmlns:p14="http://schemas.microsoft.com/office/powerpoint/2010/main" val="2477955037"/>
                  </p:ext>
                </p:extLst>
              </p:nvPr>
            </p:nvGraphicFramePr>
            <p:xfrm>
              <a:off x="85021" y="996950"/>
              <a:ext cx="6627775" cy="2445903"/>
            </p:xfrm>
            <a:graphic>
              <a:graphicData uri="http://schemas.openxmlformats.org/drawingml/2006/table">
                <a:tbl>
                  <a:tblPr firstRow="1" bandRow="1">
                    <a:noFill/>
                    <a:tableStyleId>{2110E912-E87C-4D53-BA89-C500B38E5636}</a:tableStyleId>
                  </a:tblPr>
                  <a:tblGrid>
                    <a:gridCol w="6627775">
                      <a:extLst>
                        <a:ext uri="{9D8B030D-6E8A-4147-A177-3AD203B41FA5}">
                          <a16:colId xmlns:a16="http://schemas.microsoft.com/office/drawing/2014/main" val="20000"/>
                        </a:ext>
                      </a:extLst>
                    </a:gridCol>
                  </a:tblGrid>
                  <a:tr h="370850">
                    <a:tc>
                      <a:txBody>
                        <a:bodyPr/>
                        <a:lstStyle/>
                        <a:p>
                          <a:pPr fontAlgn="base"/>
                          <a:r>
                            <a:rPr lang="en-US" sz="1400" b="0" i="0" u="none" strike="noStrike" cap="none" dirty="0">
                              <a:solidFill>
                                <a:schemeClr val="dk1"/>
                              </a:solidFill>
                              <a:effectLst/>
                              <a:latin typeface="Arial"/>
                              <a:ea typeface="Arial"/>
                              <a:cs typeface="Arial"/>
                              <a:sym typeface="Arial"/>
                            </a:rPr>
                            <a:t>You are given n lines. In each line there are zero or more integers. You need to answer a few queries where you need to tell the number located in </a:t>
                          </a:r>
                          <a14:m>
                            <m:oMath xmlns:m="http://schemas.openxmlformats.org/officeDocument/2006/math">
                              <m:sSup>
                                <m:sSupPr>
                                  <m:ctrlPr>
                                    <a:rPr lang="en-US" sz="1400" b="0" i="1" u="none" strike="noStrike" cap="none" smtClean="0">
                                      <a:solidFill>
                                        <a:schemeClr val="dk1"/>
                                      </a:solidFill>
                                      <a:effectLst/>
                                      <a:latin typeface="Cambria Math" panose="02040503050406030204" pitchFamily="18" charset="0"/>
                                      <a:cs typeface="Arial"/>
                                      <a:sym typeface="Arial"/>
                                    </a:rPr>
                                  </m:ctrlPr>
                                </m:sSupPr>
                                <m:e>
                                  <m:r>
                                    <a:rPr lang="en-US" sz="1400" b="0" i="1" u="none" strike="noStrike" cap="none" smtClean="0">
                                      <a:solidFill>
                                        <a:schemeClr val="dk1"/>
                                      </a:solidFill>
                                      <a:effectLst/>
                                      <a:latin typeface="Cambria Math" panose="02040503050406030204" pitchFamily="18" charset="0"/>
                                      <a:cs typeface="Arial"/>
                                      <a:sym typeface="Arial"/>
                                    </a:rPr>
                                    <m:t>𝑦</m:t>
                                  </m:r>
                                </m:e>
                                <m:sup>
                                  <m:r>
                                    <a:rPr lang="en-US" sz="1400" b="0" i="1" u="none" strike="noStrike" cap="none" smtClean="0">
                                      <a:solidFill>
                                        <a:schemeClr val="dk1"/>
                                      </a:solidFill>
                                      <a:effectLst/>
                                      <a:latin typeface="Cambria Math" panose="02040503050406030204" pitchFamily="18" charset="0"/>
                                      <a:cs typeface="Arial"/>
                                      <a:sym typeface="Arial"/>
                                    </a:rPr>
                                    <m:t>𝑡h</m:t>
                                  </m:r>
                                </m:sup>
                              </m:sSup>
                            </m:oMath>
                          </a14:m>
                          <a:r>
                            <a:rPr lang="en-US" sz="1400" b="0" i="0" u="none" strike="noStrike" cap="none" dirty="0">
                              <a:solidFill>
                                <a:schemeClr val="dk1"/>
                              </a:solidFill>
                              <a:effectLst/>
                              <a:latin typeface="Arial"/>
                              <a:ea typeface="Arial"/>
                              <a:cs typeface="Arial"/>
                              <a:sym typeface="Arial"/>
                            </a:rPr>
                            <a:t> position of </a:t>
                          </a:r>
                          <a14:m>
                            <m:oMath xmlns:m="http://schemas.openxmlformats.org/officeDocument/2006/math">
                              <m:sSup>
                                <m:sSupPr>
                                  <m:ctrlPr>
                                    <a:rPr lang="en-US" sz="1400" b="0" i="1" u="none" strike="noStrike" cap="none" smtClean="0">
                                      <a:solidFill>
                                        <a:schemeClr val="dk1"/>
                                      </a:solidFill>
                                      <a:effectLst/>
                                      <a:latin typeface="Cambria Math" panose="02040503050406030204" pitchFamily="18" charset="0"/>
                                      <a:cs typeface="Arial"/>
                                      <a:sym typeface="Arial"/>
                                    </a:rPr>
                                  </m:ctrlPr>
                                </m:sSupPr>
                                <m:e>
                                  <m:r>
                                    <a:rPr lang="en-US" sz="1400" b="0" i="1" u="none" strike="noStrike" cap="none" smtClean="0">
                                      <a:solidFill>
                                        <a:schemeClr val="dk1"/>
                                      </a:solidFill>
                                      <a:effectLst/>
                                      <a:latin typeface="Cambria Math" panose="02040503050406030204" pitchFamily="18" charset="0"/>
                                      <a:cs typeface="Arial"/>
                                      <a:sym typeface="Arial"/>
                                    </a:rPr>
                                    <m:t>𝑥</m:t>
                                  </m:r>
                                </m:e>
                                <m:sup>
                                  <m:r>
                                    <a:rPr lang="en-US" sz="1400" b="0" i="1" u="none" strike="noStrike" cap="none" smtClean="0">
                                      <a:solidFill>
                                        <a:schemeClr val="dk1"/>
                                      </a:solidFill>
                                      <a:effectLst/>
                                      <a:latin typeface="Cambria Math" panose="02040503050406030204" pitchFamily="18" charset="0"/>
                                      <a:cs typeface="Arial"/>
                                      <a:sym typeface="Arial"/>
                                    </a:rPr>
                                    <m:t>𝑡h</m:t>
                                  </m:r>
                                </m:sup>
                              </m:sSup>
                            </m:oMath>
                          </a14:m>
                          <a:r>
                            <a:rPr lang="en-US" sz="1400" b="0" i="0" u="none" strike="noStrike" cap="none" dirty="0">
                              <a:solidFill>
                                <a:schemeClr val="dk1"/>
                              </a:solidFill>
                              <a:effectLst/>
                              <a:latin typeface="Arial"/>
                              <a:ea typeface="Arial"/>
                              <a:cs typeface="Arial"/>
                              <a:sym typeface="Arial"/>
                            </a:rPr>
                            <a:t> line.</a:t>
                          </a:r>
                          <a:br>
                            <a:rPr lang="en-US" sz="1400" b="0" i="0" u="none" strike="noStrike" cap="none" dirty="0">
                              <a:solidFill>
                                <a:schemeClr val="dk1"/>
                              </a:solidFill>
                              <a:effectLst/>
                              <a:latin typeface="Arial"/>
                              <a:ea typeface="Arial"/>
                              <a:cs typeface="Arial"/>
                              <a:sym typeface="Arial"/>
                            </a:rPr>
                          </a:br>
                          <a:r>
                            <a:rPr lang="en-US" sz="1400" b="0" i="0" u="none" strike="noStrike" cap="none" dirty="0">
                              <a:solidFill>
                                <a:schemeClr val="dk1"/>
                              </a:solidFill>
                              <a:effectLst/>
                              <a:latin typeface="Arial"/>
                              <a:ea typeface="Arial"/>
                              <a:cs typeface="Arial"/>
                              <a:sym typeface="Arial"/>
                            </a:rPr>
                            <a:t>Take your input from System.in.</a:t>
                          </a:r>
                        </a:p>
                        <a:p>
                          <a:pPr fontAlgn="base"/>
                          <a:endParaRPr lang="en-US" sz="1400" b="1" i="0" u="none" strike="noStrike" cap="none" dirty="0">
                            <a:solidFill>
                              <a:schemeClr val="dk1"/>
                            </a:solidFill>
                            <a:effectLst/>
                            <a:latin typeface="Arial"/>
                            <a:ea typeface="Arial"/>
                            <a:cs typeface="Arial"/>
                            <a:sym typeface="Arial"/>
                          </a:endParaRPr>
                        </a:p>
                        <a:p>
                          <a:pPr fontAlgn="base"/>
                          <a:r>
                            <a:rPr lang="en-US" sz="1400" b="1" i="0" u="none" strike="noStrike" cap="none" dirty="0">
                              <a:solidFill>
                                <a:schemeClr val="dk1"/>
                              </a:solidFill>
                              <a:effectLst/>
                              <a:latin typeface="Arial"/>
                              <a:ea typeface="Arial"/>
                              <a:cs typeface="Arial"/>
                              <a:sym typeface="Arial"/>
                            </a:rPr>
                            <a:t>Input Format</a:t>
                          </a:r>
                          <a:br>
                            <a:rPr lang="en-US" dirty="0"/>
                          </a:br>
                          <a:r>
                            <a:rPr lang="en-US" sz="1400" b="0" i="0" u="none" strike="noStrike" cap="none" dirty="0">
                              <a:solidFill>
                                <a:schemeClr val="dk1"/>
                              </a:solidFill>
                              <a:effectLst/>
                              <a:latin typeface="Arial"/>
                              <a:ea typeface="Arial"/>
                              <a:cs typeface="Arial"/>
                              <a:sym typeface="Arial"/>
                            </a:rPr>
                            <a:t>The first line has an integer n . In each of the next n lines there will be an integer d denoting number of integers on that line and then there will be d space-separated integers. In the next line there will be an integer q denoting number of queries. Each query will consist of two integers x and y .</a:t>
                          </a:r>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mc:Choice>
        <mc:Fallback xmlns="">
          <p:graphicFrame>
            <p:nvGraphicFramePr>
              <p:cNvPr id="319" name="Google Shape;319;p43"/>
              <p:cNvGraphicFramePr/>
              <p:nvPr>
                <p:extLst>
                  <p:ext uri="{D42A27DB-BD31-4B8C-83A1-F6EECF244321}">
                    <p14:modId xmlns:p14="http://schemas.microsoft.com/office/powerpoint/2010/main" val="2477955037"/>
                  </p:ext>
                </p:extLst>
              </p:nvPr>
            </p:nvGraphicFramePr>
            <p:xfrm>
              <a:off x="85021" y="996950"/>
              <a:ext cx="6627775" cy="2445903"/>
            </p:xfrm>
            <a:graphic>
              <a:graphicData uri="http://schemas.openxmlformats.org/drawingml/2006/table">
                <a:tbl>
                  <a:tblPr firstRow="1" bandRow="1">
                    <a:noFill/>
                    <a:tableStyleId>{2110E912-E87C-4D53-BA89-C500B38E5636}</a:tableStyleId>
                  </a:tblPr>
                  <a:tblGrid>
                    <a:gridCol w="6627775">
                      <a:extLst>
                        <a:ext uri="{9D8B030D-6E8A-4147-A177-3AD203B41FA5}">
                          <a16:colId xmlns:a16="http://schemas.microsoft.com/office/drawing/2014/main" val="20000"/>
                        </a:ext>
                      </a:extLst>
                    </a:gridCol>
                  </a:tblGrid>
                  <a:tr h="2445903">
                    <a:tc>
                      <a:txBody>
                        <a:bodyPr/>
                        <a:lstStyle/>
                        <a:p>
                          <a:endParaRPr lang="en-US"/>
                        </a:p>
                      </a:txBody>
                      <a:tcPr marL="91450" marR="91450" marT="45725" marB="45725">
                        <a:blipFill>
                          <a:blip r:embed="rId5"/>
                          <a:stretch>
                            <a:fillRect l="-92" t="-249" r="-184" b="-498"/>
                          </a:stretch>
                        </a:blipFill>
                      </a:tcPr>
                    </a:tc>
                    <a:extLst>
                      <a:ext uri="{0D108BD9-81ED-4DB2-BD59-A6C34878D82A}">
                        <a16:rowId xmlns:a16="http://schemas.microsoft.com/office/drawing/2014/main" val="10000"/>
                      </a:ext>
                    </a:extLst>
                  </a:tr>
                </a:tbl>
              </a:graphicData>
            </a:graphic>
          </p:graphicFrame>
        </mc:Fallback>
      </mc:AlternateContent>
    </p:spTree>
    <p:extLst>
      <p:ext uri="{BB962C8B-B14F-4D97-AF65-F5344CB8AC3E}">
        <p14:creationId xmlns:p14="http://schemas.microsoft.com/office/powerpoint/2010/main" val="1955117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mc:AlternateContent xmlns:mc="http://schemas.openxmlformats.org/markup-compatibility/2006" xmlns:a14="http://schemas.microsoft.com/office/drawing/2010/main">
        <mc:Choice Requires="a14">
          <p:graphicFrame>
            <p:nvGraphicFramePr>
              <p:cNvPr id="319" name="Google Shape;319;p43"/>
              <p:cNvGraphicFramePr/>
              <p:nvPr>
                <p:extLst>
                  <p:ext uri="{D42A27DB-BD31-4B8C-83A1-F6EECF244321}">
                    <p14:modId xmlns:p14="http://schemas.microsoft.com/office/powerpoint/2010/main" val="52704491"/>
                  </p:ext>
                </p:extLst>
              </p:nvPr>
            </p:nvGraphicFramePr>
            <p:xfrm>
              <a:off x="579696" y="869311"/>
              <a:ext cx="6627775" cy="3852591"/>
            </p:xfrm>
            <a:graphic>
              <a:graphicData uri="http://schemas.openxmlformats.org/drawingml/2006/table">
                <a:tbl>
                  <a:tblPr firstRow="1" bandRow="1">
                    <a:noFill/>
                    <a:tableStyleId>{2110E912-E87C-4D53-BA89-C500B38E5636}</a:tableStyleId>
                  </a:tblPr>
                  <a:tblGrid>
                    <a:gridCol w="6627775">
                      <a:extLst>
                        <a:ext uri="{9D8B030D-6E8A-4147-A177-3AD203B41FA5}">
                          <a16:colId xmlns:a16="http://schemas.microsoft.com/office/drawing/2014/main" val="20000"/>
                        </a:ext>
                      </a:extLst>
                    </a:gridCol>
                  </a:tblGrid>
                  <a:tr h="3852591">
                    <a:tc>
                      <a:txBody>
                        <a:bodyPr/>
                        <a:lstStyle/>
                        <a:p>
                          <a:pPr marL="0" marR="0" lvl="0" indent="0" algn="l" rtl="0">
                            <a:lnSpc>
                              <a:spcPct val="100000"/>
                            </a:lnSpc>
                            <a:spcBef>
                              <a:spcPts val="0"/>
                            </a:spcBef>
                            <a:spcAft>
                              <a:spcPts val="0"/>
                            </a:spcAft>
                            <a:buNone/>
                          </a:pPr>
                          <a:r>
                            <a:rPr lang="en-US" sz="1400" b="1" i="0" u="none" strike="noStrike" cap="none" dirty="0">
                              <a:solidFill>
                                <a:schemeClr val="dk1"/>
                              </a:solidFill>
                              <a:effectLst/>
                              <a:latin typeface="Arial"/>
                              <a:ea typeface="Arial"/>
                              <a:cs typeface="Arial"/>
                              <a:sym typeface="Arial"/>
                            </a:rPr>
                            <a:t>Output Format</a:t>
                          </a:r>
                          <a:br>
                            <a:rPr lang="en-US" dirty="0"/>
                          </a:br>
                          <a:r>
                            <a:rPr lang="en-US" sz="1400" b="0" i="0" u="none" strike="noStrike" cap="none" dirty="0">
                              <a:solidFill>
                                <a:schemeClr val="dk1"/>
                              </a:solidFill>
                              <a:effectLst/>
                              <a:latin typeface="Arial"/>
                              <a:ea typeface="Arial"/>
                              <a:cs typeface="Arial"/>
                              <a:sym typeface="Arial"/>
                            </a:rPr>
                            <a:t>In each line, output the number located in </a:t>
                          </a:r>
                          <a14:m>
                            <m:oMath xmlns:m="http://schemas.openxmlformats.org/officeDocument/2006/math">
                              <m:sSup>
                                <m:sSupPr>
                                  <m:ctrlPr>
                                    <a:rPr lang="en-US" sz="1400" b="0" i="1" u="none" strike="noStrike" cap="none" smtClean="0">
                                      <a:solidFill>
                                        <a:schemeClr val="dk1"/>
                                      </a:solidFill>
                                      <a:effectLst/>
                                      <a:latin typeface="Cambria Math" panose="02040503050406030204" pitchFamily="18" charset="0"/>
                                      <a:cs typeface="Arial"/>
                                      <a:sym typeface="Arial"/>
                                    </a:rPr>
                                  </m:ctrlPr>
                                </m:sSupPr>
                                <m:e>
                                  <m:r>
                                    <a:rPr lang="en-US" sz="1400" b="0" i="1" u="none" strike="noStrike" cap="none" smtClean="0">
                                      <a:solidFill>
                                        <a:schemeClr val="dk1"/>
                                      </a:solidFill>
                                      <a:effectLst/>
                                      <a:latin typeface="Cambria Math" panose="02040503050406030204" pitchFamily="18" charset="0"/>
                                      <a:cs typeface="Arial"/>
                                      <a:sym typeface="Arial"/>
                                    </a:rPr>
                                    <m:t>𝑦</m:t>
                                  </m:r>
                                </m:e>
                                <m:sup>
                                  <m:r>
                                    <a:rPr lang="en-US" sz="1400" b="0" i="1" u="none" strike="noStrike" cap="none" smtClean="0">
                                      <a:solidFill>
                                        <a:schemeClr val="dk1"/>
                                      </a:solidFill>
                                      <a:effectLst/>
                                      <a:latin typeface="Cambria Math" panose="02040503050406030204" pitchFamily="18" charset="0"/>
                                      <a:cs typeface="Arial"/>
                                      <a:sym typeface="Arial"/>
                                    </a:rPr>
                                    <m:t>𝑡h</m:t>
                                  </m:r>
                                </m:sup>
                              </m:sSup>
                            </m:oMath>
                          </a14:m>
                          <a:r>
                            <a:rPr lang="en-US" sz="1400" b="0" i="0" u="none" strike="noStrike" cap="none" dirty="0">
                              <a:solidFill>
                                <a:schemeClr val="dk1"/>
                              </a:solidFill>
                              <a:effectLst/>
                              <a:latin typeface="Arial"/>
                              <a:ea typeface="Arial"/>
                              <a:cs typeface="Arial"/>
                              <a:sym typeface="Arial"/>
                            </a:rPr>
                            <a:t>  position of </a:t>
                          </a:r>
                          <a14:m>
                            <m:oMath xmlns:m="http://schemas.openxmlformats.org/officeDocument/2006/math">
                              <m:sSup>
                                <m:sSupPr>
                                  <m:ctrlPr>
                                    <a:rPr lang="en-US" sz="1400" b="0" i="1" u="none" strike="noStrike" cap="none" smtClean="0">
                                      <a:solidFill>
                                        <a:schemeClr val="dk1"/>
                                      </a:solidFill>
                                      <a:effectLst/>
                                      <a:latin typeface="Cambria Math" panose="02040503050406030204" pitchFamily="18" charset="0"/>
                                      <a:cs typeface="Arial"/>
                                      <a:sym typeface="Arial"/>
                                    </a:rPr>
                                  </m:ctrlPr>
                                </m:sSupPr>
                                <m:e>
                                  <m:r>
                                    <a:rPr lang="en-US" sz="1400" b="0" i="1" u="none" strike="noStrike" cap="none" smtClean="0">
                                      <a:solidFill>
                                        <a:schemeClr val="dk1"/>
                                      </a:solidFill>
                                      <a:effectLst/>
                                      <a:latin typeface="Cambria Math" panose="02040503050406030204" pitchFamily="18" charset="0"/>
                                      <a:cs typeface="Arial"/>
                                      <a:sym typeface="Arial"/>
                                    </a:rPr>
                                    <m:t>𝑥</m:t>
                                  </m:r>
                                </m:e>
                                <m:sup>
                                  <m:r>
                                    <a:rPr lang="en-US" sz="1400" b="0" i="1" u="none" strike="noStrike" cap="none" smtClean="0">
                                      <a:solidFill>
                                        <a:schemeClr val="dk1"/>
                                      </a:solidFill>
                                      <a:effectLst/>
                                      <a:latin typeface="Cambria Math" panose="02040503050406030204" pitchFamily="18" charset="0"/>
                                      <a:cs typeface="Arial"/>
                                      <a:sym typeface="Arial"/>
                                    </a:rPr>
                                    <m:t>𝑡h</m:t>
                                  </m:r>
                                </m:sup>
                              </m:sSup>
                            </m:oMath>
                          </a14:m>
                          <a:r>
                            <a:rPr lang="en-US" sz="1400" b="0" i="0" u="none" strike="noStrike" cap="none" dirty="0">
                              <a:solidFill>
                                <a:schemeClr val="dk1"/>
                              </a:solidFill>
                              <a:effectLst/>
                              <a:latin typeface="Arial"/>
                              <a:ea typeface="Arial"/>
                              <a:cs typeface="Arial"/>
                              <a:sym typeface="Arial"/>
                            </a:rPr>
                            <a:t>  line. If there is no such position, just print "ERROR!“</a:t>
                          </a:r>
                        </a:p>
                        <a:p>
                          <a:pPr marL="0" marR="0" lvl="0" indent="0" algn="l" rtl="0">
                            <a:lnSpc>
                              <a:spcPct val="100000"/>
                            </a:lnSpc>
                            <a:spcBef>
                              <a:spcPts val="0"/>
                            </a:spcBef>
                            <a:spcAft>
                              <a:spcPts val="0"/>
                            </a:spcAft>
                            <a:buNone/>
                          </a:pPr>
                          <a:endParaRPr lang="en-US" sz="1400" b="1" i="0" u="none" strike="noStrike" cap="none" dirty="0">
                            <a:solidFill>
                              <a:schemeClr val="dk1"/>
                            </a:solidFill>
                            <a:effectLst/>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dirty="0">
                              <a:solidFill>
                                <a:schemeClr val="dk1"/>
                              </a:solidFill>
                              <a:effectLst/>
                              <a:latin typeface="Arial"/>
                              <a:ea typeface="Arial"/>
                              <a:cs typeface="Arial"/>
                              <a:sym typeface="Arial"/>
                            </a:rPr>
                            <a:t>Sample Input:</a:t>
                          </a:r>
                        </a:p>
                        <a:p>
                          <a:pPr marL="0" marR="0" lvl="0" indent="0" algn="l" rtl="0">
                            <a:lnSpc>
                              <a:spcPct val="100000"/>
                            </a:lnSpc>
                            <a:spcBef>
                              <a:spcPts val="0"/>
                            </a:spcBef>
                            <a:spcAft>
                              <a:spcPts val="0"/>
                            </a:spcAft>
                            <a:buNone/>
                          </a:pPr>
                          <a:r>
                            <a:rPr lang="en-US" dirty="0"/>
                            <a:t>5 </a:t>
                          </a:r>
                        </a:p>
                        <a:p>
                          <a:pPr marL="0" marR="0" lvl="0" indent="0" algn="l" rtl="0">
                            <a:lnSpc>
                              <a:spcPct val="100000"/>
                            </a:lnSpc>
                            <a:spcBef>
                              <a:spcPts val="0"/>
                            </a:spcBef>
                            <a:spcAft>
                              <a:spcPts val="0"/>
                            </a:spcAft>
                            <a:buNone/>
                          </a:pPr>
                          <a:r>
                            <a:rPr lang="en-US" dirty="0"/>
                            <a:t>5 41 77 74 22 44</a:t>
                          </a:r>
                        </a:p>
                        <a:p>
                          <a:pPr marL="0" marR="0" lvl="0" indent="0" algn="l" rtl="0">
                            <a:lnSpc>
                              <a:spcPct val="100000"/>
                            </a:lnSpc>
                            <a:spcBef>
                              <a:spcPts val="0"/>
                            </a:spcBef>
                            <a:spcAft>
                              <a:spcPts val="0"/>
                            </a:spcAft>
                            <a:buNone/>
                          </a:pPr>
                          <a:r>
                            <a:rPr lang="en-US" dirty="0"/>
                            <a:t>1 12 </a:t>
                          </a:r>
                        </a:p>
                        <a:p>
                          <a:pPr marL="0" marR="0" lvl="0" indent="0" algn="l" rtl="0">
                            <a:lnSpc>
                              <a:spcPct val="100000"/>
                            </a:lnSpc>
                            <a:spcBef>
                              <a:spcPts val="0"/>
                            </a:spcBef>
                            <a:spcAft>
                              <a:spcPts val="0"/>
                            </a:spcAft>
                            <a:buNone/>
                          </a:pPr>
                          <a:r>
                            <a:rPr lang="en-US" dirty="0"/>
                            <a:t>4 37 34 36 52 </a:t>
                          </a:r>
                        </a:p>
                        <a:p>
                          <a:pPr marL="0" marR="0" lvl="0" indent="0" algn="l" rtl="0">
                            <a:lnSpc>
                              <a:spcPct val="100000"/>
                            </a:lnSpc>
                            <a:spcBef>
                              <a:spcPts val="0"/>
                            </a:spcBef>
                            <a:spcAft>
                              <a:spcPts val="0"/>
                            </a:spcAft>
                            <a:buNone/>
                          </a:pPr>
                          <a:r>
                            <a:rPr lang="en-US" dirty="0"/>
                            <a:t>0 </a:t>
                          </a:r>
                        </a:p>
                        <a:p>
                          <a:pPr marL="0" marR="0" lvl="0" indent="0" algn="l" rtl="0">
                            <a:lnSpc>
                              <a:spcPct val="100000"/>
                            </a:lnSpc>
                            <a:spcBef>
                              <a:spcPts val="0"/>
                            </a:spcBef>
                            <a:spcAft>
                              <a:spcPts val="0"/>
                            </a:spcAft>
                            <a:buNone/>
                          </a:pPr>
                          <a:r>
                            <a:rPr lang="en-US" dirty="0"/>
                            <a:t>3 20 22 33 </a:t>
                          </a:r>
                        </a:p>
                        <a:p>
                          <a:pPr marL="0" marR="0" lvl="0" indent="0" algn="l" rtl="0">
                            <a:lnSpc>
                              <a:spcPct val="100000"/>
                            </a:lnSpc>
                            <a:spcBef>
                              <a:spcPts val="0"/>
                            </a:spcBef>
                            <a:spcAft>
                              <a:spcPts val="0"/>
                            </a:spcAft>
                            <a:buNone/>
                          </a:pPr>
                          <a:r>
                            <a:rPr lang="en-US" dirty="0"/>
                            <a:t>5 </a:t>
                          </a:r>
                        </a:p>
                        <a:p>
                          <a:pPr marL="0" marR="0" lvl="0" indent="0" algn="l" rtl="0">
                            <a:lnSpc>
                              <a:spcPct val="100000"/>
                            </a:lnSpc>
                            <a:spcBef>
                              <a:spcPts val="0"/>
                            </a:spcBef>
                            <a:spcAft>
                              <a:spcPts val="0"/>
                            </a:spcAft>
                            <a:buNone/>
                          </a:pPr>
                          <a:r>
                            <a:rPr lang="en-US" dirty="0"/>
                            <a:t>1 3 </a:t>
                          </a:r>
                        </a:p>
                        <a:p>
                          <a:pPr marL="0" marR="0" lvl="0" indent="0" algn="l" rtl="0">
                            <a:lnSpc>
                              <a:spcPct val="100000"/>
                            </a:lnSpc>
                            <a:spcBef>
                              <a:spcPts val="0"/>
                            </a:spcBef>
                            <a:spcAft>
                              <a:spcPts val="0"/>
                            </a:spcAft>
                            <a:buNone/>
                          </a:pPr>
                          <a:r>
                            <a:rPr lang="en-US" dirty="0"/>
                            <a:t>3 4</a:t>
                          </a:r>
                        </a:p>
                        <a:p>
                          <a:pPr marL="0" marR="0" lvl="0" indent="0" algn="l" rtl="0">
                            <a:lnSpc>
                              <a:spcPct val="100000"/>
                            </a:lnSpc>
                            <a:spcBef>
                              <a:spcPts val="0"/>
                            </a:spcBef>
                            <a:spcAft>
                              <a:spcPts val="0"/>
                            </a:spcAft>
                            <a:buNone/>
                          </a:pPr>
                          <a:r>
                            <a:rPr lang="en-US" dirty="0"/>
                            <a:t>3 1 </a:t>
                          </a:r>
                        </a:p>
                        <a:p>
                          <a:pPr marL="0" marR="0" lvl="0" indent="0" algn="l" rtl="0">
                            <a:lnSpc>
                              <a:spcPct val="100000"/>
                            </a:lnSpc>
                            <a:spcBef>
                              <a:spcPts val="0"/>
                            </a:spcBef>
                            <a:spcAft>
                              <a:spcPts val="0"/>
                            </a:spcAft>
                            <a:buNone/>
                          </a:pPr>
                          <a:r>
                            <a:rPr lang="en-US" dirty="0"/>
                            <a:t>4 3</a:t>
                          </a:r>
                        </a:p>
                        <a:p>
                          <a:pPr marL="0" marR="0" lvl="0" indent="0" algn="l" rtl="0">
                            <a:lnSpc>
                              <a:spcPct val="100000"/>
                            </a:lnSpc>
                            <a:spcBef>
                              <a:spcPts val="0"/>
                            </a:spcBef>
                            <a:spcAft>
                              <a:spcPts val="0"/>
                            </a:spcAft>
                            <a:buNone/>
                          </a:pPr>
                          <a:r>
                            <a:rPr lang="en-US" dirty="0"/>
                            <a:t>5 5</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mc:Choice>
        <mc:Fallback xmlns="">
          <p:graphicFrame>
            <p:nvGraphicFramePr>
              <p:cNvPr id="319" name="Google Shape;319;p43"/>
              <p:cNvGraphicFramePr/>
              <p:nvPr>
                <p:extLst>
                  <p:ext uri="{D42A27DB-BD31-4B8C-83A1-F6EECF244321}">
                    <p14:modId xmlns:p14="http://schemas.microsoft.com/office/powerpoint/2010/main" val="52704491"/>
                  </p:ext>
                </p:extLst>
              </p:nvPr>
            </p:nvGraphicFramePr>
            <p:xfrm>
              <a:off x="579696" y="869311"/>
              <a:ext cx="6627775" cy="3852591"/>
            </p:xfrm>
            <a:graphic>
              <a:graphicData uri="http://schemas.openxmlformats.org/drawingml/2006/table">
                <a:tbl>
                  <a:tblPr firstRow="1" bandRow="1">
                    <a:noFill/>
                    <a:tableStyleId>{2110E912-E87C-4D53-BA89-C500B38E5636}</a:tableStyleId>
                  </a:tblPr>
                  <a:tblGrid>
                    <a:gridCol w="6627775">
                      <a:extLst>
                        <a:ext uri="{9D8B030D-6E8A-4147-A177-3AD203B41FA5}">
                          <a16:colId xmlns:a16="http://schemas.microsoft.com/office/drawing/2014/main" val="20000"/>
                        </a:ext>
                      </a:extLst>
                    </a:gridCol>
                  </a:tblGrid>
                  <a:tr h="3852591">
                    <a:tc>
                      <a:txBody>
                        <a:bodyPr/>
                        <a:lstStyle/>
                        <a:p>
                          <a:endParaRPr lang="en-US"/>
                        </a:p>
                      </a:txBody>
                      <a:tcPr marL="91450" marR="91450" marT="45725" marB="45725">
                        <a:blipFill>
                          <a:blip r:embed="rId5"/>
                          <a:stretch>
                            <a:fillRect l="-92" t="-158" r="-184" b="-316"/>
                          </a:stretch>
                        </a:blipFill>
                      </a:tcPr>
                    </a:tc>
                    <a:extLst>
                      <a:ext uri="{0D108BD9-81ED-4DB2-BD59-A6C34878D82A}">
                        <a16:rowId xmlns:a16="http://schemas.microsoft.com/office/drawing/2014/main" val="10000"/>
                      </a:ext>
                    </a:extLst>
                  </a:tr>
                </a:tbl>
              </a:graphicData>
            </a:graphic>
          </p:graphicFrame>
        </mc:Fallback>
      </mc:AlternateContent>
      <p:pic>
        <p:nvPicPr>
          <p:cNvPr id="3" name="Picture 2">
            <a:extLst>
              <a:ext uri="{FF2B5EF4-FFF2-40B4-BE49-F238E27FC236}">
                <a16:creationId xmlns:a16="http://schemas.microsoft.com/office/drawing/2014/main" id="{BA7CA722-8058-4F2E-BD5D-168CDC50C6C1}"/>
              </a:ext>
            </a:extLst>
          </p:cNvPr>
          <p:cNvPicPr>
            <a:picLocks noChangeAspect="1"/>
          </p:cNvPicPr>
          <p:nvPr/>
        </p:nvPicPr>
        <p:blipFill>
          <a:blip r:embed="rId6"/>
          <a:stretch>
            <a:fillRect/>
          </a:stretch>
        </p:blipFill>
        <p:spPr>
          <a:xfrm>
            <a:off x="3675443" y="1607597"/>
            <a:ext cx="2822794" cy="2666592"/>
          </a:xfrm>
          <a:prstGeom prst="rect">
            <a:avLst/>
          </a:prstGeom>
        </p:spPr>
      </p:pic>
    </p:spTree>
    <p:extLst>
      <p:ext uri="{BB962C8B-B14F-4D97-AF65-F5344CB8AC3E}">
        <p14:creationId xmlns:p14="http://schemas.microsoft.com/office/powerpoint/2010/main" val="2952896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Program :</a:t>
            </a:r>
            <a:endParaRPr sz="1600" b="0" i="0" u="none" strike="noStrike" cap="none" dirty="0">
              <a:solidFill>
                <a:schemeClr val="lt1"/>
              </a:solidFill>
              <a:latin typeface="Roboto"/>
              <a:ea typeface="Roboto"/>
              <a:cs typeface="Roboto"/>
              <a:sym typeface="Roboto"/>
            </a:endParaRPr>
          </a:p>
        </p:txBody>
      </p:sp>
      <p:pic>
        <p:nvPicPr>
          <p:cNvPr id="317" name="Google Shape;317;p4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18" name="Google Shape;318;p43"/>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4" name="Text Placeholder 3">
            <a:extLst>
              <a:ext uri="{FF2B5EF4-FFF2-40B4-BE49-F238E27FC236}">
                <a16:creationId xmlns:a16="http://schemas.microsoft.com/office/drawing/2014/main" id="{1452C444-D11A-4C97-AA06-F528948B04CC}"/>
              </a:ext>
            </a:extLst>
          </p:cNvPr>
          <p:cNvSpPr>
            <a:spLocks noGrp="1"/>
          </p:cNvSpPr>
          <p:nvPr>
            <p:ph type="body" idx="2"/>
          </p:nvPr>
        </p:nvSpPr>
        <p:spPr>
          <a:xfrm>
            <a:off x="59961" y="785100"/>
            <a:ext cx="4759377" cy="3809456"/>
          </a:xfrm>
        </p:spPr>
        <p:txBody>
          <a:bodyPr/>
          <a:lstStyle/>
          <a:p>
            <a:pPr marL="76200" indent="0">
              <a:buNone/>
            </a:pPr>
            <a:r>
              <a:rPr lang="en-US" sz="1400" dirty="0"/>
              <a:t>Scanner </a:t>
            </a:r>
            <a:r>
              <a:rPr lang="en-US" sz="1400" dirty="0" err="1"/>
              <a:t>sc</a:t>
            </a:r>
            <a:r>
              <a:rPr lang="en-US" sz="1400" dirty="0"/>
              <a:t> = new Scanner(System.</a:t>
            </a:r>
            <a:r>
              <a:rPr lang="en-US" sz="1400" i="1" dirty="0"/>
              <a:t>in);</a:t>
            </a:r>
          </a:p>
          <a:p>
            <a:pPr marL="76200" indent="0">
              <a:buNone/>
            </a:pPr>
            <a:r>
              <a:rPr lang="en-US" sz="1400" dirty="0"/>
              <a:t>    int </a:t>
            </a:r>
            <a:r>
              <a:rPr lang="en-US" sz="1400" dirty="0" err="1"/>
              <a:t>numLines</a:t>
            </a:r>
            <a:r>
              <a:rPr lang="en-US" sz="1400" dirty="0"/>
              <a:t> = </a:t>
            </a:r>
            <a:r>
              <a:rPr lang="en-US" sz="1400" dirty="0" err="1"/>
              <a:t>sc.nextInt</a:t>
            </a:r>
            <a:r>
              <a:rPr lang="en-US" sz="1400" dirty="0"/>
              <a:t>();</a:t>
            </a:r>
          </a:p>
          <a:p>
            <a:pPr marL="76200" indent="0">
              <a:buNone/>
            </a:pPr>
            <a:r>
              <a:rPr lang="en-US" sz="1400" dirty="0"/>
              <a:t>    </a:t>
            </a:r>
            <a:r>
              <a:rPr lang="en-US" sz="1400" dirty="0" err="1"/>
              <a:t>ArrayList</a:t>
            </a:r>
            <a:r>
              <a:rPr lang="en-US" sz="1400" dirty="0"/>
              <a:t>&lt;</a:t>
            </a:r>
            <a:r>
              <a:rPr lang="en-US" sz="1400" dirty="0" err="1"/>
              <a:t>ArrayList</a:t>
            </a:r>
            <a:r>
              <a:rPr lang="en-US" sz="1400" dirty="0"/>
              <a:t>&gt; </a:t>
            </a:r>
            <a:r>
              <a:rPr lang="en-US" sz="1400" dirty="0" err="1"/>
              <a:t>listArray</a:t>
            </a:r>
            <a:r>
              <a:rPr lang="en-US" sz="1400" dirty="0"/>
              <a:t> = new </a:t>
            </a:r>
            <a:r>
              <a:rPr lang="en-US" sz="1400" dirty="0" err="1"/>
              <a:t>ArrayList</a:t>
            </a:r>
            <a:r>
              <a:rPr lang="en-US" sz="1400" dirty="0"/>
              <a:t>&lt;</a:t>
            </a:r>
            <a:r>
              <a:rPr lang="en-US" sz="1400" dirty="0" err="1"/>
              <a:t>ArrayList</a:t>
            </a:r>
            <a:r>
              <a:rPr lang="en-US" sz="1400" dirty="0"/>
              <a:t>&gt;();</a:t>
            </a:r>
          </a:p>
          <a:p>
            <a:pPr marL="76200" indent="0">
              <a:buNone/>
            </a:pPr>
            <a:r>
              <a:rPr lang="nn-NO" sz="1400" dirty="0"/>
              <a:t>    for(int i = 0;i&lt;numLines;i++){</a:t>
            </a:r>
          </a:p>
          <a:p>
            <a:pPr marL="76200" indent="0">
              <a:buNone/>
            </a:pPr>
            <a:r>
              <a:rPr lang="en-US" sz="1400" dirty="0"/>
              <a:t>        int </a:t>
            </a:r>
            <a:r>
              <a:rPr lang="en-US" sz="1400" dirty="0" err="1"/>
              <a:t>numOfIntegers</a:t>
            </a:r>
            <a:r>
              <a:rPr lang="en-US" sz="1400" dirty="0"/>
              <a:t> = </a:t>
            </a:r>
            <a:r>
              <a:rPr lang="en-US" sz="1400" dirty="0" err="1"/>
              <a:t>sc.nextInt</a:t>
            </a:r>
            <a:r>
              <a:rPr lang="en-US" sz="1400" dirty="0"/>
              <a:t>();</a:t>
            </a:r>
          </a:p>
          <a:p>
            <a:pPr marL="76200" indent="0">
              <a:buNone/>
            </a:pPr>
            <a:r>
              <a:rPr lang="en-US" sz="1400" dirty="0"/>
              <a:t>        </a:t>
            </a:r>
            <a:r>
              <a:rPr lang="en-US" sz="1400" dirty="0" err="1"/>
              <a:t>ArrayList</a:t>
            </a:r>
            <a:r>
              <a:rPr lang="en-US" sz="1400" dirty="0"/>
              <a:t>&lt;Integer&gt; </a:t>
            </a:r>
            <a:r>
              <a:rPr lang="en-US" sz="1400" dirty="0" err="1"/>
              <a:t>intArrayList</a:t>
            </a:r>
            <a:r>
              <a:rPr lang="en-US" sz="1400" dirty="0"/>
              <a:t> =  new </a:t>
            </a:r>
            <a:r>
              <a:rPr lang="en-US" sz="1400" dirty="0" err="1"/>
              <a:t>ArrayList</a:t>
            </a:r>
            <a:r>
              <a:rPr lang="en-US" sz="1400" dirty="0"/>
              <a:t>&lt;Integer&gt;();</a:t>
            </a:r>
          </a:p>
          <a:p>
            <a:pPr marL="76200" indent="0">
              <a:buNone/>
            </a:pPr>
            <a:r>
              <a:rPr lang="en-US" sz="1400" dirty="0"/>
              <a:t>        for(int j=0;j&lt;</a:t>
            </a:r>
            <a:r>
              <a:rPr lang="en-US" sz="1400" dirty="0" err="1"/>
              <a:t>numOfIntegers;j</a:t>
            </a:r>
            <a:r>
              <a:rPr lang="en-US" sz="1400" dirty="0"/>
              <a:t>++){</a:t>
            </a:r>
          </a:p>
          <a:p>
            <a:pPr marL="76200" indent="0">
              <a:buNone/>
            </a:pPr>
            <a:r>
              <a:rPr lang="en-US" sz="1400" dirty="0"/>
              <a:t>            </a:t>
            </a:r>
            <a:r>
              <a:rPr lang="en-US" sz="1400" dirty="0" err="1"/>
              <a:t>intArrayList.add</a:t>
            </a:r>
            <a:r>
              <a:rPr lang="en-US" sz="1400" dirty="0"/>
              <a:t>(</a:t>
            </a:r>
            <a:r>
              <a:rPr lang="en-US" sz="1400" dirty="0" err="1"/>
              <a:t>sc.nextInt</a:t>
            </a:r>
            <a:r>
              <a:rPr lang="en-US" sz="1400" dirty="0"/>
              <a:t>());</a:t>
            </a:r>
          </a:p>
          <a:p>
            <a:pPr marL="76200" indent="0">
              <a:buNone/>
            </a:pPr>
            <a:r>
              <a:rPr lang="en-US" sz="1400" dirty="0"/>
              <a:t>        }</a:t>
            </a:r>
          </a:p>
          <a:p>
            <a:pPr marL="76200" indent="0">
              <a:buNone/>
            </a:pPr>
            <a:r>
              <a:rPr lang="en-US" sz="1400" dirty="0"/>
              <a:t>        </a:t>
            </a:r>
            <a:r>
              <a:rPr lang="en-US" sz="1400" dirty="0" err="1"/>
              <a:t>listArray.add</a:t>
            </a:r>
            <a:r>
              <a:rPr lang="en-US" sz="1400" dirty="0"/>
              <a:t>(</a:t>
            </a:r>
            <a:r>
              <a:rPr lang="en-US" sz="1400" dirty="0" err="1"/>
              <a:t>intArrayList</a:t>
            </a:r>
            <a:r>
              <a:rPr lang="en-US" sz="1400" dirty="0"/>
              <a:t>);</a:t>
            </a:r>
          </a:p>
          <a:p>
            <a:pPr marL="76200" indent="0">
              <a:buNone/>
            </a:pPr>
            <a:r>
              <a:rPr lang="en-US" sz="1400" dirty="0"/>
              <a:t>    }</a:t>
            </a:r>
          </a:p>
          <a:p>
            <a:pPr marL="76200" indent="0">
              <a:buNone/>
            </a:pPr>
            <a:endParaRPr lang="en-US" sz="700" dirty="0">
              <a:latin typeface="+mj-lt"/>
            </a:endParaRPr>
          </a:p>
        </p:txBody>
      </p:sp>
      <p:sp>
        <p:nvSpPr>
          <p:cNvPr id="6" name="Text Placeholder 5">
            <a:extLst>
              <a:ext uri="{FF2B5EF4-FFF2-40B4-BE49-F238E27FC236}">
                <a16:creationId xmlns:a16="http://schemas.microsoft.com/office/drawing/2014/main" id="{778F9C4B-3507-4866-99AE-41FDFAB98FF3}"/>
              </a:ext>
            </a:extLst>
          </p:cNvPr>
          <p:cNvSpPr>
            <a:spLocks noGrp="1"/>
          </p:cNvSpPr>
          <p:nvPr>
            <p:ph type="body" idx="4"/>
          </p:nvPr>
        </p:nvSpPr>
        <p:spPr>
          <a:xfrm>
            <a:off x="4392119" y="785100"/>
            <a:ext cx="4691920" cy="3809456"/>
          </a:xfrm>
        </p:spPr>
        <p:txBody>
          <a:bodyPr/>
          <a:lstStyle/>
          <a:p>
            <a:pPr marL="76200" indent="0">
              <a:buNone/>
            </a:pPr>
            <a:r>
              <a:rPr lang="en-US" sz="1600" dirty="0"/>
              <a:t> int </a:t>
            </a:r>
            <a:r>
              <a:rPr lang="en-US" sz="1600" dirty="0" err="1"/>
              <a:t>numQueries</a:t>
            </a:r>
            <a:r>
              <a:rPr lang="en-US" sz="1600" dirty="0"/>
              <a:t> =</a:t>
            </a:r>
            <a:r>
              <a:rPr lang="en-US" sz="1600" dirty="0" err="1"/>
              <a:t>sc.nextInt</a:t>
            </a:r>
            <a:r>
              <a:rPr lang="en-US" sz="1600" dirty="0"/>
              <a:t>();</a:t>
            </a:r>
          </a:p>
          <a:p>
            <a:pPr marL="76200" indent="0">
              <a:buNone/>
            </a:pPr>
            <a:r>
              <a:rPr lang="nn-NO" sz="1600" dirty="0"/>
              <a:t>    for(int i=0;i&lt;numQueries;i++){</a:t>
            </a:r>
          </a:p>
          <a:p>
            <a:pPr marL="76200" indent="0">
              <a:buNone/>
            </a:pPr>
            <a:r>
              <a:rPr lang="en-US" sz="1600" dirty="0"/>
              <a:t>        int x = sc.nextInt-1();</a:t>
            </a:r>
          </a:p>
          <a:p>
            <a:pPr marL="76200" indent="0">
              <a:buNone/>
            </a:pPr>
            <a:r>
              <a:rPr lang="en-US" sz="1600" dirty="0"/>
              <a:t>        int y = sc.nextInt-1();</a:t>
            </a:r>
          </a:p>
          <a:p>
            <a:pPr marL="76200" indent="0">
              <a:buNone/>
            </a:pPr>
            <a:r>
              <a:rPr lang="en-US" sz="1600" dirty="0"/>
              <a:t>        </a:t>
            </a:r>
            <a:r>
              <a:rPr lang="en-US" sz="1600" dirty="0" err="1"/>
              <a:t>sc.nextLine</a:t>
            </a:r>
            <a:r>
              <a:rPr lang="en-US" sz="1600" dirty="0"/>
              <a:t>();</a:t>
            </a:r>
          </a:p>
          <a:p>
            <a:pPr marL="76200" indent="0">
              <a:buNone/>
            </a:pPr>
            <a:r>
              <a:rPr lang="en-US" sz="1600" dirty="0"/>
              <a:t>        if(x&lt;</a:t>
            </a:r>
            <a:r>
              <a:rPr lang="en-US" sz="1600" dirty="0" err="1"/>
              <a:t>listArray.size</a:t>
            </a:r>
            <a:r>
              <a:rPr lang="en-US" sz="1600" dirty="0"/>
              <a:t>() &amp;&amp; y&lt;</a:t>
            </a:r>
            <a:r>
              <a:rPr lang="en-US" sz="1600" dirty="0" err="1"/>
              <a:t>listArray.get</a:t>
            </a:r>
            <a:r>
              <a:rPr lang="en-US" sz="1600" dirty="0"/>
              <a:t>(x).size()){</a:t>
            </a:r>
          </a:p>
          <a:p>
            <a:pPr marL="76200" indent="0">
              <a:buNone/>
            </a:pPr>
            <a:r>
              <a:rPr lang="en-US" sz="1600" dirty="0"/>
              <a:t>            </a:t>
            </a:r>
            <a:r>
              <a:rPr lang="en-US" sz="1600" dirty="0" err="1"/>
              <a:t>System.</a:t>
            </a:r>
            <a:r>
              <a:rPr lang="en-US" sz="1600" i="1" dirty="0" err="1"/>
              <a:t>out.println</a:t>
            </a:r>
            <a:r>
              <a:rPr lang="en-US" sz="1600" i="1" dirty="0"/>
              <a:t>(</a:t>
            </a:r>
            <a:r>
              <a:rPr lang="en-US" sz="1600" i="1" dirty="0" err="1"/>
              <a:t>listArray.get</a:t>
            </a:r>
            <a:r>
              <a:rPr lang="en-US" sz="1600" i="1" dirty="0"/>
              <a:t>(x).get(y));</a:t>
            </a:r>
          </a:p>
          <a:p>
            <a:pPr marL="76200" indent="0">
              <a:buNone/>
            </a:pPr>
            <a:r>
              <a:rPr lang="en-US" sz="1600" dirty="0"/>
              <a:t>        }else{</a:t>
            </a:r>
          </a:p>
          <a:p>
            <a:pPr marL="76200" indent="0">
              <a:buNone/>
            </a:pPr>
            <a:r>
              <a:rPr lang="en-US" sz="1600" dirty="0"/>
              <a:t>                </a:t>
            </a:r>
            <a:r>
              <a:rPr lang="en-US" sz="1600" dirty="0" err="1"/>
              <a:t>System.</a:t>
            </a:r>
            <a:r>
              <a:rPr lang="en-US" sz="1600" i="1" dirty="0" err="1"/>
              <a:t>out.println</a:t>
            </a:r>
            <a:r>
              <a:rPr lang="en-US" sz="1600" i="1" dirty="0"/>
              <a:t>("ERROR!");</a:t>
            </a:r>
          </a:p>
          <a:p>
            <a:pPr marL="76200" indent="0">
              <a:buNone/>
            </a:pPr>
            <a:r>
              <a:rPr lang="en-US" sz="1600" dirty="0"/>
              <a:t>            }</a:t>
            </a:r>
          </a:p>
          <a:p>
            <a:pPr marL="76200" indent="0">
              <a:buNone/>
            </a:pPr>
            <a:r>
              <a:rPr lang="en-US" sz="1600" dirty="0"/>
              <a:t>    }</a:t>
            </a:r>
            <a:endParaRPr lang="en-US" sz="1600" dirty="0">
              <a:latin typeface="+mj-lt"/>
            </a:endParaRPr>
          </a:p>
        </p:txBody>
      </p:sp>
    </p:spTree>
    <p:extLst>
      <p:ext uri="{BB962C8B-B14F-4D97-AF65-F5344CB8AC3E}">
        <p14:creationId xmlns:p14="http://schemas.microsoft.com/office/powerpoint/2010/main" val="4134607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body" idx="1"/>
          </p:nvPr>
        </p:nvSpPr>
        <p:spPr>
          <a:xfrm>
            <a:off x="311700" y="2243250"/>
            <a:ext cx="8520600" cy="657000"/>
          </a:xfrm>
          <a:prstGeom prst="rect">
            <a:avLst/>
          </a:prstGeom>
          <a:noFill/>
          <a:ln>
            <a:noFill/>
          </a:ln>
        </p:spPr>
        <p:txBody>
          <a:bodyPr spcFirstLastPara="1" wrap="square" lIns="91425" tIns="91425" rIns="91425" bIns="91425" anchor="t" anchorCtr="0">
            <a:noAutofit/>
          </a:bodyPr>
          <a:lstStyle/>
          <a:p>
            <a:pPr marL="114300" lvl="0" indent="0" algn="ctr" rtl="0">
              <a:lnSpc>
                <a:spcPct val="115000"/>
              </a:lnSpc>
              <a:spcBef>
                <a:spcPts val="0"/>
              </a:spcBef>
              <a:spcAft>
                <a:spcPts val="0"/>
              </a:spcAft>
              <a:buSzPts val="1800"/>
              <a:buNone/>
            </a:pPr>
            <a:r>
              <a:rPr lang="en" sz="3200" b="1">
                <a:solidFill>
                  <a:schemeClr val="dk1"/>
                </a:solidFill>
                <a:latin typeface="Roboto"/>
                <a:ea typeface="Roboto"/>
                <a:cs typeface="Roboto"/>
                <a:sym typeface="Roboto"/>
              </a:rPr>
              <a:t>LINKED LIST IN JAVA</a:t>
            </a:r>
            <a:endParaRPr sz="3200" b="1">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body" idx="1"/>
          </p:nvPr>
        </p:nvSpPr>
        <p:spPr>
          <a:xfrm>
            <a:off x="234000" y="766800"/>
            <a:ext cx="87903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LinkedList is a linear data structure </a:t>
            </a:r>
            <a:endParaRPr/>
          </a:p>
          <a:p>
            <a:pPr marL="457200" lvl="0" indent="-342900" algn="just" rtl="0">
              <a:lnSpc>
                <a:spcPct val="100000"/>
              </a:lnSpc>
              <a:spcBef>
                <a:spcPts val="1200"/>
              </a:spcBef>
              <a:spcAft>
                <a:spcPts val="1200"/>
              </a:spcAft>
              <a:buClr>
                <a:schemeClr val="dk1"/>
              </a:buClr>
              <a:buSzPts val="1800"/>
              <a:buChar char="●"/>
            </a:pPr>
            <a:r>
              <a:rPr lang="en">
                <a:solidFill>
                  <a:schemeClr val="dk1"/>
                </a:solidFill>
                <a:latin typeface="Roboto"/>
                <a:ea typeface="Roboto"/>
                <a:cs typeface="Roboto"/>
                <a:sym typeface="Roboto"/>
              </a:rPr>
              <a:t>However LinkedList elements are not stored in contiguous locations like arrays, they are linked with each other using pointers</a:t>
            </a:r>
            <a:endParaRPr>
              <a:solidFill>
                <a:schemeClr val="dk1"/>
              </a:solidFill>
              <a:latin typeface="Roboto"/>
              <a:ea typeface="Roboto"/>
              <a:cs typeface="Roboto"/>
              <a:sym typeface="Roboto"/>
            </a:endParaRPr>
          </a:p>
        </p:txBody>
      </p:sp>
      <p:sp>
        <p:nvSpPr>
          <p:cNvPr id="353" name="Google Shape;353;p47"/>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4" name="Google Shape;354;p47"/>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7"/>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LINKED LIST</a:t>
            </a:r>
            <a:endParaRPr b="1"/>
          </a:p>
        </p:txBody>
      </p:sp>
      <p:pic>
        <p:nvPicPr>
          <p:cNvPr id="356" name="Google Shape;356;p47"/>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57" name="Google Shape;357;p47"/>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xfrm>
            <a:off x="0" y="878525"/>
            <a:ext cx="89331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200"/>
              </a:spcBef>
              <a:spcAft>
                <a:spcPts val="0"/>
              </a:spcAft>
              <a:buClr>
                <a:schemeClr val="dk1"/>
              </a:buClr>
              <a:buSzPts val="1800"/>
              <a:buFont typeface="Roboto"/>
              <a:buChar char="●"/>
            </a:pPr>
            <a:r>
              <a:rPr lang="en">
                <a:solidFill>
                  <a:schemeClr val="dk1"/>
                </a:solidFill>
                <a:latin typeface="Roboto"/>
                <a:ea typeface="Roboto"/>
                <a:cs typeface="Roboto"/>
                <a:sym typeface="Roboto"/>
              </a:rPr>
              <a:t>The Java Collections Framework is a collection of interfaces and classes which helps in storing and processing the data efficiently</a:t>
            </a:r>
            <a:endParaRPr/>
          </a:p>
          <a:p>
            <a:pPr marL="457200" lvl="0" indent="-342900" algn="just" rtl="0">
              <a:lnSpc>
                <a:spcPct val="15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A Collection is a group of individual objects represented as a single unit</a:t>
            </a:r>
            <a:endParaRPr>
              <a:solidFill>
                <a:schemeClr val="dk1"/>
              </a:solidFill>
              <a:latin typeface="Roboto"/>
              <a:ea typeface="Roboto"/>
              <a:cs typeface="Roboto"/>
              <a:sym typeface="Roboto"/>
            </a:endParaRPr>
          </a:p>
          <a:p>
            <a:pPr marL="457200" lvl="0" indent="-342900" algn="just" rtl="0">
              <a:lnSpc>
                <a:spcPct val="15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Java provides Collection Framework which defines several classes and interfaces to represent a group of objects as a single unit</a:t>
            </a:r>
            <a:endParaRPr>
              <a:solidFill>
                <a:schemeClr val="dk1"/>
              </a:solidFill>
              <a:latin typeface="Roboto"/>
              <a:ea typeface="Roboto"/>
              <a:cs typeface="Roboto"/>
              <a:sym typeface="Roboto"/>
            </a:endParaRPr>
          </a:p>
        </p:txBody>
      </p:sp>
      <p:sp>
        <p:nvSpPr>
          <p:cNvPr id="141" name="Google Shape;141;p27"/>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2" name="Google Shape;142;p27"/>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7"/>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COLLECTIONS IN JAVA</a:t>
            </a:r>
            <a:endParaRPr sz="1600" b="1" i="0" u="none" strike="noStrike" cap="none">
              <a:solidFill>
                <a:schemeClr val="lt1"/>
              </a:solidFill>
              <a:latin typeface="Roboto"/>
              <a:ea typeface="Roboto"/>
              <a:cs typeface="Roboto"/>
              <a:sym typeface="Roboto"/>
            </a:endParaRPr>
          </a:p>
        </p:txBody>
      </p:sp>
      <p:pic>
        <p:nvPicPr>
          <p:cNvPr id="144" name="Google Shape;144;p27"/>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145" name="Google Shape;145;p27"/>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8"/>
          <p:cNvSpPr txBox="1">
            <a:spLocks noGrp="1"/>
          </p:cNvSpPr>
          <p:nvPr>
            <p:ph type="body" idx="1"/>
          </p:nvPr>
        </p:nvSpPr>
        <p:spPr>
          <a:xfrm>
            <a:off x="234000" y="766800"/>
            <a:ext cx="8744700" cy="26139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1200"/>
              </a:spcBef>
              <a:spcAft>
                <a:spcPts val="0"/>
              </a:spcAft>
              <a:buClr>
                <a:schemeClr val="dk1"/>
              </a:buClr>
              <a:buSzPts val="1800"/>
              <a:buChar char="●"/>
            </a:pPr>
            <a:r>
              <a:rPr lang="en">
                <a:solidFill>
                  <a:schemeClr val="dk1"/>
                </a:solidFill>
                <a:latin typeface="Roboto"/>
                <a:ea typeface="Roboto"/>
                <a:cs typeface="Roboto"/>
                <a:sym typeface="Roboto"/>
              </a:rPr>
              <a:t>Arrays which is also a linear data structure but arrays have certain limitations such as</a:t>
            </a:r>
            <a:endParaRPr/>
          </a:p>
          <a:p>
            <a:pPr marL="285750" lvl="0" indent="-285750" algn="just" rtl="0">
              <a:lnSpc>
                <a:spcPct val="150000"/>
              </a:lnSpc>
              <a:spcBef>
                <a:spcPts val="2400"/>
              </a:spcBef>
              <a:spcAft>
                <a:spcPts val="0"/>
              </a:spcAft>
              <a:buClr>
                <a:schemeClr val="dk1"/>
              </a:buClr>
              <a:buSzPts val="1800"/>
              <a:buChar char="●"/>
            </a:pPr>
            <a:r>
              <a:rPr lang="en">
                <a:solidFill>
                  <a:schemeClr val="dk1"/>
                </a:solidFill>
                <a:latin typeface="Roboto"/>
                <a:ea typeface="Roboto"/>
                <a:cs typeface="Roboto"/>
                <a:sym typeface="Roboto"/>
              </a:rPr>
              <a:t>Size of the array is fixed</a:t>
            </a:r>
            <a:endParaRPr/>
          </a:p>
          <a:p>
            <a:pPr marL="285750" lvl="0" indent="-285750" algn="just" rtl="0">
              <a:lnSpc>
                <a:spcPct val="150000"/>
              </a:lnSpc>
              <a:spcBef>
                <a:spcPts val="2400"/>
              </a:spcBef>
              <a:spcAft>
                <a:spcPts val="0"/>
              </a:spcAft>
              <a:buClr>
                <a:schemeClr val="dk1"/>
              </a:buClr>
              <a:buSzPts val="1800"/>
              <a:buChar char="●"/>
            </a:pPr>
            <a:r>
              <a:rPr lang="en">
                <a:solidFill>
                  <a:schemeClr val="dk1"/>
                </a:solidFill>
                <a:latin typeface="Roboto"/>
                <a:ea typeface="Roboto"/>
                <a:cs typeface="Roboto"/>
                <a:sym typeface="Roboto"/>
              </a:rPr>
              <a:t>Array elements need contiguous memory locations to store their values</a:t>
            </a:r>
            <a:endParaRPr/>
          </a:p>
          <a:p>
            <a:pPr marL="0" lvl="0" indent="0" algn="just" rtl="0">
              <a:lnSpc>
                <a:spcPct val="100000"/>
              </a:lnSpc>
              <a:spcBef>
                <a:spcPts val="2400"/>
              </a:spcBef>
              <a:spcAft>
                <a:spcPts val="1200"/>
              </a:spcAft>
              <a:buClr>
                <a:schemeClr val="dk2"/>
              </a:buClr>
              <a:buSzPts val="1800"/>
              <a:buNone/>
            </a:pPr>
            <a:endParaRPr>
              <a:solidFill>
                <a:schemeClr val="dk1"/>
              </a:solidFill>
              <a:latin typeface="Roboto"/>
              <a:ea typeface="Roboto"/>
              <a:cs typeface="Roboto"/>
              <a:sym typeface="Roboto"/>
            </a:endParaRPr>
          </a:p>
        </p:txBody>
      </p:sp>
      <p:sp>
        <p:nvSpPr>
          <p:cNvPr id="363" name="Google Shape;363;p4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4" name="Google Shape;364;p4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8"/>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NEED OF LINKED LIST</a:t>
            </a:r>
            <a:endParaRPr sz="1600" b="1" i="0" u="none" strike="noStrike" cap="none">
              <a:solidFill>
                <a:schemeClr val="lt1"/>
              </a:solidFill>
              <a:latin typeface="Roboto"/>
              <a:ea typeface="Roboto"/>
              <a:cs typeface="Roboto"/>
              <a:sym typeface="Roboto"/>
            </a:endParaRPr>
          </a:p>
        </p:txBody>
      </p:sp>
      <p:pic>
        <p:nvPicPr>
          <p:cNvPr id="366" name="Google Shape;366;p4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67" name="Google Shape;367;p4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9"/>
          <p:cNvSpPr txBox="1">
            <a:spLocks noGrp="1"/>
          </p:cNvSpPr>
          <p:nvPr>
            <p:ph type="body" idx="1"/>
          </p:nvPr>
        </p:nvSpPr>
        <p:spPr>
          <a:xfrm>
            <a:off x="234000" y="766800"/>
            <a:ext cx="8733300" cy="3504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SzPts val="1800"/>
              <a:buNone/>
            </a:pPr>
            <a:endParaRPr/>
          </a:p>
          <a:p>
            <a:pPr marL="457200" lvl="0" indent="-342900" algn="just" rtl="0">
              <a:lnSpc>
                <a:spcPct val="10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Constructs an empty list</a:t>
            </a:r>
            <a:endParaRPr/>
          </a:p>
        </p:txBody>
      </p:sp>
      <p:sp>
        <p:nvSpPr>
          <p:cNvPr id="373" name="Google Shape;373;p4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4" name="Google Shape;374;p4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CONSTRUCTOR DETAILS</a:t>
            </a:r>
            <a:endParaRPr sz="1600" b="1" i="0" u="none" strike="noStrike" cap="none">
              <a:solidFill>
                <a:schemeClr val="lt1"/>
              </a:solidFill>
              <a:latin typeface="Roboto"/>
              <a:ea typeface="Roboto"/>
              <a:cs typeface="Roboto"/>
              <a:sym typeface="Roboto"/>
            </a:endParaRPr>
          </a:p>
        </p:txBody>
      </p:sp>
      <p:pic>
        <p:nvPicPr>
          <p:cNvPr id="376" name="Google Shape;376;p4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77" name="Google Shape;377;p49"/>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78" name="Google Shape;378;p49"/>
          <p:cNvGraphicFramePr/>
          <p:nvPr/>
        </p:nvGraphicFramePr>
        <p:xfrm>
          <a:off x="2888663" y="1009650"/>
          <a:ext cx="2909475" cy="426690"/>
        </p:xfrm>
        <a:graphic>
          <a:graphicData uri="http://schemas.openxmlformats.org/drawingml/2006/table">
            <a:tbl>
              <a:tblPr>
                <a:noFill/>
                <a:tableStyleId>{EF4A07C9-878E-4202-AD49-9D7EE43C2978}</a:tableStyleId>
              </a:tblPr>
              <a:tblGrid>
                <a:gridCol w="2909475">
                  <a:extLst>
                    <a:ext uri="{9D8B030D-6E8A-4147-A177-3AD203B41FA5}">
                      <a16:colId xmlns:a16="http://schemas.microsoft.com/office/drawing/2014/main" val="20000"/>
                    </a:ext>
                  </a:extLst>
                </a:gridCol>
              </a:tblGrid>
              <a:tr h="381000">
                <a:tc>
                  <a:txBody>
                    <a:bodyPr/>
                    <a:lstStyle/>
                    <a:p>
                      <a:pPr marL="0" lvl="0" indent="0" algn="just" rtl="0">
                        <a:spcBef>
                          <a:spcPts val="0"/>
                        </a:spcBef>
                        <a:spcAft>
                          <a:spcPts val="0"/>
                        </a:spcAft>
                        <a:buClr>
                          <a:schemeClr val="dk1"/>
                        </a:buClr>
                        <a:buSzPts val="1800"/>
                        <a:buFont typeface="Arial"/>
                        <a:buNone/>
                      </a:pPr>
                      <a:r>
                        <a:rPr lang="en" sz="1600">
                          <a:solidFill>
                            <a:schemeClr val="dk1"/>
                          </a:solidFill>
                          <a:latin typeface="Consolas"/>
                          <a:ea typeface="Consolas"/>
                          <a:cs typeface="Consolas"/>
                          <a:sym typeface="Consolas"/>
                        </a:rPr>
                        <a:t>public LinkedList()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0"/>
          <p:cNvSpPr txBox="1">
            <a:spLocks noGrp="1"/>
          </p:cNvSpPr>
          <p:nvPr>
            <p:ph type="body" idx="1"/>
          </p:nvPr>
        </p:nvSpPr>
        <p:spPr>
          <a:xfrm>
            <a:off x="234000" y="1283675"/>
            <a:ext cx="8778900" cy="36726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2400"/>
              </a:spcBef>
              <a:spcAft>
                <a:spcPts val="0"/>
              </a:spcAft>
              <a:buSzPts val="1800"/>
              <a:buNone/>
            </a:pPr>
            <a:r>
              <a:rPr lang="en">
                <a:solidFill>
                  <a:schemeClr val="dk1"/>
                </a:solidFill>
                <a:latin typeface="Roboto"/>
                <a:ea typeface="Roboto"/>
                <a:cs typeface="Roboto"/>
                <a:sym typeface="Roboto"/>
              </a:rPr>
              <a:t>Constructs a list containing the elements of the specified collection, in the order they are returned by the collection's iterator.</a:t>
            </a:r>
            <a:endParaRPr/>
          </a:p>
          <a:p>
            <a:pPr marL="0" lvl="0" indent="0" algn="just" rtl="0">
              <a:lnSpc>
                <a:spcPct val="100000"/>
              </a:lnSpc>
              <a:spcBef>
                <a:spcPts val="2400"/>
              </a:spcBef>
              <a:spcAft>
                <a:spcPts val="0"/>
              </a:spcAft>
              <a:buSzPts val="1800"/>
              <a:buNone/>
            </a:pPr>
            <a:r>
              <a:rPr lang="en" b="1">
                <a:solidFill>
                  <a:schemeClr val="dk1"/>
                </a:solidFill>
                <a:latin typeface="Roboto"/>
                <a:ea typeface="Roboto"/>
                <a:cs typeface="Roboto"/>
                <a:sym typeface="Roboto"/>
              </a:rPr>
              <a:t>Parameters:</a:t>
            </a:r>
            <a:endParaRPr/>
          </a:p>
          <a:p>
            <a:pPr marL="0" lvl="0" indent="0" algn="just" rtl="0">
              <a:lnSpc>
                <a:spcPct val="100000"/>
              </a:lnSpc>
              <a:spcBef>
                <a:spcPts val="2400"/>
              </a:spcBef>
              <a:spcAft>
                <a:spcPts val="0"/>
              </a:spcAft>
              <a:buSzPts val="1800"/>
              <a:buNone/>
            </a:pPr>
            <a:r>
              <a:rPr lang="en" sz="1600">
                <a:solidFill>
                  <a:schemeClr val="dk1"/>
                </a:solidFill>
                <a:latin typeface="Roboto"/>
                <a:ea typeface="Roboto"/>
                <a:cs typeface="Roboto"/>
                <a:sym typeface="Roboto"/>
              </a:rPr>
              <a:t>c - the collection whose elements are to be placed into this list</a:t>
            </a:r>
            <a:endParaRPr/>
          </a:p>
          <a:p>
            <a:pPr marL="0" lvl="0" indent="0" algn="just" rtl="0">
              <a:lnSpc>
                <a:spcPct val="100000"/>
              </a:lnSpc>
              <a:spcBef>
                <a:spcPts val="2400"/>
              </a:spcBef>
              <a:spcAft>
                <a:spcPts val="0"/>
              </a:spcAft>
              <a:buSzPts val="1800"/>
              <a:buNone/>
            </a:pPr>
            <a:r>
              <a:rPr lang="en" b="1">
                <a:solidFill>
                  <a:schemeClr val="dk1"/>
                </a:solidFill>
                <a:latin typeface="Roboto"/>
                <a:ea typeface="Roboto"/>
                <a:cs typeface="Roboto"/>
                <a:sym typeface="Roboto"/>
              </a:rPr>
              <a:t>Throws:</a:t>
            </a:r>
            <a:endParaRPr/>
          </a:p>
          <a:p>
            <a:pPr marL="0" lvl="0" indent="0" algn="just" rtl="0">
              <a:lnSpc>
                <a:spcPct val="100000"/>
              </a:lnSpc>
              <a:spcBef>
                <a:spcPts val="2400"/>
              </a:spcBef>
              <a:spcAft>
                <a:spcPts val="0"/>
              </a:spcAft>
              <a:buSzPts val="1800"/>
              <a:buNone/>
            </a:pPr>
            <a:r>
              <a:rPr lang="en" sz="1600">
                <a:solidFill>
                  <a:schemeClr val="dk1"/>
                </a:solidFill>
                <a:latin typeface="Roboto"/>
                <a:ea typeface="Roboto"/>
                <a:cs typeface="Roboto"/>
                <a:sym typeface="Roboto"/>
              </a:rPr>
              <a:t>NullPointerException - if the specified collection is null</a:t>
            </a:r>
            <a:endParaRPr>
              <a:solidFill>
                <a:schemeClr val="dk1"/>
              </a:solidFill>
              <a:latin typeface="Roboto"/>
              <a:ea typeface="Roboto"/>
              <a:cs typeface="Roboto"/>
              <a:sym typeface="Roboto"/>
            </a:endParaRPr>
          </a:p>
        </p:txBody>
      </p:sp>
      <p:sp>
        <p:nvSpPr>
          <p:cNvPr id="384" name="Google Shape;384;p5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5" name="Google Shape;385;p5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5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CONSTRUCTOR DETAILS</a:t>
            </a:r>
            <a:endParaRPr sz="1600" b="1" i="0" u="none" strike="noStrike" cap="none">
              <a:solidFill>
                <a:schemeClr val="lt1"/>
              </a:solidFill>
              <a:latin typeface="Roboto"/>
              <a:ea typeface="Roboto"/>
              <a:cs typeface="Roboto"/>
              <a:sym typeface="Roboto"/>
            </a:endParaRPr>
          </a:p>
        </p:txBody>
      </p:sp>
      <p:pic>
        <p:nvPicPr>
          <p:cNvPr id="387" name="Google Shape;387;p50"/>
          <p:cNvPicPr preferRelativeResize="0"/>
          <p:nvPr/>
        </p:nvPicPr>
        <p:blipFill rotWithShape="1">
          <a:blip r:embed="rId3">
            <a:alphaModFix/>
          </a:blip>
          <a:srcRect l="41240" t="9528" r="-23987" b="51127"/>
          <a:stretch/>
        </p:blipFill>
        <p:spPr>
          <a:xfrm>
            <a:off x="0" y="4757370"/>
            <a:ext cx="2081719" cy="386130"/>
          </a:xfrm>
          <a:prstGeom prst="rect">
            <a:avLst/>
          </a:prstGeom>
          <a:noFill/>
          <a:ln>
            <a:noFill/>
          </a:ln>
        </p:spPr>
      </p:pic>
      <p:pic>
        <p:nvPicPr>
          <p:cNvPr id="388" name="Google Shape;388;p50"/>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389" name="Google Shape;389;p50"/>
          <p:cNvGraphicFramePr/>
          <p:nvPr/>
        </p:nvGraphicFramePr>
        <p:xfrm>
          <a:off x="2431463" y="1009650"/>
          <a:ext cx="4394825" cy="609570"/>
        </p:xfrm>
        <a:graphic>
          <a:graphicData uri="http://schemas.openxmlformats.org/drawingml/2006/table">
            <a:tbl>
              <a:tblPr>
                <a:noFill/>
                <a:tableStyleId>{EF4A07C9-878E-4202-AD49-9D7EE43C2978}</a:tableStyleId>
              </a:tblPr>
              <a:tblGrid>
                <a:gridCol w="4394825">
                  <a:extLst>
                    <a:ext uri="{9D8B030D-6E8A-4147-A177-3AD203B41FA5}">
                      <a16:colId xmlns:a16="http://schemas.microsoft.com/office/drawing/2014/main" val="20000"/>
                    </a:ext>
                  </a:extLst>
                </a:gridCol>
              </a:tblGrid>
              <a:tr h="381000">
                <a:tc>
                  <a:txBody>
                    <a:bodyPr/>
                    <a:lstStyle/>
                    <a:p>
                      <a:pPr marL="0" lvl="0" indent="0" algn="just" rtl="0">
                        <a:spcBef>
                          <a:spcPts val="0"/>
                        </a:spcBef>
                        <a:spcAft>
                          <a:spcPts val="0"/>
                        </a:spcAft>
                        <a:buNone/>
                      </a:pPr>
                      <a:r>
                        <a:rPr lang="en">
                          <a:solidFill>
                            <a:schemeClr val="dk1"/>
                          </a:solidFill>
                          <a:latin typeface="Consolas"/>
                          <a:ea typeface="Consolas"/>
                          <a:cs typeface="Consolas"/>
                          <a:sym typeface="Consolas"/>
                        </a:rPr>
                        <a:t>public LinkedList(Collection&lt;? extends E&gt; c)</a:t>
                      </a:r>
                      <a:endParaRPr sz="16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1"/>
          <p:cNvSpPr txBox="1">
            <a:spLocks noGrp="1"/>
          </p:cNvSpPr>
          <p:nvPr>
            <p:ph type="body" idx="1"/>
          </p:nvPr>
        </p:nvSpPr>
        <p:spPr>
          <a:xfrm>
            <a:off x="234000" y="766800"/>
            <a:ext cx="7909200" cy="3504900"/>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1200"/>
              </a:spcBef>
              <a:spcAft>
                <a:spcPts val="0"/>
              </a:spcAft>
              <a:buClr>
                <a:schemeClr val="dk1"/>
              </a:buClr>
              <a:buSzPts val="1800"/>
              <a:buChar char="●"/>
            </a:pPr>
            <a:r>
              <a:rPr lang="en">
                <a:solidFill>
                  <a:schemeClr val="dk1"/>
                </a:solidFill>
                <a:latin typeface="Roboto"/>
                <a:ea typeface="Roboto"/>
                <a:cs typeface="Roboto"/>
                <a:sym typeface="Roboto"/>
              </a:rPr>
              <a:t>‘Iterator’ is an interface which belongs to collection framework. </a:t>
            </a:r>
            <a:endParaRPr>
              <a:solidFill>
                <a:schemeClr val="dk1"/>
              </a:solidFill>
              <a:latin typeface="Roboto"/>
              <a:ea typeface="Roboto"/>
              <a:cs typeface="Roboto"/>
              <a:sym typeface="Roboto"/>
            </a:endParaRPr>
          </a:p>
          <a:p>
            <a:pPr marL="285750" lvl="0" indent="-285750" algn="just" rtl="0">
              <a:lnSpc>
                <a:spcPct val="150000"/>
              </a:lnSpc>
              <a:spcBef>
                <a:spcPts val="0"/>
              </a:spcBef>
              <a:spcAft>
                <a:spcPts val="0"/>
              </a:spcAft>
              <a:buClr>
                <a:schemeClr val="dk1"/>
              </a:buClr>
              <a:buSzPts val="1800"/>
              <a:buChar char="●"/>
            </a:pPr>
            <a:r>
              <a:rPr lang="en">
                <a:solidFill>
                  <a:schemeClr val="dk1"/>
                </a:solidFill>
                <a:latin typeface="Roboto"/>
                <a:ea typeface="Roboto"/>
                <a:cs typeface="Roboto"/>
                <a:sym typeface="Roboto"/>
              </a:rPr>
              <a:t>It allows us to traverse the collection, access the data element and remove the data elements of the collection.</a:t>
            </a:r>
            <a:endParaRPr/>
          </a:p>
          <a:p>
            <a:pPr marL="0" lvl="0" indent="0" algn="just" rtl="0">
              <a:lnSpc>
                <a:spcPct val="100000"/>
              </a:lnSpc>
              <a:spcBef>
                <a:spcPts val="2400"/>
              </a:spcBef>
              <a:spcAft>
                <a:spcPts val="0"/>
              </a:spcAft>
              <a:buSzPts val="1800"/>
              <a:buNone/>
            </a:pPr>
            <a:r>
              <a:rPr lang="en">
                <a:solidFill>
                  <a:schemeClr val="dk1"/>
                </a:solidFill>
                <a:latin typeface="Roboto"/>
                <a:ea typeface="Roboto"/>
                <a:cs typeface="Roboto"/>
                <a:sym typeface="Roboto"/>
              </a:rPr>
              <a:t>It returns true if Iterator has more element to iterate.</a:t>
            </a:r>
            <a:endParaRPr/>
          </a:p>
          <a:p>
            <a:pPr marL="0" lvl="0" indent="0" algn="just" rtl="0">
              <a:lnSpc>
                <a:spcPct val="100000"/>
              </a:lnSpc>
              <a:spcBef>
                <a:spcPts val="2400"/>
              </a:spcBef>
              <a:spcAft>
                <a:spcPts val="1200"/>
              </a:spcAft>
              <a:buSzPts val="1800"/>
              <a:buNone/>
            </a:pPr>
            <a:endParaRPr>
              <a:solidFill>
                <a:schemeClr val="dk1"/>
              </a:solidFill>
              <a:latin typeface="Roboto"/>
              <a:ea typeface="Roboto"/>
              <a:cs typeface="Roboto"/>
              <a:sym typeface="Roboto"/>
            </a:endParaRPr>
          </a:p>
        </p:txBody>
      </p:sp>
      <p:sp>
        <p:nvSpPr>
          <p:cNvPr id="395" name="Google Shape;395;p5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6" name="Google Shape;396;p5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5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ITERATOR</a:t>
            </a:r>
            <a:endParaRPr sz="1600" b="1" i="0" u="none" strike="noStrike" cap="none">
              <a:solidFill>
                <a:schemeClr val="lt1"/>
              </a:solidFill>
              <a:latin typeface="Roboto"/>
              <a:ea typeface="Roboto"/>
              <a:cs typeface="Roboto"/>
              <a:sym typeface="Roboto"/>
            </a:endParaRPr>
          </a:p>
        </p:txBody>
      </p:sp>
      <p:pic>
        <p:nvPicPr>
          <p:cNvPr id="398" name="Google Shape;398;p5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399" name="Google Shape;399;p51"/>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400" name="Google Shape;400;p51"/>
          <p:cNvGraphicFramePr/>
          <p:nvPr/>
        </p:nvGraphicFramePr>
        <p:xfrm>
          <a:off x="3390363" y="2152650"/>
          <a:ext cx="2363275" cy="396210"/>
        </p:xfrm>
        <a:graphic>
          <a:graphicData uri="http://schemas.openxmlformats.org/drawingml/2006/table">
            <a:tbl>
              <a:tblPr>
                <a:noFill/>
                <a:tableStyleId>{EF4A07C9-878E-4202-AD49-9D7EE43C2978}</a:tableStyleId>
              </a:tblPr>
              <a:tblGrid>
                <a:gridCol w="2363275">
                  <a:extLst>
                    <a:ext uri="{9D8B030D-6E8A-4147-A177-3AD203B41FA5}">
                      <a16:colId xmlns:a16="http://schemas.microsoft.com/office/drawing/2014/main" val="20000"/>
                    </a:ext>
                  </a:extLst>
                </a:gridCol>
              </a:tblGrid>
              <a:tr h="381000">
                <a:tc>
                  <a:txBody>
                    <a:bodyPr/>
                    <a:lstStyle/>
                    <a:p>
                      <a:pPr marL="0" lvl="0" indent="0" algn="just" rtl="0">
                        <a:spcBef>
                          <a:spcPts val="0"/>
                        </a:spcBef>
                        <a:spcAft>
                          <a:spcPts val="0"/>
                        </a:spcAft>
                        <a:buClr>
                          <a:schemeClr val="dk1"/>
                        </a:buClr>
                        <a:buSzPts val="1800"/>
                        <a:buFont typeface="Arial"/>
                        <a:buNone/>
                      </a:pPr>
                      <a:r>
                        <a:rPr lang="en">
                          <a:solidFill>
                            <a:schemeClr val="dk1"/>
                          </a:solidFill>
                          <a:latin typeface="Consolas"/>
                          <a:ea typeface="Consolas"/>
                          <a:cs typeface="Consolas"/>
                          <a:sym typeface="Consolas"/>
                        </a:rPr>
                        <a:t>boolean hasNext(): </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body" idx="1"/>
          </p:nvPr>
        </p:nvSpPr>
        <p:spPr>
          <a:xfrm>
            <a:off x="234000" y="766800"/>
            <a:ext cx="8642400" cy="3504900"/>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1200"/>
              </a:spcBef>
              <a:spcAft>
                <a:spcPts val="0"/>
              </a:spcAft>
              <a:buClr>
                <a:schemeClr val="dk1"/>
              </a:buClr>
              <a:buSzPts val="1800"/>
              <a:buChar char="●"/>
            </a:pPr>
            <a:r>
              <a:rPr lang="en" b="1">
                <a:solidFill>
                  <a:schemeClr val="dk1"/>
                </a:solidFill>
                <a:latin typeface="Roboto"/>
                <a:ea typeface="Roboto"/>
                <a:cs typeface="Roboto"/>
                <a:sym typeface="Roboto"/>
              </a:rPr>
              <a:t>Object next(): </a:t>
            </a:r>
            <a:r>
              <a:rPr lang="en">
                <a:solidFill>
                  <a:schemeClr val="dk1"/>
                </a:solidFill>
                <a:latin typeface="Roboto"/>
                <a:ea typeface="Roboto"/>
                <a:cs typeface="Roboto"/>
                <a:sym typeface="Roboto"/>
              </a:rPr>
              <a:t>It returns the next element in the collection until the hasNext()method return true. This method throws ‘NoSuchElementException’ if there is no next element</a:t>
            </a:r>
            <a:endParaRPr/>
          </a:p>
          <a:p>
            <a:pPr marL="285750" lvl="0" indent="-285750" algn="just" rtl="0">
              <a:lnSpc>
                <a:spcPct val="150000"/>
              </a:lnSpc>
              <a:spcBef>
                <a:spcPts val="2400"/>
              </a:spcBef>
              <a:spcAft>
                <a:spcPts val="0"/>
              </a:spcAft>
              <a:buClr>
                <a:schemeClr val="dk1"/>
              </a:buClr>
              <a:buSzPts val="1800"/>
              <a:buChar char="●"/>
            </a:pPr>
            <a:r>
              <a:rPr lang="en" b="1">
                <a:solidFill>
                  <a:schemeClr val="dk1"/>
                </a:solidFill>
                <a:latin typeface="Roboto"/>
                <a:ea typeface="Roboto"/>
                <a:cs typeface="Roboto"/>
                <a:sym typeface="Roboto"/>
              </a:rPr>
              <a:t>void remove(): </a:t>
            </a:r>
            <a:r>
              <a:rPr lang="en">
                <a:solidFill>
                  <a:schemeClr val="dk1"/>
                </a:solidFill>
                <a:latin typeface="Roboto"/>
                <a:ea typeface="Roboto"/>
                <a:cs typeface="Roboto"/>
                <a:sym typeface="Roboto"/>
              </a:rPr>
              <a:t>It removes the current element in the collection. This method throws ‘IllegalStateException’ if this function is called before next( ) is invoked</a:t>
            </a:r>
            <a:endParaRPr/>
          </a:p>
          <a:p>
            <a:pPr marL="0" lvl="0" indent="0" algn="just" rtl="0">
              <a:lnSpc>
                <a:spcPct val="100000"/>
              </a:lnSpc>
              <a:spcBef>
                <a:spcPts val="2400"/>
              </a:spcBef>
              <a:spcAft>
                <a:spcPts val="1200"/>
              </a:spcAft>
              <a:buSzPts val="1800"/>
              <a:buNone/>
            </a:pPr>
            <a:endParaRPr>
              <a:solidFill>
                <a:schemeClr val="dk1"/>
              </a:solidFill>
              <a:latin typeface="Roboto"/>
              <a:ea typeface="Roboto"/>
              <a:cs typeface="Roboto"/>
              <a:sym typeface="Roboto"/>
            </a:endParaRPr>
          </a:p>
        </p:txBody>
      </p:sp>
      <p:sp>
        <p:nvSpPr>
          <p:cNvPr id="406" name="Google Shape;406;p5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7" name="Google Shape;407;p5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5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000" b="0" i="0" u="none" strike="noStrike" cap="none">
              <a:solidFill>
                <a:schemeClr val="lt1"/>
              </a:solidFill>
              <a:latin typeface="Roboto"/>
              <a:ea typeface="Roboto"/>
              <a:cs typeface="Roboto"/>
              <a:sym typeface="Roboto"/>
            </a:endParaRPr>
          </a:p>
        </p:txBody>
      </p:sp>
      <p:pic>
        <p:nvPicPr>
          <p:cNvPr id="409" name="Google Shape;409;p5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410" name="Google Shape;410;p52"/>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411" name="Google Shape;411;p52"/>
          <p:cNvSpPr txBox="1"/>
          <p:nvPr/>
        </p:nvSpPr>
        <p:spPr>
          <a:xfrm>
            <a:off x="152400" y="228600"/>
            <a:ext cx="30000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lt1"/>
                </a:solidFill>
                <a:latin typeface="Roboto"/>
                <a:ea typeface="Roboto"/>
                <a:cs typeface="Roboto"/>
                <a:sym typeface="Roboto"/>
              </a:rPr>
              <a:t>METHODS OF LINKED LIST</a:t>
            </a:r>
            <a:endParaRPr sz="1600" b="1">
              <a:solidFill>
                <a:schemeClr val="lt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7" name="Google Shape;417;p5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5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OF LINKED LIST</a:t>
            </a:r>
            <a:endParaRPr sz="1600" b="1" i="0" u="none" strike="noStrike" cap="none">
              <a:solidFill>
                <a:schemeClr val="lt1"/>
              </a:solidFill>
              <a:latin typeface="Roboto"/>
              <a:ea typeface="Roboto"/>
              <a:cs typeface="Roboto"/>
              <a:sym typeface="Roboto"/>
            </a:endParaRPr>
          </a:p>
        </p:txBody>
      </p:sp>
      <p:pic>
        <p:nvPicPr>
          <p:cNvPr id="419" name="Google Shape;419;p5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420" name="Google Shape;420;p53"/>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421" name="Google Shape;421;p53"/>
          <p:cNvGraphicFramePr/>
          <p:nvPr>
            <p:extLst>
              <p:ext uri="{D42A27DB-BD31-4B8C-83A1-F6EECF244321}">
                <p14:modId xmlns:p14="http://schemas.microsoft.com/office/powerpoint/2010/main" val="3534824952"/>
              </p:ext>
            </p:extLst>
          </p:nvPr>
        </p:nvGraphicFramePr>
        <p:xfrm>
          <a:off x="1524000" y="1319500"/>
          <a:ext cx="6096000" cy="2519740"/>
        </p:xfrm>
        <a:graphic>
          <a:graphicData uri="http://schemas.openxmlformats.org/drawingml/2006/table">
            <a:tbl>
              <a:tblPr firstRow="1" bandRow="1">
                <a:noFill/>
                <a:tableStyleId>{FB3D8027-C031-416B-9DD8-68455CA26102}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 sz="1400" b="0" u="none" strike="noStrike" cap="none">
                          <a:latin typeface="Consolas"/>
                          <a:ea typeface="Consolas"/>
                          <a:cs typeface="Consolas"/>
                          <a:sym typeface="Consolas"/>
                        </a:rPr>
                        <a:t>boolean add(Object item) </a:t>
                      </a:r>
                      <a:endParaRPr sz="1400" b="0"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None/>
                      </a:pPr>
                      <a:r>
                        <a:rPr lang="en" sz="1400" b="0" i="0" u="none" strike="noStrike" cap="none">
                          <a:solidFill>
                            <a:srgbClr val="222426"/>
                          </a:solidFill>
                          <a:latin typeface="Consolas"/>
                          <a:ea typeface="Consolas"/>
                          <a:cs typeface="Consolas"/>
                          <a:sym typeface="Consolas"/>
                        </a:rPr>
                        <a:t> Object clone()</a:t>
                      </a:r>
                      <a:endParaRPr sz="1400" b="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void add(int index, Object item)</a:t>
                      </a:r>
                      <a:endParaRPr sz="1400"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boolean contains(Object item)</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boolean addAll(Collection c) </a:t>
                      </a:r>
                      <a:endParaRPr sz="1400"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Object get(int index):</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 sz="1400" u="none" strike="noStrike" cap="none" dirty="0">
                          <a:latin typeface="Consolas"/>
                          <a:ea typeface="Consolas"/>
                          <a:cs typeface="Consolas"/>
                          <a:sym typeface="Consolas"/>
                        </a:rPr>
                        <a:t>boolean addAll(int index, Collection c)</a:t>
                      </a:r>
                      <a:endParaRPr sz="1400" u="none" strike="noStrike" cap="none" dirty="0">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None/>
                      </a:pPr>
                      <a:r>
                        <a:rPr lang="en" sz="1400" b="0" i="0" u="none" strike="noStrike" cap="none">
                          <a:solidFill>
                            <a:srgbClr val="222426"/>
                          </a:solidFill>
                          <a:latin typeface="Consolas"/>
                          <a:ea typeface="Consolas"/>
                          <a:cs typeface="Consolas"/>
                          <a:sym typeface="Consolas"/>
                        </a:rPr>
                        <a:t>Object getFirst()</a:t>
                      </a:r>
                      <a:endParaRPr sz="1400" b="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void addFirst(Object item)</a:t>
                      </a:r>
                      <a:endParaRPr sz="1400"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 </a:t>
                      </a:r>
                      <a:r>
                        <a:rPr lang="en" sz="1400" u="none" strike="noStrike" cap="none">
                          <a:latin typeface="Consolas"/>
                          <a:ea typeface="Consolas"/>
                          <a:cs typeface="Consolas"/>
                          <a:sym typeface="Consolas"/>
                        </a:rPr>
                        <a:t>int indexOf(Object item)</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 sz="1400" b="0" i="0" u="none" strike="noStrike" cap="none">
                          <a:solidFill>
                            <a:srgbClr val="222426"/>
                          </a:solidFill>
                          <a:latin typeface="Consolas"/>
                          <a:ea typeface="Consolas"/>
                          <a:cs typeface="Consolas"/>
                          <a:sym typeface="Consolas"/>
                        </a:rPr>
                        <a:t> void addLast(Object item)</a:t>
                      </a:r>
                      <a:endParaRPr sz="1400" b="0"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None/>
                      </a:pPr>
                      <a:r>
                        <a:rPr lang="en" sz="1400" b="0" i="0" u="none" strike="noStrike" cap="none" dirty="0">
                          <a:solidFill>
                            <a:srgbClr val="222426"/>
                          </a:solidFill>
                          <a:latin typeface="Consolas"/>
                          <a:ea typeface="Consolas"/>
                          <a:cs typeface="Consolas"/>
                          <a:sym typeface="Consolas"/>
                        </a:rPr>
                        <a:t>Object pollFirst()</a:t>
                      </a:r>
                      <a:endParaRPr sz="1400" b="0" u="none" strike="noStrike" cap="none"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4"/>
          <p:cNvSpPr txBox="1">
            <a:spLocks noGrp="1"/>
          </p:cNvSpPr>
          <p:nvPr>
            <p:ph type="body" idx="1"/>
          </p:nvPr>
        </p:nvSpPr>
        <p:spPr>
          <a:xfrm>
            <a:off x="152400" y="801725"/>
            <a:ext cx="8451000" cy="3504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2400"/>
              </a:spcBef>
              <a:spcAft>
                <a:spcPts val="0"/>
              </a:spcAft>
              <a:buSzPts val="1800"/>
              <a:buNone/>
            </a:pPr>
            <a:r>
              <a:rPr lang="en" sz="1600">
                <a:solidFill>
                  <a:schemeClr val="dk1"/>
                </a:solidFill>
                <a:latin typeface="Roboto"/>
                <a:ea typeface="Roboto"/>
                <a:cs typeface="Roboto"/>
                <a:sym typeface="Roboto"/>
              </a:rPr>
              <a:t>Returns the first element in this list. </a:t>
            </a:r>
            <a:endParaRPr/>
          </a:p>
          <a:p>
            <a:pPr marL="0" lvl="0" indent="0" algn="just" rtl="0">
              <a:lnSpc>
                <a:spcPct val="100000"/>
              </a:lnSpc>
              <a:spcBef>
                <a:spcPts val="2400"/>
              </a:spcBef>
              <a:spcAft>
                <a:spcPts val="0"/>
              </a:spcAft>
              <a:buSzPts val="1800"/>
              <a:buNone/>
            </a:pPr>
            <a:r>
              <a:rPr lang="en" b="1">
                <a:solidFill>
                  <a:schemeClr val="dk1"/>
                </a:solidFill>
                <a:latin typeface="Roboto"/>
                <a:ea typeface="Roboto"/>
                <a:cs typeface="Roboto"/>
                <a:sym typeface="Roboto"/>
              </a:rPr>
              <a:t>Specified by:</a:t>
            </a:r>
            <a:endParaRPr b="1">
              <a:solidFill>
                <a:schemeClr val="dk1"/>
              </a:solidFill>
              <a:latin typeface="Roboto"/>
              <a:ea typeface="Roboto"/>
              <a:cs typeface="Roboto"/>
              <a:sym typeface="Roboto"/>
            </a:endParaRPr>
          </a:p>
          <a:p>
            <a:pPr marL="0" lvl="0" indent="457200" algn="just" rtl="0">
              <a:lnSpc>
                <a:spcPct val="100000"/>
              </a:lnSpc>
              <a:spcBef>
                <a:spcPts val="2400"/>
              </a:spcBef>
              <a:spcAft>
                <a:spcPts val="0"/>
              </a:spcAft>
              <a:buSzPts val="1800"/>
              <a:buNone/>
            </a:pPr>
            <a:r>
              <a:rPr lang="en" sz="1600">
                <a:solidFill>
                  <a:schemeClr val="dk1"/>
                </a:solidFill>
                <a:latin typeface="Roboto"/>
                <a:ea typeface="Roboto"/>
                <a:cs typeface="Roboto"/>
                <a:sym typeface="Roboto"/>
              </a:rPr>
              <a:t>getFirst in interface Deque&lt;E&gt;</a:t>
            </a:r>
            <a:endParaRPr/>
          </a:p>
          <a:p>
            <a:pPr marL="0" lvl="0" indent="0" algn="just" rtl="0">
              <a:lnSpc>
                <a:spcPct val="100000"/>
              </a:lnSpc>
              <a:spcBef>
                <a:spcPts val="2400"/>
              </a:spcBef>
              <a:spcAft>
                <a:spcPts val="0"/>
              </a:spcAft>
              <a:buSzPts val="1800"/>
              <a:buNone/>
            </a:pPr>
            <a:r>
              <a:rPr lang="en" b="1">
                <a:solidFill>
                  <a:schemeClr val="dk1"/>
                </a:solidFill>
                <a:latin typeface="Roboto"/>
                <a:ea typeface="Roboto"/>
                <a:cs typeface="Roboto"/>
                <a:sym typeface="Roboto"/>
              </a:rPr>
              <a:t>Returns:</a:t>
            </a:r>
            <a:endParaRPr/>
          </a:p>
          <a:p>
            <a:pPr marL="0" lvl="0" indent="457200" algn="just" rtl="0">
              <a:lnSpc>
                <a:spcPct val="100000"/>
              </a:lnSpc>
              <a:spcBef>
                <a:spcPts val="2400"/>
              </a:spcBef>
              <a:spcAft>
                <a:spcPts val="0"/>
              </a:spcAft>
              <a:buSzPts val="1800"/>
              <a:buNone/>
            </a:pPr>
            <a:r>
              <a:rPr lang="en" sz="1600">
                <a:solidFill>
                  <a:schemeClr val="dk1"/>
                </a:solidFill>
                <a:latin typeface="Roboto"/>
                <a:ea typeface="Roboto"/>
                <a:cs typeface="Roboto"/>
                <a:sym typeface="Roboto"/>
              </a:rPr>
              <a:t>The first element in this list     </a:t>
            </a:r>
            <a:endParaRPr sz="1600">
              <a:solidFill>
                <a:schemeClr val="dk1"/>
              </a:solidFill>
              <a:latin typeface="Roboto"/>
              <a:ea typeface="Roboto"/>
              <a:cs typeface="Roboto"/>
              <a:sym typeface="Roboto"/>
            </a:endParaRPr>
          </a:p>
          <a:p>
            <a:pPr marL="0" lvl="0" indent="0" algn="just" rtl="0">
              <a:lnSpc>
                <a:spcPct val="100000"/>
              </a:lnSpc>
              <a:spcBef>
                <a:spcPts val="0"/>
              </a:spcBef>
              <a:spcAft>
                <a:spcPts val="0"/>
              </a:spcAft>
              <a:buSzPts val="1100"/>
              <a:buNone/>
            </a:pPr>
            <a:r>
              <a:rPr lang="en" sz="1600" b="1">
                <a:solidFill>
                  <a:schemeClr val="dk1"/>
                </a:solidFill>
                <a:latin typeface="Roboto"/>
                <a:ea typeface="Roboto"/>
                <a:cs typeface="Roboto"/>
                <a:sym typeface="Roboto"/>
              </a:rPr>
              <a:t>throws :</a:t>
            </a:r>
            <a:endParaRPr sz="1600" b="1">
              <a:solidFill>
                <a:schemeClr val="dk1"/>
              </a:solidFill>
              <a:latin typeface="Roboto"/>
              <a:ea typeface="Roboto"/>
              <a:cs typeface="Roboto"/>
              <a:sym typeface="Roboto"/>
            </a:endParaRPr>
          </a:p>
          <a:p>
            <a:pPr marL="0" lvl="0" indent="457200" algn="just" rtl="0">
              <a:lnSpc>
                <a:spcPct val="100000"/>
              </a:lnSpc>
              <a:spcBef>
                <a:spcPts val="2400"/>
              </a:spcBef>
              <a:spcAft>
                <a:spcPts val="0"/>
              </a:spcAft>
              <a:buClr>
                <a:schemeClr val="dk1"/>
              </a:buClr>
              <a:buSzPts val="1100"/>
              <a:buFont typeface="Arial"/>
              <a:buNone/>
            </a:pPr>
            <a:r>
              <a:rPr lang="en" sz="1600">
                <a:solidFill>
                  <a:schemeClr val="dk1"/>
                </a:solidFill>
                <a:latin typeface="Roboto"/>
                <a:ea typeface="Roboto"/>
                <a:cs typeface="Roboto"/>
                <a:sym typeface="Roboto"/>
              </a:rPr>
              <a:t>Exception-if list is empty</a:t>
            </a:r>
            <a:endParaRPr sz="1600">
              <a:solidFill>
                <a:schemeClr val="dk1"/>
              </a:solidFill>
              <a:latin typeface="Roboto"/>
              <a:ea typeface="Roboto"/>
              <a:cs typeface="Roboto"/>
              <a:sym typeface="Roboto"/>
            </a:endParaRPr>
          </a:p>
          <a:p>
            <a:pPr marL="0" lvl="0" indent="0" algn="just" rtl="0">
              <a:lnSpc>
                <a:spcPct val="100000"/>
              </a:lnSpc>
              <a:spcBef>
                <a:spcPts val="2400"/>
              </a:spcBef>
              <a:spcAft>
                <a:spcPts val="0"/>
              </a:spcAft>
              <a:buClr>
                <a:schemeClr val="dk1"/>
              </a:buClr>
              <a:buSzPts val="1100"/>
              <a:buFont typeface="Arial"/>
              <a:buNone/>
            </a:pPr>
            <a:endParaRPr sz="1600">
              <a:solidFill>
                <a:schemeClr val="dk1"/>
              </a:solidFill>
              <a:latin typeface="Roboto"/>
              <a:ea typeface="Roboto"/>
              <a:cs typeface="Roboto"/>
              <a:sym typeface="Roboto"/>
            </a:endParaRPr>
          </a:p>
          <a:p>
            <a:pPr marL="0" lvl="0" indent="0" algn="just" rtl="0">
              <a:lnSpc>
                <a:spcPct val="100000"/>
              </a:lnSpc>
              <a:spcBef>
                <a:spcPts val="2400"/>
              </a:spcBef>
              <a:spcAft>
                <a:spcPts val="0"/>
              </a:spcAft>
              <a:buSzPts val="1800"/>
              <a:buNone/>
            </a:pPr>
            <a:r>
              <a:rPr lang="en" sz="1600">
                <a:solidFill>
                  <a:schemeClr val="dk1"/>
                </a:solidFill>
                <a:latin typeface="Roboto"/>
                <a:ea typeface="Roboto"/>
                <a:cs typeface="Roboto"/>
                <a:sym typeface="Roboto"/>
              </a:rPr>
              <a:t>  </a:t>
            </a:r>
            <a:endParaRPr/>
          </a:p>
          <a:p>
            <a:pPr marL="0" lvl="0" indent="0" algn="just" rtl="0">
              <a:lnSpc>
                <a:spcPct val="100000"/>
              </a:lnSpc>
              <a:spcBef>
                <a:spcPts val="2400"/>
              </a:spcBef>
              <a:spcAft>
                <a:spcPts val="1200"/>
              </a:spcAft>
              <a:buSzPts val="1800"/>
              <a:buNone/>
            </a:pPr>
            <a:endParaRPr sz="1600">
              <a:solidFill>
                <a:schemeClr val="dk1"/>
              </a:solidFill>
              <a:latin typeface="Roboto"/>
              <a:ea typeface="Roboto"/>
              <a:cs typeface="Roboto"/>
              <a:sym typeface="Roboto"/>
            </a:endParaRPr>
          </a:p>
        </p:txBody>
      </p:sp>
      <p:sp>
        <p:nvSpPr>
          <p:cNvPr id="427" name="Google Shape;427;p5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8" name="Google Shape;428;p5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4"/>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DETAIL</a:t>
            </a:r>
            <a:endParaRPr sz="1600" b="1" i="0" u="none" strike="noStrike" cap="none">
              <a:solidFill>
                <a:schemeClr val="lt1"/>
              </a:solidFill>
              <a:latin typeface="Roboto"/>
              <a:ea typeface="Roboto"/>
              <a:cs typeface="Roboto"/>
              <a:sym typeface="Roboto"/>
            </a:endParaRPr>
          </a:p>
        </p:txBody>
      </p:sp>
      <p:pic>
        <p:nvPicPr>
          <p:cNvPr id="430" name="Google Shape;430;p54"/>
          <p:cNvPicPr preferRelativeResize="0"/>
          <p:nvPr/>
        </p:nvPicPr>
        <p:blipFill rotWithShape="1">
          <a:blip r:embed="rId3">
            <a:alphaModFix/>
          </a:blip>
          <a:srcRect l="41240" t="9528" r="-23987" b="51127"/>
          <a:stretch/>
        </p:blipFill>
        <p:spPr>
          <a:xfrm>
            <a:off x="0" y="4542953"/>
            <a:ext cx="2512194" cy="600547"/>
          </a:xfrm>
          <a:prstGeom prst="rect">
            <a:avLst/>
          </a:prstGeom>
          <a:noFill/>
          <a:ln>
            <a:noFill/>
          </a:ln>
        </p:spPr>
      </p:pic>
      <p:pic>
        <p:nvPicPr>
          <p:cNvPr id="431" name="Google Shape;431;p54"/>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432" name="Google Shape;432;p54"/>
          <p:cNvGraphicFramePr/>
          <p:nvPr/>
        </p:nvGraphicFramePr>
        <p:xfrm>
          <a:off x="3233741" y="812904"/>
          <a:ext cx="2512200" cy="370850"/>
        </p:xfrm>
        <a:graphic>
          <a:graphicData uri="http://schemas.openxmlformats.org/drawingml/2006/table">
            <a:tbl>
              <a:tblPr firstRow="1" bandRow="1">
                <a:noFill/>
                <a:tableStyleId>{2110E912-E87C-4D53-BA89-C500B38E5636}</a:tableStyleId>
              </a:tblPr>
              <a:tblGrid>
                <a:gridCol w="2512200">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a:latin typeface="Consolas"/>
                          <a:ea typeface="Consolas"/>
                          <a:cs typeface="Consolas"/>
                          <a:sym typeface="Consolas"/>
                        </a:rPr>
                        <a:t>public E getFirst()</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body" idx="1"/>
          </p:nvPr>
        </p:nvSpPr>
        <p:spPr>
          <a:xfrm>
            <a:off x="234000" y="766800"/>
            <a:ext cx="7909200" cy="3504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SzPts val="1800"/>
              <a:buNone/>
            </a:pPr>
            <a:r>
              <a:rPr lang="en" sz="1600">
                <a:solidFill>
                  <a:schemeClr val="dk1"/>
                </a:solidFill>
                <a:latin typeface="Consolas"/>
                <a:ea typeface="Consolas"/>
                <a:cs typeface="Consolas"/>
                <a:sym typeface="Consolas"/>
              </a:rPr>
              <a:t>                           </a:t>
            </a:r>
            <a:endParaRPr/>
          </a:p>
          <a:p>
            <a:pPr marL="0" lvl="0" indent="457200" algn="just" rtl="0">
              <a:lnSpc>
                <a:spcPct val="100000"/>
              </a:lnSpc>
              <a:spcBef>
                <a:spcPts val="0"/>
              </a:spcBef>
              <a:spcAft>
                <a:spcPts val="0"/>
              </a:spcAft>
              <a:buSzPts val="1800"/>
              <a:buNone/>
            </a:pPr>
            <a:r>
              <a:rPr lang="en">
                <a:solidFill>
                  <a:schemeClr val="dk1"/>
                </a:solidFill>
                <a:latin typeface="Roboto"/>
                <a:ea typeface="Roboto"/>
                <a:cs typeface="Roboto"/>
                <a:sym typeface="Roboto"/>
              </a:rPr>
              <a:t>Returns the last element in this list.</a:t>
            </a:r>
            <a:endParaRPr/>
          </a:p>
          <a:p>
            <a:pPr marL="0" lvl="0" indent="0" algn="just" rtl="0">
              <a:lnSpc>
                <a:spcPct val="100000"/>
              </a:lnSpc>
              <a:spcBef>
                <a:spcPts val="0"/>
              </a:spcBef>
              <a:spcAft>
                <a:spcPts val="0"/>
              </a:spcAft>
              <a:buSzPts val="1800"/>
              <a:buNone/>
            </a:pPr>
            <a:r>
              <a:rPr lang="en" b="1">
                <a:solidFill>
                  <a:schemeClr val="dk1"/>
                </a:solidFill>
                <a:latin typeface="Roboto"/>
                <a:ea typeface="Roboto"/>
                <a:cs typeface="Roboto"/>
                <a:sym typeface="Roboto"/>
              </a:rPr>
              <a:t>Specified by:</a:t>
            </a:r>
            <a:endParaRPr/>
          </a:p>
          <a:p>
            <a:pPr marL="0" lvl="0" indent="457200" algn="just" rtl="0">
              <a:lnSpc>
                <a:spcPct val="100000"/>
              </a:lnSpc>
              <a:spcBef>
                <a:spcPts val="0"/>
              </a:spcBef>
              <a:spcAft>
                <a:spcPts val="0"/>
              </a:spcAft>
              <a:buSzPts val="1800"/>
              <a:buNone/>
            </a:pPr>
            <a:r>
              <a:rPr lang="en">
                <a:solidFill>
                  <a:schemeClr val="dk1"/>
                </a:solidFill>
                <a:latin typeface="Roboto"/>
                <a:ea typeface="Roboto"/>
                <a:cs typeface="Roboto"/>
                <a:sym typeface="Roboto"/>
              </a:rPr>
              <a:t>getLast in interface Deque&lt;E&gt;</a:t>
            </a:r>
            <a:endParaRPr>
              <a:solidFill>
                <a:schemeClr val="dk1"/>
              </a:solidFill>
              <a:latin typeface="Roboto"/>
              <a:ea typeface="Roboto"/>
              <a:cs typeface="Roboto"/>
              <a:sym typeface="Roboto"/>
            </a:endParaRPr>
          </a:p>
          <a:p>
            <a:pPr marL="0" lvl="0" indent="0" algn="just" rtl="0">
              <a:lnSpc>
                <a:spcPct val="100000"/>
              </a:lnSpc>
              <a:spcBef>
                <a:spcPts val="0"/>
              </a:spcBef>
              <a:spcAft>
                <a:spcPts val="0"/>
              </a:spcAft>
              <a:buSzPts val="1800"/>
              <a:buNone/>
            </a:pPr>
            <a:r>
              <a:rPr lang="en" b="1">
                <a:solidFill>
                  <a:schemeClr val="dk1"/>
                </a:solidFill>
                <a:latin typeface="Roboto"/>
                <a:ea typeface="Roboto"/>
                <a:cs typeface="Roboto"/>
                <a:sym typeface="Roboto"/>
              </a:rPr>
              <a:t>Returns:</a:t>
            </a:r>
            <a:endParaRPr/>
          </a:p>
          <a:p>
            <a:pPr marL="0" lvl="0" indent="457200" algn="just" rtl="0">
              <a:lnSpc>
                <a:spcPct val="100000"/>
              </a:lnSpc>
              <a:spcBef>
                <a:spcPts val="0"/>
              </a:spcBef>
              <a:spcAft>
                <a:spcPts val="0"/>
              </a:spcAft>
              <a:buSzPts val="1800"/>
              <a:buNone/>
            </a:pPr>
            <a:r>
              <a:rPr lang="en">
                <a:solidFill>
                  <a:schemeClr val="dk1"/>
                </a:solidFill>
                <a:latin typeface="Roboto"/>
                <a:ea typeface="Roboto"/>
                <a:cs typeface="Roboto"/>
                <a:sym typeface="Roboto"/>
              </a:rPr>
              <a:t>The last element in this list</a:t>
            </a:r>
            <a:endParaRPr>
              <a:solidFill>
                <a:schemeClr val="dk1"/>
              </a:solidFill>
              <a:latin typeface="Roboto"/>
              <a:ea typeface="Roboto"/>
              <a:cs typeface="Roboto"/>
              <a:sym typeface="Roboto"/>
            </a:endParaRPr>
          </a:p>
          <a:p>
            <a:pPr marL="0" lvl="0" indent="0" algn="l" rtl="0">
              <a:lnSpc>
                <a:spcPct val="100000"/>
              </a:lnSpc>
              <a:spcBef>
                <a:spcPts val="1200"/>
              </a:spcBef>
              <a:spcAft>
                <a:spcPts val="0"/>
              </a:spcAft>
              <a:buClr>
                <a:schemeClr val="dk1"/>
              </a:buClr>
              <a:buFont typeface="Arial"/>
              <a:buNone/>
            </a:pPr>
            <a:r>
              <a:rPr lang="en" sz="1600" b="1">
                <a:solidFill>
                  <a:schemeClr val="dk1"/>
                </a:solidFill>
                <a:latin typeface="Consolas"/>
                <a:ea typeface="Consolas"/>
                <a:cs typeface="Consolas"/>
                <a:sym typeface="Consolas"/>
              </a:rPr>
              <a:t>Throws</a:t>
            </a:r>
            <a:r>
              <a:rPr lang="en" sz="1600">
                <a:solidFill>
                  <a:schemeClr val="dk1"/>
                </a:solidFill>
                <a:latin typeface="Consolas"/>
                <a:ea typeface="Consolas"/>
                <a:cs typeface="Consolas"/>
                <a:sym typeface="Consolas"/>
              </a:rPr>
              <a:t>:</a:t>
            </a:r>
            <a:endParaRPr sz="1400">
              <a:solidFill>
                <a:schemeClr val="dk1"/>
              </a:solidFill>
            </a:endParaRPr>
          </a:p>
          <a:p>
            <a:pPr marL="0" lvl="0" indent="457200" algn="l" rtl="0">
              <a:lnSpc>
                <a:spcPct val="100000"/>
              </a:lnSpc>
              <a:spcBef>
                <a:spcPts val="0"/>
              </a:spcBef>
              <a:spcAft>
                <a:spcPts val="0"/>
              </a:spcAft>
              <a:buClr>
                <a:schemeClr val="dk1"/>
              </a:buClr>
              <a:buFont typeface="Arial"/>
              <a:buNone/>
            </a:pPr>
            <a:r>
              <a:rPr lang="en" sz="1600">
                <a:solidFill>
                  <a:schemeClr val="dk1"/>
                </a:solidFill>
                <a:latin typeface="Consolas"/>
                <a:ea typeface="Consolas"/>
                <a:cs typeface="Consolas"/>
                <a:sym typeface="Consolas"/>
              </a:rPr>
              <a:t>No SuchElementException - if this list is empty</a:t>
            </a:r>
            <a:endParaRPr>
              <a:solidFill>
                <a:schemeClr val="dk1"/>
              </a:solidFill>
              <a:latin typeface="Roboto"/>
              <a:ea typeface="Roboto"/>
              <a:cs typeface="Roboto"/>
              <a:sym typeface="Roboto"/>
            </a:endParaRPr>
          </a:p>
        </p:txBody>
      </p:sp>
      <p:sp>
        <p:nvSpPr>
          <p:cNvPr id="438" name="Google Shape;438;p55"/>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9" name="Google Shape;439;p55"/>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55"/>
          <p:cNvSpPr txBox="1"/>
          <p:nvPr/>
        </p:nvSpPr>
        <p:spPr>
          <a:xfrm>
            <a:off x="74579"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i="0" u="none" strike="noStrike" cap="none">
                <a:solidFill>
                  <a:schemeClr val="lt1"/>
                </a:solidFill>
                <a:latin typeface="Roboto"/>
                <a:ea typeface="Roboto"/>
                <a:cs typeface="Roboto"/>
                <a:sym typeface="Roboto"/>
              </a:rPr>
              <a:t>getlast</a:t>
            </a:r>
            <a:endParaRPr sz="2000" b="1" i="0" u="none" strike="noStrike" cap="none">
              <a:solidFill>
                <a:schemeClr val="lt1"/>
              </a:solidFill>
              <a:latin typeface="Roboto"/>
              <a:ea typeface="Roboto"/>
              <a:cs typeface="Roboto"/>
              <a:sym typeface="Roboto"/>
            </a:endParaRPr>
          </a:p>
        </p:txBody>
      </p:sp>
      <p:pic>
        <p:nvPicPr>
          <p:cNvPr id="441" name="Google Shape;441;p55"/>
          <p:cNvPicPr preferRelativeResize="0"/>
          <p:nvPr/>
        </p:nvPicPr>
        <p:blipFill rotWithShape="1">
          <a:blip r:embed="rId3">
            <a:alphaModFix/>
          </a:blip>
          <a:srcRect l="41240" t="9528" r="-23987" b="51127"/>
          <a:stretch/>
        </p:blipFill>
        <p:spPr>
          <a:xfrm>
            <a:off x="0" y="4610911"/>
            <a:ext cx="2278194" cy="532589"/>
          </a:xfrm>
          <a:prstGeom prst="rect">
            <a:avLst/>
          </a:prstGeom>
          <a:noFill/>
          <a:ln>
            <a:noFill/>
          </a:ln>
        </p:spPr>
      </p:pic>
      <p:pic>
        <p:nvPicPr>
          <p:cNvPr id="442" name="Google Shape;442;p55"/>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443" name="Google Shape;443;p55"/>
          <p:cNvGraphicFramePr/>
          <p:nvPr/>
        </p:nvGraphicFramePr>
        <p:xfrm>
          <a:off x="3359538" y="905079"/>
          <a:ext cx="2424925" cy="370850"/>
        </p:xfrm>
        <a:graphic>
          <a:graphicData uri="http://schemas.openxmlformats.org/drawingml/2006/table">
            <a:tbl>
              <a:tblPr firstRow="1" bandRow="1">
                <a:noFill/>
                <a:tableStyleId>{2110E912-E87C-4D53-BA89-C500B38E5636}</a:tableStyleId>
              </a:tblPr>
              <a:tblGrid>
                <a:gridCol w="2424925">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a:latin typeface="Consolas"/>
                          <a:ea typeface="Consolas"/>
                          <a:cs typeface="Consolas"/>
                          <a:sym typeface="Consolas"/>
                        </a:rPr>
                        <a:t>public E getLast()</a:t>
                      </a:r>
                      <a:endParaRPr sz="16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6"/>
          <p:cNvSpPr txBox="1">
            <a:spLocks noGrp="1"/>
          </p:cNvSpPr>
          <p:nvPr>
            <p:ph type="body" idx="1"/>
          </p:nvPr>
        </p:nvSpPr>
        <p:spPr>
          <a:xfrm>
            <a:off x="234000" y="1300200"/>
            <a:ext cx="7909200" cy="35049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800"/>
              <a:buNone/>
            </a:pPr>
            <a:r>
              <a:rPr lang="en" b="1">
                <a:solidFill>
                  <a:schemeClr val="dk1"/>
                </a:solidFill>
                <a:latin typeface="Roboto"/>
                <a:ea typeface="Roboto"/>
                <a:cs typeface="Roboto"/>
                <a:sym typeface="Roboto"/>
              </a:rPr>
              <a:t>Returns:</a:t>
            </a:r>
            <a:endParaRPr b="1">
              <a:solidFill>
                <a:schemeClr val="dk1"/>
              </a:solidFill>
              <a:latin typeface="Roboto"/>
              <a:ea typeface="Roboto"/>
              <a:cs typeface="Roboto"/>
              <a:sym typeface="Roboto"/>
            </a:endParaRPr>
          </a:p>
          <a:p>
            <a:pPr marL="0" lvl="0" indent="457200" algn="just" rtl="0">
              <a:lnSpc>
                <a:spcPct val="150000"/>
              </a:lnSpc>
              <a:spcBef>
                <a:spcPts val="0"/>
              </a:spcBef>
              <a:spcAft>
                <a:spcPts val="0"/>
              </a:spcAft>
              <a:buSzPts val="1800"/>
              <a:buNone/>
            </a:pPr>
            <a:r>
              <a:rPr lang="en">
                <a:solidFill>
                  <a:schemeClr val="dk1"/>
                </a:solidFill>
                <a:latin typeface="Roboto"/>
                <a:ea typeface="Roboto"/>
                <a:cs typeface="Roboto"/>
                <a:sym typeface="Roboto"/>
              </a:rPr>
              <a:t>The index of the last occurrence of the specified element in this list, or -1 if this list does not contain the element.</a:t>
            </a:r>
            <a:endParaRPr/>
          </a:p>
          <a:p>
            <a:pPr marL="0" lvl="0" indent="0" algn="just" rtl="0">
              <a:lnSpc>
                <a:spcPct val="150000"/>
              </a:lnSpc>
              <a:spcBef>
                <a:spcPts val="0"/>
              </a:spcBef>
              <a:spcAft>
                <a:spcPts val="0"/>
              </a:spcAft>
              <a:buSzPts val="1800"/>
              <a:buNone/>
            </a:pPr>
            <a:r>
              <a:rPr lang="en" b="1">
                <a:solidFill>
                  <a:schemeClr val="dk1"/>
                </a:solidFill>
                <a:latin typeface="Roboto"/>
                <a:ea typeface="Roboto"/>
                <a:cs typeface="Roboto"/>
                <a:sym typeface="Roboto"/>
              </a:rPr>
              <a:t>Parameters:</a:t>
            </a:r>
            <a:endParaRPr/>
          </a:p>
          <a:p>
            <a:pPr marL="0" lvl="0" indent="457200" algn="just" rtl="0">
              <a:lnSpc>
                <a:spcPct val="150000"/>
              </a:lnSpc>
              <a:spcBef>
                <a:spcPts val="0"/>
              </a:spcBef>
              <a:spcAft>
                <a:spcPts val="0"/>
              </a:spcAft>
              <a:buSzPts val="1800"/>
              <a:buNone/>
            </a:pPr>
            <a:r>
              <a:rPr lang="en" sz="1600">
                <a:solidFill>
                  <a:schemeClr val="dk1"/>
                </a:solidFill>
                <a:latin typeface="Roboto"/>
                <a:ea typeface="Roboto"/>
                <a:cs typeface="Roboto"/>
                <a:sym typeface="Roboto"/>
              </a:rPr>
              <a:t>o - element to search for</a:t>
            </a:r>
            <a:endParaRPr/>
          </a:p>
          <a:p>
            <a:pPr marL="0" lvl="0" indent="0" algn="just" rtl="0">
              <a:lnSpc>
                <a:spcPct val="150000"/>
              </a:lnSpc>
              <a:spcBef>
                <a:spcPts val="0"/>
              </a:spcBef>
              <a:spcAft>
                <a:spcPts val="1200"/>
              </a:spcAft>
              <a:buSzPts val="1800"/>
              <a:buNone/>
            </a:pPr>
            <a:endParaRPr sz="1600">
              <a:solidFill>
                <a:schemeClr val="dk1"/>
              </a:solidFill>
              <a:latin typeface="Roboto"/>
              <a:ea typeface="Roboto"/>
              <a:cs typeface="Roboto"/>
              <a:sym typeface="Roboto"/>
            </a:endParaRPr>
          </a:p>
        </p:txBody>
      </p:sp>
      <p:sp>
        <p:nvSpPr>
          <p:cNvPr id="449" name="Google Shape;449;p56"/>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0" name="Google Shape;450;p56"/>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56"/>
          <p:cNvSpPr txBox="1"/>
          <p:nvPr/>
        </p:nvSpPr>
        <p:spPr>
          <a:xfrm>
            <a:off x="162127"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i="0" u="none" strike="noStrike" cap="none">
                <a:solidFill>
                  <a:schemeClr val="lt1"/>
                </a:solidFill>
                <a:latin typeface="Roboto"/>
                <a:ea typeface="Roboto"/>
                <a:cs typeface="Roboto"/>
                <a:sym typeface="Roboto"/>
              </a:rPr>
              <a:t>Indexof()</a:t>
            </a:r>
            <a:endParaRPr sz="2000" b="1" i="0" u="none" strike="noStrike" cap="none">
              <a:solidFill>
                <a:schemeClr val="lt1"/>
              </a:solidFill>
              <a:latin typeface="Roboto"/>
              <a:ea typeface="Roboto"/>
              <a:cs typeface="Roboto"/>
              <a:sym typeface="Roboto"/>
            </a:endParaRPr>
          </a:p>
        </p:txBody>
      </p:sp>
      <p:pic>
        <p:nvPicPr>
          <p:cNvPr id="452" name="Google Shape;452;p56"/>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453" name="Google Shape;453;p56"/>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454" name="Google Shape;454;p56"/>
          <p:cNvGraphicFramePr/>
          <p:nvPr/>
        </p:nvGraphicFramePr>
        <p:xfrm>
          <a:off x="2788688" y="752679"/>
          <a:ext cx="5278300" cy="370850"/>
        </p:xfrm>
        <a:graphic>
          <a:graphicData uri="http://schemas.openxmlformats.org/drawingml/2006/table">
            <a:tbl>
              <a:tblPr firstRow="1" bandRow="1">
                <a:noFill/>
                <a:tableStyleId>{2110E912-E87C-4D53-BA89-C500B38E5636}</a:tableStyleId>
              </a:tblPr>
              <a:tblGrid>
                <a:gridCol w="5278300">
                  <a:extLst>
                    <a:ext uri="{9D8B030D-6E8A-4147-A177-3AD203B41FA5}">
                      <a16:colId xmlns:a16="http://schemas.microsoft.com/office/drawing/2014/main" val="20000"/>
                    </a:ext>
                  </a:extLst>
                </a:gridCol>
              </a:tblGrid>
              <a:tr h="370850">
                <a:tc>
                  <a:txBody>
                    <a:bodyPr/>
                    <a:lstStyle/>
                    <a:p>
                      <a:pPr marL="0" lvl="0" indent="0" algn="just" rtl="0">
                        <a:spcBef>
                          <a:spcPts val="1200"/>
                        </a:spcBef>
                        <a:spcAft>
                          <a:spcPts val="0"/>
                        </a:spcAft>
                        <a:buSzPts val="1800"/>
                        <a:buNone/>
                      </a:pPr>
                      <a:r>
                        <a:rPr lang="en" sz="1600">
                          <a:latin typeface="Consolas"/>
                          <a:ea typeface="Consolas"/>
                          <a:cs typeface="Consolas"/>
                          <a:sym typeface="Consolas"/>
                        </a:rPr>
                        <a:t>public int lastIndexOf(Object o)</a:t>
                      </a:r>
                      <a:endParaRPr sz="160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7"/>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0" name="Google Shape;460;p57"/>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57"/>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Example Snippet</a:t>
            </a:r>
            <a:endParaRPr sz="1600" b="1" i="0" u="none" strike="noStrike" cap="none">
              <a:solidFill>
                <a:schemeClr val="lt1"/>
              </a:solidFill>
              <a:latin typeface="Roboto"/>
              <a:ea typeface="Roboto"/>
              <a:cs typeface="Roboto"/>
              <a:sym typeface="Roboto"/>
            </a:endParaRPr>
          </a:p>
        </p:txBody>
      </p:sp>
      <p:pic>
        <p:nvPicPr>
          <p:cNvPr id="462" name="Google Shape;462;p57"/>
          <p:cNvPicPr preferRelativeResize="0"/>
          <p:nvPr/>
        </p:nvPicPr>
        <p:blipFill rotWithShape="1">
          <a:blip r:embed="rId3">
            <a:alphaModFix/>
          </a:blip>
          <a:srcRect l="41240" t="9528" r="-23987" b="51127"/>
          <a:stretch/>
        </p:blipFill>
        <p:spPr>
          <a:xfrm>
            <a:off x="0" y="4542953"/>
            <a:ext cx="2512194" cy="600547"/>
          </a:xfrm>
          <a:prstGeom prst="rect">
            <a:avLst/>
          </a:prstGeom>
          <a:noFill/>
          <a:ln>
            <a:noFill/>
          </a:ln>
        </p:spPr>
      </p:pic>
      <p:pic>
        <p:nvPicPr>
          <p:cNvPr id="463" name="Google Shape;463;p57"/>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464" name="Google Shape;464;p57"/>
          <p:cNvGraphicFramePr/>
          <p:nvPr/>
        </p:nvGraphicFramePr>
        <p:xfrm>
          <a:off x="0" y="785100"/>
          <a:ext cx="6744500" cy="3505210"/>
        </p:xfrm>
        <a:graphic>
          <a:graphicData uri="http://schemas.openxmlformats.org/drawingml/2006/table">
            <a:tbl>
              <a:tblPr firstRow="1" bandRow="1">
                <a:noFill/>
                <a:tableStyleId>{2110E912-E87C-4D53-BA89-C500B38E5636}</a:tableStyleId>
              </a:tblPr>
              <a:tblGrid>
                <a:gridCol w="6744500">
                  <a:extLst>
                    <a:ext uri="{9D8B030D-6E8A-4147-A177-3AD203B41FA5}">
                      <a16:colId xmlns:a16="http://schemas.microsoft.com/office/drawing/2014/main" val="20000"/>
                    </a:ext>
                  </a:extLst>
                </a:gridCol>
              </a:tblGrid>
              <a:tr h="3062675">
                <a:tc>
                  <a:txBody>
                    <a:bodyPr/>
                    <a:lstStyle/>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LinkedList&lt;String&gt; linkedlist = new LinkedList&lt;String&gt;();</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 Step2: Add elements to LinkedList</a:t>
                      </a:r>
                      <a:endParaRPr sz="1400" u="none" strike="noStrike" cap="none">
                        <a:latin typeface="Consolas"/>
                        <a:ea typeface="Consolas"/>
                        <a:cs typeface="Consolas"/>
                        <a:sym typeface="Consolas"/>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linkedlist.add("Tim");</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linkedlist.add("Rock");</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linkedlist.add("Hulk");</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linkedlist.add("Rock");</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linkedlist.add("James");</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linkedlist.add("Rock");</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//Searching first occurrence of element</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int firstIndex = linkedlist.indexOf("Rock");</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System.out.println("First Occurrence: " + firstIndex);</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//Searching last occurrence of element</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int lastIndex = linkedlist.lastIndexOf("Rock");</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System.out.println("Last Occurrence: " + lastIndex);</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  }</a:t>
                      </a:r>
                      <a:endParaRPr/>
                    </a:p>
                    <a:p>
                      <a:pPr marL="0" marR="0" lvl="0" indent="0" algn="just" rtl="0">
                        <a:lnSpc>
                          <a:spcPct val="100000"/>
                        </a:lnSpc>
                        <a:spcBef>
                          <a:spcPts val="0"/>
                        </a:spcBef>
                        <a:spcAft>
                          <a:spcPts val="0"/>
                        </a:spcAft>
                        <a:buNone/>
                      </a:pPr>
                      <a:r>
                        <a:rPr lang="en" sz="1400" u="none" strike="noStrike" cap="none">
                          <a:latin typeface="Consolas"/>
                          <a:ea typeface="Consolas"/>
                          <a:cs typeface="Consolas"/>
                          <a:sym typeface="Consolas"/>
                        </a:rPr>
                        <a:t>}</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465" name="Google Shape;465;p57"/>
          <p:cNvGraphicFramePr/>
          <p:nvPr/>
        </p:nvGraphicFramePr>
        <p:xfrm>
          <a:off x="6736181" y="4229849"/>
          <a:ext cx="2295025" cy="614800"/>
        </p:xfrm>
        <a:graphic>
          <a:graphicData uri="http://schemas.openxmlformats.org/drawingml/2006/table">
            <a:tbl>
              <a:tblPr firstRow="1" bandRow="1">
                <a:noFill/>
                <a:tableStyleId>{2110E912-E87C-4D53-BA89-C500B38E5636}</a:tableStyleId>
              </a:tblPr>
              <a:tblGrid>
                <a:gridCol w="2295025">
                  <a:extLst>
                    <a:ext uri="{9D8B030D-6E8A-4147-A177-3AD203B41FA5}">
                      <a16:colId xmlns:a16="http://schemas.microsoft.com/office/drawing/2014/main" val="20000"/>
                    </a:ext>
                  </a:extLst>
                </a:gridCol>
              </a:tblGrid>
              <a:tr h="61480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First Occurrence: 1</a:t>
                      </a:r>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Last Occurrence: 5</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8"/>
          <p:cNvPicPr preferRelativeResize="0"/>
          <p:nvPr/>
        </p:nvPicPr>
        <p:blipFill rotWithShape="1">
          <a:blip r:embed="rId3">
            <a:alphaModFix/>
          </a:blip>
          <a:srcRect/>
          <a:stretch/>
        </p:blipFill>
        <p:spPr>
          <a:xfrm>
            <a:off x="773863" y="614765"/>
            <a:ext cx="7596273" cy="3913971"/>
          </a:xfrm>
          <a:prstGeom prst="rect">
            <a:avLst/>
          </a:prstGeom>
          <a:noFill/>
          <a:ln>
            <a:noFill/>
          </a:ln>
        </p:spPr>
      </p:pic>
      <p:sp>
        <p:nvSpPr>
          <p:cNvPr id="151" name="Google Shape;151;p2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2" name="Google Shape;152;p2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a:solidFill>
                  <a:schemeClr val="lt1"/>
                </a:solidFill>
                <a:latin typeface="Roboto"/>
                <a:ea typeface="Roboto"/>
                <a:cs typeface="Roboto"/>
                <a:sym typeface="Roboto"/>
              </a:rPr>
              <a:t>HIERARCHY</a:t>
            </a:r>
            <a:endParaRPr sz="1600" b="0" i="0" u="none" strike="noStrike" cap="none">
              <a:solidFill>
                <a:schemeClr val="lt1"/>
              </a:solidFill>
              <a:latin typeface="Roboto"/>
              <a:ea typeface="Roboto"/>
              <a:cs typeface="Roboto"/>
              <a:sym typeface="Roboto"/>
            </a:endParaRPr>
          </a:p>
        </p:txBody>
      </p:sp>
      <p:pic>
        <p:nvPicPr>
          <p:cNvPr id="154" name="Google Shape;154;p28"/>
          <p:cNvPicPr preferRelativeResize="0"/>
          <p:nvPr/>
        </p:nvPicPr>
        <p:blipFill rotWithShape="1">
          <a:blip r:embed="rId4">
            <a:alphaModFix/>
          </a:blip>
          <a:srcRect l="41240" t="9528" r="-23987" b="51127"/>
          <a:stretch/>
        </p:blipFill>
        <p:spPr>
          <a:xfrm>
            <a:off x="0" y="4538830"/>
            <a:ext cx="2512194" cy="600547"/>
          </a:xfrm>
          <a:prstGeom prst="rect">
            <a:avLst/>
          </a:prstGeom>
          <a:noFill/>
          <a:ln>
            <a:noFill/>
          </a:ln>
        </p:spPr>
      </p:pic>
      <p:pic>
        <p:nvPicPr>
          <p:cNvPr id="155" name="Google Shape;155;p28"/>
          <p:cNvPicPr preferRelativeResize="0"/>
          <p:nvPr/>
        </p:nvPicPr>
        <p:blipFill rotWithShape="1">
          <a:blip r:embed="rId5">
            <a:alphaModFix/>
          </a:blip>
          <a:srcRect r="60688"/>
          <a:stretch/>
        </p:blipFill>
        <p:spPr>
          <a:xfrm>
            <a:off x="8603372" y="79410"/>
            <a:ext cx="481263" cy="51815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1" name="Google Shape;471;p5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58"/>
          <p:cNvSpPr txBox="1"/>
          <p:nvPr/>
        </p:nvSpPr>
        <p:spPr>
          <a:xfrm>
            <a:off x="152400" y="228600"/>
            <a:ext cx="6306766"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DIFFERENCE BETWEEN ARRAY AND LINKED LIST</a:t>
            </a:r>
            <a:endParaRPr sz="1600" b="1" i="0" u="none" strike="noStrike" cap="none">
              <a:solidFill>
                <a:schemeClr val="lt1"/>
              </a:solidFill>
              <a:latin typeface="Roboto"/>
              <a:ea typeface="Roboto"/>
              <a:cs typeface="Roboto"/>
              <a:sym typeface="Roboto"/>
            </a:endParaRPr>
          </a:p>
        </p:txBody>
      </p:sp>
      <p:pic>
        <p:nvPicPr>
          <p:cNvPr id="473" name="Google Shape;473;p5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474" name="Google Shape;474;p58"/>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475" name="Google Shape;475;p58"/>
          <p:cNvGraphicFramePr/>
          <p:nvPr/>
        </p:nvGraphicFramePr>
        <p:xfrm>
          <a:off x="592275" y="1089510"/>
          <a:ext cx="7959450" cy="2900710"/>
        </p:xfrm>
        <a:graphic>
          <a:graphicData uri="http://schemas.openxmlformats.org/drawingml/2006/table">
            <a:tbl>
              <a:tblPr firstRow="1" bandRow="1">
                <a:noFill/>
                <a:tableStyleId>{FB3D8027-C031-416B-9DD8-68455CA26102}</a:tableStyleId>
              </a:tblPr>
              <a:tblGrid>
                <a:gridCol w="3979725">
                  <a:extLst>
                    <a:ext uri="{9D8B030D-6E8A-4147-A177-3AD203B41FA5}">
                      <a16:colId xmlns:a16="http://schemas.microsoft.com/office/drawing/2014/main" val="20000"/>
                    </a:ext>
                  </a:extLst>
                </a:gridCol>
                <a:gridCol w="3979725">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None/>
                      </a:pPr>
                      <a:r>
                        <a:rPr lang="en" sz="1600" b="1" u="none" strike="noStrike" cap="none">
                          <a:latin typeface="Roboto"/>
                          <a:ea typeface="Roboto"/>
                          <a:cs typeface="Roboto"/>
                          <a:sym typeface="Roboto"/>
                        </a:rPr>
                        <a:t>ARRAY-LIST</a:t>
                      </a:r>
                      <a:endParaRPr sz="1600" b="1"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None/>
                      </a:pPr>
                      <a:r>
                        <a:rPr lang="en" sz="1600" b="1" u="none" strike="noStrike" cap="none">
                          <a:latin typeface="Roboto"/>
                          <a:ea typeface="Roboto"/>
                          <a:cs typeface="Roboto"/>
                          <a:sym typeface="Roboto"/>
                        </a:rPr>
                        <a:t>LINKED-LIST</a:t>
                      </a:r>
                      <a:endParaRPr sz="1600" b="1"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just" rtl="0">
                        <a:lnSpc>
                          <a:spcPct val="100000"/>
                        </a:lnSpc>
                        <a:spcBef>
                          <a:spcPts val="0"/>
                        </a:spcBef>
                        <a:spcAft>
                          <a:spcPts val="0"/>
                        </a:spcAft>
                        <a:buNone/>
                      </a:pPr>
                      <a:r>
                        <a:rPr lang="en" sz="1600" b="0" u="none" strike="noStrike" cap="none">
                          <a:solidFill>
                            <a:srgbClr val="000000"/>
                          </a:solidFill>
                          <a:latin typeface="Roboto"/>
                          <a:ea typeface="Roboto"/>
                          <a:cs typeface="Roboto"/>
                          <a:sym typeface="Roboto"/>
                        </a:rPr>
                        <a:t>Array</a:t>
                      </a:r>
                      <a:r>
                        <a:rPr lang="en" sz="1600">
                          <a:latin typeface="Roboto"/>
                          <a:ea typeface="Roboto"/>
                          <a:cs typeface="Roboto"/>
                          <a:sym typeface="Roboto"/>
                        </a:rPr>
                        <a:t>-</a:t>
                      </a:r>
                      <a:r>
                        <a:rPr lang="en" sz="1600" b="0" u="none" strike="noStrike" cap="none">
                          <a:solidFill>
                            <a:srgbClr val="000000"/>
                          </a:solidFill>
                          <a:latin typeface="Roboto"/>
                          <a:ea typeface="Roboto"/>
                          <a:cs typeface="Roboto"/>
                          <a:sym typeface="Roboto"/>
                        </a:rPr>
                        <a:t>List</a:t>
                      </a:r>
                      <a:r>
                        <a:rPr lang="en" sz="1600">
                          <a:latin typeface="Roboto"/>
                          <a:ea typeface="Roboto"/>
                          <a:cs typeface="Roboto"/>
                          <a:sym typeface="Roboto"/>
                        </a:rPr>
                        <a:t> </a:t>
                      </a:r>
                      <a:r>
                        <a:rPr lang="en" sz="1600" b="0" u="none" strike="noStrike" cap="none">
                          <a:solidFill>
                            <a:srgbClr val="000000"/>
                          </a:solidFill>
                          <a:latin typeface="Roboto"/>
                          <a:ea typeface="Roboto"/>
                          <a:cs typeface="Roboto"/>
                          <a:sym typeface="Roboto"/>
                        </a:rPr>
                        <a:t>internally uses a dynamic array to store the elements.</a:t>
                      </a:r>
                      <a:endParaRPr/>
                    </a:p>
                  </a:txBody>
                  <a:tcPr marL="76200" marR="76200" marT="76200" marB="76200" anchor="ctr"/>
                </a:tc>
                <a:tc>
                  <a:txBody>
                    <a:bodyPr/>
                    <a:lstStyle/>
                    <a:p>
                      <a:pPr marL="0" marR="0" lvl="0" indent="0" algn="l" rtl="0">
                        <a:lnSpc>
                          <a:spcPct val="100000"/>
                        </a:lnSpc>
                        <a:spcBef>
                          <a:spcPts val="0"/>
                        </a:spcBef>
                        <a:spcAft>
                          <a:spcPts val="0"/>
                        </a:spcAft>
                        <a:buNone/>
                      </a:pPr>
                      <a:r>
                        <a:rPr lang="en" sz="1600" u="none" strike="noStrike" cap="none">
                          <a:latin typeface="Roboto"/>
                          <a:ea typeface="Roboto"/>
                          <a:cs typeface="Roboto"/>
                          <a:sym typeface="Roboto"/>
                        </a:rPr>
                        <a:t>Linked-List internally uses a doubly linked list to store the elements.</a:t>
                      </a:r>
                      <a:endParaRPr sz="16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 sz="1600" u="none" strike="noStrike" cap="none">
                          <a:latin typeface="Roboto"/>
                          <a:ea typeface="Roboto"/>
                          <a:cs typeface="Roboto"/>
                          <a:sym typeface="Roboto"/>
                        </a:rPr>
                        <a:t>Manipulation with Array-List is slow because it internally uses an array. If any element is removed from the array, all the bits are shifted in memory.</a:t>
                      </a:r>
                      <a:endParaRPr sz="1600" u="none" strike="noStrike" cap="none">
                        <a:latin typeface="Roboto"/>
                        <a:ea typeface="Roboto"/>
                        <a:cs typeface="Roboto"/>
                        <a:sym typeface="Roboto"/>
                      </a:endParaRPr>
                    </a:p>
                  </a:txBody>
                  <a:tcPr marL="91450" marR="91450" marT="45725" marB="45725" anchor="ctr"/>
                </a:tc>
                <a:tc>
                  <a:txBody>
                    <a:bodyPr/>
                    <a:lstStyle/>
                    <a:p>
                      <a:pPr marL="0" marR="0" lvl="0" indent="0" algn="just" rtl="0">
                        <a:lnSpc>
                          <a:spcPct val="100000"/>
                        </a:lnSpc>
                        <a:spcBef>
                          <a:spcPts val="0"/>
                        </a:spcBef>
                        <a:spcAft>
                          <a:spcPts val="0"/>
                        </a:spcAft>
                        <a:buNone/>
                      </a:pPr>
                      <a:r>
                        <a:rPr lang="en" sz="1600" u="none" strike="noStrike" cap="none">
                          <a:latin typeface="Roboto"/>
                          <a:ea typeface="Roboto"/>
                          <a:cs typeface="Roboto"/>
                          <a:sym typeface="Roboto"/>
                        </a:rPr>
                        <a:t>Manipulation with Linked-List is faster than ArrayList because it uses a doubly linked list, so no bit shifting is required in memory.</a:t>
                      </a:r>
                      <a:endParaRPr sz="16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 sz="1600" b="0" u="none" strike="noStrike" cap="none">
                          <a:latin typeface="Roboto"/>
                          <a:ea typeface="Roboto"/>
                          <a:cs typeface="Roboto"/>
                          <a:sym typeface="Roboto"/>
                        </a:rPr>
                        <a:t> An Array-List class can act as a list only because it implements List only.</a:t>
                      </a:r>
                      <a:endParaRPr sz="1600" b="0" u="none" strike="noStrike" cap="none">
                        <a:latin typeface="Roboto"/>
                        <a:ea typeface="Roboto"/>
                        <a:cs typeface="Roboto"/>
                        <a:sym typeface="Roboto"/>
                      </a:endParaRPr>
                    </a:p>
                  </a:txBody>
                  <a:tcPr marL="91450" marR="91450" marT="45725" marB="45725" anchor="ctr"/>
                </a:tc>
                <a:tc>
                  <a:txBody>
                    <a:bodyPr/>
                    <a:lstStyle/>
                    <a:p>
                      <a:pPr marL="0" marR="0" lvl="0" indent="0" algn="just" rtl="0">
                        <a:lnSpc>
                          <a:spcPct val="100000"/>
                        </a:lnSpc>
                        <a:spcBef>
                          <a:spcPts val="0"/>
                        </a:spcBef>
                        <a:spcAft>
                          <a:spcPts val="0"/>
                        </a:spcAft>
                        <a:buNone/>
                      </a:pPr>
                      <a:r>
                        <a:rPr lang="en" sz="1600" b="0" i="0" u="none" strike="noStrike" cap="none">
                          <a:solidFill>
                            <a:schemeClr val="dk1"/>
                          </a:solidFill>
                          <a:latin typeface="Roboto"/>
                          <a:ea typeface="Roboto"/>
                          <a:cs typeface="Roboto"/>
                          <a:sym typeface="Roboto"/>
                        </a:rPr>
                        <a:t>Linked-List class can act as a list and queue both because it implements List and Deque interfaces.</a:t>
                      </a:r>
                      <a:endParaRPr sz="1600" b="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9"/>
          <p:cNvSpPr txBox="1">
            <a:spLocks noGrp="1"/>
          </p:cNvSpPr>
          <p:nvPr>
            <p:ph type="title"/>
          </p:nvPr>
        </p:nvSpPr>
        <p:spPr>
          <a:xfrm>
            <a:off x="311700" y="22854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t>SET IN JAVA</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68EC-AB2E-4FBC-9870-5030D3ED8A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82685CD-AD52-4EDA-B614-EDB2C3028269}"/>
              </a:ext>
            </a:extLst>
          </p:cNvPr>
          <p:cNvSpPr>
            <a:spLocks noGrp="1"/>
          </p:cNvSpPr>
          <p:nvPr>
            <p:ph type="body" idx="1"/>
          </p:nvPr>
        </p:nvSpPr>
        <p:spPr/>
        <p:txBody>
          <a:bodyPr/>
          <a:lstStyle/>
          <a:p>
            <a:r>
              <a:rPr lang="en-US" dirty="0">
                <a:solidFill>
                  <a:schemeClr val="tx1"/>
                </a:solidFill>
              </a:rPr>
              <a:t>Write a program to traverse (or iterate) </a:t>
            </a:r>
            <a:r>
              <a:rPr lang="en-US" dirty="0" err="1">
                <a:solidFill>
                  <a:schemeClr val="tx1"/>
                </a:solidFill>
              </a:rPr>
              <a:t>ArrayList</a:t>
            </a:r>
            <a:r>
              <a:rPr lang="en-US" dirty="0">
                <a:solidFill>
                  <a:schemeClr val="tx1"/>
                </a:solidFill>
              </a:rPr>
              <a:t>?</a:t>
            </a:r>
          </a:p>
          <a:p>
            <a:r>
              <a:rPr lang="en-US" dirty="0">
                <a:solidFill>
                  <a:schemeClr val="tx1"/>
                </a:solidFill>
              </a:rPr>
              <a:t> Write a program to convert List to Array. </a:t>
            </a:r>
          </a:p>
          <a:p>
            <a:r>
              <a:rPr lang="en-US" dirty="0">
                <a:solidFill>
                  <a:schemeClr val="tx1"/>
                </a:solidFill>
              </a:rPr>
              <a:t>Given an element write a program to check if element(value) exists in </a:t>
            </a:r>
            <a:r>
              <a:rPr lang="en-US" dirty="0" err="1">
                <a:solidFill>
                  <a:schemeClr val="tx1"/>
                </a:solidFill>
              </a:rPr>
              <a:t>ArrayList</a:t>
            </a:r>
            <a:r>
              <a:rPr lang="en-US" dirty="0">
                <a:solidFill>
                  <a:schemeClr val="tx1"/>
                </a:solidFill>
              </a:rPr>
              <a:t>?</a:t>
            </a:r>
          </a:p>
          <a:p>
            <a:r>
              <a:rPr lang="en-US" dirty="0">
                <a:solidFill>
                  <a:schemeClr val="tx1"/>
                </a:solidFill>
              </a:rPr>
              <a:t>Sort the </a:t>
            </a:r>
            <a:r>
              <a:rPr lang="en-US" dirty="0" err="1">
                <a:solidFill>
                  <a:schemeClr val="tx1"/>
                </a:solidFill>
              </a:rPr>
              <a:t>arraylist</a:t>
            </a:r>
            <a:r>
              <a:rPr lang="en-US" dirty="0">
                <a:solidFill>
                  <a:schemeClr val="tx1"/>
                </a:solidFill>
              </a:rPr>
              <a:t> in ascending order?</a:t>
            </a:r>
          </a:p>
          <a:p>
            <a:pPr marL="114300" indent="0">
              <a:buNone/>
            </a:pPr>
            <a:endParaRPr lang="en-US" dirty="0">
              <a:solidFill>
                <a:schemeClr val="tx1"/>
              </a:solidFill>
            </a:endParaRPr>
          </a:p>
        </p:txBody>
      </p:sp>
    </p:spTree>
    <p:extLst>
      <p:ext uri="{BB962C8B-B14F-4D97-AF65-F5344CB8AC3E}">
        <p14:creationId xmlns:p14="http://schemas.microsoft.com/office/powerpoint/2010/main" val="471402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0"/>
          <p:cNvSpPr txBox="1">
            <a:spLocks noGrp="1"/>
          </p:cNvSpPr>
          <p:nvPr>
            <p:ph type="body" idx="1"/>
          </p:nvPr>
        </p:nvSpPr>
        <p:spPr>
          <a:xfrm>
            <a:off x="234000" y="766800"/>
            <a:ext cx="87789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Clr>
                <a:schemeClr val="dk1"/>
              </a:buClr>
              <a:buSzPts val="1800"/>
              <a:buFont typeface="Roboto"/>
              <a:buChar char="●"/>
            </a:pPr>
            <a:r>
              <a:rPr lang="en">
                <a:solidFill>
                  <a:schemeClr val="dk1"/>
                </a:solidFill>
                <a:latin typeface="Roboto"/>
                <a:ea typeface="Roboto"/>
                <a:cs typeface="Roboto"/>
                <a:sym typeface="Roboto"/>
              </a:rPr>
              <a:t>Set is an interface which extends Collection. It is an unordered collection of objects in which duplicate values cannot be stored</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Basically, Set is implemented by HashSet, LinkedHashSet or TreeSet (sorted representation)</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Set has various methods to add, remove clear, size, etc to enhance the usage of this interface</a:t>
            </a:r>
            <a:endParaRPr/>
          </a:p>
        </p:txBody>
      </p:sp>
      <p:sp>
        <p:nvSpPr>
          <p:cNvPr id="486" name="Google Shape;486;p6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7" name="Google Shape;487;p6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6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SET IN JAVA</a:t>
            </a:r>
            <a:endParaRPr sz="1600" b="1" i="0" u="none" strike="noStrike" cap="none">
              <a:solidFill>
                <a:schemeClr val="lt1"/>
              </a:solidFill>
              <a:latin typeface="Roboto"/>
              <a:ea typeface="Roboto"/>
              <a:cs typeface="Roboto"/>
              <a:sym typeface="Roboto"/>
            </a:endParaRPr>
          </a:p>
        </p:txBody>
      </p:sp>
      <p:pic>
        <p:nvPicPr>
          <p:cNvPr id="489" name="Google Shape;489;p6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490" name="Google Shape;490;p6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1"/>
          <p:cNvSpPr txBox="1">
            <a:spLocks noGrp="1"/>
          </p:cNvSpPr>
          <p:nvPr>
            <p:ph type="body" idx="1"/>
          </p:nvPr>
        </p:nvSpPr>
        <p:spPr>
          <a:xfrm>
            <a:off x="234000" y="766800"/>
            <a:ext cx="8676300" cy="35049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1200"/>
              </a:spcBef>
              <a:spcAft>
                <a:spcPts val="0"/>
              </a:spcAft>
              <a:buClr>
                <a:schemeClr val="dk1"/>
              </a:buClr>
              <a:buSzPts val="1800"/>
              <a:buChar char="●"/>
            </a:pPr>
            <a:r>
              <a:rPr lang="en">
                <a:solidFill>
                  <a:schemeClr val="dk1"/>
                </a:solidFill>
                <a:latin typeface="Roboto"/>
                <a:ea typeface="Roboto"/>
                <a:cs typeface="Roboto"/>
                <a:sym typeface="Roboto"/>
              </a:rPr>
              <a:t>Let’s take an example of two integer Sets</a:t>
            </a:r>
            <a:endParaRPr>
              <a:solidFill>
                <a:schemeClr val="dk1"/>
              </a:solidFill>
              <a:latin typeface="Roboto"/>
              <a:ea typeface="Roboto"/>
              <a:cs typeface="Roboto"/>
              <a:sym typeface="Roboto"/>
            </a:endParaRPr>
          </a:p>
          <a:p>
            <a:pPr marL="457200" lvl="0" indent="0" algn="l" rtl="0">
              <a:lnSpc>
                <a:spcPct val="100000"/>
              </a:lnSpc>
              <a:spcBef>
                <a:spcPts val="2400"/>
              </a:spcBef>
              <a:spcAft>
                <a:spcPts val="0"/>
              </a:spcAft>
              <a:buNone/>
            </a:pPr>
            <a:endParaRPr>
              <a:solidFill>
                <a:schemeClr val="dk1"/>
              </a:solidFill>
              <a:latin typeface="Roboto"/>
              <a:ea typeface="Roboto"/>
              <a:cs typeface="Roboto"/>
              <a:sym typeface="Roboto"/>
            </a:endParaRPr>
          </a:p>
          <a:p>
            <a:pPr marL="457200" lvl="0" indent="-342900" algn="l" rtl="0">
              <a:lnSpc>
                <a:spcPct val="10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In this, we could simply add one Set with other. Since the Set will itself not allow any duplicate entries, we need not take care of the common values</a:t>
            </a:r>
            <a:endParaRPr/>
          </a:p>
          <a:p>
            <a:pPr marL="0" lvl="0" indent="0" algn="l" rtl="0">
              <a:lnSpc>
                <a:spcPct val="150000"/>
              </a:lnSpc>
              <a:spcBef>
                <a:spcPts val="2400"/>
              </a:spcBef>
              <a:spcAft>
                <a:spcPts val="1200"/>
              </a:spcAft>
              <a:buSzPts val="1800"/>
              <a:buNone/>
            </a:pPr>
            <a:endParaRPr>
              <a:solidFill>
                <a:schemeClr val="dk1"/>
              </a:solidFill>
              <a:latin typeface="Roboto"/>
              <a:ea typeface="Roboto"/>
              <a:cs typeface="Roboto"/>
              <a:sym typeface="Roboto"/>
            </a:endParaRPr>
          </a:p>
        </p:txBody>
      </p:sp>
      <p:sp>
        <p:nvSpPr>
          <p:cNvPr id="496" name="Google Shape;496;p6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7" name="Google Shape;497;p6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6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Union</a:t>
            </a:r>
            <a:endParaRPr b="1"/>
          </a:p>
        </p:txBody>
      </p:sp>
      <p:pic>
        <p:nvPicPr>
          <p:cNvPr id="499" name="Google Shape;499;p6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00" name="Google Shape;500;p61"/>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01" name="Google Shape;501;p61"/>
          <p:cNvGraphicFramePr/>
          <p:nvPr/>
        </p:nvGraphicFramePr>
        <p:xfrm>
          <a:off x="3033413" y="1322827"/>
          <a:ext cx="3077175" cy="518170"/>
        </p:xfrm>
        <a:graphic>
          <a:graphicData uri="http://schemas.openxmlformats.org/drawingml/2006/table">
            <a:tbl>
              <a:tblPr firstRow="1" bandRow="1">
                <a:noFill/>
                <a:tableStyleId>{2110E912-E87C-4D53-BA89-C500B38E5636}</a:tableStyleId>
              </a:tblPr>
              <a:tblGrid>
                <a:gridCol w="3077175">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a:t>[1, 3, 2, 4, 8, 9, 0]</a:t>
                      </a:r>
                      <a:endParaRPr/>
                    </a:p>
                    <a:p>
                      <a:pPr marL="0" marR="0" lvl="0" indent="0" algn="l" rtl="0">
                        <a:lnSpc>
                          <a:spcPct val="100000"/>
                        </a:lnSpc>
                        <a:spcBef>
                          <a:spcPts val="0"/>
                        </a:spcBef>
                        <a:spcAft>
                          <a:spcPts val="0"/>
                        </a:spcAft>
                        <a:buNone/>
                      </a:pPr>
                      <a:r>
                        <a:rPr lang="en" sz="1400" u="none" strike="noStrike" cap="none"/>
                        <a:t>[1, 3, 7, 5, 4, 0, 7, 5]</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02" name="Google Shape;502;p61"/>
          <p:cNvGraphicFramePr/>
          <p:nvPr/>
        </p:nvGraphicFramePr>
        <p:xfrm>
          <a:off x="2663763" y="3010575"/>
          <a:ext cx="3816475" cy="370850"/>
        </p:xfrm>
        <a:graphic>
          <a:graphicData uri="http://schemas.openxmlformats.org/drawingml/2006/table">
            <a:tbl>
              <a:tblPr firstRow="1" bandRow="1">
                <a:noFill/>
                <a:tableStyleId>{2110E912-E87C-4D53-BA89-C500B38E5636}</a:tableStyleId>
              </a:tblPr>
              <a:tblGrid>
                <a:gridCol w="3816475">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Union : [0, 1, 2, 3, 4, 5, 7, 8, 9]</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8" name="Google Shape;508;p6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6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chemeClr val="lt1"/>
                </a:solidFill>
                <a:latin typeface="Roboto"/>
                <a:ea typeface="Roboto"/>
                <a:cs typeface="Roboto"/>
                <a:sym typeface="Roboto"/>
              </a:rPr>
              <a:t>EXAMPLE OF UNION</a:t>
            </a:r>
            <a:endParaRPr sz="1600" b="0" i="0" u="none" strike="noStrike" cap="none">
              <a:solidFill>
                <a:schemeClr val="lt1"/>
              </a:solidFill>
              <a:latin typeface="Roboto"/>
              <a:ea typeface="Roboto"/>
              <a:cs typeface="Roboto"/>
              <a:sym typeface="Roboto"/>
            </a:endParaRPr>
          </a:p>
        </p:txBody>
      </p:sp>
      <p:pic>
        <p:nvPicPr>
          <p:cNvPr id="510" name="Google Shape;510;p6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11" name="Google Shape;511;p62"/>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12" name="Google Shape;512;p62"/>
          <p:cNvGraphicFramePr/>
          <p:nvPr/>
        </p:nvGraphicFramePr>
        <p:xfrm>
          <a:off x="890075" y="1221288"/>
          <a:ext cx="7363850" cy="3078490"/>
        </p:xfrm>
        <a:graphic>
          <a:graphicData uri="http://schemas.openxmlformats.org/drawingml/2006/table">
            <a:tbl>
              <a:tblPr firstRow="1" bandRow="1">
                <a:noFill/>
                <a:tableStyleId>{2110E912-E87C-4D53-BA89-C500B38E5636}</a:tableStyleId>
              </a:tblPr>
              <a:tblGrid>
                <a:gridCol w="7363850">
                  <a:extLst>
                    <a:ext uri="{9D8B030D-6E8A-4147-A177-3AD203B41FA5}">
                      <a16:colId xmlns:a16="http://schemas.microsoft.com/office/drawing/2014/main" val="20000"/>
                    </a:ext>
                  </a:extLst>
                </a:gridCol>
              </a:tblGrid>
              <a:tr h="2700925">
                <a:tc>
                  <a:txBody>
                    <a:bodyPr/>
                    <a:lstStyle/>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class Main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Public static void main(String[] args) {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Set&lt;Integer&gt; a = new HashSet&lt;Integer&gt;();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a.addAll(Arrays.asList(new Integer[] {1, 3, 2, 4, 8, 9, 0}));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Set&lt;Integer&gt; b = new HashSet&lt;Integer&gt;();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b.addAll(Arrays.asList(new Integer[] {1, 3, 7, 5, 4, 0, 7, 5}));</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Set&lt;Integer&gt; union = new HashSet&lt;Integer&gt;(a);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union.addAll(b);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System.out.print("Union of the two Set"); </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System.out.println(union);</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	}</a:t>
                      </a:r>
                      <a:endParaRPr dirty="0">
                        <a:latin typeface="Consolas"/>
                        <a:ea typeface="Consolas"/>
                        <a:cs typeface="Consolas"/>
                        <a:sym typeface="Consolas"/>
                      </a:endParaRPr>
                    </a:p>
                    <a:p>
                      <a:pPr marL="0" marR="0" lvl="0" indent="0" algn="l" rtl="0">
                        <a:lnSpc>
                          <a:spcPct val="100000"/>
                        </a:lnSpc>
                        <a:spcBef>
                          <a:spcPts val="0"/>
                        </a:spcBef>
                        <a:spcAft>
                          <a:spcPts val="0"/>
                        </a:spcAft>
                        <a:buSzPts val="1100"/>
                        <a:buNone/>
                      </a:pPr>
                      <a:r>
                        <a:rPr lang="en" dirty="0">
                          <a:latin typeface="Consolas"/>
                          <a:ea typeface="Consolas"/>
                          <a:cs typeface="Consolas"/>
                          <a:sym typeface="Consolas"/>
                        </a:rPr>
                        <a:t>}</a:t>
                      </a:r>
                      <a:endParaRPr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8" name="Google Shape;508;p6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6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chemeClr val="lt1"/>
                </a:solidFill>
                <a:latin typeface="Roboto"/>
                <a:ea typeface="Roboto"/>
                <a:cs typeface="Roboto"/>
                <a:sym typeface="Roboto"/>
              </a:rPr>
              <a:t>EXAMPLE OF UNION</a:t>
            </a:r>
            <a:endParaRPr sz="1600" b="0" i="0" u="none" strike="noStrike" cap="none">
              <a:solidFill>
                <a:schemeClr val="lt1"/>
              </a:solidFill>
              <a:latin typeface="Roboto"/>
              <a:ea typeface="Roboto"/>
              <a:cs typeface="Roboto"/>
              <a:sym typeface="Roboto"/>
            </a:endParaRPr>
          </a:p>
        </p:txBody>
      </p:sp>
      <p:pic>
        <p:nvPicPr>
          <p:cNvPr id="510" name="Google Shape;510;p6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11" name="Google Shape;511;p62"/>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12" name="Google Shape;512;p62"/>
          <p:cNvGraphicFramePr/>
          <p:nvPr>
            <p:extLst>
              <p:ext uri="{D42A27DB-BD31-4B8C-83A1-F6EECF244321}">
                <p14:modId xmlns:p14="http://schemas.microsoft.com/office/powerpoint/2010/main" val="1686794414"/>
              </p:ext>
            </p:extLst>
          </p:nvPr>
        </p:nvGraphicFramePr>
        <p:xfrm>
          <a:off x="890075" y="1221288"/>
          <a:ext cx="7363850" cy="3291850"/>
        </p:xfrm>
        <a:graphic>
          <a:graphicData uri="http://schemas.openxmlformats.org/drawingml/2006/table">
            <a:tbl>
              <a:tblPr firstRow="1" bandRow="1">
                <a:noFill/>
                <a:tableStyleId>{2110E912-E87C-4D53-BA89-C500B38E5636}</a:tableStyleId>
              </a:tblPr>
              <a:tblGrid>
                <a:gridCol w="7363850">
                  <a:extLst>
                    <a:ext uri="{9D8B030D-6E8A-4147-A177-3AD203B41FA5}">
                      <a16:colId xmlns:a16="http://schemas.microsoft.com/office/drawing/2014/main" val="20000"/>
                    </a:ext>
                  </a:extLst>
                </a:gridCol>
              </a:tblGrid>
              <a:tr h="2700925">
                <a:tc>
                  <a:txBody>
                    <a:bodyPr/>
                    <a:lstStyle/>
                    <a:p>
                      <a:pPr rtl="0" fontAlgn="base"/>
                      <a:r>
                        <a:rPr lang="en-US" sz="1400" b="0" i="0" u="none" strike="noStrike" cap="none" dirty="0">
                          <a:solidFill>
                            <a:schemeClr val="dk1"/>
                          </a:solidFill>
                          <a:effectLst/>
                          <a:latin typeface="Arial"/>
                          <a:ea typeface="Arial"/>
                          <a:cs typeface="Arial"/>
                          <a:sym typeface="Arial"/>
                        </a:rPr>
                        <a:t>Set&lt;Integer&gt; intersection = new HashSet&lt;Integer&gt;(a); </a:t>
                      </a:r>
                    </a:p>
                    <a:p>
                      <a:pPr rtl="0" fontAlgn="base"/>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intersection.retainAll</a:t>
                      </a:r>
                      <a:r>
                        <a:rPr lang="en-US" sz="1400" b="0" i="0" u="none" strike="noStrike" cap="none" dirty="0">
                          <a:solidFill>
                            <a:schemeClr val="dk1"/>
                          </a:solidFill>
                          <a:effectLst/>
                          <a:latin typeface="Arial"/>
                          <a:ea typeface="Arial"/>
                          <a:cs typeface="Arial"/>
                          <a:sym typeface="Arial"/>
                        </a:rPr>
                        <a:t>(b); </a:t>
                      </a:r>
                    </a:p>
                    <a:p>
                      <a:pPr rtl="0" fontAlgn="base"/>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System.out.print</a:t>
                      </a:r>
                      <a:r>
                        <a:rPr lang="en-US" sz="1400" b="0" i="0" u="none" strike="noStrike" cap="none" dirty="0">
                          <a:solidFill>
                            <a:schemeClr val="dk1"/>
                          </a:solidFill>
                          <a:effectLst/>
                          <a:latin typeface="Arial"/>
                          <a:ea typeface="Arial"/>
                          <a:cs typeface="Arial"/>
                          <a:sym typeface="Arial"/>
                        </a:rPr>
                        <a:t>("Intersection of the two Set"); </a:t>
                      </a:r>
                    </a:p>
                    <a:p>
                      <a:pPr rtl="0" fontAlgn="base"/>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System.out.println</a:t>
                      </a:r>
                      <a:r>
                        <a:rPr lang="en-US" sz="1400" b="0" i="0" u="none" strike="noStrike" cap="none" dirty="0">
                          <a:solidFill>
                            <a:schemeClr val="dk1"/>
                          </a:solidFill>
                          <a:effectLst/>
                          <a:latin typeface="Arial"/>
                          <a:ea typeface="Arial"/>
                          <a:cs typeface="Arial"/>
                          <a:sym typeface="Arial"/>
                        </a:rPr>
                        <a:t>(intersection); </a:t>
                      </a:r>
                    </a:p>
                    <a:p>
                      <a:pPr rtl="0" fontAlgn="base"/>
                      <a:r>
                        <a:rPr lang="en-US" sz="1400" b="0" i="0" u="none" strike="noStrike" cap="none" dirty="0">
                          <a:solidFill>
                            <a:schemeClr val="dk1"/>
                          </a:solidFill>
                          <a:effectLst/>
                          <a:latin typeface="Arial"/>
                          <a:ea typeface="Arial"/>
                          <a:cs typeface="Arial"/>
                          <a:sym typeface="Arial"/>
                        </a:rPr>
                        <a:t>  </a:t>
                      </a:r>
                    </a:p>
                    <a:p>
                      <a:pPr rtl="0" fontAlgn="base"/>
                      <a:r>
                        <a:rPr lang="en-US" sz="1400" b="0" i="0" u="none" strike="noStrike" cap="none" dirty="0">
                          <a:solidFill>
                            <a:schemeClr val="dk1"/>
                          </a:solidFill>
                          <a:effectLst/>
                          <a:latin typeface="Arial"/>
                          <a:ea typeface="Arial"/>
                          <a:cs typeface="Arial"/>
                          <a:sym typeface="Arial"/>
                        </a:rPr>
                        <a:t>        // To find the symmetric difference </a:t>
                      </a:r>
                    </a:p>
                    <a:p>
                      <a:pPr rtl="0" fontAlgn="base"/>
                      <a:r>
                        <a:rPr lang="en-US" sz="1400" b="0" i="0" u="none" strike="noStrike" cap="none" dirty="0">
                          <a:solidFill>
                            <a:schemeClr val="dk1"/>
                          </a:solidFill>
                          <a:effectLst/>
                          <a:latin typeface="Arial"/>
                          <a:ea typeface="Arial"/>
                          <a:cs typeface="Arial"/>
                          <a:sym typeface="Arial"/>
                        </a:rPr>
                        <a:t>        Set&lt;Integer&gt; difference = new HashSet&lt;Integer&gt;(a); </a:t>
                      </a:r>
                    </a:p>
                    <a:p>
                      <a:pPr rtl="0" fontAlgn="base"/>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difference.removeAll</a:t>
                      </a:r>
                      <a:r>
                        <a:rPr lang="en-US" sz="1400" b="0" i="0" u="none" strike="noStrike" cap="none" dirty="0">
                          <a:solidFill>
                            <a:schemeClr val="dk1"/>
                          </a:solidFill>
                          <a:effectLst/>
                          <a:latin typeface="Arial"/>
                          <a:ea typeface="Arial"/>
                          <a:cs typeface="Arial"/>
                          <a:sym typeface="Arial"/>
                        </a:rPr>
                        <a:t>(b); </a:t>
                      </a:r>
                    </a:p>
                    <a:p>
                      <a:pPr rtl="0" fontAlgn="base"/>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System.out.print</a:t>
                      </a:r>
                      <a:r>
                        <a:rPr lang="en-US" sz="1400" b="0" i="0" u="none" strike="noStrike" cap="none" dirty="0">
                          <a:solidFill>
                            <a:schemeClr val="dk1"/>
                          </a:solidFill>
                          <a:effectLst/>
                          <a:latin typeface="Arial"/>
                          <a:ea typeface="Arial"/>
                          <a:cs typeface="Arial"/>
                          <a:sym typeface="Arial"/>
                        </a:rPr>
                        <a:t>("Difference of the two Set"); </a:t>
                      </a:r>
                    </a:p>
                    <a:p>
                      <a:pPr rtl="0" fontAlgn="base"/>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System.out.println</a:t>
                      </a:r>
                      <a:r>
                        <a:rPr lang="en-US" sz="1400" b="0" i="0" u="none" strike="noStrike" cap="none" dirty="0">
                          <a:solidFill>
                            <a:schemeClr val="dk1"/>
                          </a:solidFill>
                          <a:effectLst/>
                          <a:latin typeface="Arial"/>
                          <a:ea typeface="Arial"/>
                          <a:cs typeface="Arial"/>
                          <a:sym typeface="Arial"/>
                        </a:rPr>
                        <a:t>(difference); </a:t>
                      </a:r>
                    </a:p>
                    <a:p>
                      <a:pPr rtl="0" fontAlgn="base"/>
                      <a:r>
                        <a:rPr lang="en-US" sz="1400" b="0" i="0" u="none" strike="noStrike" cap="none" dirty="0">
                          <a:solidFill>
                            <a:schemeClr val="dk1"/>
                          </a:solidFill>
                          <a:effectLst/>
                          <a:latin typeface="Arial"/>
                          <a:ea typeface="Arial"/>
                          <a:cs typeface="Arial"/>
                          <a:sym typeface="Arial"/>
                        </a:rPr>
                        <a:t>    } </a:t>
                      </a:r>
                    </a:p>
                    <a:p>
                      <a:pPr rtl="0" fontAlgn="base"/>
                      <a:r>
                        <a:rPr lang="en-US" sz="1400" b="0" i="0" u="none" strike="noStrike" cap="none" dirty="0">
                          <a:solidFill>
                            <a:schemeClr val="dk1"/>
                          </a:solidFill>
                          <a:effectLst/>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US" dirty="0"/>
                        <a:t>Intersection of the two Set[0, 1, 3, 4] </a:t>
                      </a:r>
                    </a:p>
                    <a:p>
                      <a:pPr marL="0" marR="0" lvl="0" indent="0" algn="l" rtl="0">
                        <a:lnSpc>
                          <a:spcPct val="100000"/>
                        </a:lnSpc>
                        <a:spcBef>
                          <a:spcPts val="0"/>
                        </a:spcBef>
                        <a:spcAft>
                          <a:spcPts val="0"/>
                        </a:spcAft>
                        <a:buClr>
                          <a:schemeClr val="dk1"/>
                        </a:buClr>
                        <a:buSzPts val="1100"/>
                        <a:buFont typeface="Arial"/>
                        <a:buNone/>
                      </a:pPr>
                      <a:r>
                        <a:rPr lang="en-US" dirty="0"/>
                        <a:t>Difference of the two Set[2, 8, 9]</a:t>
                      </a:r>
                      <a:endParaRPr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78748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8" name="Google Shape;518;p6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63"/>
          <p:cNvSpPr txBox="1"/>
          <p:nvPr/>
        </p:nvSpPr>
        <p:spPr>
          <a:xfrm>
            <a:off x="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HASH SET  IN JAVA</a:t>
            </a:r>
            <a:endParaRPr sz="1600" b="1" i="0" u="none" strike="noStrike" cap="none">
              <a:solidFill>
                <a:schemeClr val="lt1"/>
              </a:solidFill>
              <a:latin typeface="Roboto"/>
              <a:ea typeface="Roboto"/>
              <a:cs typeface="Roboto"/>
              <a:sym typeface="Roboto"/>
            </a:endParaRPr>
          </a:p>
        </p:txBody>
      </p:sp>
      <p:pic>
        <p:nvPicPr>
          <p:cNvPr id="520" name="Google Shape;520;p6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21" name="Google Shape;521;p63"/>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522" name="Google Shape;522;p63"/>
          <p:cNvSpPr txBox="1"/>
          <p:nvPr/>
        </p:nvSpPr>
        <p:spPr>
          <a:xfrm>
            <a:off x="282100" y="1060325"/>
            <a:ext cx="8753400" cy="25854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This class implements the Set interface, backed by a hash table (actually a HashMap instance)</a:t>
            </a:r>
            <a:endParaRPr sz="1800">
              <a:latin typeface="Roboto"/>
              <a:ea typeface="Roboto"/>
              <a:cs typeface="Roboto"/>
              <a:sym typeface="Roboto"/>
            </a:endParaRPr>
          </a:p>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 It makes no guarantees as to the iteration order of the set.</a:t>
            </a:r>
            <a:endParaRPr sz="1800">
              <a:latin typeface="Roboto"/>
              <a:ea typeface="Roboto"/>
              <a:cs typeface="Roboto"/>
              <a:sym typeface="Roboto"/>
            </a:endParaRPr>
          </a:p>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 in particular, it does not guarantee that the order will remain constant over time </a:t>
            </a:r>
            <a:endParaRPr sz="1800">
              <a:latin typeface="Roboto"/>
              <a:ea typeface="Roboto"/>
              <a:cs typeface="Roboto"/>
              <a:sym typeface="Roboto"/>
            </a:endParaRPr>
          </a:p>
          <a:p>
            <a:pPr marL="457200" marR="0" lvl="0" indent="-342900" algn="l" rtl="0">
              <a:lnSpc>
                <a:spcPct val="15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This class permits the null element</a:t>
            </a:r>
            <a:endParaRPr sz="180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4"/>
          <p:cNvSpPr txBox="1">
            <a:spLocks noGrp="1"/>
          </p:cNvSpPr>
          <p:nvPr>
            <p:ph type="body" idx="1"/>
          </p:nvPr>
        </p:nvSpPr>
        <p:spPr>
          <a:xfrm>
            <a:off x="234000" y="766800"/>
            <a:ext cx="8733300" cy="25227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Clr>
                <a:schemeClr val="dk1"/>
              </a:buClr>
              <a:buSzPts val="1800"/>
              <a:buFont typeface="Roboto"/>
              <a:buChar char="●"/>
            </a:pPr>
            <a:r>
              <a:rPr lang="en">
                <a:solidFill>
                  <a:schemeClr val="dk1"/>
                </a:solidFill>
                <a:latin typeface="Roboto"/>
                <a:ea typeface="Roboto"/>
                <a:cs typeface="Roboto"/>
                <a:sym typeface="Roboto"/>
              </a:rPr>
              <a:t>HashSet doesn’t maintain any order, the elements would be returned in any random order</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HashSet doesn’t allow duplicates</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HashSet allows null values however if you insert more than one nulls it would still return only one null value</a:t>
            </a:r>
            <a:endParaRPr>
              <a:solidFill>
                <a:schemeClr val="dk1"/>
              </a:solidFill>
              <a:latin typeface="Roboto"/>
              <a:ea typeface="Roboto"/>
              <a:cs typeface="Roboto"/>
              <a:sym typeface="Roboto"/>
            </a:endParaRPr>
          </a:p>
        </p:txBody>
      </p:sp>
      <p:sp>
        <p:nvSpPr>
          <p:cNvPr id="528" name="Google Shape;528;p6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9" name="Google Shape;529;p6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64"/>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HASHSET</a:t>
            </a:r>
            <a:endParaRPr sz="1600" b="1" i="0" u="none" strike="noStrike" cap="none">
              <a:solidFill>
                <a:schemeClr val="lt1"/>
              </a:solidFill>
              <a:latin typeface="Roboto"/>
              <a:ea typeface="Roboto"/>
              <a:cs typeface="Roboto"/>
              <a:sym typeface="Roboto"/>
            </a:endParaRPr>
          </a:p>
        </p:txBody>
      </p:sp>
      <p:pic>
        <p:nvPicPr>
          <p:cNvPr id="531" name="Google Shape;531;p64"/>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32" name="Google Shape;532;p64"/>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62" name="Google Shape;262;p5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sp>
        <p:nvSpPr>
          <p:cNvPr id="263" name="Google Shape;263;p5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5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CONSTRUCTORS IN HASHSET</a:t>
            </a:r>
            <a:endParaRPr sz="1600" b="1" i="0" u="none" strike="noStrike" cap="none">
              <a:solidFill>
                <a:schemeClr val="lt1"/>
              </a:solidFill>
              <a:latin typeface="Roboto"/>
              <a:ea typeface="Roboto"/>
              <a:cs typeface="Roboto"/>
              <a:sym typeface="Roboto"/>
            </a:endParaRPr>
          </a:p>
        </p:txBody>
      </p:sp>
      <p:graphicFrame>
        <p:nvGraphicFramePr>
          <p:cNvPr id="265" name="Google Shape;265;p53"/>
          <p:cNvGraphicFramePr/>
          <p:nvPr/>
        </p:nvGraphicFramePr>
        <p:xfrm>
          <a:off x="275625" y="1292021"/>
          <a:ext cx="8592750" cy="3078510"/>
        </p:xfrm>
        <a:graphic>
          <a:graphicData uri="http://schemas.openxmlformats.org/drawingml/2006/table">
            <a:tbl>
              <a:tblPr firstRow="1" bandRow="1">
                <a:noFill/>
              </a:tblPr>
              <a:tblGrid>
                <a:gridCol w="3568750">
                  <a:extLst>
                    <a:ext uri="{9D8B030D-6E8A-4147-A177-3AD203B41FA5}">
                      <a16:colId xmlns:a16="http://schemas.microsoft.com/office/drawing/2014/main" val="20000"/>
                    </a:ext>
                  </a:extLst>
                </a:gridCol>
                <a:gridCol w="5024000">
                  <a:extLst>
                    <a:ext uri="{9D8B030D-6E8A-4147-A177-3AD203B41FA5}">
                      <a16:colId xmlns:a16="http://schemas.microsoft.com/office/drawing/2014/main" val="20001"/>
                    </a:ext>
                  </a:extLst>
                </a:gridCol>
              </a:tblGrid>
              <a:tr h="370850">
                <a:tc>
                  <a:txBody>
                    <a:bodyPr/>
                    <a:lstStyle/>
                    <a:p>
                      <a:pPr marL="0" marR="0" lvl="0" indent="0" algn="l" rtl="0">
                        <a:lnSpc>
                          <a:spcPct val="150000"/>
                        </a:lnSpc>
                        <a:spcBef>
                          <a:spcPts val="0"/>
                        </a:spcBef>
                        <a:spcAft>
                          <a:spcPts val="0"/>
                        </a:spcAft>
                        <a:buNone/>
                      </a:pPr>
                      <a:r>
                        <a:rPr lang="en" u="none" strike="noStrike" cap="none">
                          <a:latin typeface="Consolas"/>
                          <a:ea typeface="Consolas"/>
                          <a:cs typeface="Consolas"/>
                          <a:sym typeface="Consolas"/>
                        </a:rPr>
                        <a:t>HashSet()</a:t>
                      </a:r>
                      <a:endParaRPr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50000"/>
                        </a:lnSpc>
                        <a:spcBef>
                          <a:spcPts val="0"/>
                        </a:spcBef>
                        <a:spcAft>
                          <a:spcPts val="0"/>
                        </a:spcAft>
                        <a:buNone/>
                      </a:pPr>
                      <a:r>
                        <a:rPr lang="en" sz="1600" u="none" strike="noStrike" cap="none">
                          <a:latin typeface="Roboto"/>
                          <a:ea typeface="Roboto"/>
                          <a:cs typeface="Roboto"/>
                          <a:sym typeface="Roboto"/>
                        </a:rPr>
                        <a:t>Constructs a new, empty set; the backing HashMap instance has default initial capacity (16) and load factor (0.75)</a:t>
                      </a:r>
                      <a:endParaRPr sz="1600" u="none" strike="noStrike" cap="none">
                        <a:latin typeface="Roboto"/>
                        <a:ea typeface="Roboto"/>
                        <a:cs typeface="Roboto"/>
                        <a:sym typeface="Roboto"/>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50000"/>
                        </a:lnSpc>
                        <a:spcBef>
                          <a:spcPts val="0"/>
                        </a:spcBef>
                        <a:spcAft>
                          <a:spcPts val="0"/>
                        </a:spcAft>
                        <a:buNone/>
                      </a:pPr>
                      <a:r>
                        <a:rPr lang="en" u="none" strike="noStrike" cap="none">
                          <a:latin typeface="Consolas"/>
                          <a:ea typeface="Consolas"/>
                          <a:cs typeface="Consolas"/>
                          <a:sym typeface="Consolas"/>
                        </a:rPr>
                        <a:t>HashSet(Collection&lt;? extends E&gt; c)</a:t>
                      </a:r>
                      <a:endParaRPr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50000"/>
                        </a:lnSpc>
                        <a:spcBef>
                          <a:spcPts val="0"/>
                        </a:spcBef>
                        <a:spcAft>
                          <a:spcPts val="0"/>
                        </a:spcAft>
                        <a:buNone/>
                      </a:pPr>
                      <a:r>
                        <a:rPr lang="en" sz="1600" b="0" i="0" u="none" strike="noStrike" cap="none">
                          <a:solidFill>
                            <a:schemeClr val="dk1"/>
                          </a:solidFill>
                          <a:latin typeface="Roboto"/>
                          <a:ea typeface="Roboto"/>
                          <a:cs typeface="Roboto"/>
                          <a:sym typeface="Roboto"/>
                        </a:rPr>
                        <a:t>Constructs a new set containing the elements in the specified collection</a:t>
                      </a:r>
                      <a:endParaRPr sz="1600" u="none" strike="noStrike" cap="none">
                        <a:latin typeface="Roboto"/>
                        <a:ea typeface="Roboto"/>
                        <a:cs typeface="Roboto"/>
                        <a:sym typeface="Roboto"/>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50000"/>
                        </a:lnSpc>
                        <a:spcBef>
                          <a:spcPts val="0"/>
                        </a:spcBef>
                        <a:spcAft>
                          <a:spcPts val="0"/>
                        </a:spcAft>
                        <a:buNone/>
                      </a:pPr>
                      <a:r>
                        <a:rPr lang="en" u="none" strike="noStrike" cap="none">
                          <a:latin typeface="Consolas"/>
                          <a:ea typeface="Consolas"/>
                          <a:cs typeface="Consolas"/>
                          <a:sym typeface="Consolas"/>
                        </a:rPr>
                        <a:t>HashSet(int initialCapacity)</a:t>
                      </a:r>
                      <a:endParaRPr u="none" strike="noStrike" cap="none">
                        <a:latin typeface="Consolas"/>
                        <a:ea typeface="Consolas"/>
                        <a:cs typeface="Consolas"/>
                        <a:sym typeface="Consolas"/>
                      </a:endParaRPr>
                    </a:p>
                  </a:txBody>
                  <a:tcPr marL="91450" marR="91450" marT="45725" marB="45725"/>
                </a:tc>
                <a:tc>
                  <a:txBody>
                    <a:bodyPr/>
                    <a:lstStyle/>
                    <a:p>
                      <a:pPr marL="0" marR="0" lvl="0" indent="0" algn="l" rtl="0">
                        <a:lnSpc>
                          <a:spcPct val="150000"/>
                        </a:lnSpc>
                        <a:spcBef>
                          <a:spcPts val="0"/>
                        </a:spcBef>
                        <a:spcAft>
                          <a:spcPts val="0"/>
                        </a:spcAft>
                        <a:buNone/>
                      </a:pPr>
                      <a:r>
                        <a:rPr lang="en" sz="1600" b="0" i="0" u="none" strike="noStrike" cap="none">
                          <a:solidFill>
                            <a:schemeClr val="dk1"/>
                          </a:solidFill>
                          <a:latin typeface="Roboto"/>
                          <a:ea typeface="Roboto"/>
                          <a:cs typeface="Roboto"/>
                          <a:sym typeface="Roboto"/>
                        </a:rPr>
                        <a:t>Constructs a new, empty set; the backing </a:t>
                      </a:r>
                      <a:r>
                        <a:rPr lang="en" sz="1600" u="none" strike="noStrike" cap="none">
                          <a:latin typeface="Roboto"/>
                          <a:ea typeface="Roboto"/>
                          <a:cs typeface="Roboto"/>
                          <a:sym typeface="Roboto"/>
                        </a:rPr>
                        <a:t>HashMap</a:t>
                      </a:r>
                      <a:r>
                        <a:rPr lang="en" sz="1600" b="0" i="0" u="none" strike="noStrike" cap="none">
                          <a:solidFill>
                            <a:schemeClr val="dk1"/>
                          </a:solidFill>
                          <a:latin typeface="Roboto"/>
                          <a:ea typeface="Roboto"/>
                          <a:cs typeface="Roboto"/>
                          <a:sym typeface="Roboto"/>
                        </a:rPr>
                        <a:t> instance has the specified initial capacity and default load factor (0.75)</a:t>
                      </a:r>
                      <a:endParaRPr sz="1600" u="none" strike="noStrike" cap="none">
                        <a:latin typeface="Roboto"/>
                        <a:ea typeface="Roboto"/>
                        <a:cs typeface="Roboto"/>
                        <a:sym typeface="Roboto"/>
                      </a:endParaRPr>
                    </a:p>
                  </a:txBody>
                  <a:tcPr marL="91450" marR="91450" marT="45725" marB="45725"/>
                </a:tc>
                <a:extLst>
                  <a:ext uri="{0D108BD9-81ED-4DB2-BD59-A6C34878D82A}">
                    <a16:rowId xmlns:a16="http://schemas.microsoft.com/office/drawing/2014/main" val="10002"/>
                  </a:ext>
                </a:extLst>
              </a:tr>
            </a:tbl>
          </a:graphicData>
        </a:graphic>
      </p:graphicFrame>
      <p:pic>
        <p:nvPicPr>
          <p:cNvPr id="266" name="Google Shape;266;p53"/>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body" idx="1"/>
          </p:nvPr>
        </p:nvSpPr>
        <p:spPr>
          <a:xfrm>
            <a:off x="152400" y="871350"/>
            <a:ext cx="88263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A List is an ordered Collection (sometimes called a sequence)</a:t>
            </a:r>
            <a:endParaRPr>
              <a:solidFill>
                <a:schemeClr val="dk1"/>
              </a:solidFill>
              <a:latin typeface="Roboto"/>
              <a:ea typeface="Roboto"/>
              <a:cs typeface="Roboto"/>
              <a:sym typeface="Roboto"/>
            </a:endParaRPr>
          </a:p>
          <a:p>
            <a:pPr marL="457200" lvl="0" indent="-342900" algn="just" rtl="0">
              <a:lnSpc>
                <a:spcPct val="15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Lists may contain duplicate elements. Elements can be inserted or accessed by their position in the list, using a zero-based index</a:t>
            </a:r>
            <a:endParaRPr>
              <a:latin typeface="Roboto"/>
              <a:ea typeface="Roboto"/>
              <a:cs typeface="Roboto"/>
              <a:sym typeface="Roboto"/>
            </a:endParaRPr>
          </a:p>
          <a:p>
            <a:pPr marL="0" lvl="0" indent="0" algn="just" rtl="0">
              <a:lnSpc>
                <a:spcPct val="150000"/>
              </a:lnSpc>
              <a:spcBef>
                <a:spcPts val="1200"/>
              </a:spcBef>
              <a:spcAft>
                <a:spcPts val="0"/>
              </a:spcAft>
              <a:buNone/>
            </a:pPr>
            <a:r>
              <a:rPr lang="en" b="1">
                <a:solidFill>
                  <a:schemeClr val="dk1"/>
                </a:solidFill>
                <a:latin typeface="Roboto"/>
                <a:ea typeface="Roboto"/>
                <a:cs typeface="Roboto"/>
                <a:sym typeface="Roboto"/>
              </a:rPr>
              <a:t>Types of List</a:t>
            </a:r>
            <a:endParaRPr b="1">
              <a:latin typeface="Roboto"/>
              <a:ea typeface="Roboto"/>
              <a:cs typeface="Roboto"/>
              <a:sym typeface="Roboto"/>
            </a:endParaRPr>
          </a:p>
          <a:p>
            <a:pPr marL="457200" lvl="0" indent="-342900" algn="just" rtl="0">
              <a:lnSpc>
                <a:spcPct val="150000"/>
              </a:lnSpc>
              <a:spcBef>
                <a:spcPts val="1200"/>
              </a:spcBef>
              <a:spcAft>
                <a:spcPts val="0"/>
              </a:spcAft>
              <a:buClr>
                <a:schemeClr val="dk1"/>
              </a:buClr>
              <a:buSzPts val="1800"/>
              <a:buFont typeface="Roboto"/>
              <a:buChar char="●"/>
            </a:pPr>
            <a:r>
              <a:rPr lang="en">
                <a:solidFill>
                  <a:schemeClr val="dk1"/>
                </a:solidFill>
                <a:latin typeface="Roboto"/>
                <a:ea typeface="Roboto"/>
                <a:cs typeface="Roboto"/>
                <a:sym typeface="Roboto"/>
              </a:rPr>
              <a:t>Array List</a:t>
            </a:r>
            <a:endParaRPr>
              <a:latin typeface="Roboto"/>
              <a:ea typeface="Roboto"/>
              <a:cs typeface="Roboto"/>
              <a:sym typeface="Roboto"/>
            </a:endParaRPr>
          </a:p>
          <a:p>
            <a:pPr marL="457200" lvl="0" indent="-342900" algn="just" rtl="0">
              <a:lnSpc>
                <a:spcPct val="15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Linked List</a:t>
            </a:r>
            <a:endParaRPr>
              <a:latin typeface="Roboto"/>
              <a:ea typeface="Roboto"/>
              <a:cs typeface="Roboto"/>
              <a:sym typeface="Roboto"/>
            </a:endParaRPr>
          </a:p>
          <a:p>
            <a:pPr marL="0" lvl="0" indent="0" algn="just" rtl="0">
              <a:lnSpc>
                <a:spcPct val="115000"/>
              </a:lnSpc>
              <a:spcBef>
                <a:spcPts val="2400"/>
              </a:spcBef>
              <a:spcAft>
                <a:spcPts val="1200"/>
              </a:spcAft>
              <a:buSzPts val="1800"/>
              <a:buNone/>
            </a:pPr>
            <a:endParaRPr>
              <a:solidFill>
                <a:schemeClr val="dk1"/>
              </a:solidFill>
              <a:latin typeface="Roboto"/>
              <a:ea typeface="Roboto"/>
              <a:cs typeface="Roboto"/>
              <a:sym typeface="Roboto"/>
            </a:endParaRPr>
          </a:p>
        </p:txBody>
      </p:sp>
      <p:sp>
        <p:nvSpPr>
          <p:cNvPr id="161" name="Google Shape;161;p2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 name="Google Shape;162;p2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LIST IN JAVA</a:t>
            </a:r>
            <a:endParaRPr sz="1600" b="1" i="0" u="none" strike="noStrike" cap="none">
              <a:solidFill>
                <a:schemeClr val="lt1"/>
              </a:solidFill>
              <a:latin typeface="Roboto"/>
              <a:ea typeface="Roboto"/>
              <a:cs typeface="Roboto"/>
              <a:sym typeface="Roboto"/>
            </a:endParaRPr>
          </a:p>
        </p:txBody>
      </p:sp>
      <p:pic>
        <p:nvPicPr>
          <p:cNvPr id="164" name="Google Shape;164;p2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165" name="Google Shape;165;p29"/>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5"/>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38" name="Google Shape;538;p65"/>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65"/>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EXAMPLE</a:t>
            </a:r>
            <a:endParaRPr sz="1600" b="1" i="0" u="none" strike="noStrike" cap="none">
              <a:solidFill>
                <a:schemeClr val="lt1"/>
              </a:solidFill>
              <a:latin typeface="Roboto"/>
              <a:ea typeface="Roboto"/>
              <a:cs typeface="Roboto"/>
              <a:sym typeface="Roboto"/>
            </a:endParaRPr>
          </a:p>
        </p:txBody>
      </p:sp>
      <p:pic>
        <p:nvPicPr>
          <p:cNvPr id="540" name="Google Shape;540;p65"/>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41" name="Google Shape;541;p65"/>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42" name="Google Shape;542;p65"/>
          <p:cNvGraphicFramePr/>
          <p:nvPr/>
        </p:nvGraphicFramePr>
        <p:xfrm>
          <a:off x="0" y="998220"/>
          <a:ext cx="5265900" cy="3505210"/>
        </p:xfrm>
        <a:graphic>
          <a:graphicData uri="http://schemas.openxmlformats.org/drawingml/2006/table">
            <a:tbl>
              <a:tblPr firstRow="1" bandRow="1">
                <a:noFill/>
                <a:tableStyleId>{2110E912-E87C-4D53-BA89-C500B38E5636}</a:tableStyleId>
              </a:tblPr>
              <a:tblGrid>
                <a:gridCol w="52659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HashSet&lt;String&gt; hset = </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new HashSet&lt;String&gt;();</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 Adding elements to the HashSet</a:t>
                      </a:r>
                      <a:endParaRPr sz="1400" u="none" strike="noStrike" cap="none">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hset.add("Apple");</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hset.add("Mango");</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hset.add("Grapes");</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hset.add("Orange");</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hset.add("Fig");</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//Addition of duplicate elements</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hset.add("Apple");</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hset.add("Mango");</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//Addition of null values</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hset.add(null);</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hset.add(null);</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//Displaying HashSet elements</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      System.out.println(hset)</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43" name="Google Shape;543;p65"/>
          <p:cNvGraphicFramePr/>
          <p:nvPr/>
        </p:nvGraphicFramePr>
        <p:xfrm>
          <a:off x="5257587" y="994933"/>
          <a:ext cx="3781000" cy="518170"/>
        </p:xfrm>
        <a:graphic>
          <a:graphicData uri="http://schemas.openxmlformats.org/drawingml/2006/table">
            <a:tbl>
              <a:tblPr firstRow="1" bandRow="1">
                <a:noFill/>
                <a:tableStyleId>{2110E912-E87C-4D53-BA89-C500B38E5636}</a:tableStyleId>
              </a:tblPr>
              <a:tblGrid>
                <a:gridCol w="3781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nsolas"/>
                          <a:ea typeface="Consolas"/>
                          <a:cs typeface="Consolas"/>
                          <a:sym typeface="Consolas"/>
                        </a:rPr>
                        <a:t>[null, Mango, Grapes, Apple, Orange, Fig]</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544" name="Google Shape;544;p65"/>
          <p:cNvSpPr/>
          <p:nvPr/>
        </p:nvSpPr>
        <p:spPr>
          <a:xfrm>
            <a:off x="5259125" y="2934500"/>
            <a:ext cx="38850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nsolas"/>
                <a:ea typeface="Consolas"/>
                <a:cs typeface="Consolas"/>
                <a:sym typeface="Consolas"/>
              </a:rPr>
              <a:t>As you can see there all the duplicate values are not present in the output including the duplicate null values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6"/>
          <p:cNvSpPr txBox="1">
            <a:spLocks noGrp="1"/>
          </p:cNvSpPr>
          <p:nvPr>
            <p:ph type="body" idx="1"/>
          </p:nvPr>
        </p:nvSpPr>
        <p:spPr>
          <a:xfrm>
            <a:off x="234000" y="766800"/>
            <a:ext cx="8665200" cy="3504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2400"/>
              </a:spcBef>
              <a:spcAft>
                <a:spcPts val="0"/>
              </a:spcAft>
              <a:buSzPts val="1800"/>
              <a:buNone/>
            </a:pPr>
            <a:endParaRPr/>
          </a:p>
          <a:p>
            <a:pPr marL="457200" lvl="0" indent="-342900" algn="just" rtl="0">
              <a:lnSpc>
                <a:spcPct val="10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Returns the number of elements in this set (its cardinality)</a:t>
            </a:r>
            <a:endParaRPr/>
          </a:p>
          <a:p>
            <a:pPr marL="0" lvl="0" indent="0" algn="just" rtl="0">
              <a:lnSpc>
                <a:spcPct val="100000"/>
              </a:lnSpc>
              <a:spcBef>
                <a:spcPts val="2400"/>
              </a:spcBef>
              <a:spcAft>
                <a:spcPts val="0"/>
              </a:spcAft>
              <a:buSzPts val="1800"/>
              <a:buNone/>
            </a:pPr>
            <a:r>
              <a:rPr lang="en" b="1">
                <a:solidFill>
                  <a:schemeClr val="dk1"/>
                </a:solidFill>
                <a:latin typeface="Roboto"/>
                <a:ea typeface="Roboto"/>
                <a:cs typeface="Roboto"/>
                <a:sym typeface="Roboto"/>
              </a:rPr>
              <a:t>Returns:</a:t>
            </a:r>
            <a:endParaRPr/>
          </a:p>
          <a:p>
            <a:pPr marL="0" lvl="0" indent="457200" algn="just" rtl="0">
              <a:lnSpc>
                <a:spcPct val="100000"/>
              </a:lnSpc>
              <a:spcBef>
                <a:spcPts val="2400"/>
              </a:spcBef>
              <a:spcAft>
                <a:spcPts val="1200"/>
              </a:spcAft>
              <a:buSzPts val="1800"/>
              <a:buNone/>
            </a:pPr>
            <a:r>
              <a:rPr lang="en">
                <a:solidFill>
                  <a:schemeClr val="dk1"/>
                </a:solidFill>
                <a:latin typeface="Roboto"/>
                <a:ea typeface="Roboto"/>
                <a:cs typeface="Roboto"/>
                <a:sym typeface="Roboto"/>
              </a:rPr>
              <a:t>The number of elements in this set (its cardinality)</a:t>
            </a:r>
            <a:endParaRPr>
              <a:solidFill>
                <a:schemeClr val="dk1"/>
              </a:solidFill>
              <a:latin typeface="Roboto"/>
              <a:ea typeface="Roboto"/>
              <a:cs typeface="Roboto"/>
              <a:sym typeface="Roboto"/>
            </a:endParaRPr>
          </a:p>
        </p:txBody>
      </p:sp>
      <p:sp>
        <p:nvSpPr>
          <p:cNvPr id="550" name="Google Shape;550;p66"/>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51" name="Google Shape;551;p66"/>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66"/>
          <p:cNvSpPr txBox="1"/>
          <p:nvPr/>
        </p:nvSpPr>
        <p:spPr>
          <a:xfrm>
            <a:off x="0"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chemeClr val="lt1"/>
                </a:solidFill>
                <a:latin typeface="Roboto"/>
                <a:ea typeface="Roboto"/>
                <a:cs typeface="Roboto"/>
                <a:sym typeface="Roboto"/>
              </a:rPr>
              <a:t>METHOD DETAIL</a:t>
            </a:r>
            <a:endParaRPr sz="1600" b="0" i="0" u="none" strike="noStrike" cap="none">
              <a:solidFill>
                <a:schemeClr val="lt1"/>
              </a:solidFill>
              <a:latin typeface="Roboto"/>
              <a:ea typeface="Roboto"/>
              <a:cs typeface="Roboto"/>
              <a:sym typeface="Roboto"/>
            </a:endParaRPr>
          </a:p>
        </p:txBody>
      </p:sp>
      <p:pic>
        <p:nvPicPr>
          <p:cNvPr id="553" name="Google Shape;553;p66"/>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54" name="Google Shape;554;p66"/>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55" name="Google Shape;555;p66"/>
          <p:cNvGraphicFramePr/>
          <p:nvPr/>
        </p:nvGraphicFramePr>
        <p:xfrm>
          <a:off x="2681500" y="994933"/>
          <a:ext cx="2210650" cy="370850"/>
        </p:xfrm>
        <a:graphic>
          <a:graphicData uri="http://schemas.openxmlformats.org/drawingml/2006/table">
            <a:tbl>
              <a:tblPr firstRow="1" bandRow="1">
                <a:noFill/>
                <a:tableStyleId>{2110E912-E87C-4D53-BA89-C500B38E5636}</a:tableStyleId>
              </a:tblPr>
              <a:tblGrid>
                <a:gridCol w="2210650">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a:latin typeface="Consolas"/>
                          <a:ea typeface="Consolas"/>
                          <a:cs typeface="Consolas"/>
                          <a:sym typeface="Consolas"/>
                        </a:rPr>
                        <a:t>public int size()</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7"/>
          <p:cNvSpPr txBox="1">
            <a:spLocks noGrp="1"/>
          </p:cNvSpPr>
          <p:nvPr>
            <p:ph type="body" idx="1"/>
          </p:nvPr>
        </p:nvSpPr>
        <p:spPr>
          <a:xfrm>
            <a:off x="234000" y="766800"/>
            <a:ext cx="8744700" cy="3504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2400"/>
              </a:spcBef>
              <a:spcAft>
                <a:spcPts val="0"/>
              </a:spcAft>
              <a:buSzPts val="1800"/>
              <a:buNone/>
            </a:pPr>
            <a:endParaRPr>
              <a:solidFill>
                <a:schemeClr val="dk1"/>
              </a:solidFill>
              <a:latin typeface="Roboto"/>
              <a:ea typeface="Roboto"/>
              <a:cs typeface="Roboto"/>
              <a:sym typeface="Roboto"/>
            </a:endParaRPr>
          </a:p>
          <a:p>
            <a:pPr marL="457200" lvl="0" indent="-342900" algn="just" rtl="0">
              <a:lnSpc>
                <a:spcPct val="10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Returns true if this set contains no elements</a:t>
            </a:r>
            <a:endParaRPr/>
          </a:p>
          <a:p>
            <a:pPr marL="0" lvl="0" indent="0" algn="just" rtl="0">
              <a:lnSpc>
                <a:spcPct val="100000"/>
              </a:lnSpc>
              <a:spcBef>
                <a:spcPts val="2400"/>
              </a:spcBef>
              <a:spcAft>
                <a:spcPts val="0"/>
              </a:spcAft>
              <a:buSzPts val="1800"/>
              <a:buNone/>
            </a:pPr>
            <a:r>
              <a:rPr lang="en" b="1">
                <a:solidFill>
                  <a:schemeClr val="dk1"/>
                </a:solidFill>
                <a:latin typeface="Roboto"/>
                <a:ea typeface="Roboto"/>
                <a:cs typeface="Roboto"/>
                <a:sym typeface="Roboto"/>
              </a:rPr>
              <a:t>Returns:</a:t>
            </a:r>
            <a:endParaRPr/>
          </a:p>
          <a:p>
            <a:pPr marL="0" lvl="0" indent="457200" algn="just" rtl="0">
              <a:lnSpc>
                <a:spcPct val="100000"/>
              </a:lnSpc>
              <a:spcBef>
                <a:spcPts val="2400"/>
              </a:spcBef>
              <a:spcAft>
                <a:spcPts val="1200"/>
              </a:spcAft>
              <a:buSzPts val="1800"/>
              <a:buNone/>
            </a:pPr>
            <a:r>
              <a:rPr lang="en">
                <a:solidFill>
                  <a:schemeClr val="dk1"/>
                </a:solidFill>
                <a:latin typeface="Roboto"/>
                <a:ea typeface="Roboto"/>
                <a:cs typeface="Roboto"/>
                <a:sym typeface="Roboto"/>
              </a:rPr>
              <a:t>True if this set contains no elements</a:t>
            </a:r>
            <a:endParaRPr>
              <a:solidFill>
                <a:schemeClr val="dk1"/>
              </a:solidFill>
              <a:latin typeface="Roboto"/>
              <a:ea typeface="Roboto"/>
              <a:cs typeface="Roboto"/>
              <a:sym typeface="Roboto"/>
            </a:endParaRPr>
          </a:p>
        </p:txBody>
      </p:sp>
      <p:sp>
        <p:nvSpPr>
          <p:cNvPr id="561" name="Google Shape;561;p67"/>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62" name="Google Shape;562;p67"/>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67"/>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chemeClr val="lt1"/>
                </a:solidFill>
                <a:latin typeface="Roboto"/>
                <a:ea typeface="Roboto"/>
                <a:cs typeface="Roboto"/>
                <a:sym typeface="Roboto"/>
              </a:rPr>
              <a:t>isEmpty</a:t>
            </a:r>
            <a:endParaRPr sz="1600" b="0" i="0" u="none" strike="noStrike" cap="none">
              <a:solidFill>
                <a:schemeClr val="lt1"/>
              </a:solidFill>
              <a:latin typeface="Roboto"/>
              <a:ea typeface="Roboto"/>
              <a:cs typeface="Roboto"/>
              <a:sym typeface="Roboto"/>
            </a:endParaRPr>
          </a:p>
        </p:txBody>
      </p:sp>
      <p:pic>
        <p:nvPicPr>
          <p:cNvPr id="564" name="Google Shape;564;p67"/>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65" name="Google Shape;565;p67"/>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66" name="Google Shape;566;p67"/>
          <p:cNvGraphicFramePr/>
          <p:nvPr/>
        </p:nvGraphicFramePr>
        <p:xfrm>
          <a:off x="2681500" y="842533"/>
          <a:ext cx="3775675" cy="370850"/>
        </p:xfrm>
        <a:graphic>
          <a:graphicData uri="http://schemas.openxmlformats.org/drawingml/2006/table">
            <a:tbl>
              <a:tblPr firstRow="1" bandRow="1">
                <a:noFill/>
                <a:tableStyleId>{2110E912-E87C-4D53-BA89-C500B38E5636}</a:tableStyleId>
              </a:tblPr>
              <a:tblGrid>
                <a:gridCol w="3775675">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a:latin typeface="Consolas"/>
                          <a:ea typeface="Consolas"/>
                          <a:cs typeface="Consolas"/>
                          <a:sym typeface="Consolas"/>
                        </a:rPr>
                        <a:t>public boolean isEmpty()</a:t>
                      </a:r>
                      <a:endParaRPr sz="160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8"/>
          <p:cNvSpPr txBox="1">
            <a:spLocks noGrp="1"/>
          </p:cNvSpPr>
          <p:nvPr>
            <p:ph type="body" idx="1"/>
          </p:nvPr>
        </p:nvSpPr>
        <p:spPr>
          <a:xfrm>
            <a:off x="234000" y="1224000"/>
            <a:ext cx="79092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Returns true if this set contains the specified element. </a:t>
            </a:r>
          </a:p>
          <a:p>
            <a:pPr marL="457200" lvl="0" indent="-342900" algn="just" rtl="0">
              <a:lnSpc>
                <a:spcPct val="150000"/>
              </a:lnSpc>
              <a:spcBef>
                <a:spcPts val="0"/>
              </a:spcBef>
              <a:spcAft>
                <a:spcPts val="0"/>
              </a:spcAft>
              <a:buClr>
                <a:schemeClr val="dk1"/>
              </a:buClr>
              <a:buSzPts val="1800"/>
              <a:buFont typeface="Roboto"/>
              <a:buChar char="●"/>
            </a:pPr>
            <a:r>
              <a:rPr lang="en" b="1" dirty="0">
                <a:solidFill>
                  <a:schemeClr val="dk1"/>
                </a:solidFill>
                <a:latin typeface="Roboto"/>
                <a:ea typeface="Roboto"/>
                <a:cs typeface="Roboto"/>
                <a:sym typeface="Roboto"/>
              </a:rPr>
              <a:t>Parameters</a:t>
            </a:r>
            <a:r>
              <a:rPr lang="en" dirty="0">
                <a:solidFill>
                  <a:schemeClr val="dk1"/>
                </a:solidFill>
                <a:latin typeface="Roboto"/>
                <a:ea typeface="Roboto"/>
                <a:cs typeface="Roboto"/>
                <a:sym typeface="Roboto"/>
              </a:rPr>
              <a:t>: </a:t>
            </a:r>
            <a:endParaRPr dirty="0">
              <a:solidFill>
                <a:schemeClr val="dk1"/>
              </a:solidFill>
              <a:latin typeface="Roboto"/>
              <a:ea typeface="Roboto"/>
              <a:cs typeface="Roboto"/>
              <a:sym typeface="Roboto"/>
            </a:endParaRPr>
          </a:p>
          <a:p>
            <a:pPr marL="0" lvl="0" indent="457200" algn="just" rtl="0">
              <a:lnSpc>
                <a:spcPct val="150000"/>
              </a:lnSpc>
              <a:spcBef>
                <a:spcPts val="0"/>
              </a:spcBef>
              <a:spcAft>
                <a:spcPts val="0"/>
              </a:spcAft>
              <a:buSzPts val="1800"/>
              <a:buNone/>
            </a:pPr>
            <a:r>
              <a:rPr lang="en" sz="1600" dirty="0">
                <a:solidFill>
                  <a:schemeClr val="dk1"/>
                </a:solidFill>
                <a:latin typeface="Roboto"/>
                <a:ea typeface="Roboto"/>
                <a:cs typeface="Roboto"/>
                <a:sym typeface="Roboto"/>
              </a:rPr>
              <a:t>o - element whose presence in this set is to be tested</a:t>
            </a:r>
            <a:endParaRPr dirty="0"/>
          </a:p>
          <a:p>
            <a:pPr marL="0" lvl="0" indent="0" algn="just" rtl="0">
              <a:lnSpc>
                <a:spcPct val="150000"/>
              </a:lnSpc>
              <a:spcBef>
                <a:spcPts val="0"/>
              </a:spcBef>
              <a:spcAft>
                <a:spcPts val="0"/>
              </a:spcAft>
              <a:buSzPts val="1800"/>
              <a:buNone/>
            </a:pPr>
            <a:r>
              <a:rPr lang="en" b="1" dirty="0">
                <a:solidFill>
                  <a:schemeClr val="dk1"/>
                </a:solidFill>
                <a:latin typeface="Roboto"/>
                <a:ea typeface="Roboto"/>
                <a:cs typeface="Roboto"/>
                <a:sym typeface="Roboto"/>
              </a:rPr>
              <a:t>Returns</a:t>
            </a:r>
            <a:r>
              <a:rPr lang="en" sz="1600" dirty="0">
                <a:solidFill>
                  <a:schemeClr val="dk1"/>
                </a:solidFill>
                <a:latin typeface="Roboto"/>
                <a:ea typeface="Roboto"/>
                <a:cs typeface="Roboto"/>
                <a:sym typeface="Roboto"/>
              </a:rPr>
              <a:t>:    </a:t>
            </a:r>
            <a:endParaRPr sz="1600" dirty="0">
              <a:solidFill>
                <a:schemeClr val="dk1"/>
              </a:solidFill>
              <a:latin typeface="Roboto"/>
              <a:ea typeface="Roboto"/>
              <a:cs typeface="Roboto"/>
              <a:sym typeface="Roboto"/>
            </a:endParaRPr>
          </a:p>
          <a:p>
            <a:pPr marL="0" lvl="0" indent="0" algn="just" rtl="0">
              <a:lnSpc>
                <a:spcPct val="150000"/>
              </a:lnSpc>
              <a:spcBef>
                <a:spcPts val="0"/>
              </a:spcBef>
              <a:spcAft>
                <a:spcPts val="0"/>
              </a:spcAft>
              <a:buSzPts val="1800"/>
              <a:buNone/>
            </a:pPr>
            <a:r>
              <a:rPr lang="en" sz="1600" dirty="0">
                <a:solidFill>
                  <a:schemeClr val="dk1"/>
                </a:solidFill>
                <a:latin typeface="Roboto"/>
                <a:ea typeface="Roboto"/>
                <a:cs typeface="Roboto"/>
                <a:sym typeface="Roboto"/>
              </a:rPr>
              <a:t>   	True if set contains the specified element</a:t>
            </a:r>
            <a:endParaRPr dirty="0"/>
          </a:p>
          <a:p>
            <a:pPr marL="0" lvl="0" indent="0" algn="just" rtl="0">
              <a:lnSpc>
                <a:spcPct val="150000"/>
              </a:lnSpc>
              <a:spcBef>
                <a:spcPts val="0"/>
              </a:spcBef>
              <a:spcAft>
                <a:spcPts val="1200"/>
              </a:spcAft>
              <a:buSzPts val="1800"/>
              <a:buNone/>
            </a:pPr>
            <a:endParaRPr dirty="0">
              <a:solidFill>
                <a:schemeClr val="dk1"/>
              </a:solidFill>
              <a:latin typeface="Roboto"/>
              <a:ea typeface="Roboto"/>
              <a:cs typeface="Roboto"/>
              <a:sym typeface="Roboto"/>
            </a:endParaRPr>
          </a:p>
        </p:txBody>
      </p:sp>
      <p:sp>
        <p:nvSpPr>
          <p:cNvPr id="572" name="Google Shape;572;p6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3" name="Google Shape;573;p6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68"/>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contains</a:t>
            </a:r>
            <a:endParaRPr b="1"/>
          </a:p>
        </p:txBody>
      </p:sp>
      <p:pic>
        <p:nvPicPr>
          <p:cNvPr id="575" name="Google Shape;575;p6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76" name="Google Shape;576;p68"/>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77" name="Google Shape;577;p68"/>
          <p:cNvGraphicFramePr/>
          <p:nvPr/>
        </p:nvGraphicFramePr>
        <p:xfrm>
          <a:off x="2224300" y="766333"/>
          <a:ext cx="4140525" cy="370850"/>
        </p:xfrm>
        <a:graphic>
          <a:graphicData uri="http://schemas.openxmlformats.org/drawingml/2006/table">
            <a:tbl>
              <a:tblPr firstRow="1" bandRow="1">
                <a:noFill/>
                <a:tableStyleId>{2110E912-E87C-4D53-BA89-C500B38E5636}</a:tableStyleId>
              </a:tblPr>
              <a:tblGrid>
                <a:gridCol w="4140525">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a:latin typeface="Consolas"/>
                          <a:ea typeface="Consolas"/>
                          <a:cs typeface="Consolas"/>
                          <a:sym typeface="Consolas"/>
                        </a:rPr>
                        <a:t>public boolean contains(Object o)</a:t>
                      </a:r>
                      <a:endParaRPr sz="160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9"/>
          <p:cNvSpPr txBox="1">
            <a:spLocks noGrp="1"/>
          </p:cNvSpPr>
          <p:nvPr>
            <p:ph type="body" idx="1"/>
          </p:nvPr>
        </p:nvSpPr>
        <p:spPr>
          <a:xfrm>
            <a:off x="234000" y="843000"/>
            <a:ext cx="79092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Returns a shallow copy of this Hash Set instance: the elements themselves are not cloned.</a:t>
            </a:r>
            <a:endParaRPr/>
          </a:p>
          <a:p>
            <a:pPr marL="0" lvl="0" indent="0" algn="just" rtl="0">
              <a:lnSpc>
                <a:spcPct val="150000"/>
              </a:lnSpc>
              <a:spcBef>
                <a:spcPts val="2400"/>
              </a:spcBef>
              <a:spcAft>
                <a:spcPts val="0"/>
              </a:spcAft>
              <a:buSzPts val="1800"/>
              <a:buNone/>
            </a:pPr>
            <a:r>
              <a:rPr lang="en" b="1">
                <a:solidFill>
                  <a:schemeClr val="dk1"/>
                </a:solidFill>
                <a:latin typeface="Roboto"/>
                <a:ea typeface="Roboto"/>
                <a:cs typeface="Roboto"/>
                <a:sym typeface="Roboto"/>
              </a:rPr>
              <a:t>Returns:</a:t>
            </a:r>
            <a:endParaRPr/>
          </a:p>
          <a:p>
            <a:pPr marL="0" lvl="0" indent="457200" algn="just" rtl="0">
              <a:lnSpc>
                <a:spcPct val="150000"/>
              </a:lnSpc>
              <a:spcBef>
                <a:spcPts val="2400"/>
              </a:spcBef>
              <a:spcAft>
                <a:spcPts val="1200"/>
              </a:spcAft>
              <a:buSzPts val="1800"/>
              <a:buNone/>
            </a:pPr>
            <a:r>
              <a:rPr lang="en">
                <a:solidFill>
                  <a:schemeClr val="dk1"/>
                </a:solidFill>
                <a:latin typeface="Roboto"/>
                <a:ea typeface="Roboto"/>
                <a:cs typeface="Roboto"/>
                <a:sym typeface="Roboto"/>
              </a:rPr>
              <a:t>A shallow copy of this set</a:t>
            </a:r>
            <a:endParaRPr>
              <a:solidFill>
                <a:schemeClr val="dk1"/>
              </a:solidFill>
              <a:latin typeface="Roboto"/>
              <a:ea typeface="Roboto"/>
              <a:cs typeface="Roboto"/>
              <a:sym typeface="Roboto"/>
            </a:endParaRPr>
          </a:p>
        </p:txBody>
      </p:sp>
      <p:sp>
        <p:nvSpPr>
          <p:cNvPr id="583" name="Google Shape;583;p6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4" name="Google Shape;584;p6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6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clone</a:t>
            </a:r>
            <a:endParaRPr sz="1600" b="1" i="0" u="none" strike="noStrike" cap="none">
              <a:solidFill>
                <a:schemeClr val="lt1"/>
              </a:solidFill>
              <a:latin typeface="Roboto"/>
              <a:ea typeface="Roboto"/>
              <a:cs typeface="Roboto"/>
              <a:sym typeface="Roboto"/>
            </a:endParaRPr>
          </a:p>
        </p:txBody>
      </p:sp>
      <p:pic>
        <p:nvPicPr>
          <p:cNvPr id="586" name="Google Shape;586;p6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87" name="Google Shape;587;p69"/>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88" name="Google Shape;588;p69"/>
          <p:cNvGraphicFramePr/>
          <p:nvPr/>
        </p:nvGraphicFramePr>
        <p:xfrm>
          <a:off x="2224300" y="766333"/>
          <a:ext cx="2690000" cy="370850"/>
        </p:xfrm>
        <a:graphic>
          <a:graphicData uri="http://schemas.openxmlformats.org/drawingml/2006/table">
            <a:tbl>
              <a:tblPr firstRow="1" bandRow="1">
                <a:noFill/>
                <a:tableStyleId>{2110E912-E87C-4D53-BA89-C500B38E5636}</a:tableStyleId>
              </a:tblPr>
              <a:tblGrid>
                <a:gridCol w="2690000">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a:latin typeface="Consolas"/>
                          <a:ea typeface="Consolas"/>
                          <a:cs typeface="Consolas"/>
                          <a:sym typeface="Consolas"/>
                        </a:rPr>
                        <a:t>public Object clone()</a:t>
                      </a:r>
                      <a:endParaRPr sz="160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9"/>
          <p:cNvSpPr txBox="1">
            <a:spLocks noGrp="1"/>
          </p:cNvSpPr>
          <p:nvPr>
            <p:ph type="body" idx="1"/>
          </p:nvPr>
        </p:nvSpPr>
        <p:spPr>
          <a:xfrm>
            <a:off x="234000" y="843000"/>
            <a:ext cx="7909200" cy="3504900"/>
          </a:xfrm>
          <a:prstGeom prst="rect">
            <a:avLst/>
          </a:prstGeom>
          <a:noFill/>
          <a:ln>
            <a:noFill/>
          </a:ln>
        </p:spPr>
        <p:txBody>
          <a:bodyPr spcFirstLastPara="1" wrap="square" lIns="91425" tIns="91425" rIns="91425" bIns="91425" anchor="t" anchorCtr="0">
            <a:noAutofit/>
          </a:bodyPr>
          <a:lstStyle/>
          <a:p>
            <a:pPr lvl="0" algn="just">
              <a:lnSpc>
                <a:spcPct val="150000"/>
              </a:lnSpc>
              <a:spcBef>
                <a:spcPts val="2400"/>
              </a:spcBef>
              <a:buClr>
                <a:schemeClr val="dk1"/>
              </a:buClr>
              <a:buFont typeface="Roboto"/>
              <a:buChar char="●"/>
            </a:pPr>
            <a:r>
              <a:rPr lang="en-US" dirty="0">
                <a:solidFill>
                  <a:schemeClr val="tx1"/>
                </a:solidFill>
              </a:rPr>
              <a:t>Returns the hash code value for this Set. The hash code of a Set is defined to be the sum of the </a:t>
            </a:r>
            <a:r>
              <a:rPr lang="en-US" dirty="0" err="1">
                <a:solidFill>
                  <a:schemeClr val="tx1"/>
                </a:solidFill>
              </a:rPr>
              <a:t>hashCodes</a:t>
            </a:r>
            <a:r>
              <a:rPr lang="en-US" dirty="0">
                <a:solidFill>
                  <a:schemeClr val="tx1"/>
                </a:solidFill>
              </a:rPr>
              <a:t> of the elements in the Set. </a:t>
            </a:r>
          </a:p>
          <a:p>
            <a:pPr lvl="0" algn="just">
              <a:lnSpc>
                <a:spcPct val="150000"/>
              </a:lnSpc>
              <a:spcBef>
                <a:spcPts val="2400"/>
              </a:spcBef>
              <a:buClr>
                <a:schemeClr val="dk1"/>
              </a:buClr>
              <a:buFont typeface="Roboto"/>
              <a:buChar char="●"/>
            </a:pPr>
            <a:r>
              <a:rPr lang="en" b="1" dirty="0">
                <a:solidFill>
                  <a:schemeClr val="tx1"/>
                </a:solidFill>
                <a:latin typeface="Roboto"/>
                <a:ea typeface="Roboto"/>
                <a:cs typeface="Roboto"/>
                <a:sym typeface="Roboto"/>
              </a:rPr>
              <a:t>Returns:</a:t>
            </a:r>
            <a:endParaRPr dirty="0">
              <a:solidFill>
                <a:schemeClr val="tx1"/>
              </a:solidFill>
            </a:endParaRPr>
          </a:p>
          <a:p>
            <a:pPr marL="0" lvl="0" indent="457200" algn="just" rtl="0">
              <a:lnSpc>
                <a:spcPct val="150000"/>
              </a:lnSpc>
              <a:spcBef>
                <a:spcPts val="2400"/>
              </a:spcBef>
              <a:spcAft>
                <a:spcPts val="1200"/>
              </a:spcAft>
              <a:buSzPts val="1800"/>
              <a:buNone/>
            </a:pPr>
            <a:r>
              <a:rPr lang="en" dirty="0">
                <a:solidFill>
                  <a:schemeClr val="tx1"/>
                </a:solidFill>
                <a:latin typeface="Roboto"/>
                <a:ea typeface="Roboto"/>
                <a:cs typeface="Roboto"/>
                <a:sym typeface="Roboto"/>
              </a:rPr>
              <a:t>The hash code of th</a:t>
            </a:r>
            <a:r>
              <a:rPr lang="en-US" dirty="0">
                <a:solidFill>
                  <a:schemeClr val="tx1"/>
                </a:solidFill>
                <a:latin typeface="Roboto"/>
                <a:ea typeface="Roboto"/>
                <a:cs typeface="Roboto"/>
                <a:sym typeface="Roboto"/>
              </a:rPr>
              <a:t>e given set.</a:t>
            </a:r>
            <a:endParaRPr dirty="0">
              <a:solidFill>
                <a:schemeClr val="tx1"/>
              </a:solidFill>
              <a:latin typeface="Roboto"/>
              <a:ea typeface="Roboto"/>
              <a:cs typeface="Roboto"/>
              <a:sym typeface="Roboto"/>
            </a:endParaRPr>
          </a:p>
        </p:txBody>
      </p:sp>
      <p:sp>
        <p:nvSpPr>
          <p:cNvPr id="583" name="Google Shape;583;p6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4" name="Google Shape;584;p6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6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dirty="0">
                <a:solidFill>
                  <a:schemeClr val="lt1"/>
                </a:solidFill>
                <a:latin typeface="Roboto"/>
                <a:ea typeface="Roboto"/>
                <a:cs typeface="Roboto"/>
                <a:sym typeface="Roboto"/>
              </a:rPr>
              <a:t>HashCode</a:t>
            </a:r>
            <a:endParaRPr sz="1600" b="1" i="0" u="none" strike="noStrike" cap="none" dirty="0">
              <a:solidFill>
                <a:schemeClr val="lt1"/>
              </a:solidFill>
              <a:latin typeface="Roboto"/>
              <a:ea typeface="Roboto"/>
              <a:cs typeface="Roboto"/>
              <a:sym typeface="Roboto"/>
            </a:endParaRPr>
          </a:p>
        </p:txBody>
      </p:sp>
      <p:pic>
        <p:nvPicPr>
          <p:cNvPr id="586" name="Google Shape;586;p6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87" name="Google Shape;587;p69"/>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88" name="Google Shape;588;p69"/>
          <p:cNvGraphicFramePr/>
          <p:nvPr>
            <p:extLst>
              <p:ext uri="{D42A27DB-BD31-4B8C-83A1-F6EECF244321}">
                <p14:modId xmlns:p14="http://schemas.microsoft.com/office/powerpoint/2010/main" val="2468621193"/>
              </p:ext>
            </p:extLst>
          </p:nvPr>
        </p:nvGraphicFramePr>
        <p:xfrm>
          <a:off x="2224300" y="766333"/>
          <a:ext cx="2690000" cy="370850"/>
        </p:xfrm>
        <a:graphic>
          <a:graphicData uri="http://schemas.openxmlformats.org/drawingml/2006/table">
            <a:tbl>
              <a:tblPr firstRow="1" bandRow="1">
                <a:noFill/>
                <a:tableStyleId>{2110E912-E87C-4D53-BA89-C500B38E5636}</a:tableStyleId>
              </a:tblPr>
              <a:tblGrid>
                <a:gridCol w="2690000">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dirty="0">
                          <a:latin typeface="Consolas"/>
                          <a:ea typeface="Consolas"/>
                          <a:cs typeface="Consolas"/>
                          <a:sym typeface="Consolas"/>
                        </a:rPr>
                        <a:t>public int HashCode()</a:t>
                      </a:r>
                      <a:endParaRPr sz="1600"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5854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0"/>
          <p:cNvSpPr txBox="1">
            <a:spLocks noGrp="1"/>
          </p:cNvSpPr>
          <p:nvPr>
            <p:ph type="body" idx="1"/>
          </p:nvPr>
        </p:nvSpPr>
        <p:spPr>
          <a:xfrm>
            <a:off x="234000" y="785100"/>
            <a:ext cx="8778900" cy="3504900"/>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tx1"/>
                </a:solidFill>
                <a:latin typeface="+mn-lt"/>
              </a:rPr>
              <a:t>public static void main(String[] </a:t>
            </a:r>
            <a:r>
              <a:rPr lang="en-US" dirty="0" err="1">
                <a:solidFill>
                  <a:schemeClr val="tx1"/>
                </a:solidFill>
                <a:latin typeface="+mn-lt"/>
              </a:rPr>
              <a:t>args</a:t>
            </a:r>
            <a:r>
              <a:rPr lang="en-US" dirty="0">
                <a:solidFill>
                  <a:schemeClr val="tx1"/>
                </a:solidFill>
                <a:latin typeface="+mn-lt"/>
              </a:rPr>
              <a:t>) </a:t>
            </a:r>
          </a:p>
          <a:p>
            <a:pPr marL="114300" indent="0">
              <a:buNone/>
            </a:pPr>
            <a:r>
              <a:rPr lang="en-US" dirty="0">
                <a:solidFill>
                  <a:schemeClr val="tx1"/>
                </a:solidFill>
                <a:latin typeface="+mn-lt"/>
              </a:rPr>
              <a:t>    { </a:t>
            </a:r>
          </a:p>
          <a:p>
            <a:pPr marL="114300" indent="0">
              <a:buNone/>
            </a:pPr>
            <a:r>
              <a:rPr lang="en-US" dirty="0">
                <a:solidFill>
                  <a:schemeClr val="tx1"/>
                </a:solidFill>
                <a:latin typeface="+mn-lt"/>
              </a:rPr>
              <a:t>  Set&lt;Integer&gt; </a:t>
            </a:r>
            <a:r>
              <a:rPr lang="en-US" dirty="0" err="1">
                <a:solidFill>
                  <a:schemeClr val="tx1"/>
                </a:solidFill>
                <a:latin typeface="+mn-lt"/>
              </a:rPr>
              <a:t>i</a:t>
            </a:r>
            <a:r>
              <a:rPr lang="en-US" dirty="0">
                <a:solidFill>
                  <a:schemeClr val="tx1"/>
                </a:solidFill>
                <a:latin typeface="+mn-lt"/>
              </a:rPr>
              <a:t>=new HashSet&lt;&gt;();</a:t>
            </a:r>
          </a:p>
          <a:p>
            <a:pPr marL="114300" indent="0">
              <a:buNone/>
            </a:pPr>
            <a:r>
              <a:rPr lang="en-US" dirty="0" err="1">
                <a:solidFill>
                  <a:schemeClr val="tx1"/>
                </a:solidFill>
                <a:latin typeface="+mn-lt"/>
              </a:rPr>
              <a:t>i.add</a:t>
            </a:r>
            <a:r>
              <a:rPr lang="en-US" dirty="0">
                <a:solidFill>
                  <a:schemeClr val="tx1"/>
                </a:solidFill>
                <a:latin typeface="+mn-lt"/>
              </a:rPr>
              <a:t>(null);</a:t>
            </a:r>
          </a:p>
          <a:p>
            <a:pPr marL="114300" indent="0">
              <a:buNone/>
            </a:pPr>
            <a:r>
              <a:rPr lang="en-US" dirty="0" err="1">
                <a:solidFill>
                  <a:schemeClr val="tx1"/>
                </a:solidFill>
                <a:latin typeface="+mn-lt"/>
              </a:rPr>
              <a:t>i.add</a:t>
            </a:r>
            <a:r>
              <a:rPr lang="en-US" dirty="0">
                <a:solidFill>
                  <a:schemeClr val="tx1"/>
                </a:solidFill>
                <a:latin typeface="+mn-lt"/>
              </a:rPr>
              <a:t>(20);</a:t>
            </a:r>
          </a:p>
          <a:p>
            <a:pPr marL="114300" indent="0">
              <a:buNone/>
            </a:pPr>
            <a:r>
              <a:rPr lang="en-US" dirty="0" err="1">
                <a:solidFill>
                  <a:schemeClr val="tx1"/>
                </a:solidFill>
                <a:latin typeface="+mn-lt"/>
              </a:rPr>
              <a:t>i.add</a:t>
            </a:r>
            <a:r>
              <a:rPr lang="en-US" dirty="0">
                <a:solidFill>
                  <a:schemeClr val="tx1"/>
                </a:solidFill>
                <a:latin typeface="+mn-lt"/>
              </a:rPr>
              <a:t>(50);</a:t>
            </a:r>
          </a:p>
          <a:p>
            <a:pPr marL="114300" indent="0">
              <a:buNone/>
            </a:pPr>
            <a:r>
              <a:rPr lang="en-US" dirty="0">
                <a:solidFill>
                  <a:schemeClr val="tx1"/>
                </a:solidFill>
                <a:latin typeface="+mn-lt"/>
              </a:rPr>
              <a:t>int y=</a:t>
            </a:r>
            <a:r>
              <a:rPr lang="en-US" dirty="0" err="1">
                <a:solidFill>
                  <a:schemeClr val="tx1"/>
                </a:solidFill>
                <a:latin typeface="+mn-lt"/>
              </a:rPr>
              <a:t>i.hashCode</a:t>
            </a:r>
            <a:r>
              <a:rPr lang="en-US" dirty="0">
                <a:solidFill>
                  <a:schemeClr val="tx1"/>
                </a:solidFill>
                <a:latin typeface="+mn-lt"/>
              </a:rPr>
              <a:t>();</a:t>
            </a:r>
          </a:p>
          <a:p>
            <a:pPr marL="114300" indent="0">
              <a:buNone/>
            </a:pPr>
            <a:r>
              <a:rPr lang="en-US" dirty="0" err="1">
                <a:solidFill>
                  <a:schemeClr val="tx1"/>
                </a:solidFill>
                <a:latin typeface="+mn-lt"/>
              </a:rPr>
              <a:t>System.out.println</a:t>
            </a:r>
            <a:r>
              <a:rPr lang="en-US" dirty="0">
                <a:solidFill>
                  <a:schemeClr val="tx1"/>
                </a:solidFill>
                <a:latin typeface="+mn-lt"/>
              </a:rPr>
              <a:t>(y);</a:t>
            </a:r>
          </a:p>
          <a:p>
            <a:pPr marL="114300" indent="0">
              <a:buNone/>
            </a:pPr>
            <a:endParaRPr lang="en-US" dirty="0">
              <a:solidFill>
                <a:schemeClr val="tx1"/>
              </a:solidFill>
              <a:latin typeface="+mn-lt"/>
              <a:ea typeface="Roboto"/>
              <a:cs typeface="Roboto"/>
              <a:sym typeface="Roboto"/>
            </a:endParaRPr>
          </a:p>
          <a:p>
            <a:pPr marL="114300" indent="0">
              <a:buNone/>
            </a:pPr>
            <a:r>
              <a:rPr lang="en-US" dirty="0">
                <a:solidFill>
                  <a:schemeClr val="tx1"/>
                </a:solidFill>
                <a:latin typeface="+mn-lt"/>
                <a:ea typeface="Roboto"/>
                <a:cs typeface="Roboto"/>
                <a:sym typeface="Roboto"/>
              </a:rPr>
              <a:t>Output : 70</a:t>
            </a:r>
            <a:endParaRPr dirty="0">
              <a:solidFill>
                <a:schemeClr val="tx1"/>
              </a:solidFill>
              <a:latin typeface="+mn-lt"/>
              <a:ea typeface="Roboto"/>
              <a:cs typeface="Roboto"/>
              <a:sym typeface="Roboto"/>
            </a:endParaRPr>
          </a:p>
        </p:txBody>
      </p:sp>
      <p:sp>
        <p:nvSpPr>
          <p:cNvPr id="594" name="Google Shape;594;p7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5" name="Google Shape;595;p7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7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a:solidFill>
                  <a:schemeClr val="lt1"/>
                </a:solidFill>
                <a:latin typeface="Roboto"/>
                <a:ea typeface="Roboto"/>
                <a:cs typeface="Roboto"/>
                <a:sym typeface="Roboto"/>
              </a:rPr>
              <a:t>Example</a:t>
            </a:r>
            <a:endParaRPr sz="1600" b="1" i="0" u="none" strike="noStrike" cap="none" dirty="0">
              <a:solidFill>
                <a:schemeClr val="lt1"/>
              </a:solidFill>
              <a:latin typeface="Roboto"/>
              <a:ea typeface="Roboto"/>
              <a:cs typeface="Roboto"/>
              <a:sym typeface="Roboto"/>
            </a:endParaRPr>
          </a:p>
        </p:txBody>
      </p:sp>
      <p:pic>
        <p:nvPicPr>
          <p:cNvPr id="597" name="Google Shape;597;p7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98" name="Google Shape;598;p7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30468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9"/>
          <p:cNvSpPr txBox="1">
            <a:spLocks noGrp="1"/>
          </p:cNvSpPr>
          <p:nvPr>
            <p:ph type="body" idx="1"/>
          </p:nvPr>
        </p:nvSpPr>
        <p:spPr>
          <a:xfrm>
            <a:off x="234000" y="843000"/>
            <a:ext cx="7909200" cy="3504900"/>
          </a:xfrm>
          <a:prstGeom prst="rect">
            <a:avLst/>
          </a:prstGeom>
          <a:noFill/>
          <a:ln>
            <a:noFill/>
          </a:ln>
        </p:spPr>
        <p:txBody>
          <a:bodyPr spcFirstLastPara="1" wrap="square" lIns="91425" tIns="91425" rIns="91425" bIns="91425" anchor="t" anchorCtr="0">
            <a:noAutofit/>
          </a:bodyPr>
          <a:lstStyle/>
          <a:p>
            <a:pPr lvl="0" algn="just">
              <a:lnSpc>
                <a:spcPct val="150000"/>
              </a:lnSpc>
              <a:spcBef>
                <a:spcPts val="2400"/>
              </a:spcBef>
              <a:buClr>
                <a:schemeClr val="dk1"/>
              </a:buClr>
              <a:buFont typeface="Roboto"/>
              <a:buChar char="●"/>
            </a:pPr>
            <a:r>
              <a:rPr lang="en-US" dirty="0">
                <a:solidFill>
                  <a:schemeClr val="tx1"/>
                </a:solidFill>
                <a:latin typeface="+mn-lt"/>
              </a:rPr>
              <a:t>The </a:t>
            </a:r>
            <a:r>
              <a:rPr lang="en-US" dirty="0" err="1">
                <a:solidFill>
                  <a:schemeClr val="tx1"/>
                </a:solidFill>
                <a:latin typeface="+mn-lt"/>
              </a:rPr>
              <a:t>containsAll</a:t>
            </a:r>
            <a:r>
              <a:rPr lang="en-US" dirty="0">
                <a:solidFill>
                  <a:schemeClr val="tx1"/>
                </a:solidFill>
                <a:latin typeface="+mn-lt"/>
              </a:rPr>
              <a:t>() method of Java Set is used to check whether two sets contain the same elements or not.</a:t>
            </a:r>
          </a:p>
          <a:p>
            <a:pPr lvl="0" algn="just">
              <a:lnSpc>
                <a:spcPct val="150000"/>
              </a:lnSpc>
              <a:spcBef>
                <a:spcPts val="2400"/>
              </a:spcBef>
              <a:buClr>
                <a:schemeClr val="dk1"/>
              </a:buClr>
              <a:buFont typeface="Roboto"/>
              <a:buChar char="●"/>
            </a:pPr>
            <a:r>
              <a:rPr lang="en" b="1" dirty="0">
                <a:solidFill>
                  <a:schemeClr val="tx1"/>
                </a:solidFill>
                <a:latin typeface="+mn-lt"/>
                <a:ea typeface="Roboto"/>
                <a:cs typeface="Roboto"/>
                <a:sym typeface="Roboto"/>
              </a:rPr>
              <a:t>Returns:</a:t>
            </a:r>
            <a:endParaRPr b="1" dirty="0">
              <a:solidFill>
                <a:schemeClr val="tx1"/>
              </a:solidFill>
              <a:latin typeface="+mn-lt"/>
            </a:endParaRPr>
          </a:p>
          <a:p>
            <a:pPr marL="0" lvl="0" indent="457200" algn="just">
              <a:lnSpc>
                <a:spcPct val="150000"/>
              </a:lnSpc>
              <a:spcBef>
                <a:spcPts val="2400"/>
              </a:spcBef>
              <a:spcAft>
                <a:spcPts val="1200"/>
              </a:spcAft>
              <a:buNone/>
            </a:pPr>
            <a:r>
              <a:rPr lang="en-US" dirty="0">
                <a:solidFill>
                  <a:schemeClr val="tx1"/>
                </a:solidFill>
                <a:latin typeface="+mn-lt"/>
              </a:rPr>
              <a:t>It takes one set as a parameter and returns True if all of the elements of this set is present in the other set</a:t>
            </a:r>
            <a:r>
              <a:rPr lang="en-US" dirty="0">
                <a:solidFill>
                  <a:schemeClr val="tx1"/>
                </a:solidFill>
                <a:latin typeface="+mn-lt"/>
                <a:ea typeface="Roboto"/>
                <a:cs typeface="Roboto"/>
                <a:sym typeface="Roboto"/>
              </a:rPr>
              <a:t>.</a:t>
            </a:r>
            <a:endParaRPr dirty="0">
              <a:solidFill>
                <a:schemeClr val="tx1"/>
              </a:solidFill>
              <a:latin typeface="+mn-lt"/>
              <a:ea typeface="Roboto"/>
              <a:cs typeface="Roboto"/>
              <a:sym typeface="Roboto"/>
            </a:endParaRPr>
          </a:p>
        </p:txBody>
      </p:sp>
      <p:sp>
        <p:nvSpPr>
          <p:cNvPr id="583" name="Google Shape;583;p6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4" name="Google Shape;584;p6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6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err="1">
                <a:solidFill>
                  <a:schemeClr val="lt1"/>
                </a:solidFill>
                <a:latin typeface="Roboto"/>
                <a:ea typeface="Roboto"/>
                <a:cs typeface="Roboto"/>
                <a:sym typeface="Roboto"/>
              </a:rPr>
              <a:t>ContainsAll</a:t>
            </a:r>
            <a:endParaRPr sz="1600" b="1" i="0" u="none" strike="noStrike" cap="none" dirty="0">
              <a:solidFill>
                <a:schemeClr val="lt1"/>
              </a:solidFill>
              <a:latin typeface="Roboto"/>
              <a:ea typeface="Roboto"/>
              <a:cs typeface="Roboto"/>
              <a:sym typeface="Roboto"/>
            </a:endParaRPr>
          </a:p>
        </p:txBody>
      </p:sp>
      <p:pic>
        <p:nvPicPr>
          <p:cNvPr id="586" name="Google Shape;586;p6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87" name="Google Shape;587;p69"/>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88" name="Google Shape;588;p69"/>
          <p:cNvGraphicFramePr/>
          <p:nvPr>
            <p:extLst>
              <p:ext uri="{D42A27DB-BD31-4B8C-83A1-F6EECF244321}">
                <p14:modId xmlns:p14="http://schemas.microsoft.com/office/powerpoint/2010/main" val="1287693280"/>
              </p:ext>
            </p:extLst>
          </p:nvPr>
        </p:nvGraphicFramePr>
        <p:xfrm>
          <a:off x="2224300" y="766333"/>
          <a:ext cx="5255792" cy="370850"/>
        </p:xfrm>
        <a:graphic>
          <a:graphicData uri="http://schemas.openxmlformats.org/drawingml/2006/table">
            <a:tbl>
              <a:tblPr firstRow="1" bandRow="1">
                <a:noFill/>
                <a:tableStyleId>{2110E912-E87C-4D53-BA89-C500B38E5636}</a:tableStyleId>
              </a:tblPr>
              <a:tblGrid>
                <a:gridCol w="5255792">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 sz="1600" b="1" dirty="0">
                          <a:latin typeface="Consolas"/>
                          <a:ea typeface="Consolas"/>
                          <a:cs typeface="Consolas"/>
                          <a:sym typeface="Consolas"/>
                        </a:rPr>
                        <a:t>public boolean </a:t>
                      </a:r>
                      <a:r>
                        <a:rPr lang="en-US" sz="1600" b="1" dirty="0" err="1">
                          <a:latin typeface="Consolas"/>
                          <a:ea typeface="Consolas"/>
                          <a:cs typeface="Consolas"/>
                          <a:sym typeface="Consolas"/>
                        </a:rPr>
                        <a:t>containsAll</a:t>
                      </a:r>
                      <a:r>
                        <a:rPr lang="en" sz="1600" b="1" dirty="0">
                          <a:latin typeface="Consolas"/>
                          <a:ea typeface="Consolas"/>
                          <a:cs typeface="Consolas"/>
                          <a:sym typeface="Consolas"/>
                        </a:rPr>
                        <a:t>(</a:t>
                      </a:r>
                      <a:r>
                        <a:rPr lang="en-US" sz="1600" b="1" dirty="0">
                          <a:latin typeface="Consolas"/>
                          <a:ea typeface="Consolas"/>
                          <a:cs typeface="Consolas"/>
                          <a:sym typeface="Consolas"/>
                        </a:rPr>
                        <a:t>Collection c</a:t>
                      </a:r>
                      <a:r>
                        <a:rPr lang="en" sz="1600" b="1" dirty="0">
                          <a:latin typeface="Consolas"/>
                          <a:ea typeface="Consolas"/>
                          <a:cs typeface="Consolas"/>
                          <a:sym typeface="Consolas"/>
                        </a:rPr>
                        <a:t>)</a:t>
                      </a:r>
                      <a:endParaRPr sz="1600" b="1"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7679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0"/>
          <p:cNvSpPr txBox="1">
            <a:spLocks noGrp="1"/>
          </p:cNvSpPr>
          <p:nvPr>
            <p:ph type="body" idx="1"/>
          </p:nvPr>
        </p:nvSpPr>
        <p:spPr>
          <a:xfrm>
            <a:off x="234000" y="785100"/>
            <a:ext cx="8778900" cy="3504900"/>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tx1"/>
                </a:solidFill>
                <a:latin typeface="+mn-lt"/>
              </a:rPr>
              <a:t>public static void main(String[] </a:t>
            </a:r>
            <a:r>
              <a:rPr lang="en-US" dirty="0" err="1">
                <a:solidFill>
                  <a:schemeClr val="tx1"/>
                </a:solidFill>
                <a:latin typeface="+mn-lt"/>
              </a:rPr>
              <a:t>args</a:t>
            </a:r>
            <a:r>
              <a:rPr lang="en-US" dirty="0">
                <a:solidFill>
                  <a:schemeClr val="tx1"/>
                </a:solidFill>
                <a:latin typeface="+mn-lt"/>
              </a:rPr>
              <a:t>){</a:t>
            </a:r>
          </a:p>
          <a:p>
            <a:pPr marL="114300" indent="0">
              <a:buNone/>
            </a:pPr>
            <a:r>
              <a:rPr lang="en-US" dirty="0">
                <a:solidFill>
                  <a:schemeClr val="tx1"/>
                </a:solidFill>
                <a:latin typeface="+mn-lt"/>
              </a:rPr>
              <a:t>  Set&lt;Integer&gt; </a:t>
            </a:r>
            <a:r>
              <a:rPr lang="en-US" dirty="0" err="1">
                <a:solidFill>
                  <a:schemeClr val="tx1"/>
                </a:solidFill>
                <a:latin typeface="+mn-lt"/>
              </a:rPr>
              <a:t>i</a:t>
            </a:r>
            <a:r>
              <a:rPr lang="en-US" dirty="0">
                <a:solidFill>
                  <a:schemeClr val="tx1"/>
                </a:solidFill>
                <a:latin typeface="+mn-lt"/>
              </a:rPr>
              <a:t>=new HashSet&lt;&gt;(</a:t>
            </a:r>
            <a:r>
              <a:rPr lang="en-US" dirty="0" err="1">
                <a:solidFill>
                  <a:schemeClr val="tx1"/>
                </a:solidFill>
                <a:latin typeface="+mn-lt"/>
              </a:rPr>
              <a:t>Arrays.</a:t>
            </a:r>
            <a:r>
              <a:rPr lang="en-US" i="1" dirty="0" err="1">
                <a:solidFill>
                  <a:schemeClr val="tx1"/>
                </a:solidFill>
                <a:latin typeface="+mn-lt"/>
              </a:rPr>
              <a:t>asList</a:t>
            </a:r>
            <a:r>
              <a:rPr lang="en-US" i="1" dirty="0">
                <a:solidFill>
                  <a:schemeClr val="tx1"/>
                </a:solidFill>
                <a:latin typeface="+mn-lt"/>
              </a:rPr>
              <a:t>(null,20,50));</a:t>
            </a:r>
          </a:p>
          <a:p>
            <a:pPr marL="114300" indent="0">
              <a:buNone/>
            </a:pPr>
            <a:r>
              <a:rPr lang="en-US" dirty="0">
                <a:solidFill>
                  <a:schemeClr val="tx1"/>
                </a:solidFill>
                <a:latin typeface="+mn-lt"/>
              </a:rPr>
              <a:t>Set&lt;Integer&gt; j=new HashSet&lt;&gt;(</a:t>
            </a:r>
            <a:r>
              <a:rPr lang="en-US" dirty="0" err="1">
                <a:solidFill>
                  <a:schemeClr val="tx1"/>
                </a:solidFill>
                <a:latin typeface="+mn-lt"/>
              </a:rPr>
              <a:t>Arrays.</a:t>
            </a:r>
            <a:r>
              <a:rPr lang="en-US" i="1" dirty="0" err="1">
                <a:solidFill>
                  <a:schemeClr val="tx1"/>
                </a:solidFill>
                <a:latin typeface="+mn-lt"/>
              </a:rPr>
              <a:t>asList</a:t>
            </a:r>
            <a:r>
              <a:rPr lang="en-US" i="1" dirty="0">
                <a:solidFill>
                  <a:schemeClr val="tx1"/>
                </a:solidFill>
                <a:latin typeface="+mn-lt"/>
              </a:rPr>
              <a:t>(null,20,50,88,22));</a:t>
            </a:r>
          </a:p>
          <a:p>
            <a:pPr marL="114300" indent="0">
              <a:buNone/>
            </a:pPr>
            <a:r>
              <a:rPr lang="en-US" dirty="0" err="1">
                <a:solidFill>
                  <a:schemeClr val="tx1"/>
                </a:solidFill>
                <a:latin typeface="+mn-lt"/>
              </a:rPr>
              <a:t>System.</a:t>
            </a:r>
            <a:r>
              <a:rPr lang="en-US" i="1" dirty="0" err="1">
                <a:solidFill>
                  <a:schemeClr val="tx1"/>
                </a:solidFill>
                <a:latin typeface="+mn-lt"/>
              </a:rPr>
              <a:t>out.println</a:t>
            </a:r>
            <a:r>
              <a:rPr lang="en-US" i="1" dirty="0">
                <a:solidFill>
                  <a:schemeClr val="tx1"/>
                </a:solidFill>
                <a:latin typeface="+mn-lt"/>
              </a:rPr>
              <a:t>(</a:t>
            </a:r>
            <a:r>
              <a:rPr lang="en-US" i="1" dirty="0" err="1">
                <a:solidFill>
                  <a:schemeClr val="tx1"/>
                </a:solidFill>
                <a:latin typeface="+mn-lt"/>
              </a:rPr>
              <a:t>i</a:t>
            </a:r>
            <a:r>
              <a:rPr lang="en-US" i="1" dirty="0">
                <a:solidFill>
                  <a:schemeClr val="tx1"/>
                </a:solidFill>
                <a:latin typeface="+mn-lt"/>
              </a:rPr>
              <a:t>);</a:t>
            </a:r>
          </a:p>
          <a:p>
            <a:pPr marL="114300" indent="0">
              <a:buNone/>
            </a:pPr>
            <a:r>
              <a:rPr lang="en-US" dirty="0" err="1">
                <a:solidFill>
                  <a:schemeClr val="tx1"/>
                </a:solidFill>
                <a:latin typeface="+mn-lt"/>
              </a:rPr>
              <a:t>System.</a:t>
            </a:r>
            <a:r>
              <a:rPr lang="en-US" i="1" dirty="0" err="1">
                <a:solidFill>
                  <a:schemeClr val="tx1"/>
                </a:solidFill>
                <a:latin typeface="+mn-lt"/>
              </a:rPr>
              <a:t>out.println</a:t>
            </a:r>
            <a:r>
              <a:rPr lang="en-US" i="1" dirty="0">
                <a:solidFill>
                  <a:schemeClr val="tx1"/>
                </a:solidFill>
                <a:latin typeface="+mn-lt"/>
              </a:rPr>
              <a:t>(j);</a:t>
            </a:r>
          </a:p>
          <a:p>
            <a:pPr marL="114300" indent="0">
              <a:buNone/>
            </a:pPr>
            <a:r>
              <a:rPr lang="en-US" dirty="0" err="1">
                <a:solidFill>
                  <a:schemeClr val="tx1"/>
                </a:solidFill>
                <a:latin typeface="+mn-lt"/>
              </a:rPr>
              <a:t>boolean</a:t>
            </a:r>
            <a:r>
              <a:rPr lang="en-US" dirty="0">
                <a:solidFill>
                  <a:schemeClr val="tx1"/>
                </a:solidFill>
                <a:latin typeface="+mn-lt"/>
              </a:rPr>
              <a:t> b=</a:t>
            </a:r>
            <a:r>
              <a:rPr lang="en-US" dirty="0" err="1">
                <a:solidFill>
                  <a:schemeClr val="tx1"/>
                </a:solidFill>
                <a:latin typeface="+mn-lt"/>
              </a:rPr>
              <a:t>j.containsAll</a:t>
            </a:r>
            <a:r>
              <a:rPr lang="en-US" dirty="0">
                <a:solidFill>
                  <a:schemeClr val="tx1"/>
                </a:solidFill>
                <a:latin typeface="+mn-lt"/>
              </a:rPr>
              <a:t>(</a:t>
            </a:r>
            <a:r>
              <a:rPr lang="en-US" dirty="0" err="1">
                <a:solidFill>
                  <a:schemeClr val="tx1"/>
                </a:solidFill>
                <a:latin typeface="+mn-lt"/>
              </a:rPr>
              <a:t>i</a:t>
            </a:r>
            <a:r>
              <a:rPr lang="en-US" dirty="0">
                <a:solidFill>
                  <a:schemeClr val="tx1"/>
                </a:solidFill>
                <a:latin typeface="+mn-lt"/>
              </a:rPr>
              <a:t>);</a:t>
            </a:r>
          </a:p>
          <a:p>
            <a:pPr marL="114300" indent="0">
              <a:buNone/>
            </a:pPr>
            <a:r>
              <a:rPr lang="en-US" dirty="0" err="1">
                <a:solidFill>
                  <a:schemeClr val="tx1"/>
                </a:solidFill>
                <a:latin typeface="+mn-lt"/>
              </a:rPr>
              <a:t>System.</a:t>
            </a:r>
            <a:r>
              <a:rPr lang="en-US" i="1" dirty="0" err="1">
                <a:solidFill>
                  <a:schemeClr val="tx1"/>
                </a:solidFill>
                <a:latin typeface="+mn-lt"/>
              </a:rPr>
              <a:t>out.println</a:t>
            </a:r>
            <a:r>
              <a:rPr lang="en-US" i="1" dirty="0">
                <a:solidFill>
                  <a:schemeClr val="tx1"/>
                </a:solidFill>
                <a:latin typeface="+mn-lt"/>
              </a:rPr>
              <a:t>(b);}</a:t>
            </a:r>
          </a:p>
          <a:p>
            <a:pPr marL="114300" indent="0">
              <a:buNone/>
            </a:pPr>
            <a:r>
              <a:rPr lang="en-US" dirty="0">
                <a:solidFill>
                  <a:schemeClr val="tx1"/>
                </a:solidFill>
                <a:latin typeface="+mn-lt"/>
              </a:rPr>
              <a:t>        </a:t>
            </a:r>
          </a:p>
          <a:p>
            <a:pPr marL="114300" indent="0">
              <a:buNone/>
            </a:pPr>
            <a:r>
              <a:rPr lang="en-US" sz="1400" dirty="0">
                <a:solidFill>
                  <a:schemeClr val="tx1"/>
                </a:solidFill>
                <a:latin typeface="+mn-lt"/>
                <a:ea typeface="Roboto"/>
                <a:cs typeface="Roboto"/>
                <a:sym typeface="Roboto"/>
              </a:rPr>
              <a:t>Output: </a:t>
            </a:r>
            <a:r>
              <a:rPr lang="en-US" dirty="0">
                <a:solidFill>
                  <a:schemeClr val="tx1"/>
                </a:solidFill>
                <a:latin typeface="+mn-lt"/>
              </a:rPr>
              <a:t>[null, 50, 20]</a:t>
            </a:r>
          </a:p>
          <a:p>
            <a:pPr marL="114300" indent="0">
              <a:buNone/>
            </a:pPr>
            <a:r>
              <a:rPr lang="it-IT" dirty="0">
                <a:solidFill>
                  <a:schemeClr val="tx1"/>
                </a:solidFill>
                <a:latin typeface="+mn-lt"/>
              </a:rPr>
              <a:t>[null, 50, 20, 22, 88]</a:t>
            </a:r>
          </a:p>
          <a:p>
            <a:pPr marL="114300" indent="0">
              <a:buNone/>
            </a:pPr>
            <a:r>
              <a:rPr lang="en-US" dirty="0">
                <a:solidFill>
                  <a:schemeClr val="tx1"/>
                </a:solidFill>
                <a:latin typeface="+mn-lt"/>
              </a:rPr>
              <a:t>true</a:t>
            </a:r>
            <a:endParaRPr sz="1400" dirty="0">
              <a:solidFill>
                <a:schemeClr val="tx1"/>
              </a:solidFill>
              <a:latin typeface="+mn-lt"/>
              <a:ea typeface="Roboto"/>
              <a:cs typeface="Roboto"/>
              <a:sym typeface="Roboto"/>
            </a:endParaRPr>
          </a:p>
        </p:txBody>
      </p:sp>
      <p:sp>
        <p:nvSpPr>
          <p:cNvPr id="594" name="Google Shape;594;p7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5" name="Google Shape;595;p7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7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a:solidFill>
                  <a:schemeClr val="lt1"/>
                </a:solidFill>
                <a:latin typeface="Roboto"/>
                <a:ea typeface="Roboto"/>
                <a:cs typeface="Roboto"/>
                <a:sym typeface="Roboto"/>
              </a:rPr>
              <a:t>Example</a:t>
            </a:r>
            <a:endParaRPr sz="1600" b="1" i="0" u="none" strike="noStrike" cap="none" dirty="0">
              <a:solidFill>
                <a:schemeClr val="lt1"/>
              </a:solidFill>
              <a:latin typeface="Roboto"/>
              <a:ea typeface="Roboto"/>
              <a:cs typeface="Roboto"/>
              <a:sym typeface="Roboto"/>
            </a:endParaRPr>
          </a:p>
        </p:txBody>
      </p:sp>
      <p:pic>
        <p:nvPicPr>
          <p:cNvPr id="597" name="Google Shape;597;p7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98" name="Google Shape;598;p7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25362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9"/>
          <p:cNvSpPr txBox="1">
            <a:spLocks noGrp="1"/>
          </p:cNvSpPr>
          <p:nvPr>
            <p:ph type="body" idx="1"/>
          </p:nvPr>
        </p:nvSpPr>
        <p:spPr>
          <a:xfrm>
            <a:off x="234000" y="843000"/>
            <a:ext cx="7909200" cy="3504900"/>
          </a:xfrm>
          <a:prstGeom prst="rect">
            <a:avLst/>
          </a:prstGeom>
          <a:noFill/>
          <a:ln>
            <a:noFill/>
          </a:ln>
        </p:spPr>
        <p:txBody>
          <a:bodyPr spcFirstLastPara="1" wrap="square" lIns="91425" tIns="91425" rIns="91425" bIns="91425" anchor="t" anchorCtr="0">
            <a:noAutofit/>
          </a:bodyPr>
          <a:lstStyle/>
          <a:p>
            <a:pPr lvl="0" algn="just">
              <a:lnSpc>
                <a:spcPct val="150000"/>
              </a:lnSpc>
              <a:spcBef>
                <a:spcPts val="2400"/>
              </a:spcBef>
              <a:buClr>
                <a:schemeClr val="dk1"/>
              </a:buClr>
              <a:buFont typeface="Roboto"/>
              <a:buChar char="●"/>
            </a:pPr>
            <a:r>
              <a:rPr lang="en-US" dirty="0">
                <a:solidFill>
                  <a:schemeClr val="tx1"/>
                </a:solidFill>
                <a:latin typeface="+mn-lt"/>
              </a:rPr>
              <a:t>The </a:t>
            </a:r>
            <a:r>
              <a:rPr lang="en-US" b="1" dirty="0" err="1">
                <a:solidFill>
                  <a:schemeClr val="tx1"/>
                </a:solidFill>
                <a:latin typeface="+mn-lt"/>
              </a:rPr>
              <a:t>toArray</a:t>
            </a:r>
            <a:r>
              <a:rPr lang="en-US" b="1" dirty="0">
                <a:solidFill>
                  <a:schemeClr val="tx1"/>
                </a:solidFill>
                <a:latin typeface="+mn-lt"/>
              </a:rPr>
              <a:t>()</a:t>
            </a:r>
            <a:r>
              <a:rPr lang="en-US" dirty="0">
                <a:solidFill>
                  <a:schemeClr val="tx1"/>
                </a:solidFill>
                <a:latin typeface="+mn-lt"/>
              </a:rPr>
              <a:t> method of Java Set is used to form an array of the same elements as that of the Set.</a:t>
            </a:r>
          </a:p>
          <a:p>
            <a:pPr lvl="0" algn="just">
              <a:lnSpc>
                <a:spcPct val="150000"/>
              </a:lnSpc>
              <a:spcBef>
                <a:spcPts val="2400"/>
              </a:spcBef>
              <a:buClr>
                <a:schemeClr val="dk1"/>
              </a:buClr>
              <a:buFont typeface="Roboto"/>
              <a:buChar char="●"/>
            </a:pPr>
            <a:r>
              <a:rPr lang="en" b="1" dirty="0">
                <a:solidFill>
                  <a:schemeClr val="tx1"/>
                </a:solidFill>
                <a:latin typeface="+mn-lt"/>
                <a:ea typeface="Roboto"/>
                <a:cs typeface="Roboto"/>
                <a:sym typeface="Roboto"/>
              </a:rPr>
              <a:t>Returns:</a:t>
            </a:r>
            <a:endParaRPr b="1" dirty="0">
              <a:solidFill>
                <a:schemeClr val="tx1"/>
              </a:solidFill>
              <a:latin typeface="+mn-lt"/>
            </a:endParaRPr>
          </a:p>
          <a:p>
            <a:pPr marL="0" lvl="0" indent="457200" algn="just">
              <a:lnSpc>
                <a:spcPct val="150000"/>
              </a:lnSpc>
              <a:spcBef>
                <a:spcPts val="2400"/>
              </a:spcBef>
              <a:spcAft>
                <a:spcPts val="1200"/>
              </a:spcAft>
              <a:buNone/>
            </a:pPr>
            <a:r>
              <a:rPr lang="en-US" dirty="0">
                <a:solidFill>
                  <a:schemeClr val="tx1"/>
                </a:solidFill>
                <a:latin typeface="+mn-lt"/>
              </a:rPr>
              <a:t>It copies all the element from a Set to a new array.</a:t>
            </a:r>
            <a:endParaRPr dirty="0">
              <a:solidFill>
                <a:schemeClr val="tx1"/>
              </a:solidFill>
              <a:latin typeface="+mn-lt"/>
              <a:ea typeface="Roboto"/>
              <a:cs typeface="Roboto"/>
              <a:sym typeface="Roboto"/>
            </a:endParaRPr>
          </a:p>
        </p:txBody>
      </p:sp>
      <p:sp>
        <p:nvSpPr>
          <p:cNvPr id="583" name="Google Shape;583;p6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4" name="Google Shape;584;p6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6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dirty="0" err="1">
                <a:solidFill>
                  <a:schemeClr val="lt1"/>
                </a:solidFill>
                <a:latin typeface="Roboto"/>
                <a:ea typeface="Roboto"/>
                <a:cs typeface="Roboto"/>
                <a:sym typeface="Roboto"/>
              </a:rPr>
              <a:t>toArray</a:t>
            </a:r>
            <a:endParaRPr sz="1600" b="1" i="0" u="none" strike="noStrike" cap="none" dirty="0">
              <a:solidFill>
                <a:schemeClr val="lt1"/>
              </a:solidFill>
              <a:latin typeface="Roboto"/>
              <a:ea typeface="Roboto"/>
              <a:cs typeface="Roboto"/>
              <a:sym typeface="Roboto"/>
            </a:endParaRPr>
          </a:p>
        </p:txBody>
      </p:sp>
      <p:pic>
        <p:nvPicPr>
          <p:cNvPr id="586" name="Google Shape;586;p6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87" name="Google Shape;587;p69"/>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588" name="Google Shape;588;p69"/>
          <p:cNvGraphicFramePr/>
          <p:nvPr>
            <p:extLst>
              <p:ext uri="{D42A27DB-BD31-4B8C-83A1-F6EECF244321}">
                <p14:modId xmlns:p14="http://schemas.microsoft.com/office/powerpoint/2010/main" val="816928343"/>
              </p:ext>
            </p:extLst>
          </p:nvPr>
        </p:nvGraphicFramePr>
        <p:xfrm>
          <a:off x="2224300" y="766333"/>
          <a:ext cx="5255792" cy="370850"/>
        </p:xfrm>
        <a:graphic>
          <a:graphicData uri="http://schemas.openxmlformats.org/drawingml/2006/table">
            <a:tbl>
              <a:tblPr firstRow="1" bandRow="1">
                <a:noFill/>
                <a:tableStyleId>{2110E912-E87C-4D53-BA89-C500B38E5636}</a:tableStyleId>
              </a:tblPr>
              <a:tblGrid>
                <a:gridCol w="5255792">
                  <a:extLst>
                    <a:ext uri="{9D8B030D-6E8A-4147-A177-3AD203B41FA5}">
                      <a16:colId xmlns:a16="http://schemas.microsoft.com/office/drawing/2014/main" val="20000"/>
                    </a:ext>
                  </a:extLst>
                </a:gridCol>
              </a:tblGrid>
              <a:tr h="370850">
                <a:tc>
                  <a:txBody>
                    <a:bodyPr/>
                    <a:lstStyle/>
                    <a:p>
                      <a:pPr marL="0" lvl="0" indent="0" algn="just" rtl="0">
                        <a:spcBef>
                          <a:spcPts val="0"/>
                        </a:spcBef>
                        <a:spcAft>
                          <a:spcPts val="0"/>
                        </a:spcAft>
                        <a:buClr>
                          <a:schemeClr val="dk1"/>
                        </a:buClr>
                        <a:buSzPts val="1800"/>
                        <a:buFont typeface="Arial"/>
                        <a:buNone/>
                      </a:pPr>
                      <a:r>
                        <a:rPr lang="en-US" sz="1600" b="1" dirty="0">
                          <a:latin typeface="Consolas"/>
                          <a:ea typeface="Consolas"/>
                          <a:cs typeface="Consolas"/>
                          <a:sym typeface="Consolas"/>
                        </a:rPr>
                        <a:t>Object[] </a:t>
                      </a:r>
                      <a:r>
                        <a:rPr lang="en-US" sz="1600" b="1" dirty="0" err="1">
                          <a:latin typeface="Consolas"/>
                          <a:ea typeface="Consolas"/>
                          <a:cs typeface="Consolas"/>
                          <a:sym typeface="Consolas"/>
                        </a:rPr>
                        <a:t>toArray</a:t>
                      </a:r>
                      <a:r>
                        <a:rPr lang="en-US" sz="1600" b="1" dirty="0">
                          <a:latin typeface="Consolas"/>
                          <a:ea typeface="Consolas"/>
                          <a:cs typeface="Consolas"/>
                          <a:sym typeface="Consolas"/>
                        </a:rPr>
                        <a:t>()</a:t>
                      </a:r>
                      <a:endParaRPr sz="1600" b="1"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7277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0" y="871350"/>
            <a:ext cx="88878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Array list class implements List interface and it is based on an Array data structure </a:t>
            </a:r>
            <a:endParaRPr dirty="0"/>
          </a:p>
          <a:p>
            <a:pPr marL="457200" lvl="0" indent="-342900" algn="just" rtl="0">
              <a:lnSpc>
                <a:spcPct val="150000"/>
              </a:lnSpc>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It is widely used because of the functionality and flexibility </a:t>
            </a:r>
            <a:r>
              <a:rPr lang="en">
                <a:solidFill>
                  <a:schemeClr val="dk1"/>
                </a:solidFill>
                <a:latin typeface="Roboto"/>
                <a:ea typeface="Roboto"/>
                <a:cs typeface="Roboto"/>
                <a:sym typeface="Roboto"/>
              </a:rPr>
              <a:t>it offers</a:t>
            </a:r>
            <a:endParaRPr/>
          </a:p>
          <a:p>
            <a:pPr marL="457200" lvl="0" indent="-342900" algn="just" rtl="0">
              <a:lnSpc>
                <a:spcPct val="150000"/>
              </a:lnSpc>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 Array List is a resizable-array implementation of the List interface</a:t>
            </a:r>
            <a:endParaRPr dirty="0"/>
          </a:p>
          <a:p>
            <a:pPr marL="0" lvl="0" indent="0" algn="just" rtl="0">
              <a:lnSpc>
                <a:spcPct val="115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171" name="Google Shape;171;p3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3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ARRAY LIST</a:t>
            </a:r>
            <a:endParaRPr sz="1600" b="1" i="0" u="none" strike="noStrike" cap="none">
              <a:solidFill>
                <a:schemeClr val="lt1"/>
              </a:solidFill>
              <a:latin typeface="Roboto"/>
              <a:ea typeface="Roboto"/>
              <a:cs typeface="Roboto"/>
              <a:sym typeface="Roboto"/>
            </a:endParaRPr>
          </a:p>
        </p:txBody>
      </p:sp>
      <p:pic>
        <p:nvPicPr>
          <p:cNvPr id="174" name="Google Shape;174;p3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175" name="Google Shape;175;p3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0"/>
          <p:cNvSpPr txBox="1">
            <a:spLocks noGrp="1"/>
          </p:cNvSpPr>
          <p:nvPr>
            <p:ph type="body" idx="1"/>
          </p:nvPr>
        </p:nvSpPr>
        <p:spPr>
          <a:xfrm>
            <a:off x="234000" y="785100"/>
            <a:ext cx="8778900" cy="3504900"/>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tx1"/>
                </a:solidFill>
              </a:rPr>
              <a:t>public static void main(String[] </a:t>
            </a:r>
            <a:r>
              <a:rPr lang="en-US" dirty="0" err="1">
                <a:solidFill>
                  <a:schemeClr val="tx1"/>
                </a:solidFill>
              </a:rPr>
              <a:t>args</a:t>
            </a:r>
            <a:r>
              <a:rPr lang="en-US" dirty="0">
                <a:solidFill>
                  <a:schemeClr val="tx1"/>
                </a:solidFill>
              </a:rPr>
              <a:t>) </a:t>
            </a:r>
          </a:p>
          <a:p>
            <a:pPr marL="114300" indent="0">
              <a:buNone/>
            </a:pPr>
            <a:r>
              <a:rPr lang="en-US" dirty="0">
                <a:solidFill>
                  <a:schemeClr val="tx1"/>
                </a:solidFill>
              </a:rPr>
              <a:t>    { </a:t>
            </a:r>
          </a:p>
          <a:p>
            <a:pPr marL="114300" indent="0">
              <a:buNone/>
            </a:pPr>
            <a:r>
              <a:rPr lang="en-US" dirty="0">
                <a:solidFill>
                  <a:schemeClr val="tx1"/>
                </a:solidFill>
              </a:rPr>
              <a:t>Set&lt;Integer&gt; </a:t>
            </a:r>
            <a:r>
              <a:rPr lang="en-US" dirty="0" err="1">
                <a:solidFill>
                  <a:schemeClr val="tx1"/>
                </a:solidFill>
              </a:rPr>
              <a:t>i</a:t>
            </a:r>
            <a:r>
              <a:rPr lang="en-US" dirty="0">
                <a:solidFill>
                  <a:schemeClr val="tx1"/>
                </a:solidFill>
              </a:rPr>
              <a:t>=new HashSet&lt;&gt;(</a:t>
            </a:r>
            <a:r>
              <a:rPr lang="en-US" dirty="0" err="1">
                <a:solidFill>
                  <a:schemeClr val="tx1"/>
                </a:solidFill>
              </a:rPr>
              <a:t>Arrays.</a:t>
            </a:r>
            <a:r>
              <a:rPr lang="en-US" i="1" dirty="0" err="1">
                <a:solidFill>
                  <a:schemeClr val="tx1"/>
                </a:solidFill>
              </a:rPr>
              <a:t>asList</a:t>
            </a:r>
            <a:r>
              <a:rPr lang="en-US" i="1" dirty="0">
                <a:solidFill>
                  <a:schemeClr val="tx1"/>
                </a:solidFill>
              </a:rPr>
              <a:t>(null,20,50));</a:t>
            </a:r>
          </a:p>
          <a:p>
            <a:pPr marL="114300" indent="0">
              <a:buNone/>
            </a:pPr>
            <a:r>
              <a:rPr lang="en-US" dirty="0" err="1">
                <a:solidFill>
                  <a:schemeClr val="tx1"/>
                </a:solidFill>
              </a:rPr>
              <a:t>System.</a:t>
            </a:r>
            <a:r>
              <a:rPr lang="en-US" i="1" dirty="0" err="1">
                <a:solidFill>
                  <a:schemeClr val="tx1"/>
                </a:solidFill>
              </a:rPr>
              <a:t>out.println</a:t>
            </a:r>
            <a:r>
              <a:rPr lang="en-US" i="1" dirty="0">
                <a:solidFill>
                  <a:schemeClr val="tx1"/>
                </a:solidFill>
              </a:rPr>
              <a:t>(</a:t>
            </a:r>
            <a:r>
              <a:rPr lang="en-US" i="1" dirty="0" err="1">
                <a:solidFill>
                  <a:schemeClr val="tx1"/>
                </a:solidFill>
              </a:rPr>
              <a:t>i</a:t>
            </a:r>
            <a:r>
              <a:rPr lang="en-US" i="1" dirty="0">
                <a:solidFill>
                  <a:schemeClr val="tx1"/>
                </a:solidFill>
              </a:rPr>
              <a:t>);</a:t>
            </a:r>
          </a:p>
          <a:p>
            <a:pPr marL="114300" indent="0">
              <a:buNone/>
            </a:pPr>
            <a:r>
              <a:rPr lang="en-US" dirty="0">
                <a:solidFill>
                  <a:schemeClr val="tx1"/>
                </a:solidFill>
              </a:rPr>
              <a:t>Object[] a=</a:t>
            </a:r>
            <a:r>
              <a:rPr lang="en-US" dirty="0" err="1">
                <a:solidFill>
                  <a:schemeClr val="tx1"/>
                </a:solidFill>
              </a:rPr>
              <a:t>i.toArray</a:t>
            </a:r>
            <a:r>
              <a:rPr lang="en-US" dirty="0">
                <a:solidFill>
                  <a:schemeClr val="tx1"/>
                </a:solidFill>
              </a:rPr>
              <a:t>();</a:t>
            </a:r>
          </a:p>
          <a:p>
            <a:pPr marL="114300" indent="0">
              <a:buNone/>
            </a:pPr>
            <a:r>
              <a:rPr lang="en-US" dirty="0">
                <a:solidFill>
                  <a:schemeClr val="tx1"/>
                </a:solidFill>
              </a:rPr>
              <a:t>for(int j=0; j&lt;</a:t>
            </a:r>
            <a:r>
              <a:rPr lang="en-US" dirty="0" err="1">
                <a:solidFill>
                  <a:schemeClr val="tx1"/>
                </a:solidFill>
              </a:rPr>
              <a:t>a.length;j</a:t>
            </a:r>
            <a:r>
              <a:rPr lang="en-US" dirty="0">
                <a:solidFill>
                  <a:schemeClr val="tx1"/>
                </a:solidFill>
              </a:rPr>
              <a:t>++)</a:t>
            </a:r>
          </a:p>
          <a:p>
            <a:pPr marL="114300" indent="0">
              <a:buNone/>
            </a:pPr>
            <a:r>
              <a:rPr lang="en-US" dirty="0" err="1">
                <a:solidFill>
                  <a:schemeClr val="tx1"/>
                </a:solidFill>
              </a:rPr>
              <a:t>System.</a:t>
            </a:r>
            <a:r>
              <a:rPr lang="en-US" i="1" dirty="0" err="1">
                <a:solidFill>
                  <a:schemeClr val="tx1"/>
                </a:solidFill>
              </a:rPr>
              <a:t>out.println</a:t>
            </a:r>
            <a:r>
              <a:rPr lang="en-US" i="1" dirty="0">
                <a:solidFill>
                  <a:schemeClr val="tx1"/>
                </a:solidFill>
              </a:rPr>
              <a:t>(a[j]);</a:t>
            </a:r>
          </a:p>
          <a:p>
            <a:pPr marL="114300" indent="0">
              <a:buNone/>
            </a:pPr>
            <a:r>
              <a:rPr lang="en-US" dirty="0">
                <a:solidFill>
                  <a:schemeClr val="tx1"/>
                </a:solidFill>
              </a:rPr>
              <a:t>  } </a:t>
            </a:r>
          </a:p>
          <a:p>
            <a:pPr marL="114300" indent="0">
              <a:buNone/>
            </a:pPr>
            <a:endParaRPr sz="1400" dirty="0">
              <a:solidFill>
                <a:schemeClr val="tx1"/>
              </a:solidFill>
              <a:latin typeface="+mn-lt"/>
              <a:ea typeface="Roboto"/>
              <a:cs typeface="Roboto"/>
              <a:sym typeface="Roboto"/>
            </a:endParaRPr>
          </a:p>
        </p:txBody>
      </p:sp>
      <p:sp>
        <p:nvSpPr>
          <p:cNvPr id="594" name="Google Shape;594;p7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5" name="Google Shape;595;p7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7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a:solidFill>
                  <a:schemeClr val="lt1"/>
                </a:solidFill>
                <a:latin typeface="Roboto"/>
                <a:ea typeface="Roboto"/>
                <a:cs typeface="Roboto"/>
                <a:sym typeface="Roboto"/>
              </a:rPr>
              <a:t>Example</a:t>
            </a:r>
            <a:endParaRPr sz="1600" b="1" i="0" u="none" strike="noStrike" cap="none" dirty="0">
              <a:solidFill>
                <a:schemeClr val="lt1"/>
              </a:solidFill>
              <a:latin typeface="Roboto"/>
              <a:ea typeface="Roboto"/>
              <a:cs typeface="Roboto"/>
              <a:sym typeface="Roboto"/>
            </a:endParaRPr>
          </a:p>
        </p:txBody>
      </p:sp>
      <p:pic>
        <p:nvPicPr>
          <p:cNvPr id="597" name="Google Shape;597;p7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98" name="Google Shape;598;p7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extLst>
      <p:ext uri="{BB962C8B-B14F-4D97-AF65-F5344CB8AC3E}">
        <p14:creationId xmlns:p14="http://schemas.microsoft.com/office/powerpoint/2010/main" val="35327093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8" name="Google Shape;508;p6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6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lvl="0"/>
            <a:r>
              <a:rPr lang="en-US" sz="1600" dirty="0">
                <a:solidFill>
                  <a:schemeClr val="bg1"/>
                </a:solidFill>
              </a:rPr>
              <a:t>To Covert a Java Array to Set: </a:t>
            </a:r>
            <a:endParaRPr sz="1800" b="0" i="0" u="none" strike="noStrike" cap="none" dirty="0">
              <a:solidFill>
                <a:schemeClr val="bg1"/>
              </a:solidFill>
              <a:latin typeface="Roboto"/>
              <a:ea typeface="Roboto"/>
              <a:cs typeface="Roboto"/>
              <a:sym typeface="Roboto"/>
            </a:endParaRPr>
          </a:p>
        </p:txBody>
      </p:sp>
      <p:pic>
        <p:nvPicPr>
          <p:cNvPr id="510" name="Google Shape;510;p6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11" name="Google Shape;511;p62"/>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3" name="Rectangle 2">
            <a:extLst>
              <a:ext uri="{FF2B5EF4-FFF2-40B4-BE49-F238E27FC236}">
                <a16:creationId xmlns:a16="http://schemas.microsoft.com/office/drawing/2014/main" id="{AC0833B8-E30D-494F-96FA-D2641C6B26A9}"/>
              </a:ext>
            </a:extLst>
          </p:cNvPr>
          <p:cNvSpPr/>
          <p:nvPr/>
        </p:nvSpPr>
        <p:spPr>
          <a:xfrm>
            <a:off x="932062" y="1376046"/>
            <a:ext cx="5618640" cy="2637710"/>
          </a:xfrm>
          <a:prstGeom prst="rect">
            <a:avLst/>
          </a:prstGeom>
        </p:spPr>
        <p:txBody>
          <a:bodyPr wrap="square">
            <a:spAutoFit/>
          </a:bodyPr>
          <a:lstStyle/>
          <a:p>
            <a:pPr>
              <a:lnSpc>
                <a:spcPct val="150000"/>
              </a:lnSpc>
            </a:pPr>
            <a:r>
              <a:rPr lang="en-US" dirty="0"/>
              <a:t>public static void main(String[] </a:t>
            </a:r>
            <a:r>
              <a:rPr lang="en-US" dirty="0" err="1"/>
              <a:t>args</a:t>
            </a:r>
            <a:r>
              <a:rPr lang="en-US" dirty="0"/>
              <a:t>) { </a:t>
            </a:r>
          </a:p>
          <a:p>
            <a:pPr>
              <a:lnSpc>
                <a:spcPct val="150000"/>
              </a:lnSpc>
            </a:pPr>
            <a:r>
              <a:rPr lang="en-US" dirty="0"/>
              <a:t>String[ ] vowels = {"a","e","</a:t>
            </a:r>
            <a:r>
              <a:rPr lang="en-US" dirty="0" err="1"/>
              <a:t>i</a:t>
            </a:r>
            <a:r>
              <a:rPr lang="en-US" dirty="0"/>
              <a:t>","</a:t>
            </a:r>
            <a:r>
              <a:rPr lang="en-US" dirty="0" err="1"/>
              <a:t>o","u</a:t>
            </a:r>
            <a:r>
              <a:rPr lang="en-US" dirty="0"/>
              <a:t>"}; </a:t>
            </a:r>
          </a:p>
          <a:p>
            <a:pPr>
              <a:lnSpc>
                <a:spcPct val="150000"/>
              </a:lnSpc>
            </a:pPr>
            <a:r>
              <a:rPr lang="en-US" dirty="0"/>
              <a:t>Set&lt;String&gt; </a:t>
            </a:r>
            <a:r>
              <a:rPr lang="en-US" dirty="0" err="1"/>
              <a:t>vowelsSet</a:t>
            </a:r>
            <a:r>
              <a:rPr lang="en-US" dirty="0"/>
              <a:t> = new HashSet&lt;&gt;(</a:t>
            </a:r>
            <a:r>
              <a:rPr lang="en-US" dirty="0" err="1"/>
              <a:t>Arrays.asList</a:t>
            </a:r>
            <a:r>
              <a:rPr lang="en-US" dirty="0"/>
              <a:t>(vowels)); </a:t>
            </a:r>
            <a:r>
              <a:rPr lang="en-US" dirty="0" err="1"/>
              <a:t>System.out.println</a:t>
            </a:r>
            <a:r>
              <a:rPr lang="en-US" dirty="0"/>
              <a:t>(</a:t>
            </a:r>
            <a:r>
              <a:rPr lang="en-US" dirty="0" err="1"/>
              <a:t>vowelsSet</a:t>
            </a:r>
            <a:r>
              <a:rPr lang="en-US" dirty="0"/>
              <a:t>); </a:t>
            </a:r>
          </a:p>
          <a:p>
            <a:pPr>
              <a:lnSpc>
                <a:spcPct val="150000"/>
              </a:lnSpc>
            </a:pPr>
            <a:r>
              <a:rPr lang="en-US" dirty="0" err="1"/>
              <a:t>vowelsSet.remove</a:t>
            </a:r>
            <a:r>
              <a:rPr lang="en-US" dirty="0"/>
              <a:t>("e"); </a:t>
            </a:r>
          </a:p>
          <a:p>
            <a:pPr>
              <a:lnSpc>
                <a:spcPct val="150000"/>
              </a:lnSpc>
            </a:pPr>
            <a:r>
              <a:rPr lang="en-US" dirty="0" err="1"/>
              <a:t>System.out.println</a:t>
            </a:r>
            <a:r>
              <a:rPr lang="en-US" dirty="0"/>
              <a:t>(</a:t>
            </a:r>
            <a:r>
              <a:rPr lang="en-US" dirty="0" err="1"/>
              <a:t>vowelsSet</a:t>
            </a:r>
            <a:r>
              <a:rPr lang="en-US" dirty="0"/>
              <a:t>); </a:t>
            </a:r>
          </a:p>
          <a:p>
            <a:pPr>
              <a:lnSpc>
                <a:spcPct val="150000"/>
              </a:lnSpc>
            </a:pPr>
            <a:r>
              <a:rPr lang="en-US" dirty="0" err="1"/>
              <a:t>vowelsSet.clear</a:t>
            </a:r>
            <a:r>
              <a:rPr lang="en-US" dirty="0"/>
              <a:t>(); </a:t>
            </a:r>
          </a:p>
          <a:p>
            <a:pPr>
              <a:lnSpc>
                <a:spcPct val="150000"/>
              </a:lnSpc>
            </a:pPr>
            <a:r>
              <a:rPr lang="en-US" dirty="0" err="1"/>
              <a:t>System.out.println</a:t>
            </a:r>
            <a:r>
              <a:rPr lang="en-US" dirty="0"/>
              <a:t>(</a:t>
            </a:r>
            <a:r>
              <a:rPr lang="en-US" dirty="0" err="1"/>
              <a:t>vowelsSet</a:t>
            </a:r>
            <a:r>
              <a:rPr lang="en-US" dirty="0"/>
              <a:t>);</a:t>
            </a:r>
            <a:endParaRPr lang="en-US" dirty="0">
              <a:solidFill>
                <a:schemeClr val="tx1"/>
              </a:solidFill>
              <a:latin typeface="+mj-lt"/>
            </a:endParaRPr>
          </a:p>
        </p:txBody>
      </p:sp>
    </p:spTree>
    <p:extLst>
      <p:ext uri="{BB962C8B-B14F-4D97-AF65-F5344CB8AC3E}">
        <p14:creationId xmlns:p14="http://schemas.microsoft.com/office/powerpoint/2010/main" val="3310259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0"/>
          <p:cNvSpPr txBox="1">
            <a:spLocks noGrp="1"/>
          </p:cNvSpPr>
          <p:nvPr>
            <p:ph type="body" idx="1"/>
          </p:nvPr>
        </p:nvSpPr>
        <p:spPr>
          <a:xfrm>
            <a:off x="234000" y="785100"/>
            <a:ext cx="8778900" cy="35049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Java LinkedHashSet class is a Hash table and Linked list implementation of the set interface </a:t>
            </a:r>
            <a:endParaRPr>
              <a:solidFill>
                <a:schemeClr val="dk1"/>
              </a:solidFill>
              <a:latin typeface="Roboto"/>
              <a:ea typeface="Roboto"/>
              <a:cs typeface="Roboto"/>
              <a:sym typeface="Roboto"/>
            </a:endParaRPr>
          </a:p>
          <a:p>
            <a:pPr marL="285750" lvl="0" indent="-285750" algn="l" rtl="0">
              <a:lnSpc>
                <a:spcPct val="15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It inherits HashSet class and implements Set interface</a:t>
            </a:r>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Java LinkedHashSet class contains unique elements only like HashSet</a:t>
            </a:r>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Java LinkedHashSet class provides all optional set operation and permits null elements</a:t>
            </a:r>
            <a:endParaRPr/>
          </a:p>
          <a:p>
            <a:pPr marL="285750" lvl="0" indent="-171450" algn="just" rtl="0">
              <a:lnSpc>
                <a:spcPct val="150000"/>
              </a:lnSpc>
              <a:spcBef>
                <a:spcPts val="1000"/>
              </a:spcBef>
              <a:spcAft>
                <a:spcPts val="1200"/>
              </a:spcAft>
              <a:buSzPts val="1800"/>
              <a:buNone/>
            </a:pPr>
            <a:endParaRPr>
              <a:solidFill>
                <a:schemeClr val="dk1"/>
              </a:solidFill>
              <a:latin typeface="Roboto"/>
              <a:ea typeface="Roboto"/>
              <a:cs typeface="Roboto"/>
              <a:sym typeface="Roboto"/>
            </a:endParaRPr>
          </a:p>
        </p:txBody>
      </p:sp>
      <p:sp>
        <p:nvSpPr>
          <p:cNvPr id="594" name="Google Shape;594;p7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5" name="Google Shape;595;p7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7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JAVA LINKED HASHSET CLASS</a:t>
            </a:r>
            <a:endParaRPr sz="1600" b="1" i="0" u="none" strike="noStrike" cap="none">
              <a:solidFill>
                <a:schemeClr val="lt1"/>
              </a:solidFill>
              <a:latin typeface="Roboto"/>
              <a:ea typeface="Roboto"/>
              <a:cs typeface="Roboto"/>
              <a:sym typeface="Roboto"/>
            </a:endParaRPr>
          </a:p>
        </p:txBody>
      </p:sp>
      <p:pic>
        <p:nvPicPr>
          <p:cNvPr id="597" name="Google Shape;597;p7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598" name="Google Shape;598;p70"/>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4" name="Google Shape;604;p7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7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LINKEDHASHSET CLASS DECLARATION</a:t>
            </a:r>
            <a:endParaRPr sz="1600" b="1" i="0" u="none" strike="noStrike" cap="none">
              <a:solidFill>
                <a:schemeClr val="lt1"/>
              </a:solidFill>
              <a:latin typeface="Roboto"/>
              <a:ea typeface="Roboto"/>
              <a:cs typeface="Roboto"/>
              <a:sym typeface="Roboto"/>
            </a:endParaRPr>
          </a:p>
        </p:txBody>
      </p:sp>
      <p:pic>
        <p:nvPicPr>
          <p:cNvPr id="606" name="Google Shape;606;p7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07" name="Google Shape;607;p71"/>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608" name="Google Shape;608;p71"/>
          <p:cNvGraphicFramePr/>
          <p:nvPr/>
        </p:nvGraphicFramePr>
        <p:xfrm>
          <a:off x="1194875" y="2316475"/>
          <a:ext cx="6754250" cy="518170"/>
        </p:xfrm>
        <a:graphic>
          <a:graphicData uri="http://schemas.openxmlformats.org/drawingml/2006/table">
            <a:tbl>
              <a:tblPr firstRow="1" bandRow="1">
                <a:noFill/>
                <a:tableStyleId>{FB3D8027-C031-416B-9DD8-68455CA26102}</a:tableStyleId>
              </a:tblPr>
              <a:tblGrid>
                <a:gridCol w="675425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public class LinkedHashSet&lt;E&gt; extends HashSet&lt;E&gt; implements Set&lt;E&gt;, Cloneable, Serializable </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7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4" name="Google Shape;614;p7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7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EXAMPLE</a:t>
            </a:r>
            <a:endParaRPr sz="1600" b="1" i="0" u="none" strike="noStrike" cap="none">
              <a:solidFill>
                <a:schemeClr val="lt1"/>
              </a:solidFill>
              <a:latin typeface="Roboto"/>
              <a:ea typeface="Roboto"/>
              <a:cs typeface="Roboto"/>
              <a:sym typeface="Roboto"/>
            </a:endParaRPr>
          </a:p>
        </p:txBody>
      </p:sp>
      <p:pic>
        <p:nvPicPr>
          <p:cNvPr id="616" name="Google Shape;616;p7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17" name="Google Shape;617;p72"/>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618" name="Google Shape;618;p72"/>
          <p:cNvGraphicFramePr/>
          <p:nvPr/>
        </p:nvGraphicFramePr>
        <p:xfrm>
          <a:off x="1524000" y="849625"/>
          <a:ext cx="6096000" cy="3718570"/>
        </p:xfrm>
        <a:graphic>
          <a:graphicData uri="http://schemas.openxmlformats.org/drawingml/2006/table">
            <a:tbl>
              <a:tblPr firstRow="1" bandRow="1">
                <a:noFill/>
                <a:tableStyleId>{2110E912-E87C-4D53-BA89-C500B38E5636}</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import java.util.*;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class LinkedHashSet1{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LinkedHashSet&lt;String&gt; set=new LinkedHashSet();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set.add("One");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set.add("Two");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set.add("Three");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set.add("Four");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set.add("Five");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Iterator&lt;String&gt; i=set.iterator();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while(i.hasNext())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System.out.println(i.next());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marL="0" marR="0" lvl="0" indent="0" algn="l" rtl="0">
                        <a:lnSpc>
                          <a:spcPct val="100000"/>
                        </a:lnSpc>
                        <a:spcBef>
                          <a:spcPts val="0"/>
                        </a:spcBef>
                        <a:spcAft>
                          <a:spcPts val="0"/>
                        </a:spcAft>
                        <a:buSzPts val="1100"/>
                        <a:buNone/>
                      </a:pPr>
                      <a:r>
                        <a:rPr lang="en">
                          <a:latin typeface="Consolas"/>
                          <a:ea typeface="Consolas"/>
                          <a:cs typeface="Consolas"/>
                          <a:sym typeface="Consolas"/>
                        </a:rPr>
                        <a:t>}</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3"/>
          <p:cNvSpPr txBox="1">
            <a:spLocks noGrp="1"/>
          </p:cNvSpPr>
          <p:nvPr>
            <p:ph type="body" idx="1"/>
          </p:nvPr>
        </p:nvSpPr>
        <p:spPr>
          <a:xfrm>
            <a:off x="234000" y="766800"/>
            <a:ext cx="87447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000"/>
              </a:spcBef>
              <a:spcAft>
                <a:spcPts val="0"/>
              </a:spcAft>
              <a:buClr>
                <a:schemeClr val="dk1"/>
              </a:buClr>
              <a:buSzPts val="1800"/>
              <a:buFont typeface="Roboto"/>
              <a:buChar char="●"/>
            </a:pPr>
            <a:r>
              <a:rPr lang="en">
                <a:solidFill>
                  <a:schemeClr val="dk1"/>
                </a:solidFill>
                <a:latin typeface="Roboto"/>
                <a:ea typeface="Roboto"/>
                <a:cs typeface="Roboto"/>
                <a:sym typeface="Roboto"/>
              </a:rPr>
              <a:t>Java TreeSet class implements the Set interface that uses a tree for storage</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Java TreeSet class contains unique elements only like HashSet</a:t>
            </a:r>
            <a:endParaRPr>
              <a:solidFill>
                <a:schemeClr val="dk1"/>
              </a:solidFill>
              <a:latin typeface="Roboto"/>
              <a:ea typeface="Roboto"/>
              <a:cs typeface="Roboto"/>
              <a:sym typeface="Roboto"/>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Java TreeSet class doesn't allow null element</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Java TreeSet class maintains ascending order</a:t>
            </a:r>
            <a:endParaRPr/>
          </a:p>
          <a:p>
            <a:pPr marL="285750" lvl="0" indent="-171450" algn="just" rtl="0">
              <a:lnSpc>
                <a:spcPct val="100000"/>
              </a:lnSpc>
              <a:spcBef>
                <a:spcPts val="1000"/>
              </a:spcBef>
              <a:spcAft>
                <a:spcPts val="0"/>
              </a:spcAft>
              <a:buSzPts val="1800"/>
              <a:buNone/>
            </a:pPr>
            <a:endParaRPr>
              <a:solidFill>
                <a:schemeClr val="dk1"/>
              </a:solidFill>
              <a:latin typeface="Roboto"/>
              <a:ea typeface="Roboto"/>
              <a:cs typeface="Roboto"/>
              <a:sym typeface="Roboto"/>
            </a:endParaRPr>
          </a:p>
          <a:p>
            <a:pPr marL="285750" lvl="0" indent="-171450" algn="just" rtl="0">
              <a:lnSpc>
                <a:spcPct val="100000"/>
              </a:lnSpc>
              <a:spcBef>
                <a:spcPts val="1000"/>
              </a:spcBef>
              <a:spcAft>
                <a:spcPts val="0"/>
              </a:spcAft>
              <a:buSzPts val="1800"/>
              <a:buNone/>
            </a:pPr>
            <a:endParaRPr>
              <a:solidFill>
                <a:schemeClr val="dk1"/>
              </a:solidFill>
              <a:latin typeface="Roboto"/>
              <a:ea typeface="Roboto"/>
              <a:cs typeface="Roboto"/>
              <a:sym typeface="Roboto"/>
            </a:endParaRPr>
          </a:p>
          <a:p>
            <a:pPr marL="285750" lvl="0" indent="-171450" algn="just" rtl="0">
              <a:lnSpc>
                <a:spcPct val="100000"/>
              </a:lnSpc>
              <a:spcBef>
                <a:spcPts val="1000"/>
              </a:spcBef>
              <a:spcAft>
                <a:spcPts val="1200"/>
              </a:spcAft>
              <a:buSzPts val="1800"/>
              <a:buNone/>
            </a:pPr>
            <a:endParaRPr>
              <a:solidFill>
                <a:schemeClr val="dk1"/>
              </a:solidFill>
              <a:latin typeface="Roboto"/>
              <a:ea typeface="Roboto"/>
              <a:cs typeface="Roboto"/>
              <a:sym typeface="Roboto"/>
            </a:endParaRPr>
          </a:p>
        </p:txBody>
      </p:sp>
      <p:sp>
        <p:nvSpPr>
          <p:cNvPr id="624" name="Google Shape;624;p7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5" name="Google Shape;625;p7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7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TREE SET IN JAVA</a:t>
            </a:r>
            <a:endParaRPr sz="1600" b="1" i="0" u="none" strike="noStrike" cap="none">
              <a:solidFill>
                <a:schemeClr val="lt1"/>
              </a:solidFill>
              <a:latin typeface="Roboto"/>
              <a:ea typeface="Roboto"/>
              <a:cs typeface="Roboto"/>
              <a:sym typeface="Roboto"/>
            </a:endParaRPr>
          </a:p>
        </p:txBody>
      </p:sp>
      <p:pic>
        <p:nvPicPr>
          <p:cNvPr id="627" name="Google Shape;627;p7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28" name="Google Shape;628;p73"/>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4" name="Google Shape;634;p7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74"/>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SYNTAX</a:t>
            </a:r>
            <a:endParaRPr sz="1600" b="1" i="0" u="none" strike="noStrike" cap="none">
              <a:solidFill>
                <a:schemeClr val="lt1"/>
              </a:solidFill>
              <a:latin typeface="Roboto"/>
              <a:ea typeface="Roboto"/>
              <a:cs typeface="Roboto"/>
              <a:sym typeface="Roboto"/>
            </a:endParaRPr>
          </a:p>
        </p:txBody>
      </p:sp>
      <p:pic>
        <p:nvPicPr>
          <p:cNvPr id="636" name="Google Shape;636;p74"/>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37" name="Google Shape;637;p74"/>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638" name="Google Shape;638;p74"/>
          <p:cNvGraphicFramePr/>
          <p:nvPr/>
        </p:nvGraphicFramePr>
        <p:xfrm>
          <a:off x="0" y="708747"/>
          <a:ext cx="9144000" cy="518175"/>
        </p:xfrm>
        <a:graphic>
          <a:graphicData uri="http://schemas.openxmlformats.org/drawingml/2006/table">
            <a:tbl>
              <a:tblPr firstRow="1" bandRow="1">
                <a:noFill/>
                <a:tableStyleId>{2110E912-E87C-4D53-BA89-C500B38E5636}</a:tableStyleId>
              </a:tblPr>
              <a:tblGrid>
                <a:gridCol w="9144000">
                  <a:extLst>
                    <a:ext uri="{9D8B030D-6E8A-4147-A177-3AD203B41FA5}">
                      <a16:colId xmlns:a16="http://schemas.microsoft.com/office/drawing/2014/main" val="20000"/>
                    </a:ext>
                  </a:extLst>
                </a:gridCol>
              </a:tblGrid>
              <a:tr h="518175">
                <a:tc>
                  <a:txBody>
                    <a:bodyPr/>
                    <a:lstStyle/>
                    <a:p>
                      <a:pPr marL="0" marR="0" lvl="0" indent="0" algn="l" rtl="0">
                        <a:lnSpc>
                          <a:spcPct val="100000"/>
                        </a:lnSpc>
                        <a:spcBef>
                          <a:spcPts val="0"/>
                        </a:spcBef>
                        <a:spcAft>
                          <a:spcPts val="0"/>
                        </a:spcAft>
                        <a:buNone/>
                      </a:pPr>
                      <a:r>
                        <a:rPr lang="en" sz="1400" b="1" i="0" u="none" strike="noStrike" cap="none">
                          <a:solidFill>
                            <a:schemeClr val="dk1"/>
                          </a:solidFill>
                          <a:latin typeface="Consolas"/>
                          <a:ea typeface="Consolas"/>
                          <a:cs typeface="Consolas"/>
                          <a:sym typeface="Consolas"/>
                        </a:rPr>
                        <a:t>public</a:t>
                      </a: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class</a:t>
                      </a:r>
                      <a:r>
                        <a:rPr lang="en" sz="1400" b="0" i="0" u="none" strike="noStrike" cap="none">
                          <a:solidFill>
                            <a:schemeClr val="dk1"/>
                          </a:solidFill>
                          <a:latin typeface="Consolas"/>
                          <a:ea typeface="Consolas"/>
                          <a:cs typeface="Consolas"/>
                          <a:sym typeface="Consolas"/>
                        </a:rPr>
                        <a:t> TreeSet&lt;E&gt; </a:t>
                      </a:r>
                      <a:r>
                        <a:rPr lang="en" sz="1400" b="1" i="0" u="none" strike="noStrike" cap="none">
                          <a:solidFill>
                            <a:schemeClr val="dk1"/>
                          </a:solidFill>
                          <a:latin typeface="Consolas"/>
                          <a:ea typeface="Consolas"/>
                          <a:cs typeface="Consolas"/>
                          <a:sym typeface="Consolas"/>
                        </a:rPr>
                        <a:t>extends</a:t>
                      </a:r>
                      <a:r>
                        <a:rPr lang="en" sz="1400" b="0" i="0" u="none" strike="noStrike" cap="none">
                          <a:solidFill>
                            <a:schemeClr val="dk1"/>
                          </a:solidFill>
                          <a:latin typeface="Consolas"/>
                          <a:ea typeface="Consolas"/>
                          <a:cs typeface="Consolas"/>
                          <a:sym typeface="Consolas"/>
                        </a:rPr>
                        <a:t> AbstractSet&lt;E&gt; </a:t>
                      </a:r>
                      <a:r>
                        <a:rPr lang="en" sz="1400" b="1" i="0" u="none" strike="noStrike" cap="none">
                          <a:solidFill>
                            <a:schemeClr val="dk1"/>
                          </a:solidFill>
                          <a:latin typeface="Consolas"/>
                          <a:ea typeface="Consolas"/>
                          <a:cs typeface="Consolas"/>
                          <a:sym typeface="Consolas"/>
                        </a:rPr>
                        <a:t>implements</a:t>
                      </a:r>
                      <a:r>
                        <a:rPr lang="en" sz="1400" b="0" i="0" u="none" strike="noStrike" cap="none">
                          <a:solidFill>
                            <a:schemeClr val="dk1"/>
                          </a:solidFill>
                          <a:latin typeface="Consolas"/>
                          <a:ea typeface="Consolas"/>
                          <a:cs typeface="Consolas"/>
                          <a:sym typeface="Consolas"/>
                        </a:rPr>
                        <a:t> NavigableSet&lt;E&gt;, Cloneable, Serializable  </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639" name="Google Shape;639;p74"/>
          <p:cNvGraphicFramePr/>
          <p:nvPr/>
        </p:nvGraphicFramePr>
        <p:xfrm>
          <a:off x="750709" y="1219099"/>
          <a:ext cx="7688100" cy="3505210"/>
        </p:xfrm>
        <a:graphic>
          <a:graphicData uri="http://schemas.openxmlformats.org/drawingml/2006/table">
            <a:tbl>
              <a:tblPr firstRow="1" bandRow="1">
                <a:noFill/>
                <a:tableStyleId>{2110E912-E87C-4D53-BA89-C500B38E5636}</a:tableStyleId>
              </a:tblPr>
              <a:tblGrid>
                <a:gridCol w="76881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import java.util.*;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class TreeSet1{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public static void main(String args[]){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//Creating and adding elements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TreeSet&lt;String&gt; al=new TreeSet&lt;String&gt;();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al.add("Ravi");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al.add("Vijay");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al.add("Ravi");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al.add("Ajay");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//Traversing elements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Iterator&lt;String&gt; itr=al.iterator();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while(itr.hasNext()){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System.out.println(itr.next());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75"/>
          <p:cNvSpPr txBox="1">
            <a:spLocks noGrp="1"/>
          </p:cNvSpPr>
          <p:nvPr>
            <p:ph type="body" idx="1"/>
          </p:nvPr>
        </p:nvSpPr>
        <p:spPr>
          <a:xfrm>
            <a:off x="234000" y="766800"/>
            <a:ext cx="8790300" cy="3504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SzPts val="1800"/>
              <a:buNone/>
            </a:pPr>
            <a:endParaRPr/>
          </a:p>
          <a:p>
            <a:pPr marL="457200" lvl="0" indent="-342900" algn="just" rtl="0">
              <a:lnSpc>
                <a:spcPct val="10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Returns an iterator over the elements in this set in ascending order</a:t>
            </a:r>
            <a:endParaRPr/>
          </a:p>
          <a:p>
            <a:pPr marL="0" lvl="0" indent="0" algn="just" rtl="0">
              <a:lnSpc>
                <a:spcPct val="100000"/>
              </a:lnSpc>
              <a:spcBef>
                <a:spcPts val="2400"/>
              </a:spcBef>
              <a:spcAft>
                <a:spcPts val="0"/>
              </a:spcAft>
              <a:buSzPts val="1800"/>
              <a:buNone/>
            </a:pPr>
            <a:r>
              <a:rPr lang="en" b="1">
                <a:solidFill>
                  <a:schemeClr val="dk1"/>
                </a:solidFill>
                <a:latin typeface="Roboto"/>
                <a:ea typeface="Roboto"/>
                <a:cs typeface="Roboto"/>
                <a:sym typeface="Roboto"/>
              </a:rPr>
              <a:t>Returns:</a:t>
            </a:r>
            <a:endParaRPr/>
          </a:p>
          <a:p>
            <a:pPr marL="0" lvl="0" indent="457200" algn="just" rtl="0">
              <a:lnSpc>
                <a:spcPct val="100000"/>
              </a:lnSpc>
              <a:spcBef>
                <a:spcPts val="2400"/>
              </a:spcBef>
              <a:spcAft>
                <a:spcPts val="1200"/>
              </a:spcAft>
              <a:buSzPts val="1800"/>
              <a:buNone/>
            </a:pPr>
            <a:r>
              <a:rPr lang="en">
                <a:solidFill>
                  <a:schemeClr val="dk1"/>
                </a:solidFill>
                <a:latin typeface="Roboto"/>
                <a:ea typeface="Roboto"/>
                <a:cs typeface="Roboto"/>
                <a:sym typeface="Roboto"/>
              </a:rPr>
              <a:t>An iterator over the elements in this set in ascending order</a:t>
            </a:r>
            <a:endParaRPr>
              <a:solidFill>
                <a:schemeClr val="dk1"/>
              </a:solidFill>
              <a:latin typeface="Roboto"/>
              <a:ea typeface="Roboto"/>
              <a:cs typeface="Roboto"/>
              <a:sym typeface="Roboto"/>
            </a:endParaRPr>
          </a:p>
        </p:txBody>
      </p:sp>
      <p:sp>
        <p:nvSpPr>
          <p:cNvPr id="645" name="Google Shape;645;p75"/>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6" name="Google Shape;646;p75"/>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75"/>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 DETAILS</a:t>
            </a:r>
            <a:endParaRPr sz="1600" b="1" i="0" u="none" strike="noStrike" cap="none">
              <a:solidFill>
                <a:schemeClr val="lt1"/>
              </a:solidFill>
              <a:latin typeface="Roboto"/>
              <a:ea typeface="Roboto"/>
              <a:cs typeface="Roboto"/>
              <a:sym typeface="Roboto"/>
            </a:endParaRPr>
          </a:p>
        </p:txBody>
      </p:sp>
      <p:pic>
        <p:nvPicPr>
          <p:cNvPr id="648" name="Google Shape;648;p75"/>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49" name="Google Shape;649;p75"/>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650" name="Google Shape;650;p75"/>
          <p:cNvGraphicFramePr/>
          <p:nvPr/>
        </p:nvGraphicFramePr>
        <p:xfrm>
          <a:off x="2648388" y="1013547"/>
          <a:ext cx="3847225" cy="335290"/>
        </p:xfrm>
        <a:graphic>
          <a:graphicData uri="http://schemas.openxmlformats.org/drawingml/2006/table">
            <a:tbl>
              <a:tblPr firstRow="1" bandRow="1">
                <a:noFill/>
                <a:tableStyleId>{2110E912-E87C-4D53-BA89-C500B38E5636}</a:tableStyleId>
              </a:tblPr>
              <a:tblGrid>
                <a:gridCol w="3847225">
                  <a:extLst>
                    <a:ext uri="{9D8B030D-6E8A-4147-A177-3AD203B41FA5}">
                      <a16:colId xmlns:a16="http://schemas.microsoft.com/office/drawing/2014/main" val="20000"/>
                    </a:ext>
                  </a:extLst>
                </a:gridCol>
              </a:tblGrid>
              <a:tr h="331400">
                <a:tc>
                  <a:txBody>
                    <a:bodyPr/>
                    <a:lstStyle/>
                    <a:p>
                      <a:pPr marL="0" lvl="0" indent="0" algn="just" rtl="0">
                        <a:spcBef>
                          <a:spcPts val="0"/>
                        </a:spcBef>
                        <a:spcAft>
                          <a:spcPts val="0"/>
                        </a:spcAft>
                        <a:buClr>
                          <a:schemeClr val="dk1"/>
                        </a:buClr>
                        <a:buSzPts val="1800"/>
                        <a:buFont typeface="Arial"/>
                        <a:buNone/>
                      </a:pPr>
                      <a:r>
                        <a:rPr lang="en" sz="1600">
                          <a:latin typeface="Consolas"/>
                          <a:ea typeface="Consolas"/>
                          <a:cs typeface="Consolas"/>
                          <a:sym typeface="Consolas"/>
                        </a:rPr>
                        <a:t>public Iterator&lt;E&gt; iterator()</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6"/>
          <p:cNvSpPr txBox="1">
            <a:spLocks noGrp="1"/>
          </p:cNvSpPr>
          <p:nvPr>
            <p:ph type="body" idx="1"/>
          </p:nvPr>
        </p:nvSpPr>
        <p:spPr>
          <a:xfrm>
            <a:off x="234000" y="1452600"/>
            <a:ext cx="7909200" cy="1529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000"/>
              </a:spcBef>
              <a:spcAft>
                <a:spcPts val="0"/>
              </a:spcAft>
              <a:buSzPts val="1800"/>
              <a:buNone/>
            </a:pPr>
            <a:r>
              <a:rPr lang="en">
                <a:solidFill>
                  <a:schemeClr val="dk1"/>
                </a:solidFill>
                <a:latin typeface="Roboto"/>
                <a:ea typeface="Roboto"/>
                <a:cs typeface="Roboto"/>
                <a:sym typeface="Roboto"/>
              </a:rPr>
              <a:t>Returns:</a:t>
            </a:r>
            <a:endParaRPr/>
          </a:p>
          <a:p>
            <a:pPr marL="0" lvl="0" indent="457200" algn="just" rtl="0">
              <a:lnSpc>
                <a:spcPct val="100000"/>
              </a:lnSpc>
              <a:spcBef>
                <a:spcPts val="1000"/>
              </a:spcBef>
              <a:spcAft>
                <a:spcPts val="1200"/>
              </a:spcAft>
              <a:buSzPts val="1800"/>
              <a:buNone/>
            </a:pPr>
            <a:r>
              <a:rPr lang="en">
                <a:solidFill>
                  <a:schemeClr val="dk1"/>
                </a:solidFill>
                <a:latin typeface="Roboto"/>
                <a:ea typeface="Roboto"/>
                <a:cs typeface="Roboto"/>
                <a:sym typeface="Roboto"/>
              </a:rPr>
              <a:t>A reverse order view of this set</a:t>
            </a:r>
            <a:endParaRPr>
              <a:solidFill>
                <a:schemeClr val="dk1"/>
              </a:solidFill>
              <a:latin typeface="Roboto"/>
              <a:ea typeface="Roboto"/>
              <a:cs typeface="Roboto"/>
              <a:sym typeface="Roboto"/>
            </a:endParaRPr>
          </a:p>
        </p:txBody>
      </p:sp>
      <p:sp>
        <p:nvSpPr>
          <p:cNvPr id="656" name="Google Shape;656;p76"/>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7" name="Google Shape;657;p76"/>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76"/>
          <p:cNvSpPr txBox="1"/>
          <p:nvPr/>
        </p:nvSpPr>
        <p:spPr>
          <a:xfrm>
            <a:off x="0" y="257475"/>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descendingSet</a:t>
            </a:r>
            <a:endParaRPr sz="1600" b="1" i="0" u="none" strike="noStrike" cap="none">
              <a:solidFill>
                <a:schemeClr val="lt1"/>
              </a:solidFill>
              <a:latin typeface="Roboto"/>
              <a:ea typeface="Roboto"/>
              <a:cs typeface="Roboto"/>
              <a:sym typeface="Roboto"/>
            </a:endParaRPr>
          </a:p>
        </p:txBody>
      </p:sp>
      <p:pic>
        <p:nvPicPr>
          <p:cNvPr id="659" name="Google Shape;659;p76"/>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60" name="Google Shape;660;p76"/>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661" name="Google Shape;661;p76"/>
          <p:cNvGraphicFramePr/>
          <p:nvPr/>
        </p:nvGraphicFramePr>
        <p:xfrm>
          <a:off x="2648388" y="1013547"/>
          <a:ext cx="4895500" cy="579130"/>
        </p:xfrm>
        <a:graphic>
          <a:graphicData uri="http://schemas.openxmlformats.org/drawingml/2006/table">
            <a:tbl>
              <a:tblPr firstRow="1" bandRow="1">
                <a:noFill/>
                <a:tableStyleId>{2110E912-E87C-4D53-BA89-C500B38E5636}</a:tableStyleId>
              </a:tblPr>
              <a:tblGrid>
                <a:gridCol w="4895500">
                  <a:extLst>
                    <a:ext uri="{9D8B030D-6E8A-4147-A177-3AD203B41FA5}">
                      <a16:colId xmlns:a16="http://schemas.microsoft.com/office/drawing/2014/main" val="20000"/>
                    </a:ext>
                  </a:extLst>
                </a:gridCol>
              </a:tblGrid>
              <a:tr h="331400">
                <a:tc>
                  <a:txBody>
                    <a:bodyPr/>
                    <a:lstStyle/>
                    <a:p>
                      <a:pPr marL="0" lvl="0" indent="0" algn="just" rtl="0">
                        <a:spcBef>
                          <a:spcPts val="0"/>
                        </a:spcBef>
                        <a:spcAft>
                          <a:spcPts val="0"/>
                        </a:spcAft>
                        <a:buSzPts val="1800"/>
                        <a:buNone/>
                      </a:pPr>
                      <a:r>
                        <a:rPr lang="en" sz="1600">
                          <a:latin typeface="Consolas"/>
                          <a:ea typeface="Consolas"/>
                          <a:cs typeface="Consolas"/>
                          <a:sym typeface="Consolas"/>
                        </a:rPr>
                        <a:t>public NavigableSet&lt;E&gt; descendingSet()</a:t>
                      </a:r>
                      <a:endParaRPr sz="1800">
                        <a:solidFill>
                          <a:schemeClr val="dk2"/>
                        </a:solidFill>
                      </a:endParaRPr>
                    </a:p>
                    <a:p>
                      <a:pPr marL="0" lvl="0" indent="0" algn="just" rtl="0">
                        <a:spcBef>
                          <a:spcPts val="0"/>
                        </a:spcBef>
                        <a:spcAft>
                          <a:spcPts val="0"/>
                        </a:spcAft>
                        <a:buSzPts val="1800"/>
                        <a:buNone/>
                      </a:pPr>
                      <a:endParaRPr sz="160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77"/>
          <p:cNvSpPr txBox="1">
            <a:spLocks noGrp="1"/>
          </p:cNvSpPr>
          <p:nvPr>
            <p:ph type="body" idx="1"/>
          </p:nvPr>
        </p:nvSpPr>
        <p:spPr>
          <a:xfrm>
            <a:off x="234000" y="995400"/>
            <a:ext cx="8850600" cy="35049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2400"/>
              </a:spcBef>
              <a:spcAft>
                <a:spcPts val="0"/>
              </a:spcAft>
              <a:buClr>
                <a:schemeClr val="dk1"/>
              </a:buClr>
              <a:buSzPts val="1800"/>
              <a:buChar char="●"/>
            </a:pPr>
            <a:r>
              <a:rPr lang="en">
                <a:solidFill>
                  <a:schemeClr val="dk1"/>
                </a:solidFill>
                <a:latin typeface="Roboto"/>
                <a:ea typeface="Roboto"/>
                <a:cs typeface="Roboto"/>
                <a:sym typeface="Roboto"/>
              </a:rPr>
              <a:t>Removes the specified element from this set if it is present</a:t>
            </a:r>
            <a:endParaRPr/>
          </a:p>
          <a:p>
            <a:pPr marL="285750" lvl="0" indent="-285750" algn="just" rtl="0">
              <a:lnSpc>
                <a:spcPct val="150000"/>
              </a:lnSpc>
              <a:spcBef>
                <a:spcPts val="2400"/>
              </a:spcBef>
              <a:spcAft>
                <a:spcPts val="0"/>
              </a:spcAft>
              <a:buClr>
                <a:schemeClr val="dk1"/>
              </a:buClr>
              <a:buSzPts val="1800"/>
              <a:buChar char="●"/>
            </a:pPr>
            <a:r>
              <a:rPr lang="en">
                <a:solidFill>
                  <a:schemeClr val="dk1"/>
                </a:solidFill>
                <a:latin typeface="Roboto"/>
                <a:ea typeface="Roboto"/>
                <a:cs typeface="Roboto"/>
                <a:sym typeface="Roboto"/>
              </a:rPr>
              <a:t>More formally, removes an element e such that (o==null ? e==null : o.equals(e)), if this set contains such an element</a:t>
            </a:r>
            <a:endParaRPr/>
          </a:p>
          <a:p>
            <a:pPr marL="285750" lvl="0" indent="-285750" algn="just" rtl="0">
              <a:lnSpc>
                <a:spcPct val="150000"/>
              </a:lnSpc>
              <a:spcBef>
                <a:spcPts val="2400"/>
              </a:spcBef>
              <a:spcAft>
                <a:spcPts val="1200"/>
              </a:spcAft>
              <a:buClr>
                <a:schemeClr val="dk1"/>
              </a:buClr>
              <a:buSzPts val="1800"/>
              <a:buChar char="●"/>
            </a:pPr>
            <a:r>
              <a:rPr lang="en">
                <a:solidFill>
                  <a:schemeClr val="dk1"/>
                </a:solidFill>
                <a:latin typeface="Roboto"/>
                <a:ea typeface="Roboto"/>
                <a:cs typeface="Roboto"/>
                <a:sym typeface="Roboto"/>
              </a:rPr>
              <a:t>Returns true if this set contained the element (or equivalently, if this set changed as a result of the call) </a:t>
            </a:r>
            <a:endParaRPr>
              <a:solidFill>
                <a:schemeClr val="dk1"/>
              </a:solidFill>
              <a:latin typeface="Roboto"/>
              <a:ea typeface="Roboto"/>
              <a:cs typeface="Roboto"/>
              <a:sym typeface="Roboto"/>
            </a:endParaRPr>
          </a:p>
        </p:txBody>
      </p:sp>
      <p:sp>
        <p:nvSpPr>
          <p:cNvPr id="667" name="Google Shape;667;p77"/>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8" name="Google Shape;668;p77"/>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77"/>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remove</a:t>
            </a:r>
            <a:endParaRPr b="1"/>
          </a:p>
        </p:txBody>
      </p:sp>
      <p:pic>
        <p:nvPicPr>
          <p:cNvPr id="670" name="Google Shape;670;p77"/>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71" name="Google Shape;671;p77"/>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672" name="Google Shape;672;p77"/>
          <p:cNvGraphicFramePr/>
          <p:nvPr/>
        </p:nvGraphicFramePr>
        <p:xfrm>
          <a:off x="2648388" y="784947"/>
          <a:ext cx="4895500" cy="335290"/>
        </p:xfrm>
        <a:graphic>
          <a:graphicData uri="http://schemas.openxmlformats.org/drawingml/2006/table">
            <a:tbl>
              <a:tblPr firstRow="1" bandRow="1">
                <a:noFill/>
                <a:tableStyleId>{2110E912-E87C-4D53-BA89-C500B38E5636}</a:tableStyleId>
              </a:tblPr>
              <a:tblGrid>
                <a:gridCol w="4895500">
                  <a:extLst>
                    <a:ext uri="{9D8B030D-6E8A-4147-A177-3AD203B41FA5}">
                      <a16:colId xmlns:a16="http://schemas.microsoft.com/office/drawing/2014/main" val="20000"/>
                    </a:ext>
                  </a:extLst>
                </a:gridCol>
              </a:tblGrid>
              <a:tr h="331400">
                <a:tc>
                  <a:txBody>
                    <a:bodyPr/>
                    <a:lstStyle/>
                    <a:p>
                      <a:pPr marL="0" lvl="0" indent="0" algn="just" rtl="0">
                        <a:spcBef>
                          <a:spcPts val="0"/>
                        </a:spcBef>
                        <a:spcAft>
                          <a:spcPts val="0"/>
                        </a:spcAft>
                        <a:buSzPts val="1800"/>
                        <a:buNone/>
                      </a:pPr>
                      <a:r>
                        <a:rPr lang="en" sz="1600">
                          <a:latin typeface="Consolas"/>
                          <a:ea typeface="Consolas"/>
                          <a:cs typeface="Consolas"/>
                          <a:sym typeface="Consolas"/>
                        </a:rPr>
                        <a:t>public boolean remove(Object o)</a:t>
                      </a:r>
                      <a:endParaRPr sz="160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body" idx="1"/>
          </p:nvPr>
        </p:nvSpPr>
        <p:spPr>
          <a:xfrm>
            <a:off x="234000" y="766800"/>
            <a:ext cx="88017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1200"/>
              </a:spcBef>
              <a:spcAft>
                <a:spcPts val="0"/>
              </a:spcAft>
              <a:buClr>
                <a:schemeClr val="dk1"/>
              </a:buClr>
              <a:buSzPts val="1800"/>
              <a:buFont typeface="Roboto"/>
              <a:buChar char="●"/>
            </a:pPr>
            <a:r>
              <a:rPr lang="en">
                <a:solidFill>
                  <a:schemeClr val="dk1"/>
                </a:solidFill>
                <a:latin typeface="Roboto"/>
                <a:ea typeface="Roboto"/>
                <a:cs typeface="Roboto"/>
                <a:sym typeface="Roboto"/>
              </a:rPr>
              <a:t>We can create an Array List by writing a simple statement like this</a:t>
            </a:r>
            <a:endParaRPr>
              <a:latin typeface="Roboto"/>
              <a:ea typeface="Roboto"/>
              <a:cs typeface="Roboto"/>
              <a:sym typeface="Roboto"/>
            </a:endParaRPr>
          </a:p>
          <a:p>
            <a:pPr marL="0" lvl="0" indent="0" algn="just" rtl="0">
              <a:lnSpc>
                <a:spcPct val="115000"/>
              </a:lnSpc>
              <a:spcBef>
                <a:spcPts val="2400"/>
              </a:spcBef>
              <a:spcAft>
                <a:spcPts val="0"/>
              </a:spcAft>
              <a:buNone/>
            </a:pPr>
            <a:endParaRPr>
              <a:solidFill>
                <a:schemeClr val="dk1"/>
              </a:solidFill>
              <a:latin typeface="Roboto"/>
              <a:ea typeface="Roboto"/>
              <a:cs typeface="Roboto"/>
              <a:sym typeface="Roboto"/>
            </a:endParaRPr>
          </a:p>
          <a:p>
            <a:pPr marL="457200" lvl="0" indent="-342900" algn="just" rtl="0">
              <a:lnSpc>
                <a:spcPct val="115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This statement creates an Array List with the name alist with type “String” </a:t>
            </a:r>
            <a:endParaRPr>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The type determines which type of elements the list will have</a:t>
            </a:r>
            <a:endParaRPr>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Since this list is of “String” type, the elements that are going to be added to this list will be of type “String”</a:t>
            </a:r>
            <a:endParaRPr>
              <a:latin typeface="Roboto"/>
              <a:ea typeface="Roboto"/>
              <a:cs typeface="Roboto"/>
              <a:sym typeface="Roboto"/>
            </a:endParaRPr>
          </a:p>
          <a:p>
            <a:pPr marL="0" lvl="0" indent="0" algn="just" rtl="0">
              <a:lnSpc>
                <a:spcPct val="115000"/>
              </a:lnSpc>
              <a:spcBef>
                <a:spcPts val="2400"/>
              </a:spcBef>
              <a:spcAft>
                <a:spcPts val="1200"/>
              </a:spcAft>
              <a:buSzPts val="1800"/>
              <a:buNone/>
            </a:pPr>
            <a:endParaRPr>
              <a:solidFill>
                <a:schemeClr val="dk1"/>
              </a:solidFill>
              <a:latin typeface="Roboto"/>
              <a:ea typeface="Roboto"/>
              <a:cs typeface="Roboto"/>
              <a:sym typeface="Roboto"/>
            </a:endParaRPr>
          </a:p>
        </p:txBody>
      </p:sp>
      <p:sp>
        <p:nvSpPr>
          <p:cNvPr id="181" name="Google Shape;181;p3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2" name="Google Shape;182;p3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CREATING AN ARRAY LIST</a:t>
            </a:r>
            <a:endParaRPr b="1"/>
          </a:p>
        </p:txBody>
      </p:sp>
      <p:pic>
        <p:nvPicPr>
          <p:cNvPr id="184" name="Google Shape;184;p3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185" name="Google Shape;185;p31"/>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186" name="Google Shape;186;p31"/>
          <p:cNvGraphicFramePr/>
          <p:nvPr/>
        </p:nvGraphicFramePr>
        <p:xfrm>
          <a:off x="1524000" y="1483333"/>
          <a:ext cx="6096000" cy="370850"/>
        </p:xfrm>
        <a:graphic>
          <a:graphicData uri="http://schemas.openxmlformats.org/drawingml/2006/table">
            <a:tbl>
              <a:tblPr firstRow="1" bandRow="1">
                <a:noFill/>
                <a:tableStyleId>{2110E912-E87C-4D53-BA89-C500B38E5636}</a:tableStyleId>
              </a:tblPr>
              <a:tblGrid>
                <a:gridCol w="609600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Consolas"/>
                          <a:ea typeface="Consolas"/>
                          <a:cs typeface="Consolas"/>
                          <a:sym typeface="Consolas"/>
                        </a:rPr>
                        <a:t>ArrayList&lt;String&gt; alist=new ArrayList&lt;String&gt;();</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8"/>
          <p:cNvSpPr txBox="1">
            <a:spLocks noGrp="1"/>
          </p:cNvSpPr>
          <p:nvPr>
            <p:ph type="body" idx="1"/>
          </p:nvPr>
        </p:nvSpPr>
        <p:spPr>
          <a:xfrm>
            <a:off x="152400" y="754550"/>
            <a:ext cx="8932200" cy="3504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000"/>
              </a:spcBef>
              <a:spcAft>
                <a:spcPts val="0"/>
              </a:spcAft>
              <a:buNone/>
            </a:pPr>
            <a:r>
              <a:rPr lang="en" b="1">
                <a:solidFill>
                  <a:schemeClr val="dk1"/>
                </a:solidFill>
                <a:latin typeface="Roboto"/>
                <a:ea typeface="Roboto"/>
                <a:cs typeface="Roboto"/>
                <a:sym typeface="Roboto"/>
              </a:rPr>
              <a:t>Returns: </a:t>
            </a:r>
            <a:endParaRPr b="1">
              <a:solidFill>
                <a:schemeClr val="dk1"/>
              </a:solidFill>
              <a:latin typeface="Roboto"/>
              <a:ea typeface="Roboto"/>
              <a:cs typeface="Roboto"/>
              <a:sym typeface="Roboto"/>
            </a:endParaRPr>
          </a:p>
          <a:p>
            <a:pPr marL="0" lvl="0" indent="457200" algn="just" rtl="0">
              <a:lnSpc>
                <a:spcPct val="100000"/>
              </a:lnSpc>
              <a:spcBef>
                <a:spcPts val="1000"/>
              </a:spcBef>
              <a:spcAft>
                <a:spcPts val="0"/>
              </a:spcAft>
              <a:buNone/>
            </a:pPr>
            <a:r>
              <a:rPr lang="en">
                <a:solidFill>
                  <a:schemeClr val="dk1"/>
                </a:solidFill>
                <a:latin typeface="Roboto"/>
                <a:ea typeface="Roboto"/>
                <a:cs typeface="Roboto"/>
                <a:sym typeface="Roboto"/>
              </a:rPr>
              <a:t>True if this set contained the specified element</a:t>
            </a:r>
            <a:endParaRPr/>
          </a:p>
          <a:p>
            <a:pPr marL="0" lvl="0" indent="0" algn="just" rtl="0">
              <a:lnSpc>
                <a:spcPct val="150000"/>
              </a:lnSpc>
              <a:spcBef>
                <a:spcPts val="1000"/>
              </a:spcBef>
              <a:spcAft>
                <a:spcPts val="0"/>
              </a:spcAft>
              <a:buNone/>
            </a:pPr>
            <a:r>
              <a:rPr lang="en" b="1">
                <a:solidFill>
                  <a:schemeClr val="dk1"/>
                </a:solidFill>
                <a:latin typeface="Roboto"/>
                <a:ea typeface="Roboto"/>
                <a:cs typeface="Roboto"/>
                <a:sym typeface="Roboto"/>
              </a:rPr>
              <a:t>Throws: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marL="457200" lvl="0" indent="-342900" algn="just" rtl="0">
              <a:lnSpc>
                <a:spcPct val="15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ClassCastException - if the specified object cannot be compared with the elements currently in this set</a:t>
            </a:r>
            <a:endParaRPr/>
          </a:p>
          <a:p>
            <a:pPr marL="457200" lvl="0" indent="-342900" algn="just" rtl="0">
              <a:lnSpc>
                <a:spcPct val="15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NullPointerException - if the specified element is null and this set uses natural ordering, or its comparator does not permit null elements</a:t>
            </a:r>
            <a:endParaRPr/>
          </a:p>
          <a:p>
            <a:pPr marL="0" lvl="0" indent="0" algn="just" rtl="0">
              <a:lnSpc>
                <a:spcPct val="100000"/>
              </a:lnSpc>
              <a:spcBef>
                <a:spcPts val="1000"/>
              </a:spcBef>
              <a:spcAft>
                <a:spcPts val="1200"/>
              </a:spcAft>
              <a:buClr>
                <a:schemeClr val="dk2"/>
              </a:buClr>
              <a:buSzPts val="1800"/>
              <a:buNone/>
            </a:pPr>
            <a:endParaRPr>
              <a:solidFill>
                <a:schemeClr val="dk1"/>
              </a:solidFill>
              <a:latin typeface="Roboto"/>
              <a:ea typeface="Roboto"/>
              <a:cs typeface="Roboto"/>
              <a:sym typeface="Roboto"/>
            </a:endParaRPr>
          </a:p>
        </p:txBody>
      </p:sp>
      <p:sp>
        <p:nvSpPr>
          <p:cNvPr id="678" name="Google Shape;678;p7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9" name="Google Shape;679;p7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78"/>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remove</a:t>
            </a:r>
            <a:endParaRPr sz="1600" b="1" i="0" u="none" strike="noStrike" cap="none">
              <a:solidFill>
                <a:schemeClr val="lt1"/>
              </a:solidFill>
              <a:latin typeface="Roboto"/>
              <a:ea typeface="Roboto"/>
              <a:cs typeface="Roboto"/>
              <a:sym typeface="Roboto"/>
            </a:endParaRPr>
          </a:p>
        </p:txBody>
      </p:sp>
      <p:pic>
        <p:nvPicPr>
          <p:cNvPr id="681" name="Google Shape;681;p78"/>
          <p:cNvPicPr preferRelativeResize="0"/>
          <p:nvPr/>
        </p:nvPicPr>
        <p:blipFill rotWithShape="1">
          <a:blip r:embed="rId3">
            <a:alphaModFix/>
          </a:blip>
          <a:srcRect l="41240" t="9528" r="-23987" b="51127"/>
          <a:stretch/>
        </p:blipFill>
        <p:spPr>
          <a:xfrm>
            <a:off x="0" y="4717915"/>
            <a:ext cx="2052536" cy="421462"/>
          </a:xfrm>
          <a:prstGeom prst="rect">
            <a:avLst/>
          </a:prstGeom>
          <a:noFill/>
          <a:ln>
            <a:noFill/>
          </a:ln>
        </p:spPr>
      </p:pic>
      <p:pic>
        <p:nvPicPr>
          <p:cNvPr id="682" name="Google Shape;682;p7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79"/>
          <p:cNvSpPr txBox="1">
            <a:spLocks noGrp="1"/>
          </p:cNvSpPr>
          <p:nvPr>
            <p:ph type="body" idx="1"/>
          </p:nvPr>
        </p:nvSpPr>
        <p:spPr>
          <a:xfrm>
            <a:off x="234000" y="843000"/>
            <a:ext cx="8790300" cy="21018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Java Comparator interface is used to order the objects of a user-defined class</a:t>
            </a:r>
            <a:endParaRPr/>
          </a:p>
          <a:p>
            <a:pPr marL="285750" lvl="0" indent="-285750" algn="just" rtl="0">
              <a:lnSpc>
                <a:spcPct val="100000"/>
              </a:lnSpc>
              <a:spcBef>
                <a:spcPts val="0"/>
              </a:spcBef>
              <a:spcAft>
                <a:spcPts val="1200"/>
              </a:spcAft>
              <a:buClr>
                <a:schemeClr val="dk1"/>
              </a:buClr>
              <a:buSzPts val="1800"/>
              <a:buChar char="●"/>
            </a:pPr>
            <a:r>
              <a:rPr lang="en">
                <a:solidFill>
                  <a:schemeClr val="dk1"/>
                </a:solidFill>
                <a:latin typeface="Roboto"/>
                <a:ea typeface="Roboto"/>
                <a:cs typeface="Roboto"/>
                <a:sym typeface="Roboto"/>
              </a:rPr>
              <a:t>This interface is found in java.util package and contains 2 methods compare(Object obj1,Object obj2) and equals(Object element)</a:t>
            </a:r>
            <a:endParaRPr>
              <a:solidFill>
                <a:schemeClr val="dk1"/>
              </a:solidFill>
              <a:latin typeface="Roboto"/>
              <a:ea typeface="Roboto"/>
              <a:cs typeface="Roboto"/>
              <a:sym typeface="Roboto"/>
            </a:endParaRPr>
          </a:p>
        </p:txBody>
      </p:sp>
      <p:sp>
        <p:nvSpPr>
          <p:cNvPr id="688" name="Google Shape;688;p7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9" name="Google Shape;689;p7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7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comparator</a:t>
            </a:r>
            <a:endParaRPr b="1"/>
          </a:p>
        </p:txBody>
      </p:sp>
      <p:pic>
        <p:nvPicPr>
          <p:cNvPr id="691" name="Google Shape;691;p7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692" name="Google Shape;692;p79"/>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0"/>
          <p:cNvSpPr txBox="1">
            <a:spLocks noGrp="1"/>
          </p:cNvSpPr>
          <p:nvPr>
            <p:ph type="title"/>
          </p:nvPr>
        </p:nvSpPr>
        <p:spPr>
          <a:xfrm>
            <a:off x="468863" y="406594"/>
            <a:ext cx="8520600" cy="4458300"/>
          </a:xfrm>
          <a:prstGeom prst="rect">
            <a:avLst/>
          </a:prstGeom>
          <a:noFill/>
          <a:ln>
            <a:noFill/>
          </a:ln>
        </p:spPr>
        <p:txBody>
          <a:bodyPr spcFirstLastPara="1" wrap="square" lIns="91425" tIns="91425" rIns="91425" bIns="91425" anchor="t" anchorCtr="0">
            <a:noAutofit/>
          </a:bodyPr>
          <a:lstStyle/>
          <a:p>
            <a:pPr eaLnBrk="0" fontAlgn="base" hangingPunct="0">
              <a:spcBef>
                <a:spcPct val="0"/>
              </a:spcBef>
              <a:spcAft>
                <a:spcPct val="0"/>
              </a:spcAft>
              <a:buClrTx/>
              <a:buSzTx/>
            </a:pPr>
            <a:r>
              <a:rPr lang="en-US" sz="1400" dirty="0"/>
              <a:t>You are given a phone book that consists of people's names and their phone number. After that you will be given some person's name as query. For each query, print the phone number of that person.</a:t>
            </a:r>
            <a:br>
              <a:rPr lang="en-US" sz="1400" dirty="0"/>
            </a:br>
            <a:r>
              <a:rPr lang="en-US" sz="1400" dirty="0"/>
              <a:t>Input Format</a:t>
            </a:r>
            <a:br>
              <a:rPr lang="en-US" sz="1400" dirty="0"/>
            </a:br>
            <a:r>
              <a:rPr lang="en-US" sz="1400" dirty="0"/>
              <a:t>The first line will have an integer  denoting the number of entries in the phone book. Each entry consists of two lines: a name and the corresponding phone number.</a:t>
            </a:r>
            <a:br>
              <a:rPr lang="en-US" sz="1400" dirty="0"/>
            </a:br>
            <a:br>
              <a:rPr lang="en-US" sz="1400" dirty="0"/>
            </a:br>
            <a:r>
              <a:rPr lang="en-US" sz="1400" dirty="0"/>
              <a:t>After these, there will be some queries. Each query will contain a person's name. Read the queries until end-of-file.</a:t>
            </a:r>
            <a:br>
              <a:rPr lang="en-US" sz="1400" dirty="0"/>
            </a:br>
            <a:r>
              <a:rPr lang="en-US" altLang="en-US" sz="1400" i="1" dirty="0">
                <a:solidFill>
                  <a:srgbClr val="0E141E"/>
                </a:solidFill>
                <a:latin typeface="inherit"/>
              </a:rPr>
              <a:t>Constraints:</a:t>
            </a:r>
            <a:br>
              <a:rPr lang="en-US" altLang="en-US" sz="1400" dirty="0">
                <a:solidFill>
                  <a:srgbClr val="0E141E"/>
                </a:solidFill>
                <a:latin typeface="var(--font-family-text)"/>
              </a:rPr>
            </a:br>
            <a:r>
              <a:rPr lang="en-US" altLang="en-US" sz="1400" dirty="0">
                <a:solidFill>
                  <a:srgbClr val="0E141E"/>
                </a:solidFill>
                <a:latin typeface="var(--font-family-text)"/>
              </a:rPr>
              <a:t>A person's name consists of only lower-case English letters and it may be in the format 'first-name last-name' or in the format 'first-name'. Each phone number has exactly 8 digits without any leading zeros.</a:t>
            </a:r>
            <a:br>
              <a:rPr lang="en-US" altLang="en-US" sz="1400" dirty="0">
                <a:solidFill>
                  <a:srgbClr val="0E141E"/>
                </a:solidFill>
                <a:latin typeface="var(--font-family-text)"/>
              </a:rPr>
            </a:br>
            <a:r>
              <a:rPr lang="en-US" altLang="en-US" sz="1400" dirty="0">
                <a:solidFill>
                  <a:srgbClr val="0E141E"/>
                </a:solidFill>
                <a:latin typeface="var(--font-family-text)"/>
              </a:rPr>
              <a:t>1&lt;=n&lt;=100000</a:t>
            </a:r>
            <a:br>
              <a:rPr lang="en-US" altLang="en-US" sz="1400" dirty="0">
                <a:solidFill>
                  <a:srgbClr val="0E141E"/>
                </a:solidFill>
                <a:latin typeface="var(--font-family-text)"/>
              </a:rPr>
            </a:br>
            <a:r>
              <a:rPr lang="en-US" altLang="en-US" sz="1400" dirty="0">
                <a:solidFill>
                  <a:srgbClr val="0E141E"/>
                </a:solidFill>
                <a:latin typeface="var(--font-family-text)"/>
              </a:rPr>
              <a:t>1&lt;=</a:t>
            </a:r>
            <a:r>
              <a:rPr lang="en-US" altLang="en-US" sz="1400" dirty="0" err="1">
                <a:solidFill>
                  <a:srgbClr val="0E141E"/>
                </a:solidFill>
                <a:latin typeface="var(--font-family-text)"/>
              </a:rPr>
              <a:t>qurey</a:t>
            </a:r>
            <a:r>
              <a:rPr lang="en-US" altLang="en-US" sz="1400" dirty="0">
                <a:solidFill>
                  <a:srgbClr val="0E141E"/>
                </a:solidFill>
                <a:latin typeface="var(--font-family-text)"/>
              </a:rPr>
              <a:t>&lt;=100000</a:t>
            </a:r>
            <a:br>
              <a:rPr lang="en-US" altLang="en-US" sz="1400" dirty="0">
                <a:solidFill>
                  <a:srgbClr val="0E141E"/>
                </a:solidFill>
                <a:latin typeface="var(--font-family-text)"/>
              </a:rPr>
            </a:br>
            <a:r>
              <a:rPr lang="en-US" altLang="en-US" sz="1400" b="1" dirty="0">
                <a:solidFill>
                  <a:srgbClr val="0E141E"/>
                </a:solidFill>
                <a:latin typeface="inherit"/>
              </a:rPr>
              <a:t>Output Format</a:t>
            </a:r>
            <a:br>
              <a:rPr lang="en-US" altLang="en-US" sz="2000" dirty="0">
                <a:solidFill>
                  <a:srgbClr val="0E141E"/>
                </a:solidFill>
                <a:latin typeface="OpenSans"/>
              </a:rPr>
            </a:br>
            <a:r>
              <a:rPr lang="en-US" altLang="en-US" sz="1400" dirty="0">
                <a:solidFill>
                  <a:srgbClr val="0E141E"/>
                </a:solidFill>
                <a:latin typeface="var(--font-family-text)"/>
              </a:rPr>
              <a:t>For each case, print "Not found" if the person has no entry in the phone book. Otherwise, print the person's name and phone number. See sample output for the exact format.</a:t>
            </a:r>
            <a:br>
              <a:rPr lang="en-US" altLang="en-US" sz="2000" dirty="0">
                <a:solidFill>
                  <a:srgbClr val="0E141E"/>
                </a:solidFill>
                <a:latin typeface="inherit"/>
              </a:rPr>
            </a:br>
            <a:r>
              <a:rPr lang="en-US" altLang="en-US" sz="1400" dirty="0">
                <a:solidFill>
                  <a:srgbClr val="0E141E"/>
                </a:solidFill>
                <a:latin typeface="var(--font-family-text)"/>
              </a:rPr>
              <a:t>To make the problem easier, we provided a portion of the code in the editor. You can either complete that code or write completely on your own.</a:t>
            </a:r>
            <a:br>
              <a:rPr lang="en-US" altLang="en-US" sz="800" dirty="0">
                <a:solidFill>
                  <a:schemeClr val="tx1"/>
                </a:solidFill>
              </a:rPr>
            </a:br>
            <a:endParaRPr sz="1600" dirty="0">
              <a:latin typeface="Roboto"/>
              <a:ea typeface="Roboto"/>
              <a:cs typeface="Roboto"/>
              <a:sym typeface="Roboto"/>
            </a:endParaRPr>
          </a:p>
        </p:txBody>
      </p:sp>
      <p:sp>
        <p:nvSpPr>
          <p:cNvPr id="3" name="Rectangle 2">
            <a:extLst>
              <a:ext uri="{FF2B5EF4-FFF2-40B4-BE49-F238E27FC236}">
                <a16:creationId xmlns:a16="http://schemas.microsoft.com/office/drawing/2014/main" id="{EF600A87-43E5-4E6E-9DD2-37C2E0D0A1EE}"/>
              </a:ext>
            </a:extLst>
          </p:cNvPr>
          <p:cNvSpPr>
            <a:spLocks noChangeArrowheads="1"/>
          </p:cNvSpPr>
          <p:nvPr/>
        </p:nvSpPr>
        <p:spPr bwMode="auto">
          <a:xfrm>
            <a:off x="0" y="-109954"/>
            <a:ext cx="65"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E141E"/>
                </a:solidFill>
                <a:effectLst/>
                <a:latin typeface="var(--font-family-text)"/>
              </a:rPr>
            </a:br>
            <a:br>
              <a:rPr kumimoji="0" lang="en-US" altLang="en-US" sz="1000" b="0" i="0" u="none" strike="noStrike" cap="none" normalizeH="0" baseline="0" dirty="0">
                <a:ln>
                  <a:noFill/>
                </a:ln>
                <a:solidFill>
                  <a:srgbClr val="0E141E"/>
                </a:solidFill>
                <a:effectLst/>
                <a:latin typeface="var(--font-family-text)"/>
              </a:rPr>
            </a:b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body" idx="1"/>
          </p:nvPr>
        </p:nvSpPr>
        <p:spPr>
          <a:xfrm>
            <a:off x="234000" y="766800"/>
            <a:ext cx="8850600" cy="2170200"/>
          </a:xfrm>
          <a:prstGeom prst="rect">
            <a:avLst/>
          </a:prstGeom>
          <a:noFill/>
          <a:ln>
            <a:noFill/>
          </a:ln>
        </p:spPr>
        <p:txBody>
          <a:bodyPr spcFirstLastPara="1" wrap="square" lIns="91425" tIns="91425" rIns="91425" bIns="91425" anchor="t" anchorCtr="0">
            <a:noAutofit/>
          </a:bodyPr>
          <a:lstStyle/>
          <a:p>
            <a:pPr marL="0" lvl="0" indent="0" algn="just">
              <a:lnSpc>
                <a:spcPct val="100000"/>
              </a:lnSpc>
              <a:buClr>
                <a:schemeClr val="dk1"/>
              </a:buClr>
              <a:buNone/>
            </a:pPr>
            <a:r>
              <a:rPr lang="en-US" altLang="en-US" dirty="0">
                <a:solidFill>
                  <a:srgbClr val="0E141E"/>
                </a:solidFill>
                <a:latin typeface="var(--font-family-input)"/>
              </a:rPr>
              <a:t>3 </a:t>
            </a:r>
          </a:p>
          <a:p>
            <a:pPr marL="0" lvl="0" indent="0" algn="just">
              <a:lnSpc>
                <a:spcPct val="100000"/>
              </a:lnSpc>
              <a:buClr>
                <a:schemeClr val="dk1"/>
              </a:buClr>
              <a:buNone/>
            </a:pPr>
            <a:r>
              <a:rPr lang="en-US" altLang="en-US" dirty="0">
                <a:solidFill>
                  <a:srgbClr val="0E141E"/>
                </a:solidFill>
                <a:latin typeface="var(--font-family-input)"/>
              </a:rPr>
              <a:t>uncle </a:t>
            </a:r>
            <a:r>
              <a:rPr lang="en-US" altLang="en-US" dirty="0" err="1">
                <a:solidFill>
                  <a:srgbClr val="0E141E"/>
                </a:solidFill>
                <a:latin typeface="var(--font-family-input)"/>
              </a:rPr>
              <a:t>sam</a:t>
            </a:r>
            <a:r>
              <a:rPr lang="en-US" altLang="en-US" dirty="0">
                <a:solidFill>
                  <a:srgbClr val="0E141E"/>
                </a:solidFill>
                <a:latin typeface="var(--font-family-input)"/>
              </a:rPr>
              <a:t> </a:t>
            </a:r>
          </a:p>
          <a:p>
            <a:pPr marL="0" lvl="0" indent="0" algn="just">
              <a:lnSpc>
                <a:spcPct val="100000"/>
              </a:lnSpc>
              <a:buClr>
                <a:schemeClr val="dk1"/>
              </a:buClr>
              <a:buNone/>
            </a:pPr>
            <a:r>
              <a:rPr lang="en-US" altLang="en-US" dirty="0">
                <a:solidFill>
                  <a:srgbClr val="0E141E"/>
                </a:solidFill>
                <a:latin typeface="var(--font-family-input)"/>
              </a:rPr>
              <a:t>99912222 </a:t>
            </a:r>
          </a:p>
          <a:p>
            <a:pPr marL="0" lvl="0" indent="0" algn="just">
              <a:lnSpc>
                <a:spcPct val="100000"/>
              </a:lnSpc>
              <a:buClr>
                <a:schemeClr val="dk1"/>
              </a:buClr>
              <a:buNone/>
            </a:pPr>
            <a:r>
              <a:rPr lang="en-US" altLang="en-US" dirty="0">
                <a:solidFill>
                  <a:srgbClr val="0E141E"/>
                </a:solidFill>
                <a:latin typeface="var(--font-family-input)"/>
              </a:rPr>
              <a:t>tom </a:t>
            </a:r>
          </a:p>
          <a:p>
            <a:pPr marL="0" lvl="0" indent="0" algn="just">
              <a:lnSpc>
                <a:spcPct val="100000"/>
              </a:lnSpc>
              <a:buClr>
                <a:schemeClr val="dk1"/>
              </a:buClr>
              <a:buNone/>
            </a:pPr>
            <a:r>
              <a:rPr lang="en-US" altLang="en-US" dirty="0">
                <a:solidFill>
                  <a:srgbClr val="0E141E"/>
                </a:solidFill>
                <a:latin typeface="var(--font-family-input)"/>
              </a:rPr>
              <a:t>11122222 </a:t>
            </a:r>
          </a:p>
          <a:p>
            <a:pPr marL="0" lvl="0" indent="0" algn="just">
              <a:lnSpc>
                <a:spcPct val="100000"/>
              </a:lnSpc>
              <a:buClr>
                <a:schemeClr val="dk1"/>
              </a:buClr>
              <a:buNone/>
            </a:pPr>
            <a:r>
              <a:rPr lang="en-US" altLang="en-US" dirty="0">
                <a:solidFill>
                  <a:srgbClr val="0E141E"/>
                </a:solidFill>
                <a:latin typeface="var(--font-family-input)"/>
              </a:rPr>
              <a:t>harry </a:t>
            </a:r>
          </a:p>
          <a:p>
            <a:pPr marL="0" lvl="0" indent="0" algn="just">
              <a:lnSpc>
                <a:spcPct val="100000"/>
              </a:lnSpc>
              <a:buClr>
                <a:schemeClr val="dk1"/>
              </a:buClr>
              <a:buNone/>
            </a:pPr>
            <a:r>
              <a:rPr lang="en-US" altLang="en-US" dirty="0">
                <a:solidFill>
                  <a:srgbClr val="0E141E"/>
                </a:solidFill>
                <a:latin typeface="var(--font-family-input)"/>
              </a:rPr>
              <a:t>12299933</a:t>
            </a:r>
          </a:p>
          <a:p>
            <a:pPr marL="0" lvl="0" indent="0" algn="just">
              <a:lnSpc>
                <a:spcPct val="100000"/>
              </a:lnSpc>
              <a:buClr>
                <a:schemeClr val="dk1"/>
              </a:buClr>
              <a:buNone/>
            </a:pPr>
            <a:r>
              <a:rPr lang="en-US" altLang="en-US" dirty="0">
                <a:solidFill>
                  <a:srgbClr val="0E141E"/>
                </a:solidFill>
                <a:latin typeface="var(--font-family-input)"/>
              </a:rPr>
              <a:t>Uncle </a:t>
            </a:r>
            <a:r>
              <a:rPr lang="en-US" altLang="en-US" dirty="0" err="1">
                <a:solidFill>
                  <a:srgbClr val="0E141E"/>
                </a:solidFill>
                <a:latin typeface="var(--font-family-input)"/>
              </a:rPr>
              <a:t>sam</a:t>
            </a:r>
            <a:endParaRPr lang="en-US" altLang="en-US" dirty="0">
              <a:solidFill>
                <a:srgbClr val="0E141E"/>
              </a:solidFill>
              <a:latin typeface="var(--font-family-input)"/>
            </a:endParaRPr>
          </a:p>
          <a:p>
            <a:pPr marL="0" lvl="0" indent="0" algn="just">
              <a:lnSpc>
                <a:spcPct val="100000"/>
              </a:lnSpc>
              <a:buClr>
                <a:schemeClr val="dk1"/>
              </a:buClr>
              <a:buNone/>
            </a:pPr>
            <a:r>
              <a:rPr lang="en-US" altLang="en-US" dirty="0">
                <a:solidFill>
                  <a:srgbClr val="0E141E"/>
                </a:solidFill>
                <a:latin typeface="var(--font-family-input)"/>
              </a:rPr>
              <a:t>Uncle Tom</a:t>
            </a:r>
          </a:p>
          <a:p>
            <a:pPr marL="0" lvl="0" indent="0" algn="just">
              <a:lnSpc>
                <a:spcPct val="100000"/>
              </a:lnSpc>
              <a:buClr>
                <a:schemeClr val="dk1"/>
              </a:buClr>
              <a:buNone/>
            </a:pPr>
            <a:r>
              <a:rPr lang="en-US" dirty="0">
                <a:solidFill>
                  <a:schemeClr val="dk1"/>
                </a:solidFill>
                <a:latin typeface="Roboto"/>
                <a:ea typeface="Roboto"/>
                <a:cs typeface="Roboto"/>
                <a:sym typeface="Roboto"/>
              </a:rPr>
              <a:t>harry</a:t>
            </a:r>
            <a:endParaRPr dirty="0">
              <a:solidFill>
                <a:schemeClr val="dk1"/>
              </a:solidFill>
              <a:latin typeface="Roboto"/>
              <a:ea typeface="Roboto"/>
              <a:cs typeface="Roboto"/>
              <a:sym typeface="Roboto"/>
            </a:endParaRPr>
          </a:p>
        </p:txBody>
      </p:sp>
      <p:sp>
        <p:nvSpPr>
          <p:cNvPr id="703" name="Google Shape;703;p8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4" name="Google Shape;704;p8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8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Map interface </a:t>
            </a:r>
            <a:endParaRPr sz="1600" b="1" i="0" u="none" strike="noStrike" cap="none">
              <a:solidFill>
                <a:schemeClr val="lt1"/>
              </a:solidFill>
              <a:latin typeface="Roboto"/>
              <a:ea typeface="Roboto"/>
              <a:cs typeface="Roboto"/>
              <a:sym typeface="Roboto"/>
            </a:endParaRPr>
          </a:p>
        </p:txBody>
      </p:sp>
      <p:pic>
        <p:nvPicPr>
          <p:cNvPr id="706" name="Google Shape;706;p8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07" name="Google Shape;707;p81"/>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2" name="Rectangle 1">
            <a:extLst>
              <a:ext uri="{FF2B5EF4-FFF2-40B4-BE49-F238E27FC236}">
                <a16:creationId xmlns:a16="http://schemas.microsoft.com/office/drawing/2014/main" id="{426476B3-9B8D-4A00-AB1A-3011FC47EE9C}"/>
              </a:ext>
            </a:extLst>
          </p:cNvPr>
          <p:cNvSpPr/>
          <p:nvPr/>
        </p:nvSpPr>
        <p:spPr>
          <a:xfrm>
            <a:off x="2286000" y="2094697"/>
            <a:ext cx="4572000" cy="1292662"/>
          </a:xfrm>
          <a:prstGeom prst="rect">
            <a:avLst/>
          </a:prstGeom>
        </p:spPr>
        <p:txBody>
          <a:bodyPr>
            <a:spAutoFit/>
          </a:bodyPr>
          <a:lstStyle/>
          <a:p>
            <a:br>
              <a:rPr lang="en-US" altLang="en-US" sz="800" dirty="0">
                <a:solidFill>
                  <a:schemeClr val="tx1"/>
                </a:solidFill>
              </a:rPr>
            </a:br>
            <a:r>
              <a:rPr lang="en-US" altLang="en-US" b="1" dirty="0">
                <a:solidFill>
                  <a:srgbClr val="0E141E"/>
                </a:solidFill>
                <a:latin typeface="inherit"/>
              </a:rPr>
              <a:t>Sample Output</a:t>
            </a:r>
            <a:br>
              <a:rPr lang="en-US" altLang="en-US" sz="2000" dirty="0">
                <a:solidFill>
                  <a:srgbClr val="0E141E"/>
                </a:solidFill>
                <a:latin typeface="OpenSans"/>
              </a:rPr>
            </a:br>
            <a:r>
              <a:rPr lang="en-US" altLang="en-US" dirty="0">
                <a:solidFill>
                  <a:srgbClr val="0E141E"/>
                </a:solidFill>
                <a:latin typeface="var(--font-family-input)"/>
              </a:rPr>
              <a:t>uncle </a:t>
            </a:r>
            <a:r>
              <a:rPr lang="en-US" altLang="en-US" dirty="0" err="1">
                <a:solidFill>
                  <a:srgbClr val="0E141E"/>
                </a:solidFill>
                <a:latin typeface="var(--font-family-input)"/>
              </a:rPr>
              <a:t>sam</a:t>
            </a:r>
            <a:r>
              <a:rPr lang="en-US" altLang="en-US" dirty="0">
                <a:solidFill>
                  <a:srgbClr val="0E141E"/>
                </a:solidFill>
                <a:latin typeface="var(--font-family-input)"/>
              </a:rPr>
              <a:t>=99912222 </a:t>
            </a:r>
          </a:p>
          <a:p>
            <a:r>
              <a:rPr lang="en-US" altLang="en-US" dirty="0">
                <a:solidFill>
                  <a:srgbClr val="0E141E"/>
                </a:solidFill>
                <a:latin typeface="var(--font-family-input)"/>
              </a:rPr>
              <a:t>Not found</a:t>
            </a:r>
          </a:p>
          <a:p>
            <a:r>
              <a:rPr lang="en-US" altLang="en-US" dirty="0">
                <a:solidFill>
                  <a:srgbClr val="0E141E"/>
                </a:solidFill>
                <a:latin typeface="var(--font-family-input)"/>
              </a:rPr>
              <a:t> harry=12299933</a:t>
            </a:r>
            <a:br>
              <a:rPr lang="en-US" dirty="0"/>
            </a:b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82"/>
          <p:cNvSpPr txBox="1">
            <a:spLocks noGrp="1"/>
          </p:cNvSpPr>
          <p:nvPr>
            <p:ph type="body" idx="1"/>
          </p:nvPr>
        </p:nvSpPr>
        <p:spPr>
          <a:xfrm>
            <a:off x="234000" y="766800"/>
            <a:ext cx="8850600" cy="3504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1200"/>
              </a:spcBef>
              <a:spcAft>
                <a:spcPts val="0"/>
              </a:spcAft>
              <a:buSzPts val="1800"/>
              <a:buNone/>
            </a:pPr>
            <a:r>
              <a:rPr lang="en">
                <a:solidFill>
                  <a:schemeClr val="dk1"/>
                </a:solidFill>
                <a:latin typeface="Roboto"/>
                <a:ea typeface="Roboto"/>
                <a:cs typeface="Roboto"/>
                <a:sym typeface="Roboto"/>
              </a:rPr>
              <a:t>There are two interfaces for implementing Map in java </a:t>
            </a:r>
            <a:endParaRPr>
              <a:solidFill>
                <a:schemeClr val="dk1"/>
              </a:solidFill>
              <a:latin typeface="Roboto"/>
              <a:ea typeface="Roboto"/>
              <a:cs typeface="Roboto"/>
              <a:sym typeface="Roboto"/>
            </a:endParaRPr>
          </a:p>
          <a:p>
            <a:pPr marL="457200" lvl="0" indent="-342900" algn="just" rtl="0">
              <a:lnSpc>
                <a:spcPct val="10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Map and SortedMap </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three classes: HashMap, LinkedHashMap, and TreeMap</a:t>
            </a:r>
            <a:endParaRPr>
              <a:solidFill>
                <a:schemeClr val="dk1"/>
              </a:solidFill>
              <a:latin typeface="Roboto"/>
              <a:ea typeface="Roboto"/>
              <a:cs typeface="Roboto"/>
              <a:sym typeface="Roboto"/>
            </a:endParaRPr>
          </a:p>
        </p:txBody>
      </p:sp>
      <p:sp>
        <p:nvSpPr>
          <p:cNvPr id="713" name="Google Shape;713;p8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4" name="Google Shape;714;p8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8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Java Map Hierarchy</a:t>
            </a:r>
            <a:endParaRPr b="1"/>
          </a:p>
        </p:txBody>
      </p:sp>
      <p:pic>
        <p:nvPicPr>
          <p:cNvPr id="716" name="Google Shape;716;p8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17" name="Google Shape;717;p82"/>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3" name="Google Shape;723;p8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8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EXAMPLE</a:t>
            </a:r>
            <a:endParaRPr sz="1600" b="1" i="0" u="none" strike="noStrike" cap="none">
              <a:solidFill>
                <a:schemeClr val="lt1"/>
              </a:solidFill>
              <a:latin typeface="Roboto"/>
              <a:ea typeface="Roboto"/>
              <a:cs typeface="Roboto"/>
              <a:sym typeface="Roboto"/>
            </a:endParaRPr>
          </a:p>
        </p:txBody>
      </p:sp>
      <p:pic>
        <p:nvPicPr>
          <p:cNvPr id="725" name="Google Shape;725;p83"/>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26" name="Google Shape;726;p83"/>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727" name="Google Shape;727;p83"/>
          <p:cNvGraphicFramePr/>
          <p:nvPr/>
        </p:nvGraphicFramePr>
        <p:xfrm>
          <a:off x="586000" y="966146"/>
          <a:ext cx="7972000" cy="3505210"/>
        </p:xfrm>
        <a:graphic>
          <a:graphicData uri="http://schemas.openxmlformats.org/drawingml/2006/table">
            <a:tbl>
              <a:tblPr firstRow="1" bandRow="1">
                <a:noFill/>
                <a:tableStyleId>{2110E912-E87C-4D53-BA89-C500B38E5636}</a:tableStyleId>
              </a:tblPr>
              <a:tblGrid>
                <a:gridCol w="7972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Map map=</a:t>
                      </a:r>
                      <a:r>
                        <a:rPr lang="en" sz="1400" b="1" i="0" u="none" strike="noStrike" cap="none">
                          <a:solidFill>
                            <a:schemeClr val="dk1"/>
                          </a:solidFill>
                          <a:latin typeface="Consolas"/>
                          <a:ea typeface="Consolas"/>
                          <a:cs typeface="Consolas"/>
                          <a:sym typeface="Consolas"/>
                        </a:rPr>
                        <a:t>new</a:t>
                      </a:r>
                      <a:r>
                        <a:rPr lang="en" sz="1400" b="0" i="0" u="none" strike="noStrike" cap="none">
                          <a:solidFill>
                            <a:schemeClr val="dk1"/>
                          </a:solidFill>
                          <a:latin typeface="Consolas"/>
                          <a:ea typeface="Consolas"/>
                          <a:cs typeface="Consolas"/>
                          <a:sym typeface="Consolas"/>
                        </a:rPr>
                        <a:t> HashMap();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//Adding elements to map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map.put(1,"Amit");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map.put(5,"Rahul");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map.put(2,"Jai");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map.put(6,"Amit");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//Traversing Map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Set set=map.entrySet();//Converting to Set so that we can traverse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Iterator itr=set.iterator();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while</a:t>
                      </a:r>
                      <a:r>
                        <a:rPr lang="en" sz="1400" b="0" i="0" u="none" strike="noStrike" cap="none">
                          <a:solidFill>
                            <a:schemeClr val="dk1"/>
                          </a:solidFill>
                          <a:latin typeface="Consolas"/>
                          <a:ea typeface="Consolas"/>
                          <a:cs typeface="Consolas"/>
                          <a:sym typeface="Consolas"/>
                        </a:rPr>
                        <a:t>(itr.hasNext()){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//Converting to Map.Entry so that we can get key and value separately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Map.Entry entry=(Map.Entry)itr.next();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System.out.println(entry.getKey()+" "+entry.getValue());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Consolas"/>
                          <a:ea typeface="Consolas"/>
                          <a:cs typeface="Consolas"/>
                          <a:sym typeface="Consolas"/>
                        </a:rPr>
                        <a:t>}  </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84"/>
          <p:cNvSpPr txBox="1">
            <a:spLocks noGrp="1"/>
          </p:cNvSpPr>
          <p:nvPr>
            <p:ph type="body" idx="1"/>
          </p:nvPr>
        </p:nvSpPr>
        <p:spPr>
          <a:xfrm>
            <a:off x="5400" y="1071600"/>
            <a:ext cx="9079200" cy="3504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800"/>
              <a:buNone/>
            </a:pPr>
            <a:endParaRPr/>
          </a:p>
          <a:p>
            <a:pPr marL="0" lvl="0" indent="457200" algn="just" rtl="0">
              <a:lnSpc>
                <a:spcPct val="150000"/>
              </a:lnSpc>
              <a:spcBef>
                <a:spcPts val="0"/>
              </a:spcBef>
              <a:spcAft>
                <a:spcPts val="0"/>
              </a:spcAft>
              <a:buSzPts val="1800"/>
              <a:buNone/>
            </a:pPr>
            <a:r>
              <a:rPr lang="en">
                <a:solidFill>
                  <a:schemeClr val="dk1"/>
                </a:solidFill>
                <a:latin typeface="Roboto"/>
                <a:ea typeface="Roboto"/>
                <a:cs typeface="Roboto"/>
                <a:sym typeface="Roboto"/>
              </a:rPr>
              <a:t>Returns the number of key-value mappings in this map. If the map contains more than Integer.MAX-VALUE elements, returns Integer.MAX-VALUE.</a:t>
            </a:r>
            <a:endParaRPr/>
          </a:p>
          <a:p>
            <a:pPr marL="0" lvl="0" indent="0" algn="just" rtl="0">
              <a:lnSpc>
                <a:spcPct val="100000"/>
              </a:lnSpc>
              <a:spcBef>
                <a:spcPts val="0"/>
              </a:spcBef>
              <a:spcAft>
                <a:spcPts val="0"/>
              </a:spcAft>
              <a:buSzPts val="1800"/>
              <a:buNone/>
            </a:pPr>
            <a:r>
              <a:rPr lang="en" b="1">
                <a:solidFill>
                  <a:schemeClr val="dk1"/>
                </a:solidFill>
                <a:latin typeface="Roboto"/>
                <a:ea typeface="Roboto"/>
                <a:cs typeface="Roboto"/>
                <a:sym typeface="Roboto"/>
              </a:rPr>
              <a:t>Returns:</a:t>
            </a:r>
            <a:endParaRPr/>
          </a:p>
          <a:p>
            <a:pPr marL="0" lvl="0" indent="457200" algn="just" rtl="0">
              <a:lnSpc>
                <a:spcPct val="100000"/>
              </a:lnSpc>
              <a:spcBef>
                <a:spcPts val="0"/>
              </a:spcBef>
              <a:spcAft>
                <a:spcPts val="1200"/>
              </a:spcAft>
              <a:buSzPts val="1800"/>
              <a:buNone/>
            </a:pPr>
            <a:r>
              <a:rPr lang="en">
                <a:solidFill>
                  <a:schemeClr val="dk1"/>
                </a:solidFill>
                <a:latin typeface="Roboto"/>
                <a:ea typeface="Roboto"/>
                <a:cs typeface="Roboto"/>
                <a:sym typeface="Roboto"/>
              </a:rPr>
              <a:t>The number of key-value mappings in this map</a:t>
            </a:r>
            <a:endParaRPr>
              <a:solidFill>
                <a:schemeClr val="dk1"/>
              </a:solidFill>
              <a:latin typeface="Roboto"/>
              <a:ea typeface="Roboto"/>
              <a:cs typeface="Roboto"/>
              <a:sym typeface="Roboto"/>
            </a:endParaRPr>
          </a:p>
        </p:txBody>
      </p:sp>
      <p:sp>
        <p:nvSpPr>
          <p:cNvPr id="733" name="Google Shape;733;p8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4" name="Google Shape;734;p8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84"/>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detail</a:t>
            </a:r>
            <a:endParaRPr sz="1600" b="1" i="0" u="none" strike="noStrike" cap="none">
              <a:solidFill>
                <a:schemeClr val="lt1"/>
              </a:solidFill>
              <a:latin typeface="Roboto"/>
              <a:ea typeface="Roboto"/>
              <a:cs typeface="Roboto"/>
              <a:sym typeface="Roboto"/>
            </a:endParaRPr>
          </a:p>
        </p:txBody>
      </p:sp>
      <p:pic>
        <p:nvPicPr>
          <p:cNvPr id="736" name="Google Shape;736;p84"/>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37" name="Google Shape;737;p84"/>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738" name="Google Shape;738;p84"/>
          <p:cNvGraphicFramePr/>
          <p:nvPr/>
        </p:nvGraphicFramePr>
        <p:xfrm>
          <a:off x="2124250" y="937347"/>
          <a:ext cx="4895500" cy="335290"/>
        </p:xfrm>
        <a:graphic>
          <a:graphicData uri="http://schemas.openxmlformats.org/drawingml/2006/table">
            <a:tbl>
              <a:tblPr firstRow="1" bandRow="1">
                <a:noFill/>
                <a:tableStyleId>{2110E912-E87C-4D53-BA89-C500B38E5636}</a:tableStyleId>
              </a:tblPr>
              <a:tblGrid>
                <a:gridCol w="4895500">
                  <a:extLst>
                    <a:ext uri="{9D8B030D-6E8A-4147-A177-3AD203B41FA5}">
                      <a16:colId xmlns:a16="http://schemas.microsoft.com/office/drawing/2014/main" val="20000"/>
                    </a:ext>
                  </a:extLst>
                </a:gridCol>
              </a:tblGrid>
              <a:tr h="331400">
                <a:tc>
                  <a:txBody>
                    <a:bodyPr/>
                    <a:lstStyle/>
                    <a:p>
                      <a:pPr marL="0" lvl="0" indent="0" algn="just" rtl="0">
                        <a:spcBef>
                          <a:spcPts val="0"/>
                        </a:spcBef>
                        <a:spcAft>
                          <a:spcPts val="0"/>
                        </a:spcAft>
                        <a:buSzPts val="1800"/>
                        <a:buNone/>
                      </a:pPr>
                      <a:r>
                        <a:rPr lang="en" sz="1600">
                          <a:latin typeface="Consolas"/>
                          <a:ea typeface="Consolas"/>
                          <a:cs typeface="Consolas"/>
                          <a:sym typeface="Consolas"/>
                        </a:rPr>
                        <a:t>int size()</a:t>
                      </a:r>
                      <a:endParaRPr sz="160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85"/>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4" name="Google Shape;744;p85"/>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85"/>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i="0" u="none" strike="noStrike" cap="none">
                <a:solidFill>
                  <a:schemeClr val="lt1"/>
                </a:solidFill>
                <a:latin typeface="Roboto"/>
                <a:ea typeface="Roboto"/>
                <a:cs typeface="Roboto"/>
                <a:sym typeface="Roboto"/>
              </a:rPr>
              <a:t>syntax</a:t>
            </a:r>
            <a:endParaRPr sz="2000" b="1" i="0" u="none" strike="noStrike" cap="none">
              <a:solidFill>
                <a:schemeClr val="lt1"/>
              </a:solidFill>
              <a:latin typeface="Roboto"/>
              <a:ea typeface="Roboto"/>
              <a:cs typeface="Roboto"/>
              <a:sym typeface="Roboto"/>
            </a:endParaRPr>
          </a:p>
        </p:txBody>
      </p:sp>
      <p:pic>
        <p:nvPicPr>
          <p:cNvPr id="746" name="Google Shape;746;p85"/>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47" name="Google Shape;747;p85"/>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748" name="Google Shape;748;p85"/>
          <p:cNvGraphicFramePr/>
          <p:nvPr/>
        </p:nvGraphicFramePr>
        <p:xfrm>
          <a:off x="0" y="2364100"/>
          <a:ext cx="9144000" cy="697240"/>
        </p:xfrm>
        <a:graphic>
          <a:graphicData uri="http://schemas.openxmlformats.org/drawingml/2006/table">
            <a:tbl>
              <a:tblPr firstRow="1" bandRow="1">
                <a:noFill/>
                <a:tableStyleId>{2110E912-E87C-4D53-BA89-C500B38E5636}</a:tableStyleId>
              </a:tblPr>
              <a:tblGrid>
                <a:gridCol w="9144000">
                  <a:extLst>
                    <a:ext uri="{9D8B030D-6E8A-4147-A177-3AD203B41FA5}">
                      <a16:colId xmlns:a16="http://schemas.microsoft.com/office/drawing/2014/main" val="20000"/>
                    </a:ext>
                  </a:extLst>
                </a:gridCol>
              </a:tblGrid>
              <a:tr h="370850">
                <a:tc>
                  <a:txBody>
                    <a:bodyPr/>
                    <a:lstStyle/>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public class HashMap&lt;K,V&gt; extends AbstractMap&lt;K,V&gt; implements Map&lt;K,V&gt;, Cloneable,Serializable </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86"/>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4" name="Google Shape;754;p86"/>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86"/>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Example</a:t>
            </a:r>
            <a:endParaRPr sz="1600" b="1" i="0" u="none" strike="noStrike" cap="none">
              <a:solidFill>
                <a:schemeClr val="lt1"/>
              </a:solidFill>
              <a:latin typeface="Roboto"/>
              <a:ea typeface="Roboto"/>
              <a:cs typeface="Roboto"/>
              <a:sym typeface="Roboto"/>
            </a:endParaRPr>
          </a:p>
        </p:txBody>
      </p:sp>
      <p:pic>
        <p:nvPicPr>
          <p:cNvPr id="756" name="Google Shape;756;p86"/>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57" name="Google Shape;757;p86"/>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758" name="Google Shape;758;p86"/>
          <p:cNvGraphicFramePr/>
          <p:nvPr/>
        </p:nvGraphicFramePr>
        <p:xfrm>
          <a:off x="1524000" y="1068700"/>
          <a:ext cx="6096000" cy="2937520"/>
        </p:xfrm>
        <a:graphic>
          <a:graphicData uri="http://schemas.openxmlformats.org/drawingml/2006/table">
            <a:tbl>
              <a:tblPr firstRow="1" bandRow="1">
                <a:noFill/>
                <a:tableStyleId>{2110E912-E87C-4D53-BA89-C500B38E5636}</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HashMap&lt;Integer,String&gt; hm=new HashMap&lt;Integer,String&gt;();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System.out.println("Initial list of elements: "+hm);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hm.put(100,"Amit");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hm.put(101,"Vijay");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hm.put(102,"Rahul");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System.out.println("After invoking put() method ");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for(Map.Entry m:hm.entrySet()){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System.out.println(m.getKey()+" "+m.getValue());    </a:t>
                      </a:r>
                      <a:endParaRPr/>
                    </a:p>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      } </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87"/>
          <p:cNvSpPr txBox="1">
            <a:spLocks noGrp="1"/>
          </p:cNvSpPr>
          <p:nvPr>
            <p:ph type="body" idx="1"/>
          </p:nvPr>
        </p:nvSpPr>
        <p:spPr>
          <a:xfrm>
            <a:off x="234000" y="766800"/>
            <a:ext cx="8910000" cy="35049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Set keySet(): It returns the Set of the keys fetched from the map</a:t>
            </a:r>
            <a:endParaRPr/>
          </a:p>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value put(Key k, Value v): Inserts key value mapping into the map. </a:t>
            </a:r>
            <a:endParaRPr>
              <a:solidFill>
                <a:schemeClr val="dk1"/>
              </a:solidFill>
              <a:latin typeface="Roboto"/>
              <a:ea typeface="Roboto"/>
              <a:cs typeface="Roboto"/>
              <a:sym typeface="Roboto"/>
            </a:endParaRPr>
          </a:p>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Used in the above example</a:t>
            </a:r>
            <a:endParaRPr/>
          </a:p>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int size(): Returns the size of the map – Number of key-value mappings</a:t>
            </a:r>
            <a:endParaRPr/>
          </a:p>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Collection values(): It returns a collection of values of map</a:t>
            </a:r>
            <a:endParaRPr/>
          </a:p>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Value remove(Object key): It removes the key-value pair for the specified key</a:t>
            </a:r>
            <a:endParaRPr>
              <a:solidFill>
                <a:schemeClr val="dk1"/>
              </a:solidFill>
              <a:latin typeface="Roboto"/>
              <a:ea typeface="Roboto"/>
              <a:cs typeface="Roboto"/>
              <a:sym typeface="Roboto"/>
            </a:endParaRPr>
          </a:p>
        </p:txBody>
      </p:sp>
      <p:sp>
        <p:nvSpPr>
          <p:cNvPr id="764" name="Google Shape;764;p87"/>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5" name="Google Shape;765;p87"/>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87"/>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hashmap</a:t>
            </a:r>
            <a:endParaRPr sz="1600" b="1" i="0" u="none" strike="noStrike" cap="none">
              <a:solidFill>
                <a:schemeClr val="lt1"/>
              </a:solidFill>
              <a:latin typeface="Roboto"/>
              <a:ea typeface="Roboto"/>
              <a:cs typeface="Roboto"/>
              <a:sym typeface="Roboto"/>
            </a:endParaRPr>
          </a:p>
        </p:txBody>
      </p:sp>
      <p:pic>
        <p:nvPicPr>
          <p:cNvPr id="767" name="Google Shape;767;p87"/>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68" name="Google Shape;768;p87"/>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body" idx="1"/>
          </p:nvPr>
        </p:nvSpPr>
        <p:spPr>
          <a:xfrm>
            <a:off x="234000" y="766800"/>
            <a:ext cx="8676300" cy="3504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1200"/>
              </a:spcBef>
              <a:spcAft>
                <a:spcPts val="0"/>
              </a:spcAft>
              <a:buClr>
                <a:schemeClr val="dk1"/>
              </a:buClr>
              <a:buSzPts val="1800"/>
              <a:buFont typeface="Roboto"/>
              <a:buChar char="●"/>
            </a:pPr>
            <a:r>
              <a:rPr lang="en" dirty="0">
                <a:solidFill>
                  <a:schemeClr val="dk1"/>
                </a:solidFill>
                <a:latin typeface="Roboto"/>
                <a:ea typeface="Roboto"/>
                <a:cs typeface="Roboto"/>
                <a:sym typeface="Roboto"/>
              </a:rPr>
              <a:t>We add elements to an ArrayList by using add() method</a:t>
            </a:r>
            <a:endParaRPr dirty="0">
              <a:latin typeface="Roboto"/>
              <a:ea typeface="Roboto"/>
              <a:cs typeface="Roboto"/>
              <a:sym typeface="Roboto"/>
            </a:endParaRPr>
          </a:p>
          <a:p>
            <a:pPr marL="0" lvl="0" indent="0" algn="just" rtl="0">
              <a:lnSpc>
                <a:spcPct val="115000"/>
              </a:lnSpc>
              <a:spcBef>
                <a:spcPts val="0"/>
              </a:spcBef>
              <a:spcAft>
                <a:spcPts val="0"/>
              </a:spcAft>
              <a:buNone/>
            </a:pPr>
            <a:r>
              <a:rPr lang="en" b="1" dirty="0">
                <a:solidFill>
                  <a:schemeClr val="dk1"/>
                </a:solidFill>
                <a:latin typeface="Roboto"/>
                <a:ea typeface="Roboto"/>
                <a:cs typeface="Roboto"/>
                <a:sym typeface="Roboto"/>
              </a:rPr>
              <a:t>Example: </a:t>
            </a:r>
            <a:endParaRPr b="1" dirty="0">
              <a:solidFill>
                <a:schemeClr val="dk1"/>
              </a:solidFill>
              <a:latin typeface="Roboto"/>
              <a:ea typeface="Roboto"/>
              <a:cs typeface="Roboto"/>
              <a:sym typeface="Roboto"/>
            </a:endParaRPr>
          </a:p>
          <a:p>
            <a:pPr marL="0" lvl="0" indent="457200" algn="just" rtl="0">
              <a:lnSpc>
                <a:spcPct val="115000"/>
              </a:lnSpc>
              <a:spcBef>
                <a:spcPts val="0"/>
              </a:spcBef>
              <a:spcAft>
                <a:spcPts val="0"/>
              </a:spcAft>
              <a:buNone/>
            </a:pPr>
            <a:r>
              <a:rPr lang="en" dirty="0">
                <a:solidFill>
                  <a:schemeClr val="dk1"/>
                </a:solidFill>
                <a:latin typeface="Roboto"/>
                <a:ea typeface="Roboto"/>
                <a:cs typeface="Roboto"/>
                <a:sym typeface="Roboto"/>
              </a:rPr>
              <a:t>alist.add("Steve");</a:t>
            </a:r>
            <a:endParaRPr dirty="0">
              <a:latin typeface="Roboto"/>
              <a:ea typeface="Roboto"/>
              <a:cs typeface="Roboto"/>
              <a:sym typeface="Roboto"/>
            </a:endParaRPr>
          </a:p>
          <a:p>
            <a:pPr marL="457200" lvl="0" indent="-342900" algn="just" rtl="0">
              <a:lnSpc>
                <a:spcPct val="150000"/>
              </a:lnSpc>
              <a:spcBef>
                <a:spcPts val="1200"/>
              </a:spcBef>
              <a:spcAft>
                <a:spcPts val="0"/>
              </a:spcAft>
              <a:buClr>
                <a:schemeClr val="dk1"/>
              </a:buClr>
              <a:buSzPts val="1800"/>
              <a:buFont typeface="Roboto"/>
              <a:buChar char="●"/>
            </a:pPr>
            <a:r>
              <a:rPr lang="en" dirty="0">
                <a:solidFill>
                  <a:schemeClr val="dk1"/>
                </a:solidFill>
                <a:latin typeface="Roboto"/>
                <a:ea typeface="Roboto"/>
                <a:cs typeface="Roboto"/>
                <a:sym typeface="Roboto"/>
              </a:rPr>
              <a:t>To add the element at the specified location in ArrayList, we can specify the index in the add method like this:</a:t>
            </a:r>
            <a:endParaRPr dirty="0">
              <a:latin typeface="Roboto"/>
              <a:ea typeface="Roboto"/>
              <a:cs typeface="Roboto"/>
              <a:sym typeface="Roboto"/>
            </a:endParaRPr>
          </a:p>
          <a:p>
            <a:pPr marL="114300" lvl="0" indent="0" algn="just" rtl="0">
              <a:lnSpc>
                <a:spcPct val="150000"/>
              </a:lnSpc>
              <a:spcBef>
                <a:spcPts val="1200"/>
              </a:spcBef>
              <a:spcAft>
                <a:spcPts val="0"/>
              </a:spcAft>
              <a:buSzPts val="1800"/>
              <a:buNone/>
            </a:pPr>
            <a:endParaRPr dirty="0"/>
          </a:p>
          <a:p>
            <a:pPr marL="285750" lvl="0" indent="-171450" algn="just" rtl="0">
              <a:lnSpc>
                <a:spcPct val="115000"/>
              </a:lnSpc>
              <a:spcBef>
                <a:spcPts val="2400"/>
              </a:spcBef>
              <a:spcAft>
                <a:spcPts val="1200"/>
              </a:spcAft>
              <a:buSzPts val="1800"/>
              <a:buNone/>
            </a:pPr>
            <a:endParaRPr dirty="0">
              <a:solidFill>
                <a:schemeClr val="dk1"/>
              </a:solidFill>
              <a:latin typeface="Roboto"/>
              <a:ea typeface="Roboto"/>
              <a:cs typeface="Roboto"/>
              <a:sym typeface="Roboto"/>
            </a:endParaRPr>
          </a:p>
        </p:txBody>
      </p:sp>
      <p:sp>
        <p:nvSpPr>
          <p:cNvPr id="192" name="Google Shape;192;p3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3" name="Google Shape;193;p3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2"/>
          <p:cNvSpPr txBox="1"/>
          <p:nvPr/>
        </p:nvSpPr>
        <p:spPr>
          <a:xfrm>
            <a:off x="123217" y="23355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ADDING ELEMENTS TO ARRAY LIST</a:t>
            </a:r>
            <a:endParaRPr b="1"/>
          </a:p>
        </p:txBody>
      </p:sp>
      <p:pic>
        <p:nvPicPr>
          <p:cNvPr id="195" name="Google Shape;195;p3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196" name="Google Shape;196;p32"/>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197" name="Google Shape;197;p32"/>
          <p:cNvGraphicFramePr/>
          <p:nvPr/>
        </p:nvGraphicFramePr>
        <p:xfrm>
          <a:off x="1028700" y="3371850"/>
          <a:ext cx="7239000" cy="788640"/>
        </p:xfrm>
        <a:graphic>
          <a:graphicData uri="http://schemas.openxmlformats.org/drawingml/2006/table">
            <a:tbl>
              <a:tblPr>
                <a:noFill/>
                <a:tableStyleId>{EF4A07C9-878E-4202-AD49-9D7EE43C2978}</a:tableStyleId>
              </a:tblPr>
              <a:tblGrid>
                <a:gridCol w="7239000">
                  <a:extLst>
                    <a:ext uri="{9D8B030D-6E8A-4147-A177-3AD203B41FA5}">
                      <a16:colId xmlns:a16="http://schemas.microsoft.com/office/drawing/2014/main" val="20000"/>
                    </a:ext>
                  </a:extLst>
                </a:gridCol>
              </a:tblGrid>
              <a:tr h="381000">
                <a:tc>
                  <a:txBody>
                    <a:bodyPr/>
                    <a:lstStyle/>
                    <a:p>
                      <a:pPr marL="114300" lvl="0" indent="0" algn="just" rtl="0">
                        <a:lnSpc>
                          <a:spcPct val="150000"/>
                        </a:lnSpc>
                        <a:spcBef>
                          <a:spcPts val="0"/>
                        </a:spcBef>
                        <a:spcAft>
                          <a:spcPts val="0"/>
                        </a:spcAft>
                        <a:buClr>
                          <a:schemeClr val="dk1"/>
                        </a:buClr>
                        <a:buSzPts val="1800"/>
                        <a:buFont typeface="Arial"/>
                        <a:buNone/>
                      </a:pPr>
                      <a:r>
                        <a:rPr lang="en" dirty="0">
                          <a:solidFill>
                            <a:schemeClr val="dk1"/>
                          </a:solidFill>
                          <a:latin typeface="Consolas"/>
                          <a:ea typeface="Consolas"/>
                          <a:cs typeface="Consolas"/>
                          <a:sym typeface="Consolas"/>
                        </a:rPr>
                        <a:t>alist.add(3, "Steve"); </a:t>
                      </a:r>
                      <a:endParaRPr dirty="0">
                        <a:solidFill>
                          <a:schemeClr val="dk2"/>
                        </a:solidFill>
                        <a:latin typeface="Consolas"/>
                        <a:ea typeface="Consolas"/>
                        <a:cs typeface="Consolas"/>
                        <a:sym typeface="Consolas"/>
                      </a:endParaRPr>
                    </a:p>
                    <a:p>
                      <a:pPr marL="114300" lvl="0" indent="0" algn="just" rtl="0">
                        <a:lnSpc>
                          <a:spcPct val="150000"/>
                        </a:lnSpc>
                        <a:spcBef>
                          <a:spcPts val="0"/>
                        </a:spcBef>
                        <a:spcAft>
                          <a:spcPts val="0"/>
                        </a:spcAft>
                        <a:buClr>
                          <a:schemeClr val="dk1"/>
                        </a:buClr>
                        <a:buSzPts val="1800"/>
                        <a:buFont typeface="Arial"/>
                        <a:buNone/>
                      </a:pPr>
                      <a:r>
                        <a:rPr lang="en" dirty="0">
                          <a:solidFill>
                            <a:schemeClr val="dk1"/>
                          </a:solidFill>
                          <a:latin typeface="Consolas"/>
                          <a:ea typeface="Consolas"/>
                          <a:cs typeface="Consolas"/>
                          <a:sym typeface="Consolas"/>
                        </a:rPr>
                        <a:t>//This will add "Steve" at the fourth position</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88"/>
          <p:cNvSpPr txBox="1">
            <a:spLocks noGrp="1"/>
          </p:cNvSpPr>
          <p:nvPr>
            <p:ph type="body" idx="1"/>
          </p:nvPr>
        </p:nvSpPr>
        <p:spPr>
          <a:xfrm>
            <a:off x="0" y="766800"/>
            <a:ext cx="9084600" cy="3504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1000"/>
              </a:spcBef>
              <a:spcAft>
                <a:spcPts val="0"/>
              </a:spcAft>
              <a:buSzPts val="1800"/>
              <a:buNone/>
            </a:pPr>
            <a:r>
              <a:rPr lang="en">
                <a:solidFill>
                  <a:schemeClr val="dk1"/>
                </a:solidFill>
                <a:latin typeface="Roboto"/>
                <a:ea typeface="Roboto"/>
                <a:cs typeface="Roboto"/>
                <a:sym typeface="Roboto"/>
              </a:rPr>
              <a:t>Java TreeMap contains values based on the key. It implements the NavigableMap interface and extends AbstractMap class.</a:t>
            </a:r>
            <a:endParaRPr/>
          </a:p>
          <a:p>
            <a:pPr marL="285750" lvl="0" indent="-285750" algn="just" rtl="0">
              <a:lnSpc>
                <a:spcPct val="10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Java TreeMap contains only unique elements</a:t>
            </a:r>
            <a:endParaRPr/>
          </a:p>
          <a:p>
            <a:pPr marL="285750" lvl="0" indent="-285750" algn="just" rtl="0">
              <a:lnSpc>
                <a:spcPct val="10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Java TreeMap cannot have a null key but can have multiple null values</a:t>
            </a:r>
            <a:endParaRPr/>
          </a:p>
          <a:p>
            <a:pPr marL="285750" lvl="0" indent="-285750" algn="just" rtl="0">
              <a:lnSpc>
                <a:spcPct val="10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Java TreeMap is non synchronized</a:t>
            </a:r>
            <a:endParaRPr/>
          </a:p>
          <a:p>
            <a:pPr marL="285750" lvl="0" indent="-285750" algn="just" rtl="0">
              <a:lnSpc>
                <a:spcPct val="100000"/>
              </a:lnSpc>
              <a:spcBef>
                <a:spcPts val="1000"/>
              </a:spcBef>
              <a:spcAft>
                <a:spcPts val="1200"/>
              </a:spcAft>
              <a:buClr>
                <a:schemeClr val="dk1"/>
              </a:buClr>
              <a:buSzPts val="1800"/>
              <a:buChar char="●"/>
            </a:pPr>
            <a:r>
              <a:rPr lang="en">
                <a:solidFill>
                  <a:schemeClr val="dk1"/>
                </a:solidFill>
                <a:latin typeface="Roboto"/>
                <a:ea typeface="Roboto"/>
                <a:cs typeface="Roboto"/>
                <a:sym typeface="Roboto"/>
              </a:rPr>
              <a:t>Java TreeMap maintains ascending order</a:t>
            </a:r>
            <a:endParaRPr/>
          </a:p>
        </p:txBody>
      </p:sp>
      <p:sp>
        <p:nvSpPr>
          <p:cNvPr id="774" name="Google Shape;774;p88"/>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5" name="Google Shape;775;p88"/>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88"/>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TREE MAP IN JAVA</a:t>
            </a:r>
            <a:endParaRPr sz="1600" b="1" i="0" u="none" strike="noStrike" cap="none">
              <a:solidFill>
                <a:schemeClr val="lt1"/>
              </a:solidFill>
              <a:latin typeface="Roboto"/>
              <a:ea typeface="Roboto"/>
              <a:cs typeface="Roboto"/>
              <a:sym typeface="Roboto"/>
            </a:endParaRPr>
          </a:p>
        </p:txBody>
      </p:sp>
      <p:pic>
        <p:nvPicPr>
          <p:cNvPr id="777" name="Google Shape;777;p88"/>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78" name="Google Shape;778;p88"/>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89"/>
          <p:cNvSpPr txBox="1">
            <a:spLocks noGrp="1"/>
          </p:cNvSpPr>
          <p:nvPr>
            <p:ph type="body" idx="1"/>
          </p:nvPr>
        </p:nvSpPr>
        <p:spPr>
          <a:xfrm>
            <a:off x="234000" y="766800"/>
            <a:ext cx="9017700" cy="13371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2400"/>
              </a:spcBef>
              <a:spcAft>
                <a:spcPts val="0"/>
              </a:spcAft>
              <a:buClr>
                <a:schemeClr val="dk1"/>
              </a:buClr>
              <a:buSzPts val="1800"/>
              <a:buFont typeface="Roboto"/>
              <a:buChar char="●"/>
            </a:pPr>
            <a:r>
              <a:rPr lang="en">
                <a:solidFill>
                  <a:schemeClr val="dk1"/>
                </a:solidFill>
                <a:latin typeface="Roboto"/>
                <a:ea typeface="Roboto"/>
                <a:cs typeface="Roboto"/>
                <a:sym typeface="Roboto"/>
              </a:rPr>
              <a:t>K: It is the type of keys maintained by this map</a:t>
            </a:r>
            <a:endParaRPr/>
          </a:p>
          <a:p>
            <a:pPr marL="457200" lvl="0" indent="-342900" algn="just" rtl="0">
              <a:lnSpc>
                <a:spcPct val="100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V: It is the type of mapped values</a:t>
            </a:r>
            <a:endParaRPr>
              <a:solidFill>
                <a:schemeClr val="dk1"/>
              </a:solidFill>
              <a:latin typeface="Roboto"/>
              <a:ea typeface="Roboto"/>
              <a:cs typeface="Roboto"/>
              <a:sym typeface="Roboto"/>
            </a:endParaRPr>
          </a:p>
        </p:txBody>
      </p:sp>
      <p:sp>
        <p:nvSpPr>
          <p:cNvPr id="784" name="Google Shape;784;p89"/>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5" name="Google Shape;785;p89"/>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89"/>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declaration</a:t>
            </a:r>
            <a:endParaRPr sz="1600" b="1" i="0" u="none" strike="noStrike" cap="none">
              <a:solidFill>
                <a:schemeClr val="lt1"/>
              </a:solidFill>
              <a:latin typeface="Roboto"/>
              <a:ea typeface="Roboto"/>
              <a:cs typeface="Roboto"/>
              <a:sym typeface="Roboto"/>
            </a:endParaRPr>
          </a:p>
        </p:txBody>
      </p:sp>
      <p:pic>
        <p:nvPicPr>
          <p:cNvPr id="787" name="Google Shape;787;p89"/>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88" name="Google Shape;788;p89"/>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789" name="Google Shape;789;p89"/>
          <p:cNvGraphicFramePr/>
          <p:nvPr/>
        </p:nvGraphicFramePr>
        <p:xfrm>
          <a:off x="729838" y="2316475"/>
          <a:ext cx="7684325" cy="518170"/>
        </p:xfrm>
        <a:graphic>
          <a:graphicData uri="http://schemas.openxmlformats.org/drawingml/2006/table">
            <a:tbl>
              <a:tblPr firstRow="1" bandRow="1">
                <a:noFill/>
                <a:tableStyleId>{2110E912-E87C-4D53-BA89-C500B38E5636}</a:tableStyleId>
              </a:tblPr>
              <a:tblGrid>
                <a:gridCol w="7684325">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 sz="1400" u="none" strike="noStrike" cap="none">
                          <a:latin typeface="Consolas"/>
                          <a:ea typeface="Consolas"/>
                          <a:cs typeface="Consolas"/>
                          <a:sym typeface="Consolas"/>
                        </a:rPr>
                        <a:t>public class TreeMap&lt;K,V&gt; extends AbstractMap&lt;K,V&gt; implements NavigableMap&lt;K,V&gt;, Cloneable, Serialization</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90"/>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5" name="Google Shape;795;p90"/>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90"/>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b="1" i="0" u="none" strike="noStrike" cap="none">
                <a:solidFill>
                  <a:schemeClr val="lt1"/>
                </a:solidFill>
                <a:latin typeface="Roboto"/>
                <a:ea typeface="Roboto"/>
                <a:cs typeface="Roboto"/>
                <a:sym typeface="Roboto"/>
              </a:rPr>
              <a:t>Example</a:t>
            </a:r>
            <a:endParaRPr sz="1800" b="1" i="0" u="none" strike="noStrike" cap="none">
              <a:solidFill>
                <a:schemeClr val="lt1"/>
              </a:solidFill>
              <a:latin typeface="Roboto"/>
              <a:ea typeface="Roboto"/>
              <a:cs typeface="Roboto"/>
              <a:sym typeface="Roboto"/>
            </a:endParaRPr>
          </a:p>
        </p:txBody>
      </p:sp>
      <p:pic>
        <p:nvPicPr>
          <p:cNvPr id="797" name="Google Shape;797;p90"/>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798" name="Google Shape;798;p90"/>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799" name="Google Shape;799;p90"/>
          <p:cNvGraphicFramePr/>
          <p:nvPr/>
        </p:nvGraphicFramePr>
        <p:xfrm>
          <a:off x="1524000" y="849625"/>
          <a:ext cx="6096000" cy="3505210"/>
        </p:xfrm>
        <a:graphic>
          <a:graphicData uri="http://schemas.openxmlformats.org/drawingml/2006/table">
            <a:tbl>
              <a:tblPr firstRow="1" bandRow="1">
                <a:noFill/>
                <a:tableStyleId>{2110E912-E87C-4D53-BA89-C500B38E5636}</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import java.util.*;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class TreeMap1{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TreeMap&lt;Integer,String&gt; map=new TreeMap&lt;Integer,String&gt;();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map.put(100,"Amit");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map.put(102,"Ravi");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map.put(101,"Vijay");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map.put(103,"Rahul");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for(Map.Entry m:map.entrySet()){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System.out.println(m.getKey()+" "+m.getValue());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marL="0" marR="0" lvl="0" indent="0" algn="l" rtl="0">
                        <a:lnSpc>
                          <a:spcPct val="100000"/>
                        </a:lnSpc>
                        <a:spcBef>
                          <a:spcPts val="0"/>
                        </a:spcBef>
                        <a:spcAft>
                          <a:spcPts val="0"/>
                        </a:spcAft>
                        <a:buSzPts val="1100"/>
                        <a:buNone/>
                      </a:pPr>
                      <a:r>
                        <a:rPr lang="en">
                          <a:latin typeface="Consolas"/>
                          <a:ea typeface="Consolas"/>
                          <a:cs typeface="Consolas"/>
                          <a:sym typeface="Consolas"/>
                        </a:rPr>
                        <a:t>} </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91"/>
          <p:cNvSpPr txBox="1">
            <a:spLocks noGrp="1"/>
          </p:cNvSpPr>
          <p:nvPr>
            <p:ph type="body" idx="1"/>
          </p:nvPr>
        </p:nvSpPr>
        <p:spPr>
          <a:xfrm>
            <a:off x="57250" y="766800"/>
            <a:ext cx="9027300" cy="35049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Clr>
                <a:schemeClr val="dk1"/>
              </a:buClr>
              <a:buSzPts val="1800"/>
              <a:buChar char="●"/>
            </a:pPr>
            <a:r>
              <a:rPr lang="en" sz="1600">
                <a:solidFill>
                  <a:schemeClr val="dk1"/>
                </a:solidFill>
                <a:latin typeface="Roboto"/>
                <a:ea typeface="Roboto"/>
                <a:cs typeface="Roboto"/>
                <a:sym typeface="Roboto"/>
              </a:rPr>
              <a:t>Map.Entry&lt;K,V&gt; ceilingEntry(K key):</a:t>
            </a:r>
            <a:r>
              <a:rPr lang="en">
                <a:solidFill>
                  <a:schemeClr val="dk1"/>
                </a:solidFill>
                <a:latin typeface="Roboto"/>
                <a:ea typeface="Roboto"/>
                <a:cs typeface="Roboto"/>
                <a:sym typeface="Roboto"/>
              </a:rPr>
              <a:t>It returns the key-value pair having the least key, greater than or equal to the specified key, or null if there is no such key</a:t>
            </a:r>
            <a:endParaRPr/>
          </a:p>
          <a:p>
            <a:pPr marL="285750" lvl="0" indent="-285750" algn="just" rtl="0">
              <a:lnSpc>
                <a:spcPct val="100000"/>
              </a:lnSpc>
              <a:spcBef>
                <a:spcPts val="0"/>
              </a:spcBef>
              <a:spcAft>
                <a:spcPts val="0"/>
              </a:spcAft>
              <a:buClr>
                <a:schemeClr val="dk1"/>
              </a:buClr>
              <a:buSzPts val="1800"/>
              <a:buChar char="●"/>
            </a:pPr>
            <a:r>
              <a:rPr lang="en" sz="1600">
                <a:solidFill>
                  <a:schemeClr val="dk1"/>
                </a:solidFill>
                <a:latin typeface="Roboto"/>
                <a:ea typeface="Roboto"/>
                <a:cs typeface="Roboto"/>
                <a:sym typeface="Roboto"/>
              </a:rPr>
              <a:t>K ceilingKey(K key):</a:t>
            </a:r>
            <a:r>
              <a:rPr lang="en">
                <a:solidFill>
                  <a:schemeClr val="dk1"/>
                </a:solidFill>
                <a:latin typeface="Roboto"/>
                <a:ea typeface="Roboto"/>
                <a:cs typeface="Roboto"/>
                <a:sym typeface="Roboto"/>
              </a:rPr>
              <a:t>It returns the least key, greater than the specified key or null if there is no such key</a:t>
            </a:r>
            <a:endParaRPr>
              <a:solidFill>
                <a:schemeClr val="dk1"/>
              </a:solidFill>
              <a:latin typeface="Roboto"/>
              <a:ea typeface="Roboto"/>
              <a:cs typeface="Roboto"/>
              <a:sym typeface="Roboto"/>
            </a:endParaRPr>
          </a:p>
        </p:txBody>
      </p:sp>
      <p:sp>
        <p:nvSpPr>
          <p:cNvPr id="805" name="Google Shape;805;p91"/>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6" name="Google Shape;806;p91"/>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91"/>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Tree map</a:t>
            </a:r>
            <a:endParaRPr sz="1600" b="1" i="0" u="none" strike="noStrike" cap="none">
              <a:solidFill>
                <a:schemeClr val="lt1"/>
              </a:solidFill>
              <a:latin typeface="Roboto"/>
              <a:ea typeface="Roboto"/>
              <a:cs typeface="Roboto"/>
              <a:sym typeface="Roboto"/>
            </a:endParaRPr>
          </a:p>
        </p:txBody>
      </p:sp>
      <p:pic>
        <p:nvPicPr>
          <p:cNvPr id="808" name="Google Shape;808;p91"/>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09" name="Google Shape;809;p91"/>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92"/>
          <p:cNvSpPr txBox="1">
            <a:spLocks noGrp="1"/>
          </p:cNvSpPr>
          <p:nvPr>
            <p:ph type="body" idx="1"/>
          </p:nvPr>
        </p:nvSpPr>
        <p:spPr>
          <a:xfrm>
            <a:off x="0" y="766800"/>
            <a:ext cx="9084600" cy="35049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1000"/>
              </a:spcBef>
              <a:spcAft>
                <a:spcPts val="0"/>
              </a:spcAft>
              <a:buClr>
                <a:schemeClr val="dk1"/>
              </a:buClr>
              <a:buSzPts val="1800"/>
              <a:buChar char="●"/>
            </a:pPr>
            <a:r>
              <a:rPr lang="en">
                <a:solidFill>
                  <a:schemeClr val="dk1"/>
                </a:solidFill>
                <a:latin typeface="Roboto"/>
                <a:ea typeface="Roboto"/>
                <a:cs typeface="Roboto"/>
                <a:sym typeface="Roboto"/>
              </a:rPr>
              <a:t>Object clone():It returns a shallow copy of TreeMap instance</a:t>
            </a:r>
            <a:endParaRPr/>
          </a:p>
          <a:p>
            <a:pPr marL="285750" lvl="0" indent="-285750" algn="just" rtl="0">
              <a:lnSpc>
                <a:spcPct val="100000"/>
              </a:lnSpc>
              <a:spcBef>
                <a:spcPts val="1000"/>
              </a:spcBef>
              <a:spcAft>
                <a:spcPts val="1200"/>
              </a:spcAft>
              <a:buClr>
                <a:schemeClr val="dk1"/>
              </a:buClr>
              <a:buSzPts val="1800"/>
              <a:buChar char="●"/>
            </a:pPr>
            <a:r>
              <a:rPr lang="en">
                <a:solidFill>
                  <a:schemeClr val="dk1"/>
                </a:solidFill>
                <a:latin typeface="Roboto"/>
                <a:ea typeface="Roboto"/>
                <a:cs typeface="Roboto"/>
                <a:sym typeface="Roboto"/>
              </a:rPr>
              <a:t>Comparator&lt;? super K&gt; comparator():It returns the comparator that arranges the key in order, or null if the map uses the natural ordering</a:t>
            </a:r>
            <a:endParaRPr>
              <a:solidFill>
                <a:schemeClr val="dk1"/>
              </a:solidFill>
              <a:latin typeface="Roboto"/>
              <a:ea typeface="Roboto"/>
              <a:cs typeface="Roboto"/>
              <a:sym typeface="Roboto"/>
            </a:endParaRPr>
          </a:p>
        </p:txBody>
      </p:sp>
      <p:sp>
        <p:nvSpPr>
          <p:cNvPr id="815" name="Google Shape;815;p92"/>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6" name="Google Shape;816;p92"/>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92"/>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Tree map</a:t>
            </a:r>
            <a:endParaRPr b="1"/>
          </a:p>
        </p:txBody>
      </p:sp>
      <p:pic>
        <p:nvPicPr>
          <p:cNvPr id="818" name="Google Shape;818;p92"/>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19" name="Google Shape;819;p92"/>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93"/>
          <p:cNvSpPr txBox="1">
            <a:spLocks noGrp="1"/>
          </p:cNvSpPr>
          <p:nvPr>
            <p:ph type="body" idx="1"/>
          </p:nvPr>
        </p:nvSpPr>
        <p:spPr>
          <a:xfrm>
            <a:off x="5400" y="766800"/>
            <a:ext cx="9079200" cy="22611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A Hashtable is an array of a list. Each list is known as a bucket. The position of the bucket is identified by calling the hashcode() method. A Hashtable contains values based on the key</a:t>
            </a:r>
            <a:endParaRPr/>
          </a:p>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Java Hashtable class contains unique elements</a:t>
            </a:r>
            <a:endParaRPr/>
          </a:p>
          <a:p>
            <a:pPr marL="285750" lvl="0" indent="-285750" algn="just" rtl="0">
              <a:lnSpc>
                <a:spcPct val="100000"/>
              </a:lnSpc>
              <a:spcBef>
                <a:spcPts val="0"/>
              </a:spcBef>
              <a:spcAft>
                <a:spcPts val="0"/>
              </a:spcAft>
              <a:buClr>
                <a:schemeClr val="dk1"/>
              </a:buClr>
              <a:buSzPts val="1800"/>
              <a:buChar char="●"/>
            </a:pPr>
            <a:r>
              <a:rPr lang="en">
                <a:solidFill>
                  <a:schemeClr val="dk1"/>
                </a:solidFill>
                <a:latin typeface="Roboto"/>
                <a:ea typeface="Roboto"/>
                <a:cs typeface="Roboto"/>
                <a:sym typeface="Roboto"/>
              </a:rPr>
              <a:t>Java Hashtable class doesn't allow null key or value</a:t>
            </a:r>
            <a:endParaRPr/>
          </a:p>
          <a:p>
            <a:pPr marL="285750" lvl="0" indent="-285750" algn="just" rtl="0">
              <a:lnSpc>
                <a:spcPct val="100000"/>
              </a:lnSpc>
              <a:spcBef>
                <a:spcPts val="0"/>
              </a:spcBef>
              <a:spcAft>
                <a:spcPts val="1200"/>
              </a:spcAft>
              <a:buClr>
                <a:schemeClr val="dk1"/>
              </a:buClr>
              <a:buSzPts val="1800"/>
              <a:buChar char="●"/>
            </a:pPr>
            <a:r>
              <a:rPr lang="en">
                <a:solidFill>
                  <a:schemeClr val="dk1"/>
                </a:solidFill>
                <a:latin typeface="Roboto"/>
                <a:ea typeface="Roboto"/>
                <a:cs typeface="Roboto"/>
                <a:sym typeface="Roboto"/>
              </a:rPr>
              <a:t>Java Hashtable class is synchronized</a:t>
            </a:r>
            <a:endParaRPr>
              <a:solidFill>
                <a:schemeClr val="dk1"/>
              </a:solidFill>
              <a:latin typeface="Roboto"/>
              <a:ea typeface="Roboto"/>
              <a:cs typeface="Roboto"/>
              <a:sym typeface="Roboto"/>
            </a:endParaRPr>
          </a:p>
        </p:txBody>
      </p:sp>
      <p:sp>
        <p:nvSpPr>
          <p:cNvPr id="825" name="Google Shape;825;p93"/>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6" name="Google Shape;826;p93"/>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93"/>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Hash Table</a:t>
            </a:r>
            <a:endParaRPr sz="1600" b="1" i="0" u="none" strike="noStrike" cap="none">
              <a:solidFill>
                <a:schemeClr val="lt1"/>
              </a:solidFill>
              <a:latin typeface="Roboto"/>
              <a:ea typeface="Roboto"/>
              <a:cs typeface="Roboto"/>
              <a:sym typeface="Roboto"/>
            </a:endParaRPr>
          </a:p>
        </p:txBody>
      </p:sp>
      <p:pic>
        <p:nvPicPr>
          <p:cNvPr id="828" name="Google Shape;828;p93"/>
          <p:cNvPicPr preferRelativeResize="0"/>
          <p:nvPr/>
        </p:nvPicPr>
        <p:blipFill rotWithShape="1">
          <a:blip r:embed="rId3">
            <a:alphaModFix/>
          </a:blip>
          <a:srcRect l="41240" t="9528" r="-23987" b="51127"/>
          <a:stretch/>
        </p:blipFill>
        <p:spPr>
          <a:xfrm>
            <a:off x="0" y="4630366"/>
            <a:ext cx="2363821" cy="509011"/>
          </a:xfrm>
          <a:prstGeom prst="rect">
            <a:avLst/>
          </a:prstGeom>
          <a:noFill/>
          <a:ln>
            <a:noFill/>
          </a:ln>
        </p:spPr>
      </p:pic>
      <p:pic>
        <p:nvPicPr>
          <p:cNvPr id="829" name="Google Shape;829;p93"/>
          <p:cNvPicPr preferRelativeResize="0"/>
          <p:nvPr/>
        </p:nvPicPr>
        <p:blipFill rotWithShape="1">
          <a:blip r:embed="rId4">
            <a:alphaModFix/>
          </a:blip>
          <a:srcRect r="60688"/>
          <a:stretch/>
        </p:blipFill>
        <p:spPr>
          <a:xfrm>
            <a:off x="8603372" y="79410"/>
            <a:ext cx="481263" cy="51815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94"/>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5" name="Google Shape;835;p94"/>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94"/>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declaration</a:t>
            </a:r>
            <a:endParaRPr sz="1600" b="1" i="0" u="none" strike="noStrike" cap="none">
              <a:solidFill>
                <a:schemeClr val="lt1"/>
              </a:solidFill>
              <a:latin typeface="Roboto"/>
              <a:ea typeface="Roboto"/>
              <a:cs typeface="Roboto"/>
              <a:sym typeface="Roboto"/>
            </a:endParaRPr>
          </a:p>
        </p:txBody>
      </p:sp>
      <p:pic>
        <p:nvPicPr>
          <p:cNvPr id="837" name="Google Shape;837;p94"/>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38" name="Google Shape;838;p94"/>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839" name="Google Shape;839;p94"/>
          <p:cNvGraphicFramePr/>
          <p:nvPr/>
        </p:nvGraphicFramePr>
        <p:xfrm>
          <a:off x="1004063" y="2202175"/>
          <a:ext cx="7135875" cy="697240"/>
        </p:xfrm>
        <a:graphic>
          <a:graphicData uri="http://schemas.openxmlformats.org/drawingml/2006/table">
            <a:tbl>
              <a:tblPr firstRow="1" bandRow="1">
                <a:noFill/>
                <a:tableStyleId>{2110E912-E87C-4D53-BA89-C500B38E5636}</a:tableStyleId>
              </a:tblPr>
              <a:tblGrid>
                <a:gridCol w="7135875">
                  <a:extLst>
                    <a:ext uri="{9D8B030D-6E8A-4147-A177-3AD203B41FA5}">
                      <a16:colId xmlns:a16="http://schemas.microsoft.com/office/drawing/2014/main" val="20000"/>
                    </a:ext>
                  </a:extLst>
                </a:gridCol>
              </a:tblGrid>
              <a:tr h="370850">
                <a:tc>
                  <a:txBody>
                    <a:bodyPr/>
                    <a:lstStyle/>
                    <a:p>
                      <a:pPr marL="0" marR="0" lvl="0" indent="0" algn="l" rtl="0">
                        <a:lnSpc>
                          <a:spcPct val="150000"/>
                        </a:lnSpc>
                        <a:spcBef>
                          <a:spcPts val="0"/>
                        </a:spcBef>
                        <a:spcAft>
                          <a:spcPts val="0"/>
                        </a:spcAft>
                        <a:buNone/>
                      </a:pPr>
                      <a:r>
                        <a:rPr lang="en" sz="1400" u="none" strike="noStrike" cap="none">
                          <a:latin typeface="Consolas"/>
                          <a:ea typeface="Consolas"/>
                          <a:cs typeface="Consolas"/>
                          <a:sym typeface="Consolas"/>
                        </a:rPr>
                        <a:t>public class Hashtable&lt;K,V&gt; extends Dictionary&lt;K,V&gt; implements Map&lt;K,V&gt;, Cloneable,Serializable </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
        <p:nvSpPr>
          <p:cNvPr id="840" name="Google Shape;840;p94"/>
          <p:cNvSpPr/>
          <p:nvPr/>
        </p:nvSpPr>
        <p:spPr>
          <a:xfrm>
            <a:off x="320997" y="1019125"/>
            <a:ext cx="8612100" cy="9234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K: It is the type of keys maintained by this map</a:t>
            </a:r>
            <a:endParaRPr sz="1800">
              <a:latin typeface="Roboto"/>
              <a:ea typeface="Roboto"/>
              <a:cs typeface="Roboto"/>
              <a:sym typeface="Roboto"/>
            </a:endParaRPr>
          </a:p>
          <a:p>
            <a:pPr marL="457200" marR="0" lvl="0" indent="-342900" algn="l" rtl="0">
              <a:lnSpc>
                <a:spcPct val="100000"/>
              </a:lnSpc>
              <a:spcBef>
                <a:spcPts val="0"/>
              </a:spcBef>
              <a:spcAft>
                <a:spcPts val="0"/>
              </a:spcAft>
              <a:buClr>
                <a:srgbClr val="000000"/>
              </a:buClr>
              <a:buSzPts val="1800"/>
              <a:buFont typeface="Roboto"/>
              <a:buChar char="●"/>
            </a:pPr>
            <a:r>
              <a:rPr lang="en" sz="1800" i="0" u="none" strike="noStrike" cap="none">
                <a:solidFill>
                  <a:srgbClr val="000000"/>
                </a:solidFill>
                <a:latin typeface="Roboto"/>
                <a:ea typeface="Roboto"/>
                <a:cs typeface="Roboto"/>
                <a:sym typeface="Roboto"/>
              </a:rPr>
              <a:t>V: It is the type of mapped values</a:t>
            </a:r>
            <a:endParaRPr sz="1800">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95"/>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6" name="Google Shape;846;p95"/>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95"/>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EXAMPLE</a:t>
            </a:r>
            <a:endParaRPr sz="1600" b="1" i="0" u="none" strike="noStrike" cap="none">
              <a:solidFill>
                <a:schemeClr val="lt1"/>
              </a:solidFill>
              <a:latin typeface="Roboto"/>
              <a:ea typeface="Roboto"/>
              <a:cs typeface="Roboto"/>
              <a:sym typeface="Roboto"/>
            </a:endParaRPr>
          </a:p>
        </p:txBody>
      </p:sp>
      <p:pic>
        <p:nvPicPr>
          <p:cNvPr id="848" name="Google Shape;848;p95"/>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49" name="Google Shape;849;p95"/>
          <p:cNvPicPr preferRelativeResize="0"/>
          <p:nvPr/>
        </p:nvPicPr>
        <p:blipFill rotWithShape="1">
          <a:blip r:embed="rId4">
            <a:alphaModFix/>
          </a:blip>
          <a:srcRect r="60688"/>
          <a:stretch/>
        </p:blipFill>
        <p:spPr>
          <a:xfrm>
            <a:off x="8603372" y="79410"/>
            <a:ext cx="481263" cy="518159"/>
          </a:xfrm>
          <a:prstGeom prst="rect">
            <a:avLst/>
          </a:prstGeom>
          <a:noFill/>
          <a:ln>
            <a:noFill/>
          </a:ln>
        </p:spPr>
      </p:pic>
      <p:graphicFrame>
        <p:nvGraphicFramePr>
          <p:cNvPr id="850" name="Google Shape;850;p95"/>
          <p:cNvGraphicFramePr/>
          <p:nvPr/>
        </p:nvGraphicFramePr>
        <p:xfrm>
          <a:off x="1524000" y="954400"/>
          <a:ext cx="6096000" cy="3291850"/>
        </p:xfrm>
        <a:graphic>
          <a:graphicData uri="http://schemas.openxmlformats.org/drawingml/2006/table">
            <a:tbl>
              <a:tblPr firstRow="1" bandRow="1">
                <a:noFill/>
                <a:tableStyleId>{2110E912-E87C-4D53-BA89-C500B38E5636}</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import java.util.*;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class Hashtable1{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Hashtable&lt;Integer,String&gt; hm=new Hashtable&lt;Integer,String&gt;();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hm.put(100,"Amit");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hm.put(102,"Ravi");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hm.put(101,"Vijay");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hm.put(103,"Rahul");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for(Map.Entry m:hm.entrySet()){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System.out.println(m.getKey()+" "+m.getValue());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marL="0" marR="0" lvl="0" indent="0" algn="l" rtl="0">
                        <a:lnSpc>
                          <a:spcPct val="100000"/>
                        </a:lnSpc>
                        <a:spcBef>
                          <a:spcPts val="0"/>
                        </a:spcBef>
                        <a:spcAft>
                          <a:spcPts val="0"/>
                        </a:spcAft>
                        <a:buSzPts val="1100"/>
                        <a:buNone/>
                      </a:pPr>
                      <a:r>
                        <a:rPr lang="en">
                          <a:latin typeface="Consolas"/>
                          <a:ea typeface="Consolas"/>
                          <a:cs typeface="Consolas"/>
                          <a:sym typeface="Consolas"/>
                        </a:rPr>
                        <a:t>}  </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96"/>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6" name="Google Shape;856;p96"/>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96"/>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DETAIL</a:t>
            </a:r>
            <a:endParaRPr sz="1600" b="1" i="0" u="none" strike="noStrike" cap="none">
              <a:solidFill>
                <a:schemeClr val="lt1"/>
              </a:solidFill>
              <a:latin typeface="Roboto"/>
              <a:ea typeface="Roboto"/>
              <a:cs typeface="Roboto"/>
              <a:sym typeface="Roboto"/>
            </a:endParaRPr>
          </a:p>
        </p:txBody>
      </p:sp>
      <p:pic>
        <p:nvPicPr>
          <p:cNvPr id="858" name="Google Shape;858;p96"/>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59" name="Google Shape;859;p96"/>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860" name="Google Shape;860;p96"/>
          <p:cNvSpPr txBox="1"/>
          <p:nvPr/>
        </p:nvSpPr>
        <p:spPr>
          <a:xfrm>
            <a:off x="0" y="829528"/>
            <a:ext cx="8190690" cy="327782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a:p>
            <a:pPr marL="457200" marR="0" lvl="0" indent="-330200" algn="l" rtl="0">
              <a:lnSpc>
                <a:spcPct val="150000"/>
              </a:lnSpc>
              <a:spcBef>
                <a:spcPts val="0"/>
              </a:spcBef>
              <a:spcAft>
                <a:spcPts val="0"/>
              </a:spcAft>
              <a:buClr>
                <a:srgbClr val="000000"/>
              </a:buClr>
              <a:buSzPts val="1600"/>
              <a:buChar char="●"/>
            </a:pPr>
            <a:r>
              <a:rPr lang="en" sz="1600" b="0" i="0" u="none" strike="noStrike" cap="none">
                <a:solidFill>
                  <a:srgbClr val="000000"/>
                </a:solidFill>
                <a:latin typeface="Roboto"/>
                <a:ea typeface="Roboto"/>
                <a:cs typeface="Roboto"/>
                <a:sym typeface="Roboto"/>
              </a:rPr>
              <a:t> Returns the number of keys in this hashtable</a:t>
            </a:r>
            <a:r>
              <a:rPr lang="en" sz="16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en" sz="1400" b="0" i="0" u="none" strike="noStrike" cap="none">
                <a:solidFill>
                  <a:srgbClr val="000000"/>
                </a:solidFill>
                <a:latin typeface="Consolas"/>
                <a:ea typeface="Consolas"/>
                <a:cs typeface="Consolas"/>
                <a:sym typeface="Consolas"/>
              </a:rPr>
              <a:t> </a:t>
            </a:r>
            <a:endParaRPr/>
          </a:p>
          <a:p>
            <a:pPr marL="0" marR="0" lvl="0" indent="0" algn="l" rtl="0">
              <a:lnSpc>
                <a:spcPct val="150000"/>
              </a:lnSpc>
              <a:spcBef>
                <a:spcPts val="0"/>
              </a:spcBef>
              <a:spcAft>
                <a:spcPts val="0"/>
              </a:spcAft>
              <a:buNone/>
            </a:pPr>
            <a:endParaRPr sz="1400" b="0" i="0" u="none" strike="noStrike" cap="none">
              <a:solidFill>
                <a:srgbClr val="000000"/>
              </a:solidFill>
              <a:latin typeface="Consolas"/>
              <a:ea typeface="Consolas"/>
              <a:cs typeface="Consolas"/>
              <a:sym typeface="Consolas"/>
            </a:endParaRPr>
          </a:p>
          <a:p>
            <a:pPr marL="0" marR="0" lvl="0" indent="0" algn="l" rtl="0">
              <a:lnSpc>
                <a:spcPct val="150000"/>
              </a:lnSpc>
              <a:spcBef>
                <a:spcPts val="0"/>
              </a:spcBef>
              <a:spcAft>
                <a:spcPts val="0"/>
              </a:spcAft>
              <a:buNone/>
            </a:pPr>
            <a:r>
              <a:rPr lang="en" sz="1600" b="0" i="0" u="none" strike="noStrike" cap="none">
                <a:solidFill>
                  <a:srgbClr val="000000"/>
                </a:solidFill>
                <a:latin typeface="Roboto"/>
                <a:ea typeface="Roboto"/>
                <a:cs typeface="Roboto"/>
                <a:sym typeface="Roboto"/>
              </a:rPr>
              <a:t> </a:t>
            </a:r>
            <a:endParaRPr sz="1600" b="0" i="0" u="none" strike="noStrike" cap="none">
              <a:solidFill>
                <a:srgbClr val="000000"/>
              </a:solidFill>
              <a:latin typeface="Roboto"/>
              <a:ea typeface="Roboto"/>
              <a:cs typeface="Roboto"/>
              <a:sym typeface="Roboto"/>
            </a:endParaRPr>
          </a:p>
          <a:p>
            <a:pPr marL="457200" marR="0" lvl="0" indent="-330200" algn="l" rtl="0">
              <a:lnSpc>
                <a:spcPct val="150000"/>
              </a:lnSpc>
              <a:spcBef>
                <a:spcPts val="0"/>
              </a:spcBef>
              <a:spcAft>
                <a:spcPts val="0"/>
              </a:spcAft>
              <a:buClr>
                <a:srgbClr val="000000"/>
              </a:buClr>
              <a:buSzPts val="1600"/>
              <a:buChar char="●"/>
            </a:pPr>
            <a:r>
              <a:rPr lang="en" sz="1600" b="0" i="0" u="none" strike="noStrike" cap="none">
                <a:solidFill>
                  <a:srgbClr val="000000"/>
                </a:solidFill>
                <a:latin typeface="Roboto"/>
                <a:ea typeface="Roboto"/>
                <a:cs typeface="Roboto"/>
                <a:sym typeface="Roboto"/>
              </a:rPr>
              <a:t>Tests if this hashtable maps no keys to values</a:t>
            </a:r>
            <a:r>
              <a:rPr lang="en" sz="16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endParaRPr sz="16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None/>
            </a:pPr>
            <a:r>
              <a:rPr lang="en" sz="1600" b="1" i="0" u="none" strike="noStrike" cap="none">
                <a:solidFill>
                  <a:srgbClr val="000000"/>
                </a:solidFill>
                <a:latin typeface="Roboto"/>
                <a:ea typeface="Roboto"/>
                <a:cs typeface="Roboto"/>
                <a:sym typeface="Roboto"/>
              </a:rPr>
              <a:t>Returns:</a:t>
            </a:r>
            <a:endParaRPr b="1"/>
          </a:p>
          <a:p>
            <a:pPr marL="0" marR="0" lvl="0" indent="457200" algn="l" rtl="0">
              <a:lnSpc>
                <a:spcPct val="150000"/>
              </a:lnSpc>
              <a:spcBef>
                <a:spcPts val="0"/>
              </a:spcBef>
              <a:spcAft>
                <a:spcPts val="0"/>
              </a:spcAft>
              <a:buNone/>
            </a:pPr>
            <a:r>
              <a:rPr lang="en" sz="1600">
                <a:latin typeface="Roboto"/>
                <a:ea typeface="Roboto"/>
                <a:cs typeface="Roboto"/>
                <a:sym typeface="Roboto"/>
              </a:rPr>
              <a:t>T</a:t>
            </a:r>
            <a:r>
              <a:rPr lang="en" sz="1600" b="0" i="0" u="none" strike="noStrike" cap="none">
                <a:solidFill>
                  <a:srgbClr val="000000"/>
                </a:solidFill>
                <a:latin typeface="Roboto"/>
                <a:ea typeface="Roboto"/>
                <a:cs typeface="Roboto"/>
                <a:sym typeface="Roboto"/>
              </a:rPr>
              <a:t>rue if this hashtable maps no keys to values; false otherwise</a:t>
            </a:r>
            <a:r>
              <a:rPr lang="en" sz="1400" b="0" i="0" u="none" strike="noStrike" cap="none">
                <a:solidFill>
                  <a:srgbClr val="000000"/>
                </a:solidFill>
                <a:latin typeface="Arial"/>
                <a:ea typeface="Arial"/>
                <a:cs typeface="Arial"/>
                <a:sym typeface="Arial"/>
              </a:rPr>
              <a:t>.</a:t>
            </a:r>
            <a:endParaRPr/>
          </a:p>
        </p:txBody>
      </p:sp>
      <p:graphicFrame>
        <p:nvGraphicFramePr>
          <p:cNvPr id="861" name="Google Shape;861;p96"/>
          <p:cNvGraphicFramePr/>
          <p:nvPr/>
        </p:nvGraphicFramePr>
        <p:xfrm>
          <a:off x="1004063" y="830575"/>
          <a:ext cx="7135875" cy="370850"/>
        </p:xfrm>
        <a:graphic>
          <a:graphicData uri="http://schemas.openxmlformats.org/drawingml/2006/table">
            <a:tbl>
              <a:tblPr firstRow="1" bandRow="1">
                <a:noFill/>
                <a:tableStyleId>{2110E912-E87C-4D53-BA89-C500B38E5636}</a:tableStyleId>
              </a:tblPr>
              <a:tblGrid>
                <a:gridCol w="7135875">
                  <a:extLst>
                    <a:ext uri="{9D8B030D-6E8A-4147-A177-3AD203B41FA5}">
                      <a16:colId xmlns:a16="http://schemas.microsoft.com/office/drawing/2014/main" val="20000"/>
                    </a:ext>
                  </a:extLst>
                </a:gridCol>
              </a:tblGrid>
              <a:tr h="370850">
                <a:tc>
                  <a:txBody>
                    <a:bodyPr/>
                    <a:lstStyle/>
                    <a:p>
                      <a:pPr marL="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public int size()</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862" name="Google Shape;862;p96"/>
          <p:cNvGraphicFramePr/>
          <p:nvPr/>
        </p:nvGraphicFramePr>
        <p:xfrm>
          <a:off x="1004063" y="1668775"/>
          <a:ext cx="7135875" cy="697240"/>
        </p:xfrm>
        <a:graphic>
          <a:graphicData uri="http://schemas.openxmlformats.org/drawingml/2006/table">
            <a:tbl>
              <a:tblPr firstRow="1" bandRow="1">
                <a:noFill/>
                <a:tableStyleId>{2110E912-E87C-4D53-BA89-C500B38E5636}</a:tableStyleId>
              </a:tblPr>
              <a:tblGrid>
                <a:gridCol w="7135875">
                  <a:extLst>
                    <a:ext uri="{9D8B030D-6E8A-4147-A177-3AD203B41FA5}">
                      <a16:colId xmlns:a16="http://schemas.microsoft.com/office/drawing/2014/main" val="20000"/>
                    </a:ext>
                  </a:extLst>
                </a:gridCol>
              </a:tblGrid>
              <a:tr h="370850">
                <a:tc>
                  <a:txBody>
                    <a:bodyPr/>
                    <a:lstStyle/>
                    <a:p>
                      <a:pPr marL="0" lvl="0" indent="0" algn="l" rtl="0">
                        <a:lnSpc>
                          <a:spcPct val="150000"/>
                        </a:lnSpc>
                        <a:spcBef>
                          <a:spcPts val="0"/>
                        </a:spcBef>
                        <a:spcAft>
                          <a:spcPts val="0"/>
                        </a:spcAft>
                        <a:buNone/>
                      </a:pPr>
                      <a:r>
                        <a:rPr lang="en">
                          <a:latin typeface="Consolas"/>
                          <a:ea typeface="Consolas"/>
                          <a:cs typeface="Consolas"/>
                          <a:sym typeface="Consolas"/>
                        </a:rPr>
                        <a:t>isEmpty</a:t>
                      </a:r>
                      <a:endParaRPr>
                        <a:latin typeface="Consolas"/>
                        <a:ea typeface="Consolas"/>
                        <a:cs typeface="Consolas"/>
                        <a:sym typeface="Consolas"/>
                      </a:endParaRPr>
                    </a:p>
                    <a:p>
                      <a:pPr marL="0" lvl="0" indent="0" algn="l" rtl="0">
                        <a:lnSpc>
                          <a:spcPct val="150000"/>
                        </a:lnSpc>
                        <a:spcBef>
                          <a:spcPts val="0"/>
                        </a:spcBef>
                        <a:spcAft>
                          <a:spcPts val="0"/>
                        </a:spcAft>
                        <a:buNone/>
                      </a:pPr>
                      <a:r>
                        <a:rPr lang="en">
                          <a:latin typeface="Consolas"/>
                          <a:ea typeface="Consolas"/>
                          <a:cs typeface="Consolas"/>
                          <a:sym typeface="Consolas"/>
                        </a:rPr>
                        <a:t>public boolean isEmpty()</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97"/>
          <p:cNvSpPr/>
          <p:nvPr/>
        </p:nvSpPr>
        <p:spPr>
          <a:xfrm>
            <a:off x="9568960" y="0"/>
            <a:ext cx="144000" cy="14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8" name="Google Shape;868;p97"/>
          <p:cNvSpPr/>
          <p:nvPr/>
        </p:nvSpPr>
        <p:spPr>
          <a:xfrm>
            <a:off x="0" y="233550"/>
            <a:ext cx="6712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97"/>
          <p:cNvSpPr txBox="1"/>
          <p:nvPr/>
        </p:nvSpPr>
        <p:spPr>
          <a:xfrm>
            <a:off x="152400" y="228600"/>
            <a:ext cx="5367000" cy="55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Roboto"/>
                <a:ea typeface="Roboto"/>
                <a:cs typeface="Roboto"/>
                <a:sym typeface="Roboto"/>
              </a:rPr>
              <a:t>METHODS IN HASHTABLE</a:t>
            </a:r>
            <a:endParaRPr sz="1600" b="1" i="0" u="none" strike="noStrike" cap="none">
              <a:solidFill>
                <a:schemeClr val="lt1"/>
              </a:solidFill>
              <a:latin typeface="Roboto"/>
              <a:ea typeface="Roboto"/>
              <a:cs typeface="Roboto"/>
              <a:sym typeface="Roboto"/>
            </a:endParaRPr>
          </a:p>
        </p:txBody>
      </p:sp>
      <p:pic>
        <p:nvPicPr>
          <p:cNvPr id="870" name="Google Shape;870;p97"/>
          <p:cNvPicPr preferRelativeResize="0"/>
          <p:nvPr/>
        </p:nvPicPr>
        <p:blipFill rotWithShape="1">
          <a:blip r:embed="rId3">
            <a:alphaModFix/>
          </a:blip>
          <a:srcRect l="41240" t="9528" r="-23987" b="51127"/>
          <a:stretch/>
        </p:blipFill>
        <p:spPr>
          <a:xfrm>
            <a:off x="0" y="4538830"/>
            <a:ext cx="2512194" cy="600547"/>
          </a:xfrm>
          <a:prstGeom prst="rect">
            <a:avLst/>
          </a:prstGeom>
          <a:noFill/>
          <a:ln>
            <a:noFill/>
          </a:ln>
        </p:spPr>
      </p:pic>
      <p:pic>
        <p:nvPicPr>
          <p:cNvPr id="871" name="Google Shape;871;p97"/>
          <p:cNvPicPr preferRelativeResize="0"/>
          <p:nvPr/>
        </p:nvPicPr>
        <p:blipFill rotWithShape="1">
          <a:blip r:embed="rId4">
            <a:alphaModFix/>
          </a:blip>
          <a:srcRect r="60688"/>
          <a:stretch/>
        </p:blipFill>
        <p:spPr>
          <a:xfrm>
            <a:off x="8603372" y="79410"/>
            <a:ext cx="481263" cy="518159"/>
          </a:xfrm>
          <a:prstGeom prst="rect">
            <a:avLst/>
          </a:prstGeom>
          <a:noFill/>
          <a:ln>
            <a:noFill/>
          </a:ln>
        </p:spPr>
      </p:pic>
      <p:sp>
        <p:nvSpPr>
          <p:cNvPr id="872" name="Google Shape;872;p97"/>
          <p:cNvSpPr txBox="1"/>
          <p:nvPr/>
        </p:nvSpPr>
        <p:spPr>
          <a:xfrm>
            <a:off x="152400" y="982494"/>
            <a:ext cx="8174477" cy="44627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Roboto"/>
              <a:ea typeface="Roboto"/>
              <a:cs typeface="Roboto"/>
              <a:sym typeface="Roboto"/>
            </a:endParaRPr>
          </a:p>
          <a:p>
            <a:pPr marL="457200" marR="0" lvl="0" indent="-330200" algn="l" rtl="0">
              <a:lnSpc>
                <a:spcPct val="10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Returns an enumeration of the keys in this hashtable</a:t>
            </a:r>
            <a:endParaRPr/>
          </a:p>
          <a:p>
            <a:pPr marL="0" marR="0" lvl="0" indent="0" algn="l" rtl="0">
              <a:lnSpc>
                <a:spcPct val="100000"/>
              </a:lnSpc>
              <a:spcBef>
                <a:spcPts val="0"/>
              </a:spcBef>
              <a:spcAft>
                <a:spcPts val="0"/>
              </a:spcAft>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r>
              <a:rPr lang="en" sz="1600" b="1" i="0" u="none" strike="noStrike" cap="none">
                <a:solidFill>
                  <a:srgbClr val="000000"/>
                </a:solidFill>
                <a:latin typeface="Roboto"/>
                <a:ea typeface="Roboto"/>
                <a:cs typeface="Roboto"/>
                <a:sym typeface="Roboto"/>
              </a:rPr>
              <a:t>Returns:</a:t>
            </a:r>
            <a:endParaRPr/>
          </a:p>
          <a:p>
            <a:pPr marL="0" marR="0" lvl="0" indent="457200" algn="l" rtl="0">
              <a:lnSpc>
                <a:spcPct val="100000"/>
              </a:lnSpc>
              <a:spcBef>
                <a:spcPts val="0"/>
              </a:spcBef>
              <a:spcAft>
                <a:spcPts val="0"/>
              </a:spcAft>
              <a:buNone/>
            </a:pPr>
            <a:r>
              <a:rPr lang="en" sz="1600">
                <a:latin typeface="Roboto"/>
                <a:ea typeface="Roboto"/>
                <a:cs typeface="Roboto"/>
                <a:sym typeface="Roboto"/>
              </a:rPr>
              <a:t>A</a:t>
            </a:r>
            <a:r>
              <a:rPr lang="en" sz="1600" b="0" i="0" u="none" strike="noStrike" cap="none">
                <a:solidFill>
                  <a:srgbClr val="000000"/>
                </a:solidFill>
                <a:latin typeface="Roboto"/>
                <a:ea typeface="Roboto"/>
                <a:cs typeface="Roboto"/>
                <a:sym typeface="Roboto"/>
              </a:rPr>
              <a:t>n enumeration of the keys in this hashtable</a:t>
            </a:r>
            <a:endParaRPr/>
          </a:p>
          <a:p>
            <a:pPr marL="0" marR="0" lvl="0" indent="0" algn="l" rtl="0">
              <a:lnSpc>
                <a:spcPct val="100000"/>
              </a:lnSpc>
              <a:spcBef>
                <a:spcPts val="0"/>
              </a:spcBef>
              <a:spcAft>
                <a:spcPts val="0"/>
              </a:spcAft>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873" name="Google Shape;873;p97"/>
          <p:cNvGraphicFramePr/>
          <p:nvPr/>
        </p:nvGraphicFramePr>
        <p:xfrm>
          <a:off x="2901413" y="830575"/>
          <a:ext cx="3341175" cy="370850"/>
        </p:xfrm>
        <a:graphic>
          <a:graphicData uri="http://schemas.openxmlformats.org/drawingml/2006/table">
            <a:tbl>
              <a:tblPr firstRow="1" bandRow="1">
                <a:noFill/>
                <a:tableStyleId>{2110E912-E87C-4D53-BA89-C500B38E5636}</a:tableStyleId>
              </a:tblPr>
              <a:tblGrid>
                <a:gridCol w="3341175">
                  <a:extLst>
                    <a:ext uri="{9D8B030D-6E8A-4147-A177-3AD203B41FA5}">
                      <a16:colId xmlns:a16="http://schemas.microsoft.com/office/drawing/2014/main" val="20000"/>
                    </a:ext>
                  </a:extLst>
                </a:gridCol>
              </a:tblGrid>
              <a:tr h="370850">
                <a:tc>
                  <a:txBody>
                    <a:bodyPr/>
                    <a:lstStyle/>
                    <a:p>
                      <a:pPr marL="0" lvl="0" indent="0" algn="l" rtl="0">
                        <a:spcBef>
                          <a:spcPts val="0"/>
                        </a:spcBef>
                        <a:spcAft>
                          <a:spcPts val="0"/>
                        </a:spcAft>
                        <a:buNone/>
                      </a:pPr>
                      <a:r>
                        <a:rPr lang="en">
                          <a:latin typeface="Consolas"/>
                          <a:ea typeface="Consolas"/>
                          <a:cs typeface="Consolas"/>
                          <a:sym typeface="Consolas"/>
                        </a:rPr>
                        <a:t>public Enumeration&lt;K&gt; keys()</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TotalTime>
  <Words>6846</Words>
  <Application>Microsoft Office PowerPoint</Application>
  <PresentationFormat>On-screen Show (16:9)</PresentationFormat>
  <Paragraphs>832</Paragraphs>
  <Slides>104</Slides>
  <Notes>103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104</vt:i4>
      </vt:variant>
    </vt:vector>
  </HeadingPairs>
  <TitlesOfParts>
    <vt:vector size="115" baseType="lpstr">
      <vt:lpstr>Roboto</vt:lpstr>
      <vt:lpstr>Consolas</vt:lpstr>
      <vt:lpstr>OpenSans</vt:lpstr>
      <vt:lpstr>var(--font-family-input)</vt:lpstr>
      <vt:lpstr>Calibri</vt:lpstr>
      <vt:lpstr>var(--font-family-text)</vt:lpstr>
      <vt:lpstr>Arial</vt:lpstr>
      <vt:lpstr>inherit</vt:lpstr>
      <vt:lpstr>Cambria Math</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are given a phone book that consists of people's names and their phone number. After that you will be given some person's name as query. For each query, print the phone number of that person. Input Format The first line will have an integer  denoting the number of entries in the phone book. Each entry consists of two lines: a name and the corresponding phone number.  After these, there will be some queries. Each query will contain a person's name. Read the queries until end-of-file. Constraints: A person's name consists of only lower-case English letters and it may be in the format 'first-name last-name' or in the format 'first-name'. Each phone number has exactly 8 digits without any leading zeros. 1&lt;=n&lt;=100000 1&lt;=qurey&lt;=100000 Output Format For each case, print "Not found" if the person has no entry in the phone book. Otherwise, print the person's name and phone number. See sample output for the exact format. To make the problem easier, we provided a portion of the code in the editor. You can either complete that code or write completely on your own.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72</cp:revision>
  <dcterms:modified xsi:type="dcterms:W3CDTF">2019-12-19T05:58:10Z</dcterms:modified>
</cp:coreProperties>
</file>