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80" r:id="rId4"/>
    <p:sldId id="285" r:id="rId5"/>
    <p:sldId id="281" r:id="rId6"/>
    <p:sldId id="286" r:id="rId7"/>
    <p:sldId id="283" r:id="rId8"/>
    <p:sldId id="257" r:id="rId9"/>
    <p:sldId id="262" r:id="rId10"/>
    <p:sldId id="261" r:id="rId11"/>
    <p:sldId id="284" r:id="rId12"/>
    <p:sldId id="263" r:id="rId13"/>
    <p:sldId id="264" r:id="rId14"/>
    <p:sldId id="287" r:id="rId15"/>
    <p:sldId id="288" r:id="rId16"/>
    <p:sldId id="289" r:id="rId17"/>
    <p:sldId id="290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F5CFC-DD36-4B3D-AAD7-81E584208E0F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5A341-BD5D-42B1-948E-7B1F991E22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9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924C67-038F-42F7-920A-51673367D03E}" type="slidenum">
              <a:rPr lang="en-GB"/>
              <a:pPr/>
              <a:t>6</a:t>
            </a:fld>
            <a:endParaRPr lang="en-GB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4D8F6F-18EC-43F3-B296-CF4C97D779DA}" type="slidenum">
              <a:rPr lang="en-GB"/>
              <a:pPr/>
              <a:t>21</a:t>
            </a:fld>
            <a:endParaRPr lang="en-GB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BADFB5-4602-466E-89A2-F15DF0A937F4}" type="slidenum">
              <a:rPr lang="en-GB"/>
              <a:pPr/>
              <a:t>22</a:t>
            </a:fld>
            <a:endParaRPr lang="en-GB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B2D1A1-BBDC-40D1-ADF3-1210EC137C92}" type="slidenum">
              <a:rPr lang="en-GB"/>
              <a:pPr/>
              <a:t>23</a:t>
            </a:fld>
            <a:endParaRPr lang="en-GB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E707F3-EFAE-4065-9348-B2E16ED886B3}" type="slidenum">
              <a:rPr lang="en-GB"/>
              <a:pPr/>
              <a:t>24</a:t>
            </a:fld>
            <a:endParaRPr lang="en-GB"/>
          </a:p>
        </p:txBody>
      </p:sp>
      <p:sp>
        <p:nvSpPr>
          <p:cNvPr id="1146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233B55-7CFA-4C26-A1CC-C7793F02E8E2}" type="slidenum">
              <a:rPr lang="en-GB"/>
              <a:pPr/>
              <a:t>25</a:t>
            </a:fld>
            <a:endParaRPr lang="en-GB"/>
          </a:p>
        </p:txBody>
      </p:sp>
      <p:sp>
        <p:nvSpPr>
          <p:cNvPr id="1157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A91202-6861-4D66-B9E0-9AC63D347141}" type="slidenum">
              <a:rPr lang="en-GB"/>
              <a:pPr/>
              <a:t>8</a:t>
            </a:fld>
            <a:endParaRPr lang="en-GB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717E45-0392-47A9-9ABC-5EF47C7661F7}" type="slidenum">
              <a:rPr lang="en-GB"/>
              <a:pPr/>
              <a:t>9</a:t>
            </a:fld>
            <a:endParaRPr lang="en-GB"/>
          </a:p>
        </p:txBody>
      </p:sp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73BCEE-3A7D-428E-95AC-246AF483EFA5}" type="slidenum">
              <a:rPr lang="en-GB"/>
              <a:pPr/>
              <a:t>10</a:t>
            </a:fld>
            <a:endParaRPr lang="en-GB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EA338B-5F34-4FE2-A5B7-6E900DD29D30}" type="slidenum">
              <a:rPr lang="en-GB"/>
              <a:pPr/>
              <a:t>12</a:t>
            </a:fld>
            <a:endParaRPr lang="en-GB"/>
          </a:p>
        </p:txBody>
      </p:sp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E61CBD-BC59-4F71-A9A6-DB1965FB226F}" type="slidenum">
              <a:rPr lang="en-GB"/>
              <a:pPr/>
              <a:t>13</a:t>
            </a:fld>
            <a:endParaRPr lang="en-GB"/>
          </a:p>
        </p:txBody>
      </p:sp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5A3897-A2EF-4A5C-A764-C67FA90FCD72}" type="slidenum">
              <a:rPr lang="en-GB"/>
              <a:pPr/>
              <a:t>18</a:t>
            </a:fld>
            <a:endParaRPr lang="en-GB"/>
          </a:p>
        </p:txBody>
      </p:sp>
      <p:sp>
        <p:nvSpPr>
          <p:cNvPr id="1075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0236" y="694171"/>
            <a:ext cx="4437529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AB62343-8623-46AD-9810-4D22199EBC31}" type="slidenum">
              <a:rPr lang="en-GB"/>
              <a:pPr/>
              <a:t>19</a:t>
            </a:fld>
            <a:endParaRPr lang="en-GB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0C0EE8-13D7-4411-8ED6-5A6EC6A642D8}" type="slidenum">
              <a:rPr lang="en-GB"/>
              <a:pPr/>
              <a:t>20</a:t>
            </a:fld>
            <a:endParaRPr lang="en-GB"/>
          </a:p>
        </p:txBody>
      </p:sp>
      <p:sp>
        <p:nvSpPr>
          <p:cNvPr id="1105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4"/>
            <a:ext cx="5486681" cy="40336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4FCA-DC26-4248-AEB9-3DA7BEECA63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DDA-66F8-4AC0-8CBC-A8626426F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4FCA-DC26-4248-AEB9-3DA7BEECA63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DDA-66F8-4AC0-8CBC-A8626426F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4FCA-DC26-4248-AEB9-3DA7BEECA63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DDA-66F8-4AC0-8CBC-A8626426F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237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237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2370"/>
          </a:xfrm>
        </p:spPr>
        <p:txBody>
          <a:bodyPr/>
          <a:lstStyle>
            <a:lvl1pPr>
              <a:defRPr/>
            </a:lvl1pPr>
          </a:lstStyle>
          <a:p>
            <a:fld id="{BD0B710D-920B-4042-B329-F66838F2C40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4FCA-DC26-4248-AEB9-3DA7BEECA63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DDA-66F8-4AC0-8CBC-A8626426F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4FCA-DC26-4248-AEB9-3DA7BEECA63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DDA-66F8-4AC0-8CBC-A8626426F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4FCA-DC26-4248-AEB9-3DA7BEECA63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DDA-66F8-4AC0-8CBC-A8626426F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4FCA-DC26-4248-AEB9-3DA7BEECA63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DDA-66F8-4AC0-8CBC-A8626426F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4FCA-DC26-4248-AEB9-3DA7BEECA63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DDA-66F8-4AC0-8CBC-A8626426F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4FCA-DC26-4248-AEB9-3DA7BEECA63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DDA-66F8-4AC0-8CBC-A8626426F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4FCA-DC26-4248-AEB9-3DA7BEECA63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DDA-66F8-4AC0-8CBC-A8626426F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4FCA-DC26-4248-AEB9-3DA7BEECA63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7EDDA-66F8-4AC0-8CBC-A8626426F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4FCA-DC26-4248-AEB9-3DA7BEECA637}" type="datetimeFigureOut">
              <a:rPr lang="en-US" smtClean="0"/>
              <a:pPr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EDDA-66F8-4AC0-8CBC-A8626426FA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 Media elements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73629"/>
            <a:ext cx="82296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HTML5: Audio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8241" y="2482821"/>
            <a:ext cx="7452000" cy="24770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Tag		Description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&lt;canvas&gt;</a:t>
            </a:r>
            <a:r>
              <a:rPr lang="en-US" sz="2000" dirty="0" smtClean="0"/>
              <a:t>		Defines graphic drawing using JavaScript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&lt;</a:t>
            </a:r>
            <a:r>
              <a:rPr lang="en-US" sz="1800" b="1" dirty="0" err="1">
                <a:solidFill>
                  <a:srgbClr val="0070C0"/>
                </a:solidFill>
              </a:rPr>
              <a:t>svg</a:t>
            </a:r>
            <a:r>
              <a:rPr lang="en-US" sz="1800" b="1" dirty="0">
                <a:solidFill>
                  <a:srgbClr val="0070C0"/>
                </a:solidFill>
              </a:rPr>
              <a:t>&gt;	</a:t>
            </a:r>
            <a:r>
              <a:rPr lang="en-US" sz="2000" dirty="0" smtClean="0"/>
              <a:t>	Defines graphic drawing using SVG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714752"/>
            <a:ext cx="33242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89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273629"/>
            <a:ext cx="82296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HTML5: Canvas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822240" y="1657615"/>
            <a:ext cx="7539840" cy="4432785"/>
          </a:xfrm>
          <a:prstGeom prst="rect">
            <a:avLst/>
          </a:prstGeom>
          <a:noFill/>
          <a:ln/>
        </p:spPr>
        <p:txBody>
          <a:bodyPr lIns="0" tIns="0" rIns="0" bIns="0" anchor="ctr">
            <a:normAutofit lnSpcReduction="10000"/>
          </a:bodyPr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 HTML5 canvas element uses JavaScript to draw graphics on a web page.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canvas is a rectangular area, and you control every pixel of it.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 canvas element has several methods for drawing paths, boxes, circles, characters, and adding images.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4"/>
            <a:ext cx="8229600" cy="106427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HTML5: Canvas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714348" y="1643050"/>
            <a:ext cx="7539840" cy="4432785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Adding a canvas element to the HTML5 page.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Specify the id, width, height of the element: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70C0"/>
                </a:solidFill>
              </a:rPr>
              <a:t>&lt;canvas id="</a:t>
            </a:r>
            <a:r>
              <a:rPr lang="en-GB" dirty="0" err="1">
                <a:solidFill>
                  <a:srgbClr val="0070C0"/>
                </a:solidFill>
              </a:rPr>
              <a:t>myCanvas</a:t>
            </a:r>
            <a:r>
              <a:rPr lang="en-GB" dirty="0">
                <a:solidFill>
                  <a:srgbClr val="0070C0"/>
                </a:solidFill>
              </a:rPr>
              <a:t>" width="200" height="100"&gt;&lt;/canvas&gt;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Border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34" y="1714488"/>
            <a:ext cx="5086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To add a border, use the style attribute.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28596" y="2857496"/>
            <a:ext cx="828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&lt;canvas id="</a:t>
            </a:r>
            <a:r>
              <a:rPr lang="en-US" sz="2800" dirty="0" err="1" smtClean="0"/>
              <a:t>myCanvas</a:t>
            </a:r>
            <a:r>
              <a:rPr lang="en-US" sz="2800" dirty="0" smtClean="0"/>
              <a:t>" width="200" height="100" </a:t>
            </a:r>
          </a:p>
          <a:p>
            <a:r>
              <a:rPr lang="en-US" sz="2800" dirty="0" smtClean="0"/>
              <a:t>style="border:1px solid #000000;"&gt;</a:t>
            </a:r>
            <a:br>
              <a:rPr lang="en-US" sz="2800" dirty="0" smtClean="0"/>
            </a:br>
            <a:r>
              <a:rPr lang="en-US" sz="2800" dirty="0" smtClean="0"/>
              <a:t>&lt;/canvas&gt;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286256"/>
            <a:ext cx="25431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a line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5720" y="1357298"/>
            <a:ext cx="75009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 c = </a:t>
            </a:r>
            <a:r>
              <a:rPr lang="en-US" sz="2400" dirty="0" err="1" smtClean="0"/>
              <a:t>document.getElementById</a:t>
            </a:r>
            <a:r>
              <a:rPr lang="en-US" sz="2400" dirty="0" smtClean="0"/>
              <a:t>("</a:t>
            </a:r>
            <a:r>
              <a:rPr lang="en-US" sz="2400" dirty="0" err="1" smtClean="0"/>
              <a:t>myCanvas</a:t>
            </a:r>
            <a:r>
              <a:rPr lang="en-US" sz="2400" dirty="0" smtClean="0"/>
              <a:t>");</a:t>
            </a:r>
            <a:br>
              <a:rPr lang="en-US" sz="2400" dirty="0" smtClean="0"/>
            </a:br>
            <a:r>
              <a:rPr lang="en-US" sz="2400" dirty="0" err="1" smtClean="0"/>
              <a:t>var</a:t>
            </a:r>
            <a:r>
              <a:rPr lang="en-US" sz="2400" dirty="0" smtClean="0"/>
              <a:t> </a:t>
            </a:r>
            <a:r>
              <a:rPr lang="en-US" sz="2400" dirty="0" err="1" smtClean="0"/>
              <a:t>ctx</a:t>
            </a:r>
            <a:r>
              <a:rPr lang="en-US" sz="2400" dirty="0" smtClean="0"/>
              <a:t> = </a:t>
            </a:r>
            <a:r>
              <a:rPr lang="en-US" sz="2400" dirty="0" err="1" smtClean="0"/>
              <a:t>c.getContext</a:t>
            </a:r>
            <a:r>
              <a:rPr lang="en-US" sz="2400" dirty="0" smtClean="0"/>
              <a:t>("2d");</a:t>
            </a:r>
            <a:br>
              <a:rPr lang="en-US" sz="2400" dirty="0" smtClean="0"/>
            </a:br>
            <a:r>
              <a:rPr lang="en-US" sz="2400" dirty="0" err="1" smtClean="0"/>
              <a:t>ctx.moveTo</a:t>
            </a:r>
            <a:r>
              <a:rPr lang="en-US" sz="2400" dirty="0" smtClean="0"/>
              <a:t>(0,0);</a:t>
            </a:r>
            <a:br>
              <a:rPr lang="en-US" sz="2400" dirty="0" smtClean="0"/>
            </a:br>
            <a:r>
              <a:rPr lang="en-US" sz="2400" dirty="0" err="1" smtClean="0"/>
              <a:t>ctx.lineTo</a:t>
            </a:r>
            <a:r>
              <a:rPr lang="en-US" sz="2400" dirty="0" smtClean="0"/>
              <a:t>(200,100);</a:t>
            </a:r>
            <a:br>
              <a:rPr lang="en-US" sz="2400" dirty="0" smtClean="0"/>
            </a:br>
            <a:r>
              <a:rPr lang="en-US" sz="2400" dirty="0" err="1" smtClean="0"/>
              <a:t>ctx.stroke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28596" y="4286256"/>
            <a:ext cx="728667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/>
              <a:t>var</a:t>
            </a:r>
            <a:r>
              <a:rPr lang="en-US" sz="2400" dirty="0" smtClean="0"/>
              <a:t> c = </a:t>
            </a:r>
            <a:r>
              <a:rPr lang="en-US" sz="2400" dirty="0" err="1" smtClean="0"/>
              <a:t>document.getElementById</a:t>
            </a:r>
            <a:r>
              <a:rPr lang="en-US" sz="2400" dirty="0" smtClean="0"/>
              <a:t>("</a:t>
            </a:r>
            <a:r>
              <a:rPr lang="en-US" sz="2400" dirty="0" err="1" smtClean="0"/>
              <a:t>myCanvas</a:t>
            </a:r>
            <a:r>
              <a:rPr lang="en-US" sz="2400" dirty="0" smtClean="0"/>
              <a:t>");</a:t>
            </a:r>
            <a:br>
              <a:rPr lang="en-US" sz="2400" dirty="0" smtClean="0"/>
            </a:br>
            <a:r>
              <a:rPr lang="en-US" sz="2400" dirty="0" err="1" smtClean="0"/>
              <a:t>var</a:t>
            </a:r>
            <a:r>
              <a:rPr lang="en-US" sz="2400" dirty="0" smtClean="0"/>
              <a:t> </a:t>
            </a:r>
            <a:r>
              <a:rPr lang="en-US" sz="2400" dirty="0" err="1" smtClean="0"/>
              <a:t>ctx</a:t>
            </a:r>
            <a:r>
              <a:rPr lang="en-US" sz="2400" dirty="0" smtClean="0"/>
              <a:t> = </a:t>
            </a:r>
            <a:r>
              <a:rPr lang="en-US" sz="2400" dirty="0" err="1" smtClean="0"/>
              <a:t>c.getContext</a:t>
            </a:r>
            <a:r>
              <a:rPr lang="en-US" sz="2400" dirty="0" smtClean="0"/>
              <a:t>("2d");</a:t>
            </a:r>
            <a:br>
              <a:rPr lang="en-US" sz="2400" dirty="0" smtClean="0"/>
            </a:br>
            <a:r>
              <a:rPr lang="en-US" sz="2400" dirty="0" err="1" smtClean="0"/>
              <a:t>ctx.beginPath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>ctx.arc(95,50,40,0,2*</a:t>
            </a:r>
            <a:r>
              <a:rPr lang="en-US" sz="2400" dirty="0" err="1" smtClean="0"/>
              <a:t>Math.PI</a:t>
            </a:r>
            <a:r>
              <a:rPr lang="en-US" sz="2400" dirty="0" smtClean="0"/>
              <a:t>);</a:t>
            </a:r>
            <a:br>
              <a:rPr lang="en-US" sz="2400" dirty="0" smtClean="0"/>
            </a:br>
            <a:r>
              <a:rPr lang="en-US" sz="2400" dirty="0" err="1" smtClean="0"/>
              <a:t>ctx.stroke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14348" y="3143248"/>
            <a:ext cx="8228160" cy="114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Draw a Circle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1214422"/>
            <a:ext cx="25050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4714884"/>
            <a:ext cx="24765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28662" y="1214422"/>
            <a:ext cx="42664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Scalable Vector Graphics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642910" y="2000240"/>
            <a:ext cx="607223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&lt;!DOCTYPE html&gt;</a:t>
            </a:r>
            <a:br>
              <a:rPr lang="en-US" sz="2400" dirty="0" smtClean="0"/>
            </a:br>
            <a:r>
              <a:rPr lang="en-US" sz="2400" dirty="0" smtClean="0"/>
              <a:t>&lt;html&gt;</a:t>
            </a:r>
            <a:br>
              <a:rPr lang="en-US" sz="2400" dirty="0" smtClean="0"/>
            </a:br>
            <a:r>
              <a:rPr lang="en-US" sz="2400" dirty="0" smtClean="0"/>
              <a:t>&lt;body&gt;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dirty="0" err="1" smtClean="0"/>
              <a:t>svg</a:t>
            </a:r>
            <a:r>
              <a:rPr lang="en-US" sz="2400" dirty="0" smtClean="0"/>
              <a:t> width="100" height="100"&gt;</a:t>
            </a:r>
            <a:br>
              <a:rPr lang="en-US" sz="2400" dirty="0" smtClean="0"/>
            </a:br>
            <a:r>
              <a:rPr lang="en-US" sz="2400" dirty="0" smtClean="0"/>
              <a:t>  &lt;circle </a:t>
            </a:r>
            <a:r>
              <a:rPr lang="en-US" sz="2400" dirty="0" err="1" smtClean="0"/>
              <a:t>cx</a:t>
            </a:r>
            <a:r>
              <a:rPr lang="en-US" sz="2400" dirty="0" smtClean="0"/>
              <a:t>="50" cy="50" r="40" stroke="green" stroke-width="4"fill="yellow" /&gt;</a:t>
            </a:r>
            <a:br>
              <a:rPr lang="en-US" sz="2400" dirty="0" smtClean="0"/>
            </a:br>
            <a:r>
              <a:rPr lang="en-US" sz="2400" dirty="0" smtClean="0"/>
              <a:t>&lt;/</a:t>
            </a:r>
            <a:r>
              <a:rPr lang="en-US" sz="2400" dirty="0" err="1" smtClean="0"/>
              <a:t>svg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&lt;/body&gt;</a:t>
            </a:r>
            <a:br>
              <a:rPr lang="en-US" sz="2400" dirty="0" smtClean="0"/>
            </a:br>
            <a:r>
              <a:rPr lang="en-US" sz="2400" dirty="0" smtClean="0"/>
              <a:t>&lt;/html&gt;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3214686"/>
            <a:ext cx="19145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7158" y="642918"/>
            <a:ext cx="907262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&lt;!DOCTYPE html&gt;</a:t>
            </a:r>
          </a:p>
          <a:p>
            <a:r>
              <a:rPr lang="en-US" sz="2000" dirty="0" smtClean="0"/>
              <a:t>&lt;html&gt;</a:t>
            </a:r>
          </a:p>
          <a:p>
            <a:r>
              <a:rPr lang="en-US" sz="2000" dirty="0" smtClean="0"/>
              <a:t>&lt;body&gt;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&lt;h1&gt;My First Google Map&lt;/h1&gt;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&lt;div id="map" style="width:400px;height:400px;"&gt;&lt;/div&gt;</a:t>
            </a:r>
          </a:p>
          <a:p>
            <a:endParaRPr lang="en-US" sz="2000" dirty="0" smtClean="0"/>
          </a:p>
          <a:p>
            <a:r>
              <a:rPr lang="en-US" sz="2000" dirty="0" smtClean="0"/>
              <a:t>&lt;script&gt;</a:t>
            </a:r>
          </a:p>
          <a:p>
            <a:r>
              <a:rPr lang="en-US" sz="2000" dirty="0" smtClean="0"/>
              <a:t>function </a:t>
            </a:r>
            <a:r>
              <a:rPr lang="en-US" sz="2000" dirty="0" err="1" smtClean="0"/>
              <a:t>myMap</a:t>
            </a:r>
            <a:r>
              <a:rPr lang="en-US" sz="2000" dirty="0" smtClean="0"/>
              <a:t>() 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mapOptions</a:t>
            </a:r>
            <a:r>
              <a:rPr lang="en-US" sz="2000" dirty="0" smtClean="0"/>
              <a:t> = {</a:t>
            </a:r>
          </a:p>
          <a:p>
            <a:r>
              <a:rPr lang="en-US" sz="2000" dirty="0" smtClean="0"/>
              <a:t>        center: new </a:t>
            </a:r>
            <a:r>
              <a:rPr lang="en-US" sz="2000" dirty="0" err="1" smtClean="0"/>
              <a:t>google.maps.LatLng</a:t>
            </a:r>
            <a:r>
              <a:rPr lang="en-US" sz="2000" dirty="0" smtClean="0"/>
              <a:t>(51.5, -0.12),</a:t>
            </a:r>
          </a:p>
          <a:p>
            <a:r>
              <a:rPr lang="en-US" sz="2000" dirty="0" smtClean="0"/>
              <a:t>        zoom: 10,</a:t>
            </a:r>
          </a:p>
          <a:p>
            <a:r>
              <a:rPr lang="en-US" sz="2000" dirty="0" smtClean="0"/>
              <a:t>        </a:t>
            </a:r>
            <a:r>
              <a:rPr lang="en-US" sz="2000" dirty="0" err="1" smtClean="0"/>
              <a:t>mapTypeId</a:t>
            </a:r>
            <a:r>
              <a:rPr lang="en-US" sz="2000" dirty="0" smtClean="0"/>
              <a:t>: </a:t>
            </a:r>
            <a:r>
              <a:rPr lang="en-US" sz="2000" dirty="0" err="1" smtClean="0"/>
              <a:t>google.maps.MapTypeId.HYBRID</a:t>
            </a:r>
            <a:endParaRPr lang="en-US" sz="2000" dirty="0" smtClean="0"/>
          </a:p>
          <a:p>
            <a:r>
              <a:rPr lang="en-US" sz="2000" dirty="0" smtClean="0"/>
              <a:t>    }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map = new </a:t>
            </a:r>
            <a:r>
              <a:rPr lang="en-US" sz="2000" dirty="0" err="1" smtClean="0"/>
              <a:t>google.maps.Map</a:t>
            </a:r>
            <a:r>
              <a:rPr lang="en-US" sz="2000" dirty="0" smtClean="0"/>
              <a:t>(</a:t>
            </a:r>
            <a:r>
              <a:rPr lang="en-US" sz="2000" dirty="0" err="1" smtClean="0"/>
              <a:t>document.getElementById</a:t>
            </a:r>
            <a:r>
              <a:rPr lang="en-US" sz="2000" dirty="0" smtClean="0"/>
              <a:t>("map"), </a:t>
            </a:r>
            <a:r>
              <a:rPr lang="en-US" sz="2000" dirty="0" err="1" smtClean="0"/>
              <a:t>mapOptions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&lt;/script&gt;</a:t>
            </a:r>
          </a:p>
          <a:p>
            <a:r>
              <a:rPr lang="en-US" sz="2000" dirty="0" smtClean="0"/>
              <a:t>&lt;/body&gt;</a:t>
            </a:r>
          </a:p>
          <a:p>
            <a:r>
              <a:rPr lang="en-US" sz="2000" dirty="0" smtClean="0"/>
              <a:t>&lt;/html&gt;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4"/>
            <a:ext cx="8229600" cy="106427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HTML5: Input types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822240" y="1656175"/>
            <a:ext cx="7539840" cy="4432785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HTML5 has several new input types for forms.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  </a:t>
            </a:r>
            <a:r>
              <a:rPr lang="en-GB" sz="2500" dirty="0">
                <a:solidFill>
                  <a:srgbClr val="DC2300"/>
                </a:solidFill>
              </a:rPr>
              <a:t>&gt;</a:t>
            </a:r>
            <a:r>
              <a:rPr lang="en-GB" sz="2500" dirty="0"/>
              <a:t> email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  </a:t>
            </a:r>
            <a:r>
              <a:rPr lang="en-GB" sz="2500" dirty="0">
                <a:solidFill>
                  <a:srgbClr val="DC2300"/>
                </a:solidFill>
              </a:rPr>
              <a:t>&gt;</a:t>
            </a:r>
            <a:r>
              <a:rPr lang="en-GB" sz="2500" dirty="0"/>
              <a:t> </a:t>
            </a:r>
            <a:r>
              <a:rPr lang="en-GB" sz="2500" dirty="0" err="1"/>
              <a:t>url</a:t>
            </a: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  </a:t>
            </a:r>
            <a:r>
              <a:rPr lang="en-GB" sz="2500" dirty="0">
                <a:solidFill>
                  <a:srgbClr val="DC2300"/>
                </a:solidFill>
              </a:rPr>
              <a:t>&gt;</a:t>
            </a:r>
            <a:r>
              <a:rPr lang="en-GB" sz="2500" dirty="0"/>
              <a:t> number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  </a:t>
            </a:r>
            <a:r>
              <a:rPr lang="en-GB" sz="2500" dirty="0">
                <a:solidFill>
                  <a:srgbClr val="DC2300"/>
                </a:solidFill>
              </a:rPr>
              <a:t>&gt;</a:t>
            </a:r>
            <a:r>
              <a:rPr lang="en-GB" sz="2500" dirty="0"/>
              <a:t> range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  </a:t>
            </a:r>
            <a:r>
              <a:rPr lang="en-GB" sz="2500" dirty="0">
                <a:solidFill>
                  <a:srgbClr val="DC2300"/>
                </a:solidFill>
              </a:rPr>
              <a:t>&gt;</a:t>
            </a:r>
            <a:r>
              <a:rPr lang="en-GB" sz="2500" dirty="0"/>
              <a:t> date pickers (date, month, week, time,</a:t>
            </a:r>
            <a:br>
              <a:rPr lang="en-GB" sz="2500" dirty="0"/>
            </a:br>
            <a:r>
              <a:rPr lang="en-GB" sz="2500" dirty="0"/>
              <a:t>       </a:t>
            </a:r>
            <a:r>
              <a:rPr lang="en-GB" sz="2500" dirty="0" err="1"/>
              <a:t>datetime</a:t>
            </a:r>
            <a:r>
              <a:rPr lang="en-GB" sz="2500" dirty="0"/>
              <a:t>, </a:t>
            </a:r>
            <a:r>
              <a:rPr lang="en-GB" sz="2500" dirty="0" err="1"/>
              <a:t>datetime</a:t>
            </a:r>
            <a:r>
              <a:rPr lang="en-GB" sz="2500" dirty="0"/>
              <a:t>-local)</a:t>
            </a:r>
            <a:r>
              <a:rPr lang="ar-SA" sz="2500" dirty="0"/>
              <a:t>‏</a:t>
            </a: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  </a:t>
            </a:r>
            <a:r>
              <a:rPr lang="en-GB" sz="2500" dirty="0">
                <a:solidFill>
                  <a:srgbClr val="DC2300"/>
                </a:solidFill>
              </a:rPr>
              <a:t>&gt;</a:t>
            </a:r>
            <a:r>
              <a:rPr lang="en-GB" sz="2500" dirty="0"/>
              <a:t> search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  </a:t>
            </a:r>
            <a:r>
              <a:rPr lang="en-GB" sz="2500" dirty="0">
                <a:solidFill>
                  <a:srgbClr val="DC2300"/>
                </a:solidFill>
              </a:rPr>
              <a:t>&gt;</a:t>
            </a:r>
            <a:r>
              <a:rPr lang="en-GB" sz="2500" dirty="0"/>
              <a:t> </a:t>
            </a:r>
            <a:r>
              <a:rPr lang="en-GB" sz="2500" dirty="0" err="1"/>
              <a:t>color</a:t>
            </a: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4"/>
            <a:ext cx="8229600" cy="106427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HTML5: Input - e-mail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822240" y="1656175"/>
            <a:ext cx="7539840" cy="4432785"/>
          </a:xfrm>
          <a:prstGeom prst="rect">
            <a:avLst/>
          </a:prstGeom>
          <a:noFill/>
          <a:ln/>
        </p:spPr>
        <p:txBody>
          <a:bodyPr lIns="0" tIns="0" rIns="0" bIns="0" anchor="ctr">
            <a:normAutofit/>
          </a:bodyPr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The email type is used for input fields that should contain an e-mail address.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The value of the email field is automatically validated when the form is submitted.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>
                <a:solidFill>
                  <a:srgbClr val="0070C0"/>
                </a:solidFill>
              </a:rPr>
              <a:t>E-mail: &lt;input type="email" name="</a:t>
            </a:r>
            <a:r>
              <a:rPr lang="en-GB" sz="2500" dirty="0" err="1">
                <a:solidFill>
                  <a:srgbClr val="0070C0"/>
                </a:solidFill>
              </a:rPr>
              <a:t>user_email</a:t>
            </a:r>
            <a:r>
              <a:rPr lang="en-GB" sz="2500" dirty="0">
                <a:solidFill>
                  <a:srgbClr val="0070C0"/>
                </a:solidFill>
              </a:rPr>
              <a:t>" /&gt;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New in HTML5?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DOCTYPE declaration for HTML5 is very simple:</a:t>
            </a:r>
          </a:p>
          <a:p>
            <a:pPr lvl="1"/>
            <a:r>
              <a:rPr lang="en-US" sz="1800" b="1" dirty="0" smtClean="0"/>
              <a:t>&lt;!DOCTYPE html&gt;</a:t>
            </a:r>
          </a:p>
          <a:p>
            <a:r>
              <a:rPr lang="en-US" sz="1800" dirty="0" smtClean="0"/>
              <a:t>The character encoding (charset) declaration is also very simple:</a:t>
            </a:r>
          </a:p>
          <a:p>
            <a:pPr lvl="1"/>
            <a:r>
              <a:rPr lang="en-US" sz="1800" b="1" dirty="0"/>
              <a:t>&lt;meta charset="UTF-8</a:t>
            </a:r>
            <a:r>
              <a:rPr lang="en-US" sz="1800" b="1" dirty="0" smtClean="0"/>
              <a:t>"&gt;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11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4"/>
            <a:ext cx="8229600" cy="106427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HTML5: Input - </a:t>
            </a:r>
            <a:r>
              <a:rPr lang="en-GB" dirty="0" err="1"/>
              <a:t>url</a:t>
            </a:r>
            <a:endParaRPr lang="en-GB" dirty="0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822240" y="1656175"/>
            <a:ext cx="7539840" cy="4432785"/>
          </a:xfrm>
          <a:prstGeom prst="rect">
            <a:avLst/>
          </a:prstGeom>
          <a:noFill/>
          <a:ln/>
        </p:spPr>
        <p:txBody>
          <a:bodyPr lIns="0" tIns="0" rIns="0" bIns="0" anchor="ctr">
            <a:normAutofit lnSpcReduction="10000"/>
          </a:bodyPr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The </a:t>
            </a:r>
            <a:r>
              <a:rPr lang="en-GB" sz="2500" dirty="0" err="1"/>
              <a:t>url</a:t>
            </a:r>
            <a:r>
              <a:rPr lang="en-GB" sz="2500" dirty="0"/>
              <a:t> type is used for input fields that should contain a URL address.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The value of the </a:t>
            </a:r>
            <a:r>
              <a:rPr lang="en-GB" sz="2500" dirty="0" err="1"/>
              <a:t>url</a:t>
            </a:r>
            <a:r>
              <a:rPr lang="en-GB" sz="2500" dirty="0"/>
              <a:t> field is automatically validated when the form is submitted.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>
                <a:solidFill>
                  <a:srgbClr val="0070C0"/>
                </a:solidFill>
              </a:rPr>
              <a:t>Homepage: &lt;input type="</a:t>
            </a:r>
            <a:r>
              <a:rPr lang="en-GB" sz="2500" dirty="0" err="1">
                <a:solidFill>
                  <a:srgbClr val="0070C0"/>
                </a:solidFill>
              </a:rPr>
              <a:t>url</a:t>
            </a:r>
            <a:r>
              <a:rPr lang="en-GB" sz="2500" dirty="0">
                <a:solidFill>
                  <a:srgbClr val="0070C0"/>
                </a:solidFill>
              </a:rPr>
              <a:t>" name="</a:t>
            </a:r>
            <a:r>
              <a:rPr lang="en-GB" sz="2500" dirty="0" err="1">
                <a:solidFill>
                  <a:srgbClr val="0070C0"/>
                </a:solidFill>
              </a:rPr>
              <a:t>user_url</a:t>
            </a:r>
            <a:r>
              <a:rPr lang="en-GB" sz="2500" dirty="0">
                <a:solidFill>
                  <a:srgbClr val="0070C0"/>
                </a:solidFill>
              </a:rPr>
              <a:t>" /&gt;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Tip: Safari on the </a:t>
            </a:r>
            <a:r>
              <a:rPr lang="en-GB" sz="2500" dirty="0" err="1"/>
              <a:t>iPhone</a:t>
            </a:r>
            <a:r>
              <a:rPr lang="en-GB" sz="2500" dirty="0"/>
              <a:t> recognizes the </a:t>
            </a:r>
            <a:r>
              <a:rPr lang="en-GB" sz="2500" dirty="0" err="1"/>
              <a:t>url</a:t>
            </a:r>
            <a:r>
              <a:rPr lang="en-GB" sz="2500" dirty="0"/>
              <a:t> input type, and changes the on-screen keyboard to match it (adds .com option).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4"/>
            <a:ext cx="8229600" cy="106427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HTML5: Input - number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822240" y="1476156"/>
            <a:ext cx="7539840" cy="2595152"/>
          </a:xfrm>
          <a:prstGeom prst="rect">
            <a:avLst/>
          </a:prstGeom>
          <a:noFill/>
          <a:ln/>
        </p:spPr>
        <p:txBody>
          <a:bodyPr lIns="0" tIns="0" rIns="0" bIns="0" anchor="ctr">
            <a:normAutofit fontScale="92500" lnSpcReduction="10000"/>
          </a:bodyPr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The number type is used for input fields that should contain a numeric value.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Set restrictions on what numbers are accepted: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>
                <a:solidFill>
                  <a:srgbClr val="0070C0"/>
                </a:solidFill>
              </a:rPr>
              <a:t>Points: &lt;input type="number" name="points" min="1" max="10" /&gt;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760" y="4360778"/>
            <a:ext cx="7417440" cy="164753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4"/>
            <a:ext cx="8229600" cy="106427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HTML5: Input - range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822240" y="1657615"/>
            <a:ext cx="7539840" cy="4432785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The range type is used for input fields that should contain a value from a range of numbers.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The range type is displayed as a slider bar.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You can also set restrictions on what numbers are accepted: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>
                <a:solidFill>
                  <a:srgbClr val="0070C0"/>
                </a:solidFill>
              </a:rPr>
              <a:t>&lt;input type="range" name="points" min="1" max="10" /&gt;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4"/>
            <a:ext cx="8229600" cy="106427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HTML5: Input – date pickers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822240" y="1656175"/>
            <a:ext cx="7539840" cy="4432785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HTML5 has several new input types for selecting date and time: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  </a:t>
            </a:r>
            <a:r>
              <a:rPr lang="en-GB" sz="2500" dirty="0">
                <a:solidFill>
                  <a:srgbClr val="DC2300"/>
                </a:solidFill>
              </a:rPr>
              <a:t>&gt;</a:t>
            </a:r>
            <a:r>
              <a:rPr lang="en-GB" sz="2500" dirty="0"/>
              <a:t> date - Selects date, month and year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  </a:t>
            </a:r>
            <a:r>
              <a:rPr lang="en-GB" sz="2500" dirty="0">
                <a:solidFill>
                  <a:srgbClr val="DC2300"/>
                </a:solidFill>
              </a:rPr>
              <a:t>&gt;</a:t>
            </a:r>
            <a:r>
              <a:rPr lang="en-GB" sz="2500" dirty="0"/>
              <a:t> month - Selects month and year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  </a:t>
            </a:r>
            <a:r>
              <a:rPr lang="en-GB" sz="2500" dirty="0">
                <a:solidFill>
                  <a:srgbClr val="DC2300"/>
                </a:solidFill>
              </a:rPr>
              <a:t>&gt;</a:t>
            </a:r>
            <a:r>
              <a:rPr lang="en-GB" sz="2500" dirty="0"/>
              <a:t> week - Selects week and year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  </a:t>
            </a:r>
            <a:r>
              <a:rPr lang="en-GB" sz="2500" dirty="0">
                <a:solidFill>
                  <a:srgbClr val="DC2300"/>
                </a:solidFill>
              </a:rPr>
              <a:t>&gt;</a:t>
            </a:r>
            <a:r>
              <a:rPr lang="en-GB" sz="2500" dirty="0"/>
              <a:t> time - Selects time (hour and minute)</a:t>
            </a:r>
            <a:r>
              <a:rPr lang="ar-SA" sz="2500" dirty="0"/>
              <a:t>‏</a:t>
            </a: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  </a:t>
            </a:r>
            <a:r>
              <a:rPr lang="en-GB" sz="2500" dirty="0">
                <a:solidFill>
                  <a:srgbClr val="DC2300"/>
                </a:solidFill>
              </a:rPr>
              <a:t>&gt;</a:t>
            </a:r>
            <a:r>
              <a:rPr lang="en-GB" sz="2500" dirty="0"/>
              <a:t> </a:t>
            </a:r>
            <a:r>
              <a:rPr lang="en-GB" sz="2500" dirty="0" err="1"/>
              <a:t>datetime</a:t>
            </a:r>
            <a:r>
              <a:rPr lang="en-GB" sz="2500" dirty="0"/>
              <a:t> - Selects time, date, month and year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  </a:t>
            </a:r>
            <a:r>
              <a:rPr lang="en-GB" sz="2500" dirty="0">
                <a:solidFill>
                  <a:srgbClr val="DC2300"/>
                </a:solidFill>
              </a:rPr>
              <a:t>&gt;</a:t>
            </a:r>
            <a:r>
              <a:rPr lang="en-GB" sz="2500" dirty="0"/>
              <a:t> </a:t>
            </a:r>
            <a:r>
              <a:rPr lang="en-GB" sz="2500" dirty="0" err="1"/>
              <a:t>datetime</a:t>
            </a:r>
            <a:r>
              <a:rPr lang="en-GB" sz="2500" dirty="0"/>
              <a:t>-local - Selects time, date, month and</a:t>
            </a:r>
            <a:br>
              <a:rPr lang="en-GB" sz="2500" dirty="0"/>
            </a:br>
            <a:r>
              <a:rPr lang="en-GB" sz="2500" dirty="0"/>
              <a:t>       year (local time)</a:t>
            </a:r>
            <a:r>
              <a:rPr lang="ar-SA" sz="2500" dirty="0"/>
              <a:t>‏</a:t>
            </a: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5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4"/>
            <a:ext cx="8229600" cy="106427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HTML5: Input - search</a:t>
            </a: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822240" y="1657615"/>
            <a:ext cx="7539840" cy="4432785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 search type is used for search fields like a site search or Google search.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 search field behaves like a regular text field.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4"/>
            <a:ext cx="8229600" cy="106427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HTML5: Input – </a:t>
            </a:r>
            <a:r>
              <a:rPr lang="en-GB" dirty="0" err="1"/>
              <a:t>color</a:t>
            </a:r>
            <a:r>
              <a:rPr lang="en-GB" dirty="0"/>
              <a:t> picker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822240" y="1657615"/>
            <a:ext cx="7539840" cy="4432785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 </a:t>
            </a:r>
            <a:r>
              <a:rPr lang="en-GB" dirty="0" err="1"/>
              <a:t>color</a:t>
            </a:r>
            <a:r>
              <a:rPr lang="en-GB" dirty="0"/>
              <a:t> type is used for input fields that should contain a </a:t>
            </a:r>
            <a:r>
              <a:rPr lang="en-GB" dirty="0" err="1"/>
              <a:t>color</a:t>
            </a:r>
            <a:r>
              <a:rPr lang="en-GB" dirty="0"/>
              <a:t>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This input type will allow you to select a </a:t>
            </a:r>
            <a:r>
              <a:rPr lang="en-GB" dirty="0" err="1"/>
              <a:t>color</a:t>
            </a:r>
            <a:r>
              <a:rPr lang="en-GB" dirty="0"/>
              <a:t> from a </a:t>
            </a:r>
            <a:r>
              <a:rPr lang="en-GB" dirty="0" err="1"/>
              <a:t>color</a:t>
            </a:r>
            <a:r>
              <a:rPr lang="en-GB" dirty="0"/>
              <a:t> picker: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700" dirty="0" err="1">
                <a:solidFill>
                  <a:srgbClr val="0070C0"/>
                </a:solidFill>
              </a:rPr>
              <a:t>Color</a:t>
            </a:r>
            <a:r>
              <a:rPr lang="en-GB" sz="2700" dirty="0">
                <a:solidFill>
                  <a:srgbClr val="0070C0"/>
                </a:solidFill>
              </a:rPr>
              <a:t>: &lt;input type="</a:t>
            </a:r>
            <a:r>
              <a:rPr lang="en-GB" sz="2700" dirty="0" err="1">
                <a:solidFill>
                  <a:srgbClr val="0070C0"/>
                </a:solidFill>
              </a:rPr>
              <a:t>color</a:t>
            </a:r>
            <a:r>
              <a:rPr lang="en-GB" sz="2700" dirty="0">
                <a:solidFill>
                  <a:srgbClr val="0070C0"/>
                </a:solidFill>
              </a:rPr>
              <a:t>" name="</a:t>
            </a:r>
            <a:r>
              <a:rPr lang="en-GB" sz="2700" dirty="0" err="1">
                <a:solidFill>
                  <a:srgbClr val="0070C0"/>
                </a:solidFill>
              </a:rPr>
              <a:t>user_color</a:t>
            </a:r>
            <a:r>
              <a:rPr lang="en-GB" sz="2700" dirty="0">
                <a:solidFill>
                  <a:srgbClr val="0070C0"/>
                </a:solidFill>
              </a:rPr>
              <a:t>" /&gt;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New in HTML5?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HTML5 Example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&lt;!DOCTYPE html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&lt;html&gt;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&lt;head&gt;</a:t>
            </a:r>
          </a:p>
          <a:p>
            <a:pPr marL="914400" lvl="2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&lt;meta</a:t>
            </a:r>
            <a:r>
              <a:rPr lang="en-US" sz="1800" dirty="0" smtClean="0"/>
              <a:t> </a:t>
            </a:r>
            <a:r>
              <a:rPr lang="en-US" sz="1800" dirty="0" smtClean="0">
                <a:solidFill>
                  <a:srgbClr val="FF0000"/>
                </a:solidFill>
              </a:rPr>
              <a:t>charset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7030A0"/>
                </a:solidFill>
              </a:rPr>
              <a:t>"UTF-8"</a:t>
            </a:r>
            <a:r>
              <a:rPr lang="en-US" sz="1800" b="1" dirty="0" smtClean="0">
                <a:solidFill>
                  <a:srgbClr val="0070C0"/>
                </a:solidFill>
              </a:rPr>
              <a:t>&gt;</a:t>
            </a:r>
          </a:p>
          <a:p>
            <a:pPr marL="914400" lvl="2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&lt;title&gt;</a:t>
            </a:r>
            <a:r>
              <a:rPr lang="en-US" sz="1800" i="1" dirty="0" smtClean="0"/>
              <a:t>Title of the document</a:t>
            </a:r>
            <a:r>
              <a:rPr lang="en-US" sz="1800" b="1" dirty="0" smtClean="0">
                <a:solidFill>
                  <a:srgbClr val="0070C0"/>
                </a:solidFill>
              </a:rPr>
              <a:t>&lt;/title&gt;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&lt;/head&gt;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&lt;body&gt;</a:t>
            </a:r>
          </a:p>
          <a:p>
            <a:pPr marL="914400" lvl="2" indent="0">
              <a:buNone/>
            </a:pPr>
            <a:r>
              <a:rPr lang="en-US" sz="1800" i="1" dirty="0" smtClean="0"/>
              <a:t>Content of the document......</a:t>
            </a:r>
          </a:p>
          <a:p>
            <a:pPr marL="457200" lvl="1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&lt;/body&gt;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</a:rPr>
              <a:t>&lt;/html&gt;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8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HTML5 semantic elements are supported in all modern browsers.</a:t>
            </a:r>
          </a:p>
          <a:p>
            <a:r>
              <a:rPr lang="en-US" sz="1800" dirty="0" smtClean="0"/>
              <a:t>In addition, you can "teach" older browsers how to handle "unknown elements".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51" y="1690688"/>
            <a:ext cx="418500" cy="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12" y="1690688"/>
            <a:ext cx="418500" cy="5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457" y="1690688"/>
            <a:ext cx="418500" cy="5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00" y="1690688"/>
            <a:ext cx="378000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958" y="1690688"/>
            <a:ext cx="378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76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HTML5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most interesting new elements are: </a:t>
            </a:r>
          </a:p>
          <a:p>
            <a:endParaRPr lang="en-US" sz="1800" dirty="0" smtClean="0"/>
          </a:p>
          <a:p>
            <a:pPr lvl="1"/>
            <a:r>
              <a:rPr lang="en-US" sz="1800" dirty="0" smtClean="0"/>
              <a:t>New semantic elements like </a:t>
            </a:r>
            <a:endParaRPr lang="en-US" sz="1800" dirty="0"/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&lt;footer&gt;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&lt;article&gt;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smtClean="0"/>
              <a:t>and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&lt;section&gt;</a:t>
            </a:r>
          </a:p>
          <a:p>
            <a:pPr lvl="1"/>
            <a:r>
              <a:rPr lang="en-US" sz="1800" dirty="0" smtClean="0"/>
              <a:t> New form controls like</a:t>
            </a:r>
          </a:p>
          <a:p>
            <a:pPr marL="0" indent="0" algn="ctr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calendar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 smtClean="0"/>
              <a:t> and </a:t>
            </a:r>
            <a:r>
              <a:rPr lang="en-US" sz="20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New graphic elements</a:t>
            </a:r>
          </a:p>
          <a:p>
            <a:pPr marL="0" indent="0" algn="ctr"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svg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smtClean="0"/>
              <a:t>and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&lt;canvas&gt;</a:t>
            </a:r>
          </a:p>
          <a:p>
            <a:pPr lvl="1"/>
            <a:r>
              <a:rPr lang="en-US" sz="1800" dirty="0" smtClean="0"/>
              <a:t>New multimedia elements</a:t>
            </a:r>
          </a:p>
          <a:p>
            <a:pPr marL="0" indent="0" algn="ctr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&lt;audio&gt; </a:t>
            </a:r>
            <a:r>
              <a:rPr lang="en-US" sz="2000" b="1" dirty="0" smtClean="0"/>
              <a:t>and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&lt;video&gt;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5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AutoShape 1"/>
          <p:cNvSpPr>
            <a:spLocks noChangeArrowheads="1"/>
          </p:cNvSpPr>
          <p:nvPr/>
        </p:nvSpPr>
        <p:spPr bwMode="auto">
          <a:xfrm>
            <a:off x="1867681" y="1659055"/>
            <a:ext cx="5296320" cy="4000740"/>
          </a:xfrm>
          <a:prstGeom prst="roundRect">
            <a:avLst>
              <a:gd name="adj" fmla="val 32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0" y="273629"/>
            <a:ext cx="822960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HTML5: What's New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6000" y="1821792"/>
            <a:ext cx="4999680" cy="3686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New HTML5 API's (Application Programming Interfaces)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most interesting new API's are:</a:t>
            </a:r>
          </a:p>
          <a:p>
            <a:pPr lvl="1"/>
            <a:r>
              <a:rPr lang="en-US" sz="1800" dirty="0" smtClean="0"/>
              <a:t>HTML Geolocation</a:t>
            </a:r>
          </a:p>
          <a:p>
            <a:pPr lvl="1"/>
            <a:r>
              <a:rPr lang="en-US" sz="1800" dirty="0" smtClean="0"/>
              <a:t>HTML Drag and Drop</a:t>
            </a:r>
          </a:p>
          <a:p>
            <a:pPr lvl="1"/>
            <a:r>
              <a:rPr lang="en-US" sz="1800" dirty="0" smtClean="0"/>
              <a:t>HTML Local Storage</a:t>
            </a:r>
          </a:p>
          <a:p>
            <a:pPr lvl="1"/>
            <a:r>
              <a:rPr lang="en-US" sz="1800" dirty="0" smtClean="0"/>
              <a:t>HTML Application Cache</a:t>
            </a:r>
          </a:p>
          <a:p>
            <a:pPr lvl="1"/>
            <a:r>
              <a:rPr lang="en-US" sz="1800" dirty="0" smtClean="0"/>
              <a:t>HTML Web Workers</a:t>
            </a:r>
          </a:p>
          <a:p>
            <a:pPr lvl="1"/>
            <a:r>
              <a:rPr lang="en-US" sz="1800" dirty="0" smtClean="0"/>
              <a:t>HTML SSE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1892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4"/>
            <a:ext cx="8229600" cy="106427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HTML5: Video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822240" y="1657615"/>
            <a:ext cx="7539840" cy="4432785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&lt;video width="320" height="240</a:t>
            </a:r>
            <a:r>
              <a:rPr lang="en-GB" sz="2500"/>
              <a:t>" </a:t>
            </a:r>
            <a:r>
              <a:rPr lang="en-GB" sz="2500" smtClean="0"/>
              <a:t>controls </a:t>
            </a:r>
            <a:r>
              <a:rPr lang="en-GB" sz="2500" dirty="0" err="1" smtClean="0"/>
              <a:t>autoplay</a:t>
            </a:r>
            <a:r>
              <a:rPr lang="en-GB" sz="2500" dirty="0" smtClean="0"/>
              <a:t>&gt;</a:t>
            </a:r>
            <a:endParaRPr lang="en-GB" sz="2500" dirty="0"/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&lt;source </a:t>
            </a:r>
            <a:r>
              <a:rPr lang="en-GB" sz="2500" dirty="0" err="1"/>
              <a:t>src</a:t>
            </a:r>
            <a:r>
              <a:rPr lang="en-GB" sz="2500" dirty="0"/>
              <a:t>="movie.ogg" type="video/</a:t>
            </a:r>
            <a:r>
              <a:rPr lang="en-GB" sz="2500" dirty="0" err="1"/>
              <a:t>ogg</a:t>
            </a:r>
            <a:r>
              <a:rPr lang="en-GB" sz="2500" dirty="0"/>
              <a:t>" /&gt;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&lt;source </a:t>
            </a:r>
            <a:r>
              <a:rPr lang="en-GB" sz="2500" dirty="0" err="1"/>
              <a:t>src</a:t>
            </a:r>
            <a:r>
              <a:rPr lang="en-GB" sz="2500" dirty="0"/>
              <a:t>="movie.mp4" type="video/mp4" /&gt;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&lt;source </a:t>
            </a:r>
            <a:r>
              <a:rPr lang="en-GB" sz="2500" dirty="0" err="1"/>
              <a:t>src</a:t>
            </a:r>
            <a:r>
              <a:rPr lang="en-GB" sz="2500" dirty="0"/>
              <a:t>="</a:t>
            </a:r>
            <a:r>
              <a:rPr lang="en-GB" sz="2500" dirty="0" err="1"/>
              <a:t>movie.webm</a:t>
            </a:r>
            <a:r>
              <a:rPr lang="en-GB" sz="2500" dirty="0"/>
              <a:t>" type="video/</a:t>
            </a:r>
            <a:r>
              <a:rPr lang="en-GB" sz="2500" dirty="0" err="1"/>
              <a:t>webm</a:t>
            </a:r>
            <a:r>
              <a:rPr lang="en-GB" sz="2500" dirty="0"/>
              <a:t>" /&gt;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Your browser does not support the video tag.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&lt;/video&gt;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0" y="313954"/>
            <a:ext cx="8229600" cy="1064272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HTML5: Audio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822240" y="1657615"/>
            <a:ext cx="7539840" cy="4432785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&lt;audio controls="controls"&gt;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&lt;source </a:t>
            </a:r>
            <a:r>
              <a:rPr lang="en-GB" sz="2500" dirty="0" err="1"/>
              <a:t>src</a:t>
            </a:r>
            <a:r>
              <a:rPr lang="en-GB" sz="2500" dirty="0"/>
              <a:t>="song.ogg" type="audio/</a:t>
            </a:r>
            <a:r>
              <a:rPr lang="en-GB" sz="2500" dirty="0" err="1"/>
              <a:t>ogg</a:t>
            </a:r>
            <a:r>
              <a:rPr lang="en-GB" sz="2500" dirty="0"/>
              <a:t>" /&gt;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  &lt;source </a:t>
            </a:r>
            <a:r>
              <a:rPr lang="en-GB" sz="2500" dirty="0" err="1"/>
              <a:t>src</a:t>
            </a:r>
            <a:r>
              <a:rPr lang="en-GB" sz="2500" dirty="0"/>
              <a:t>="song.mp3" type="audio/mpeg" /&gt;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Your browser does not support the audio element.</a:t>
            </a:r>
          </a:p>
          <a:p>
            <a:pPr marL="0" indent="0">
              <a:spcAft>
                <a:spcPct val="0"/>
              </a:spcAft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dirty="0"/>
              <a:t>&lt;/audio&gt;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940</Words>
  <Application>Microsoft Office PowerPoint</Application>
  <PresentationFormat>On-screen Show (4:3)</PresentationFormat>
  <Paragraphs>177</Paragraphs>
  <Slides>25</Slides>
  <Notes>14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HTML Media elements</vt:lpstr>
      <vt:lpstr>What is New in HTML5?</vt:lpstr>
      <vt:lpstr>What is New in HTML5?</vt:lpstr>
      <vt:lpstr>Browser Support</vt:lpstr>
      <vt:lpstr>New HTML5 Elements</vt:lpstr>
      <vt:lpstr>HTML5: What's New</vt:lpstr>
      <vt:lpstr>New HTML5 API's (Application Programming Interfaces)</vt:lpstr>
      <vt:lpstr>HTML5: Video</vt:lpstr>
      <vt:lpstr>HTML5: Audio</vt:lpstr>
      <vt:lpstr>HTML5: Audio</vt:lpstr>
      <vt:lpstr>HTML5 Graphics</vt:lpstr>
      <vt:lpstr>HTML5: Canvas</vt:lpstr>
      <vt:lpstr>HTML5: Canvas</vt:lpstr>
      <vt:lpstr>Add Border</vt:lpstr>
      <vt:lpstr>Draw a line</vt:lpstr>
      <vt:lpstr>SVG</vt:lpstr>
      <vt:lpstr>Google Map</vt:lpstr>
      <vt:lpstr>HTML5: Input types</vt:lpstr>
      <vt:lpstr>HTML5: Input - e-mail</vt:lpstr>
      <vt:lpstr>HTML5: Input - url</vt:lpstr>
      <vt:lpstr>HTML5: Input - number</vt:lpstr>
      <vt:lpstr>HTML5: Input - range</vt:lpstr>
      <vt:lpstr>HTML5: Input – date pickers</vt:lpstr>
      <vt:lpstr>HTML5: Input - search</vt:lpstr>
      <vt:lpstr>HTML5: Input – color picker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Windows User</cp:lastModifiedBy>
  <cp:revision>19</cp:revision>
  <dcterms:created xsi:type="dcterms:W3CDTF">2017-07-25T11:39:22Z</dcterms:created>
  <dcterms:modified xsi:type="dcterms:W3CDTF">2019-01-10T06:27:00Z</dcterms:modified>
</cp:coreProperties>
</file>