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59" r:id="rId13"/>
    <p:sldId id="260" r:id="rId14"/>
    <p:sldId id="261" r:id="rId15"/>
    <p:sldId id="262" r:id="rId16"/>
    <p:sldId id="26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283" r:id="rId28"/>
    <p:sldId id="264" r:id="rId29"/>
    <p:sldId id="265" r:id="rId30"/>
    <p:sldId id="266" r:id="rId31"/>
    <p:sldId id="267" r:id="rId32"/>
    <p:sldId id="284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304" r:id="rId48"/>
    <p:sldId id="305" r:id="rId49"/>
    <p:sldId id="306" r:id="rId50"/>
    <p:sldId id="307" r:id="rId51"/>
    <p:sldId id="308" r:id="rId52"/>
    <p:sldId id="309" r:id="rId53"/>
    <p:sldId id="312" r:id="rId54"/>
    <p:sldId id="313" r:id="rId55"/>
    <p:sldId id="310" r:id="rId56"/>
    <p:sldId id="311" r:id="rId57"/>
    <p:sldId id="314" r:id="rId58"/>
    <p:sldId id="315" r:id="rId59"/>
    <p:sldId id="316" r:id="rId60"/>
    <p:sldId id="317" r:id="rId61"/>
    <p:sldId id="318" r:id="rId62"/>
    <p:sldId id="319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9C1AF-D84A-4473-966B-07352140D27E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942DA-499B-4B75-8666-C44F124D9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63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F2C7-9318-4EC4-8A5A-FC38CD1374A5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3CB6-257C-4EEE-8CBF-BE9C4D6F3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F2C7-9318-4EC4-8A5A-FC38CD1374A5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3CB6-257C-4EEE-8CBF-BE9C4D6F3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F2C7-9318-4EC4-8A5A-FC38CD1374A5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3CB6-257C-4EEE-8CBF-BE9C4D6F3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F2C7-9318-4EC4-8A5A-FC38CD1374A5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3CB6-257C-4EEE-8CBF-BE9C4D6F3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F2C7-9318-4EC4-8A5A-FC38CD1374A5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3CB6-257C-4EEE-8CBF-BE9C4D6F3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F2C7-9318-4EC4-8A5A-FC38CD1374A5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3CB6-257C-4EEE-8CBF-BE9C4D6F3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F2C7-9318-4EC4-8A5A-FC38CD1374A5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3CB6-257C-4EEE-8CBF-BE9C4D6F3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F2C7-9318-4EC4-8A5A-FC38CD1374A5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3CB6-257C-4EEE-8CBF-BE9C4D6F3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F2C7-9318-4EC4-8A5A-FC38CD1374A5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3CB6-257C-4EEE-8CBF-BE9C4D6F3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F2C7-9318-4EC4-8A5A-FC38CD1374A5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3CB6-257C-4EEE-8CBF-BE9C4D6F3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F2C7-9318-4EC4-8A5A-FC38CD1374A5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3CB6-257C-4EEE-8CBF-BE9C4D6F3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FF2C7-9318-4EC4-8A5A-FC38CD1374A5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03CB6-257C-4EEE-8CBF-BE9C4D6F3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Dr.G.Malathi</a:t>
            </a:r>
            <a:endParaRPr lang="en-US" dirty="0" smtClean="0"/>
          </a:p>
          <a:p>
            <a:pPr algn="r"/>
            <a:r>
              <a:rPr lang="en-US" dirty="0" smtClean="0"/>
              <a:t>Associate Professor, SCSE</a:t>
            </a:r>
          </a:p>
          <a:p>
            <a:pPr algn="r"/>
            <a:r>
              <a:rPr lang="en-US" dirty="0" smtClean="0"/>
              <a:t>VIT University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Escaping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$result = "This is \"number\""; </a:t>
            </a:r>
            <a:endParaRPr lang="en-US" dirty="0" smtClean="0"/>
          </a:p>
          <a:p>
            <a:r>
              <a:rPr lang="en-US" dirty="0" smtClean="0"/>
              <a:t>print </a:t>
            </a:r>
            <a:r>
              <a:rPr lang="en-US" dirty="0"/>
              <a:t>"$result\n</a:t>
            </a:r>
            <a:r>
              <a:rPr lang="en-US" dirty="0" smtClean="0"/>
              <a:t>";</a:t>
            </a:r>
          </a:p>
          <a:p>
            <a:r>
              <a:rPr lang="en-US" dirty="0" smtClean="0"/>
              <a:t>Output:</a:t>
            </a:r>
          </a:p>
          <a:p>
            <a:r>
              <a:rPr lang="en-US" dirty="0"/>
              <a:t>This is "number"</a:t>
            </a:r>
          </a:p>
        </p:txBody>
      </p:sp>
    </p:spTree>
    <p:extLst>
      <p:ext uri="{BB962C8B-B14F-4D97-AF65-F5344CB8AC3E}">
        <p14:creationId xmlns:p14="http://schemas.microsoft.com/office/powerpoint/2010/main" val="1090483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Identifiers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Perl identifier is a name used to identify a variable, function, class, module, or other </a:t>
            </a:r>
            <a:r>
              <a:rPr lang="en-US" dirty="0" smtClean="0"/>
              <a:t>object.</a:t>
            </a:r>
          </a:p>
          <a:p>
            <a:r>
              <a:rPr lang="en-US" dirty="0"/>
              <a:t>A Perl variable name starts with either $, @ or % followed by zero or more letters, underscores, and digits (0 to 9</a:t>
            </a:r>
            <a:r>
              <a:rPr lang="en-US" dirty="0" smtClean="0"/>
              <a:t>).</a:t>
            </a:r>
          </a:p>
          <a:p>
            <a:r>
              <a:rPr lang="en-US" b="1"/>
              <a:t>case sensitive</a:t>
            </a:r>
            <a:r>
              <a:rPr lang="en-US"/>
              <a:t>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63557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Perl identifier is a name used to identify a variable, function, class, module, or other object. </a:t>
            </a:r>
          </a:p>
          <a:p>
            <a:r>
              <a:rPr lang="en-US" dirty="0" smtClean="0"/>
              <a:t>A Perl variable name starts with either $, @ or % followed by zero or more letters, underscores, and digits (0 to 9).</a:t>
            </a:r>
          </a:p>
          <a:p>
            <a:r>
              <a:rPr lang="en-US" dirty="0" smtClean="0"/>
              <a:t>does not allow punctuation characters such as @, $, and % within identifiers.</a:t>
            </a:r>
          </a:p>
          <a:p>
            <a:r>
              <a:rPr lang="en-US" dirty="0" smtClean="0"/>
              <a:t>Perl is a </a:t>
            </a:r>
            <a:r>
              <a:rPr lang="en-US" b="1" dirty="0" smtClean="0"/>
              <a:t>case sensitive</a:t>
            </a:r>
            <a:r>
              <a:rPr lang="en-US" dirty="0" smtClean="0"/>
              <a:t> programming language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–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Perl is a loosely typed language.</a:t>
            </a:r>
          </a:p>
          <a:p>
            <a:r>
              <a:rPr lang="en-US" dirty="0" smtClean="0"/>
              <a:t>will choose the type based on the context of the data itself.</a:t>
            </a:r>
          </a:p>
          <a:p>
            <a:pPr>
              <a:buNone/>
            </a:pPr>
            <a:r>
              <a:rPr lang="en-US" dirty="0" smtClean="0"/>
              <a:t>Perl has three basic data types:</a:t>
            </a:r>
          </a:p>
          <a:p>
            <a:r>
              <a:rPr lang="en-US" dirty="0" smtClean="0"/>
              <a:t>scalars, </a:t>
            </a:r>
          </a:p>
          <a:p>
            <a:r>
              <a:rPr lang="en-US" dirty="0" smtClean="0"/>
              <a:t>arrays of scalars, </a:t>
            </a:r>
          </a:p>
          <a:p>
            <a:r>
              <a:rPr lang="en-US" dirty="0" smtClean="0"/>
              <a:t>and hashes of scalars, also known as associative arrays.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itchFamily="49" charset="0"/>
                <a:ea typeface="MS Mincho" pitchFamily="49" charset="-128"/>
              </a:rPr>
              <a:t>Scalars are simple variables.</a:t>
            </a:r>
          </a:p>
          <a:p>
            <a:r>
              <a:rPr lang="en-US" dirty="0" smtClean="0">
                <a:latin typeface="Courier New" pitchFamily="49" charset="0"/>
                <a:ea typeface="MS Mincho" pitchFamily="49" charset="-128"/>
              </a:rPr>
              <a:t>If you treat the variable as character then it can store a character. </a:t>
            </a:r>
          </a:p>
          <a:p>
            <a:r>
              <a:rPr lang="en-US" dirty="0" smtClean="0">
                <a:latin typeface="Courier New" pitchFamily="49" charset="0"/>
                <a:ea typeface="MS Mincho" pitchFamily="49" charset="-128"/>
              </a:rPr>
              <a:t>If you treat it as a number it can store one number. </a:t>
            </a:r>
          </a:p>
          <a:p>
            <a:pPr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  <a:ea typeface="MS Mincho" pitchFamily="49" charset="-128"/>
              </a:rPr>
              <a:t>Eg</a:t>
            </a:r>
            <a:r>
              <a:rPr lang="en-US" dirty="0" smtClean="0">
                <a:latin typeface="Courier New" pitchFamily="49" charset="0"/>
                <a:ea typeface="MS Mincho" pitchFamily="49" charset="-128"/>
              </a:rPr>
              <a:t> $name = "betty" ;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  <a:ea typeface="MS Mincho" pitchFamily="49" charset="-128"/>
              </a:rPr>
              <a:t>The value betty is stored in the scalar variable $name.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  <a:ea typeface="MS Mincho" pitchFamily="49" charset="-128"/>
              </a:rPr>
              <a:t>Default values for all variables is </a:t>
            </a:r>
            <a:r>
              <a:rPr lang="en-US" dirty="0" err="1" smtClean="0">
                <a:latin typeface="Courier New" pitchFamily="49" charset="0"/>
                <a:ea typeface="MS Mincho" pitchFamily="49" charset="-128"/>
              </a:rPr>
              <a:t>undef</a:t>
            </a:r>
            <a:r>
              <a:rPr lang="en-US" dirty="0" smtClean="0">
                <a:latin typeface="Courier New" pitchFamily="49" charset="0"/>
                <a:ea typeface="MS Mincho" pitchFamily="49" charset="-128"/>
              </a:rPr>
              <a:t>.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ea typeface="MS Mincho" pitchFamily="49" charset="-128"/>
              </a:rPr>
              <a:t>They are like arrays. It can be considered as a group of scalar variables. </a:t>
            </a:r>
          </a:p>
          <a:p>
            <a:r>
              <a:rPr lang="en-US" dirty="0" smtClean="0">
                <a:latin typeface="Courier New" pitchFamily="49" charset="0"/>
                <a:ea typeface="MS Mincho" pitchFamily="49" charset="-128"/>
              </a:rPr>
              <a:t>They are always preceded by the @symbol.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err="1" smtClean="0">
                <a:latin typeface="Courier New" pitchFamily="49" charset="0"/>
                <a:ea typeface="MS Mincho" pitchFamily="49" charset="-128"/>
              </a:rPr>
              <a:t>Eg</a:t>
            </a:r>
            <a:r>
              <a:rPr lang="en-US" dirty="0" smtClean="0">
                <a:latin typeface="Courier New" pitchFamily="49" charset="0"/>
                <a:ea typeface="MS Mincho" pitchFamily="49" charset="-128"/>
              </a:rPr>
              <a:t> @names = ("</a:t>
            </a:r>
            <a:r>
              <a:rPr lang="en-US" dirty="0" err="1" smtClean="0">
                <a:latin typeface="Courier New" pitchFamily="49" charset="0"/>
                <a:ea typeface="MS Mincho" pitchFamily="49" charset="-128"/>
              </a:rPr>
              <a:t>betty","veronica","tom</a:t>
            </a:r>
            <a:r>
              <a:rPr lang="en-US" dirty="0" smtClean="0">
                <a:latin typeface="Courier New" pitchFamily="49" charset="0"/>
                <a:ea typeface="MS Mincho" pitchFamily="49" charset="-128"/>
              </a:rPr>
              <a:t>");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ea typeface="MS Mincho" pitchFamily="49" charset="-128"/>
              </a:rPr>
              <a:t>Like in C the index starts from 0.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ea typeface="MS Mincho" pitchFamily="49" charset="-128"/>
              </a:rPr>
              <a:t>If you want the second name you should use $names[1] ;</a:t>
            </a:r>
          </a:p>
          <a:p>
            <a:r>
              <a:rPr lang="en-US" dirty="0" smtClean="0">
                <a:latin typeface="Courier New" pitchFamily="49" charset="0"/>
                <a:ea typeface="MS Mincho" pitchFamily="49" charset="-128"/>
              </a:rPr>
              <a:t>$ Followed by the </a:t>
            </a:r>
            <a:r>
              <a:rPr lang="en-US" dirty="0" err="1" smtClean="0">
                <a:latin typeface="Courier New" pitchFamily="49" charset="0"/>
                <a:ea typeface="MS Mincho" pitchFamily="49" charset="-128"/>
              </a:rPr>
              <a:t>listvariable</a:t>
            </a:r>
            <a:r>
              <a:rPr lang="en-US" dirty="0" smtClean="0">
                <a:latin typeface="Courier New" pitchFamily="49" charset="0"/>
                <a:ea typeface="MS Mincho" pitchFamily="49" charset="-128"/>
              </a:rPr>
              <a:t> gives the length of the list variable.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700" dirty="0" err="1" smtClean="0">
                <a:latin typeface="Courier New" pitchFamily="49" charset="0"/>
                <a:ea typeface="MS Mincho" pitchFamily="49" charset="-128"/>
              </a:rPr>
              <a:t>Eg</a:t>
            </a:r>
            <a:r>
              <a:rPr lang="en-US" sz="2700" dirty="0" smtClean="0">
                <a:latin typeface="Courier New" pitchFamily="49" charset="0"/>
                <a:ea typeface="MS Mincho" pitchFamily="49" charset="-128"/>
              </a:rPr>
              <a:t> $names here will give you the value 3.</a:t>
            </a:r>
            <a:endParaRPr lang="en-US" sz="2300" dirty="0" smtClean="0">
              <a:latin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414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73930" indent="-259204" defTabSz="91441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36815" indent="-207363" defTabSz="91441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51541" indent="-207363" defTabSz="91441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66268" indent="-207363" defTabSz="91441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280994" indent="-207363" defTabSz="9144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695720" indent="-207363" defTabSz="9144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10446" indent="-207363" defTabSz="9144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25172" indent="-207363" defTabSz="9144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8A9454-E343-4E37-A369-86DAD3EA4A43}" type="slidenum">
              <a:rPr lang="fr-FR" altLang="en-US"/>
              <a:pPr eaLnBrk="1" hangingPunct="1"/>
              <a:t>17</a:t>
            </a:fld>
            <a:endParaRPr lang="fr-FR" altLang="en-US"/>
          </a:p>
        </p:txBody>
      </p:sp>
      <p:sp>
        <p:nvSpPr>
          <p:cNvPr id="13315" name="Rectangle 1"/>
          <p:cNvSpPr>
            <a:spLocks noGrp="1" noChangeArrowheads="1"/>
          </p:cNvSpPr>
          <p:nvPr>
            <p:ph type="title"/>
          </p:nvPr>
        </p:nvSpPr>
        <p:spPr>
          <a:xfrm>
            <a:off x="1136161" y="279390"/>
            <a:ext cx="7375680" cy="895774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0" algn="l"/>
                <a:tab pos="414726" algn="l"/>
                <a:tab pos="828013" algn="l"/>
                <a:tab pos="1244178" algn="l"/>
                <a:tab pos="1658904" algn="l"/>
                <a:tab pos="2073631" algn="l"/>
                <a:tab pos="2486917" algn="l"/>
                <a:tab pos="2903083" algn="l"/>
                <a:tab pos="3317809" algn="l"/>
                <a:tab pos="3732535" algn="l"/>
                <a:tab pos="4145822" algn="l"/>
                <a:tab pos="4561987" algn="l"/>
                <a:tab pos="4976713" algn="l"/>
                <a:tab pos="5388560" algn="l"/>
                <a:tab pos="5804726" algn="l"/>
                <a:tab pos="6220892" algn="l"/>
                <a:tab pos="6635618" algn="l"/>
                <a:tab pos="7047464" algn="l"/>
                <a:tab pos="7462190" algn="l"/>
                <a:tab pos="7879796" algn="l"/>
                <a:tab pos="8294522" algn="l"/>
              </a:tabLst>
            </a:pPr>
            <a:r>
              <a:rPr lang="en-GB" altLang="en-US" smtClean="0"/>
              <a:t>Types of Variables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0400" y="1634573"/>
            <a:ext cx="7809120" cy="490515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400"/>
              <a:t>Types of variables:</a:t>
            </a:r>
          </a:p>
          <a:p>
            <a:pPr lvl="1"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200"/>
              <a:t>Scalar variables :  $a, $b, $c</a:t>
            </a:r>
          </a:p>
          <a:p>
            <a:pPr lvl="1"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200"/>
              <a:t>Array variables :   @array</a:t>
            </a:r>
          </a:p>
          <a:p>
            <a:pPr lvl="1"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200"/>
              <a:t>Hash variables  :   %hash</a:t>
            </a:r>
          </a:p>
          <a:p>
            <a:pPr lvl="1"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200"/>
              <a:t>File handles : STDIN, STDOUT, STDERR</a:t>
            </a:r>
          </a:p>
          <a:p>
            <a:pPr lvl="1"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endParaRPr lang="en-GB" altLang="en-US" sz="2200"/>
          </a:p>
          <a:p>
            <a:pPr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400"/>
              <a:t>Variables do not need to be declared</a:t>
            </a:r>
          </a:p>
          <a:p>
            <a:pPr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400"/>
              <a:t>Variable type (int, char, ...) is decided at run time </a:t>
            </a:r>
          </a:p>
          <a:p>
            <a:pPr lvl="1"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200" b="1"/>
              <a:t>$a = 5;             # now an integer</a:t>
            </a:r>
          </a:p>
          <a:p>
            <a:pPr lvl="1"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200" b="1"/>
              <a:t>$a = “perl”;       # now a string</a:t>
            </a:r>
            <a:r>
              <a:rPr lang="en-GB" altLang="en-US" b="1" smtClean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34472605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414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73930" indent="-259204" defTabSz="91441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36815" indent="-207363" defTabSz="91441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51541" indent="-207363" defTabSz="91441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66268" indent="-207363" defTabSz="91441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280994" indent="-207363" defTabSz="9144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695720" indent="-207363" defTabSz="9144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10446" indent="-207363" defTabSz="9144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25172" indent="-207363" defTabSz="9144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7D5586-F0AB-4CCF-ADEF-F556C6B1B477}" type="slidenum">
              <a:rPr lang="fr-FR" altLang="en-US"/>
              <a:pPr eaLnBrk="1" hangingPunct="1"/>
              <a:t>18</a:t>
            </a:fld>
            <a:endParaRPr lang="fr-FR" altLang="en-US"/>
          </a:p>
        </p:txBody>
      </p:sp>
      <p:sp>
        <p:nvSpPr>
          <p:cNvPr id="15363" name="Rectangle 1"/>
          <p:cNvSpPr>
            <a:spLocks noGrp="1" noChangeArrowheads="1"/>
          </p:cNvSpPr>
          <p:nvPr>
            <p:ph type="title"/>
          </p:nvPr>
        </p:nvSpPr>
        <p:spPr>
          <a:xfrm>
            <a:off x="1320480" y="280830"/>
            <a:ext cx="6962400" cy="100090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0" algn="l"/>
                <a:tab pos="414726" algn="l"/>
                <a:tab pos="828013" algn="l"/>
                <a:tab pos="1244178" algn="l"/>
                <a:tab pos="1658904" algn="l"/>
                <a:tab pos="2073631" algn="l"/>
                <a:tab pos="2486917" algn="l"/>
                <a:tab pos="2903083" algn="l"/>
                <a:tab pos="3317809" algn="l"/>
                <a:tab pos="3732535" algn="l"/>
                <a:tab pos="4145822" algn="l"/>
                <a:tab pos="4561987" algn="l"/>
                <a:tab pos="4976713" algn="l"/>
                <a:tab pos="5388560" algn="l"/>
                <a:tab pos="5804726" algn="l"/>
                <a:tab pos="6220892" algn="l"/>
                <a:tab pos="6635618" algn="l"/>
                <a:tab pos="7047464" algn="l"/>
                <a:tab pos="7462190" algn="l"/>
                <a:tab pos="7879796" algn="l"/>
                <a:tab pos="8294522" algn="l"/>
              </a:tabLst>
            </a:pPr>
            <a:r>
              <a:rPr lang="en-GB" altLang="en-US" smtClean="0"/>
              <a:t>Equality Operators for Strings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961" y="1561124"/>
            <a:ext cx="7807680" cy="4320454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400"/>
              <a:t>Equality/ Inequality : eq and ne</a:t>
            </a:r>
          </a:p>
          <a:p>
            <a:pPr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endParaRPr lang="en-GB" altLang="en-US" sz="2400"/>
          </a:p>
          <a:p>
            <a:pPr lvl="1">
              <a:buNone/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mtClean="0"/>
              <a:t>$language = “Perl”;</a:t>
            </a:r>
          </a:p>
          <a:p>
            <a:pPr lvl="1">
              <a:buNone/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mtClean="0"/>
              <a:t>if ($language == “Perl”) ...	# Wrong!</a:t>
            </a:r>
          </a:p>
          <a:p>
            <a:pPr lvl="1">
              <a:buNone/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mtClean="0"/>
              <a:t>if ($language</a:t>
            </a:r>
            <a:r>
              <a:rPr lang="en-GB" altLang="en-US" b="1" smtClean="0"/>
              <a:t> eq </a:t>
            </a:r>
            <a:r>
              <a:rPr lang="en-GB" altLang="en-US" smtClean="0"/>
              <a:t>“Perl”) ...	#Correct</a:t>
            </a:r>
          </a:p>
          <a:p>
            <a:pPr lvl="1">
              <a:buNone/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endParaRPr lang="en-GB" altLang="en-US" smtClean="0"/>
          </a:p>
          <a:p>
            <a:pPr lvl="1"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mtClean="0"/>
              <a:t>Use eq / ne rather than == / != for strings</a:t>
            </a:r>
          </a:p>
        </p:txBody>
      </p:sp>
    </p:spTree>
    <p:extLst>
      <p:ext uri="{BB962C8B-B14F-4D97-AF65-F5344CB8AC3E}">
        <p14:creationId xmlns:p14="http://schemas.microsoft.com/office/powerpoint/2010/main" val="374809009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414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73930" indent="-259204" defTabSz="91441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36815" indent="-207363" defTabSz="91441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51541" indent="-207363" defTabSz="91441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66268" indent="-207363" defTabSz="91441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280994" indent="-207363" defTabSz="9144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695720" indent="-207363" defTabSz="9144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10446" indent="-207363" defTabSz="9144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25172" indent="-207363" defTabSz="9144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D1890A5-AE01-49D5-A79A-8FF0C6F68B86}" type="slidenum">
              <a:rPr lang="fr-FR" altLang="en-US"/>
              <a:pPr eaLnBrk="1" hangingPunct="1"/>
              <a:t>19</a:t>
            </a:fld>
            <a:endParaRPr lang="fr-FR" altLang="en-US"/>
          </a:p>
        </p:txBody>
      </p:sp>
      <p:sp>
        <p:nvSpPr>
          <p:cNvPr id="16387" name="Rectangle 1"/>
          <p:cNvSpPr>
            <a:spLocks noGrp="1" noChangeArrowheads="1"/>
          </p:cNvSpPr>
          <p:nvPr>
            <p:ph type="title"/>
          </p:nvPr>
        </p:nvSpPr>
        <p:spPr>
          <a:xfrm>
            <a:off x="1128960" y="319714"/>
            <a:ext cx="7372800" cy="1038349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0" algn="l"/>
                <a:tab pos="414726" algn="l"/>
                <a:tab pos="828013" algn="l"/>
                <a:tab pos="1244178" algn="l"/>
                <a:tab pos="1658904" algn="l"/>
                <a:tab pos="2073631" algn="l"/>
                <a:tab pos="2486917" algn="l"/>
                <a:tab pos="2903083" algn="l"/>
                <a:tab pos="3317809" algn="l"/>
                <a:tab pos="3732535" algn="l"/>
                <a:tab pos="4145822" algn="l"/>
                <a:tab pos="4561987" algn="l"/>
                <a:tab pos="4976713" algn="l"/>
                <a:tab pos="5388560" algn="l"/>
                <a:tab pos="5804726" algn="l"/>
                <a:tab pos="6220892" algn="l"/>
                <a:tab pos="6635618" algn="l"/>
                <a:tab pos="7047464" algn="l"/>
                <a:tab pos="7462190" algn="l"/>
                <a:tab pos="7879796" algn="l"/>
                <a:tab pos="8294522" algn="l"/>
              </a:tabLst>
            </a:pPr>
            <a:r>
              <a:rPr lang="en-GB" altLang="en-US" smtClean="0"/>
              <a:t>Relational Operators for Strings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281" y="1700819"/>
            <a:ext cx="7807680" cy="4470229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400"/>
              <a:t>Greater than</a:t>
            </a:r>
          </a:p>
          <a:p>
            <a:pPr lvl="1"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mtClean="0"/>
              <a:t>Numeric :   </a:t>
            </a:r>
            <a:r>
              <a:rPr lang="en-GB" altLang="en-US" b="1" smtClean="0">
                <a:solidFill>
                  <a:srgbClr val="3399FF"/>
                </a:solidFill>
              </a:rPr>
              <a:t>&gt;</a:t>
            </a:r>
            <a:r>
              <a:rPr lang="en-GB" altLang="en-US" smtClean="0"/>
              <a:t>				String :  </a:t>
            </a:r>
            <a:r>
              <a:rPr lang="en-GB" altLang="en-US" b="1" smtClean="0">
                <a:solidFill>
                  <a:srgbClr val="3399FF"/>
                </a:solidFill>
              </a:rPr>
              <a:t>gt</a:t>
            </a:r>
          </a:p>
          <a:p>
            <a:pPr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400"/>
              <a:t>Greater than or equal to</a:t>
            </a:r>
          </a:p>
          <a:p>
            <a:pPr lvl="1"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mtClean="0"/>
              <a:t>Numeric :  </a:t>
            </a:r>
            <a:r>
              <a:rPr lang="en-GB" altLang="en-US" b="1" smtClean="0">
                <a:solidFill>
                  <a:srgbClr val="3399FF"/>
                </a:solidFill>
              </a:rPr>
              <a:t>&gt;=</a:t>
            </a:r>
            <a:r>
              <a:rPr lang="en-GB" altLang="en-US" smtClean="0"/>
              <a:t>				String : </a:t>
            </a:r>
            <a:r>
              <a:rPr lang="en-GB" altLang="en-US" b="1" smtClean="0">
                <a:solidFill>
                  <a:srgbClr val="3399FF"/>
                </a:solidFill>
              </a:rPr>
              <a:t>ge</a:t>
            </a:r>
          </a:p>
          <a:p>
            <a:pPr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400"/>
              <a:t>Less than</a:t>
            </a:r>
          </a:p>
          <a:p>
            <a:pPr lvl="1"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mtClean="0"/>
              <a:t>Numeric :  </a:t>
            </a:r>
            <a:r>
              <a:rPr lang="en-GB" altLang="en-US" b="1" smtClean="0">
                <a:solidFill>
                  <a:srgbClr val="3399FF"/>
                </a:solidFill>
              </a:rPr>
              <a:t>&lt;</a:t>
            </a:r>
            <a:r>
              <a:rPr lang="en-GB" altLang="en-US" smtClean="0"/>
              <a:t>				String : </a:t>
            </a:r>
            <a:r>
              <a:rPr lang="en-GB" altLang="en-US" b="1" smtClean="0">
                <a:solidFill>
                  <a:srgbClr val="3399FF"/>
                </a:solidFill>
              </a:rPr>
              <a:t>lt</a:t>
            </a:r>
          </a:p>
          <a:p>
            <a:pPr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400"/>
              <a:t>Less than or equal to</a:t>
            </a:r>
          </a:p>
          <a:p>
            <a:pPr lvl="1"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mtClean="0"/>
              <a:t>Numeric :  </a:t>
            </a:r>
            <a:r>
              <a:rPr lang="en-GB" altLang="en-US" b="1" smtClean="0">
                <a:solidFill>
                  <a:srgbClr val="3399FF"/>
                </a:solidFill>
              </a:rPr>
              <a:t>&lt;=</a:t>
            </a:r>
            <a:r>
              <a:rPr lang="en-GB" altLang="en-US" smtClean="0"/>
              <a:t>				String : </a:t>
            </a:r>
            <a:r>
              <a:rPr lang="en-GB" altLang="en-US" b="1" smtClean="0">
                <a:solidFill>
                  <a:srgbClr val="3399FF"/>
                </a:solidFill>
              </a:rPr>
              <a:t>le</a:t>
            </a:r>
          </a:p>
        </p:txBody>
      </p:sp>
    </p:spTree>
    <p:extLst>
      <p:ext uri="{BB962C8B-B14F-4D97-AF65-F5344CB8AC3E}">
        <p14:creationId xmlns:p14="http://schemas.microsoft.com/office/powerpoint/2010/main" val="6727151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PERL (</a:t>
            </a:r>
            <a:r>
              <a:rPr lang="en-US" b="1" dirty="0" smtClean="0"/>
              <a:t>Practical Extraction and Report Language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Perl is a general-purpose programming language.</a:t>
            </a:r>
          </a:p>
          <a:p>
            <a:r>
              <a:rPr lang="en-US" dirty="0" smtClean="0"/>
              <a:t>Developed for text manipulation.</a:t>
            </a:r>
          </a:p>
          <a:p>
            <a:r>
              <a:rPr lang="en-US" dirty="0" smtClean="0"/>
              <a:t>A Perl script can be created inside of any normal simple-text editor program.</a:t>
            </a:r>
          </a:p>
          <a:p>
            <a:r>
              <a:rPr lang="en-US" dirty="0" smtClean="0"/>
              <a:t>a Perl file must be saved with a .pl or .PL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414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73930" indent="-259204" defTabSz="91441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36815" indent="-207363" defTabSz="91441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51541" indent="-207363" defTabSz="91441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66268" indent="-207363" defTabSz="91441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280994" indent="-207363" defTabSz="9144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695720" indent="-207363" defTabSz="9144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10446" indent="-207363" defTabSz="9144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25172" indent="-207363" defTabSz="9144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4915E56-A7C2-436C-96BF-A921AB61004D}" type="slidenum">
              <a:rPr lang="fr-FR" altLang="en-US"/>
              <a:pPr eaLnBrk="1" hangingPunct="1"/>
              <a:t>20</a:t>
            </a:fld>
            <a:endParaRPr lang="fr-FR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 Functions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Convert to upper case</a:t>
            </a:r>
          </a:p>
          <a:p>
            <a:pPr lvl="1" eaLnBrk="1" hangingPunct="1"/>
            <a:r>
              <a:rPr lang="en-US" altLang="en-US" b="1" smtClean="0"/>
              <a:t>$name = uc($name);</a:t>
            </a:r>
          </a:p>
          <a:p>
            <a:pPr eaLnBrk="1" hangingPunct="1"/>
            <a:r>
              <a:rPr lang="en-US" altLang="en-US" sz="2400"/>
              <a:t>Convert only the first char to upper case</a:t>
            </a:r>
          </a:p>
          <a:p>
            <a:pPr lvl="1" eaLnBrk="1" hangingPunct="1"/>
            <a:r>
              <a:rPr lang="en-US" altLang="en-US" b="1" smtClean="0"/>
              <a:t>$name = ucfirst($name);</a:t>
            </a:r>
          </a:p>
          <a:p>
            <a:pPr eaLnBrk="1" hangingPunct="1"/>
            <a:endParaRPr lang="en-US" altLang="en-US" sz="2400" b="1"/>
          </a:p>
          <a:p>
            <a:pPr eaLnBrk="1" hangingPunct="1"/>
            <a:r>
              <a:rPr lang="en-US" altLang="en-US" sz="2400"/>
              <a:t>Convert to lower case</a:t>
            </a:r>
          </a:p>
          <a:p>
            <a:pPr lvl="1" eaLnBrk="1" hangingPunct="1"/>
            <a:r>
              <a:rPr lang="en-US" altLang="en-US" b="1" smtClean="0"/>
              <a:t>$name = lc($name);</a:t>
            </a:r>
          </a:p>
          <a:p>
            <a:pPr eaLnBrk="1" hangingPunct="1"/>
            <a:r>
              <a:rPr lang="en-US" altLang="en-US" sz="2400"/>
              <a:t>Convert only the first char to lower case</a:t>
            </a:r>
          </a:p>
          <a:p>
            <a:pPr lvl="1" eaLnBrk="1" hangingPunct="1"/>
            <a:r>
              <a:rPr lang="en-US" altLang="en-US" b="1" smtClean="0"/>
              <a:t>$name = lcfirst($name);</a:t>
            </a:r>
          </a:p>
          <a:p>
            <a:pPr lvl="1" eaLnBrk="1" hangingPunct="1"/>
            <a:endParaRPr lang="en-US" altLang="en-US" b="1" smtClean="0"/>
          </a:p>
          <a:p>
            <a:pPr eaLnBrk="1" hangingPunct="1"/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275125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414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73930" indent="-259204" defTabSz="91441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36815" indent="-207363" defTabSz="91441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51541" indent="-207363" defTabSz="91441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66268" indent="-207363" defTabSz="91441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280994" indent="-207363" defTabSz="9144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695720" indent="-207363" defTabSz="9144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10446" indent="-207363" defTabSz="9144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25172" indent="-207363" defTabSz="9144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0839D1E-DAA6-493A-A56B-5A28991DAAD4}" type="slidenum">
              <a:rPr lang="fr-FR" altLang="en-US"/>
              <a:pPr eaLnBrk="1" hangingPunct="1"/>
              <a:t>21</a:t>
            </a:fld>
            <a:endParaRPr lang="fr-FR" altLang="en-US"/>
          </a:p>
        </p:txBody>
      </p:sp>
      <p:sp>
        <p:nvSpPr>
          <p:cNvPr id="24579" name="Rectangle 1"/>
          <p:cNvSpPr>
            <a:spLocks noGrp="1" noChangeArrowheads="1"/>
          </p:cNvSpPr>
          <p:nvPr>
            <p:ph type="title"/>
          </p:nvPr>
        </p:nvSpPr>
        <p:spPr>
          <a:xfrm>
            <a:off x="1128961" y="279390"/>
            <a:ext cx="7359840" cy="100090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0" algn="l"/>
                <a:tab pos="414726" algn="l"/>
                <a:tab pos="828013" algn="l"/>
                <a:tab pos="1244178" algn="l"/>
                <a:tab pos="1658904" algn="l"/>
                <a:tab pos="2073631" algn="l"/>
                <a:tab pos="2486917" algn="l"/>
                <a:tab pos="2903083" algn="l"/>
                <a:tab pos="3317809" algn="l"/>
                <a:tab pos="3732535" algn="l"/>
                <a:tab pos="4145822" algn="l"/>
                <a:tab pos="4561987" algn="l"/>
                <a:tab pos="4976713" algn="l"/>
                <a:tab pos="5388560" algn="l"/>
                <a:tab pos="5804726" algn="l"/>
                <a:tab pos="6220892" algn="l"/>
                <a:tab pos="6635618" algn="l"/>
                <a:tab pos="7047464" algn="l"/>
                <a:tab pos="7462190" algn="l"/>
                <a:tab pos="7879796" algn="l"/>
                <a:tab pos="8294522" algn="l"/>
              </a:tabLst>
            </a:pPr>
            <a:r>
              <a:rPr lang="en-GB" altLang="en-US" smtClean="0"/>
              <a:t>If ... else ... statements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2640" y="1155002"/>
            <a:ext cx="7809120" cy="5705879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endParaRPr lang="en-GB" altLang="en-US" sz="2400"/>
          </a:p>
          <a:p>
            <a:pPr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endParaRPr lang="en-GB" altLang="en-US" sz="2400"/>
          </a:p>
          <a:p>
            <a:pPr lvl="1">
              <a:buNone/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200" b="1"/>
              <a:t>if ( $weather eq “Rain” ) </a:t>
            </a:r>
          </a:p>
          <a:p>
            <a:pPr lvl="1">
              <a:buNone/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200" b="1"/>
              <a:t>	{ </a:t>
            </a:r>
          </a:p>
          <a:p>
            <a:pPr lvl="1">
              <a:buNone/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200" b="1"/>
              <a:t>    print “Umbrella!\n”; </a:t>
            </a:r>
          </a:p>
          <a:p>
            <a:pPr lvl="1">
              <a:buNone/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200" b="1"/>
              <a:t>	}</a:t>
            </a:r>
          </a:p>
          <a:p>
            <a:pPr lvl="1">
              <a:buNone/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200" b="1"/>
              <a:t>elsif ( $weather eq “Sun” ) {</a:t>
            </a:r>
          </a:p>
          <a:p>
            <a:pPr lvl="1">
              <a:buNone/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200" b="1"/>
              <a:t>    print “Sunglasses!\n”;</a:t>
            </a:r>
          </a:p>
          <a:p>
            <a:pPr lvl="1">
              <a:buNone/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200" b="1"/>
              <a:t>}</a:t>
            </a:r>
          </a:p>
          <a:p>
            <a:pPr lvl="1">
              <a:buNone/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200" b="1"/>
              <a:t>else {</a:t>
            </a:r>
          </a:p>
          <a:p>
            <a:pPr lvl="1">
              <a:buNone/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200" b="1"/>
              <a:t>    print “Anti Radiation Armor!\n”;</a:t>
            </a:r>
          </a:p>
          <a:p>
            <a:pPr lvl="1">
              <a:buNone/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200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97434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414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73930" indent="-259204" defTabSz="91441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36815" indent="-207363" defTabSz="91441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51541" indent="-207363" defTabSz="91441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66268" indent="-207363" defTabSz="91441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280994" indent="-207363" defTabSz="9144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695720" indent="-207363" defTabSz="9144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10446" indent="-207363" defTabSz="9144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25172" indent="-207363" defTabSz="9144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3695F2-404E-42AD-ABA3-6509E5D95D10}" type="slidenum">
              <a:rPr lang="fr-FR" altLang="en-US"/>
              <a:pPr eaLnBrk="1" hangingPunct="1"/>
              <a:t>22</a:t>
            </a:fld>
            <a:endParaRPr lang="fr-FR" altLang="en-US"/>
          </a:p>
        </p:txBody>
      </p:sp>
      <p:sp>
        <p:nvSpPr>
          <p:cNvPr id="25603" name="Rectangle 1"/>
          <p:cNvSpPr>
            <a:spLocks noGrp="1" noChangeArrowheads="1"/>
          </p:cNvSpPr>
          <p:nvPr>
            <p:ph type="title"/>
          </p:nvPr>
        </p:nvSpPr>
        <p:spPr>
          <a:xfrm>
            <a:off x="1116000" y="300992"/>
            <a:ext cx="7372800" cy="946179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0" algn="l"/>
                <a:tab pos="414726" algn="l"/>
                <a:tab pos="828013" algn="l"/>
                <a:tab pos="1244178" algn="l"/>
                <a:tab pos="1658904" algn="l"/>
                <a:tab pos="2073631" algn="l"/>
                <a:tab pos="2486917" algn="l"/>
                <a:tab pos="2903083" algn="l"/>
                <a:tab pos="3317809" algn="l"/>
                <a:tab pos="3732535" algn="l"/>
                <a:tab pos="4145822" algn="l"/>
                <a:tab pos="4561987" algn="l"/>
                <a:tab pos="4976713" algn="l"/>
                <a:tab pos="5388560" algn="l"/>
                <a:tab pos="5804726" algn="l"/>
                <a:tab pos="6220892" algn="l"/>
                <a:tab pos="6635618" algn="l"/>
                <a:tab pos="7047464" algn="l"/>
                <a:tab pos="7462190" algn="l"/>
                <a:tab pos="7879796" algn="l"/>
                <a:tab pos="8294522" algn="l"/>
              </a:tabLst>
            </a:pPr>
            <a:r>
              <a:rPr lang="en-GB" altLang="en-US" smtClean="0"/>
              <a:t>Unless ... else Statements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0880" y="1692179"/>
            <a:ext cx="7807680" cy="4709294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400"/>
              <a:t>Unless Statements are the opposite of if ... else statements. </a:t>
            </a:r>
          </a:p>
          <a:p>
            <a:pPr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endParaRPr lang="en-GB" altLang="en-US" sz="2400"/>
          </a:p>
          <a:p>
            <a:pPr lvl="1">
              <a:buNone/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200" b="1"/>
              <a:t>unless ($weather eq “Rain”) {</a:t>
            </a:r>
          </a:p>
          <a:p>
            <a:pPr lvl="1">
              <a:buNone/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200" b="1"/>
              <a:t>        print “Dress as you wish!\n”;</a:t>
            </a:r>
          </a:p>
          <a:p>
            <a:pPr lvl="1">
              <a:buNone/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200" b="1"/>
              <a:t>}</a:t>
            </a:r>
          </a:p>
          <a:p>
            <a:pPr lvl="1">
              <a:buNone/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200" b="1"/>
              <a:t>else {</a:t>
            </a:r>
          </a:p>
          <a:p>
            <a:pPr lvl="1">
              <a:buNone/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200" b="1"/>
              <a:t>        print “Umbrella!\n”;</a:t>
            </a:r>
          </a:p>
          <a:p>
            <a:pPr lvl="1">
              <a:buNone/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200" b="1"/>
              <a:t>}</a:t>
            </a:r>
          </a:p>
          <a:p>
            <a:pPr lvl="1">
              <a:buNone/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endParaRPr lang="en-GB" altLang="en-US" sz="2200" b="1"/>
          </a:p>
          <a:p>
            <a:pPr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400"/>
              <a:t>And again remember the braces are required!</a:t>
            </a:r>
          </a:p>
        </p:txBody>
      </p:sp>
    </p:spTree>
    <p:extLst>
      <p:ext uri="{BB962C8B-B14F-4D97-AF65-F5344CB8AC3E}">
        <p14:creationId xmlns:p14="http://schemas.microsoft.com/office/powerpoint/2010/main" val="38678086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414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73930" indent="-259204" defTabSz="91441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36815" indent="-207363" defTabSz="91441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51541" indent="-207363" defTabSz="91441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66268" indent="-207363" defTabSz="91441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280994" indent="-207363" defTabSz="9144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695720" indent="-207363" defTabSz="9144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10446" indent="-207363" defTabSz="9144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25172" indent="-207363" defTabSz="9144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36D6087-14B6-4F8B-A695-26121F342B8D}" type="slidenum">
              <a:rPr lang="fr-FR" altLang="en-US"/>
              <a:pPr eaLnBrk="1" hangingPunct="1"/>
              <a:t>23</a:t>
            </a:fld>
            <a:endParaRPr lang="fr-FR" altLang="en-US"/>
          </a:p>
        </p:txBody>
      </p:sp>
      <p:sp>
        <p:nvSpPr>
          <p:cNvPr id="26627" name="Rectangle 1"/>
          <p:cNvSpPr>
            <a:spLocks noGrp="1" noChangeArrowheads="1"/>
          </p:cNvSpPr>
          <p:nvPr>
            <p:ph type="title"/>
          </p:nvPr>
        </p:nvSpPr>
        <p:spPr>
          <a:xfrm>
            <a:off x="1153440" y="292352"/>
            <a:ext cx="7372800" cy="947619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0" algn="l"/>
                <a:tab pos="414726" algn="l"/>
                <a:tab pos="828013" algn="l"/>
                <a:tab pos="1244178" algn="l"/>
                <a:tab pos="1658904" algn="l"/>
                <a:tab pos="2073631" algn="l"/>
                <a:tab pos="2486917" algn="l"/>
                <a:tab pos="2903083" algn="l"/>
                <a:tab pos="3317809" algn="l"/>
                <a:tab pos="3732535" algn="l"/>
                <a:tab pos="4145822" algn="l"/>
                <a:tab pos="4561987" algn="l"/>
                <a:tab pos="4976713" algn="l"/>
                <a:tab pos="5388560" algn="l"/>
                <a:tab pos="5804726" algn="l"/>
                <a:tab pos="6220892" algn="l"/>
                <a:tab pos="6635618" algn="l"/>
                <a:tab pos="7047464" algn="l"/>
                <a:tab pos="7462190" algn="l"/>
                <a:tab pos="7879796" algn="l"/>
                <a:tab pos="8294522" algn="l"/>
              </a:tabLst>
            </a:pPr>
            <a:r>
              <a:rPr lang="en-GB" altLang="en-US" smtClean="0"/>
              <a:t>While Loop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1200" y="1464634"/>
            <a:ext cx="7807680" cy="4320454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400"/>
              <a:t>Example :</a:t>
            </a:r>
          </a:p>
          <a:p>
            <a:pPr lvl="1">
              <a:buNone/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200" b="1"/>
              <a:t>$i = 0;</a:t>
            </a:r>
          </a:p>
          <a:p>
            <a:pPr lvl="1">
              <a:buNone/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200" b="1"/>
              <a:t>while ( $i &lt;= 1000 )</a:t>
            </a:r>
            <a:br>
              <a:rPr lang="en-GB" altLang="en-US" sz="2200" b="1"/>
            </a:br>
            <a:r>
              <a:rPr lang="en-GB" altLang="en-US" sz="2200" b="1"/>
              <a:t> {</a:t>
            </a:r>
          </a:p>
          <a:p>
            <a:pPr lvl="1">
              <a:buNone/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200" b="1"/>
              <a:t>    print “$i\n”;   </a:t>
            </a:r>
          </a:p>
          <a:p>
            <a:pPr lvl="1">
              <a:buNone/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200" b="1"/>
              <a:t>    $i++;</a:t>
            </a:r>
          </a:p>
          <a:p>
            <a:pPr lvl="1">
              <a:buNone/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200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18196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414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73930" indent="-259204" defTabSz="91441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36815" indent="-207363" defTabSz="91441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51541" indent="-207363" defTabSz="91441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66268" indent="-207363" defTabSz="91441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280994" indent="-207363" defTabSz="9144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695720" indent="-207363" defTabSz="9144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10446" indent="-207363" defTabSz="9144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25172" indent="-207363" defTabSz="9144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085F63-CEB9-4845-AF07-F226D9B1E49B}" type="slidenum">
              <a:rPr lang="fr-FR" altLang="en-US"/>
              <a:pPr eaLnBrk="1" hangingPunct="1"/>
              <a:t>24</a:t>
            </a:fld>
            <a:endParaRPr lang="fr-FR" altLang="en-US"/>
          </a:p>
        </p:txBody>
      </p:sp>
      <p:sp>
        <p:nvSpPr>
          <p:cNvPr id="27651" name="Rectangle 1"/>
          <p:cNvSpPr>
            <a:spLocks noGrp="1" noChangeArrowheads="1"/>
          </p:cNvSpPr>
          <p:nvPr>
            <p:ph type="title"/>
          </p:nvPr>
        </p:nvSpPr>
        <p:spPr>
          <a:xfrm>
            <a:off x="1116000" y="325475"/>
            <a:ext cx="7372800" cy="1039789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0" algn="l"/>
                <a:tab pos="414726" algn="l"/>
                <a:tab pos="828013" algn="l"/>
                <a:tab pos="1244178" algn="l"/>
                <a:tab pos="1658904" algn="l"/>
                <a:tab pos="2073631" algn="l"/>
                <a:tab pos="2486917" algn="l"/>
                <a:tab pos="2903083" algn="l"/>
                <a:tab pos="3317809" algn="l"/>
                <a:tab pos="3732535" algn="l"/>
                <a:tab pos="4145822" algn="l"/>
                <a:tab pos="4561987" algn="l"/>
                <a:tab pos="4976713" algn="l"/>
                <a:tab pos="5388560" algn="l"/>
                <a:tab pos="5804726" algn="l"/>
                <a:tab pos="6220892" algn="l"/>
                <a:tab pos="6635618" algn="l"/>
                <a:tab pos="7047464" algn="l"/>
                <a:tab pos="7462190" algn="l"/>
                <a:tab pos="7879796" algn="l"/>
                <a:tab pos="8294522" algn="l"/>
              </a:tabLst>
            </a:pPr>
            <a:r>
              <a:rPr lang="en-GB" altLang="en-US" smtClean="0"/>
              <a:t>Until Loop</a:t>
            </a: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040" y="1720982"/>
            <a:ext cx="7807680" cy="4611364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900"/>
              <a:t>The until function evaluates an expression repeatedly until a specific condition is met. </a:t>
            </a:r>
          </a:p>
          <a:p>
            <a:pPr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endParaRPr lang="en-GB" altLang="en-US" sz="2900"/>
          </a:p>
          <a:p>
            <a:pPr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900"/>
              <a:t>Example:</a:t>
            </a:r>
          </a:p>
          <a:p>
            <a:pPr lvl="1">
              <a:buNone/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3000"/>
              <a:t>    </a:t>
            </a:r>
            <a:r>
              <a:rPr lang="en-GB" altLang="en-US" b="1" smtClean="0"/>
              <a:t>$i = 0;</a:t>
            </a:r>
          </a:p>
          <a:p>
            <a:pPr lvl="1">
              <a:buNone/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b="1" smtClean="0"/>
              <a:t>    until ($i == 1000) {</a:t>
            </a:r>
          </a:p>
          <a:p>
            <a:pPr lvl="1">
              <a:buNone/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b="1" smtClean="0"/>
              <a:t>       print “$i\n”;</a:t>
            </a:r>
          </a:p>
          <a:p>
            <a:pPr lvl="2">
              <a:buNone/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600" b="1"/>
              <a:t>    $i++;</a:t>
            </a:r>
          </a:p>
          <a:p>
            <a:pPr lvl="2">
              <a:buNone/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600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52229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414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73930" indent="-259204" defTabSz="91441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36815" indent="-207363" defTabSz="91441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51541" indent="-207363" defTabSz="91441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66268" indent="-207363" defTabSz="91441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280994" indent="-207363" defTabSz="9144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695720" indent="-207363" defTabSz="9144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10446" indent="-207363" defTabSz="9144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25172" indent="-207363" defTabSz="9144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1D91C6-A72F-4937-943A-FFA11E13F3D2}" type="slidenum">
              <a:rPr lang="fr-FR" altLang="en-US"/>
              <a:pPr eaLnBrk="1" hangingPunct="1"/>
              <a:t>25</a:t>
            </a:fld>
            <a:endParaRPr lang="fr-FR" altLang="en-US"/>
          </a:p>
        </p:txBody>
      </p:sp>
      <p:sp>
        <p:nvSpPr>
          <p:cNvPr id="28675" name="Rectangle 1"/>
          <p:cNvSpPr>
            <a:spLocks noGrp="1" noChangeArrowheads="1"/>
          </p:cNvSpPr>
          <p:nvPr>
            <p:ph type="title"/>
          </p:nvPr>
        </p:nvSpPr>
        <p:spPr>
          <a:xfrm>
            <a:off x="1179360" y="311072"/>
            <a:ext cx="7359840" cy="99658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0" algn="l"/>
                <a:tab pos="414726" algn="l"/>
                <a:tab pos="828013" algn="l"/>
                <a:tab pos="1244178" algn="l"/>
                <a:tab pos="1658904" algn="l"/>
                <a:tab pos="2073631" algn="l"/>
                <a:tab pos="2486917" algn="l"/>
                <a:tab pos="2903083" algn="l"/>
                <a:tab pos="3317809" algn="l"/>
                <a:tab pos="3732535" algn="l"/>
                <a:tab pos="4145822" algn="l"/>
                <a:tab pos="4561987" algn="l"/>
                <a:tab pos="4976713" algn="l"/>
                <a:tab pos="5388560" algn="l"/>
                <a:tab pos="5804726" algn="l"/>
                <a:tab pos="6220892" algn="l"/>
                <a:tab pos="6635618" algn="l"/>
                <a:tab pos="7047464" algn="l"/>
                <a:tab pos="7462190" algn="l"/>
                <a:tab pos="7879796" algn="l"/>
                <a:tab pos="8294522" algn="l"/>
              </a:tabLst>
            </a:pPr>
            <a:r>
              <a:rPr lang="en-GB" altLang="en-US" smtClean="0"/>
              <a:t>For Loops</a:t>
            </a: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040" y="1873637"/>
            <a:ext cx="7807680" cy="4320454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lvl="1">
              <a:lnSpc>
                <a:spcPct val="90000"/>
              </a:lnSpc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200"/>
              <a:t>Syntax 1:</a:t>
            </a:r>
          </a:p>
          <a:p>
            <a:pPr lvl="2">
              <a:lnSpc>
                <a:spcPct val="90000"/>
              </a:lnSpc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b="1" smtClean="0"/>
              <a:t>for ( $i = 0; $i &lt;= 1000; $i=$i+2 ) </a:t>
            </a:r>
            <a:br>
              <a:rPr lang="en-GB" altLang="en-US" b="1" smtClean="0"/>
            </a:br>
            <a:r>
              <a:rPr lang="en-GB" altLang="en-US" b="1" smtClean="0"/>
              <a:t>{</a:t>
            </a:r>
          </a:p>
          <a:p>
            <a:pPr lvl="2">
              <a:lnSpc>
                <a:spcPct val="90000"/>
              </a:lnSpc>
              <a:buNone/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b="1" smtClean="0"/>
              <a:t>       print “$i\n”;</a:t>
            </a:r>
          </a:p>
          <a:p>
            <a:pPr lvl="2">
              <a:lnSpc>
                <a:spcPct val="90000"/>
              </a:lnSpc>
              <a:buNone/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b="1" smtClean="0"/>
              <a:t>   }</a:t>
            </a:r>
          </a:p>
          <a:p>
            <a:pPr>
              <a:lnSpc>
                <a:spcPct val="90000"/>
              </a:lnSpc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endParaRPr lang="en-GB" altLang="en-US" sz="2400" b="1"/>
          </a:p>
          <a:p>
            <a:pPr lvl="1">
              <a:lnSpc>
                <a:spcPct val="90000"/>
              </a:lnSpc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200"/>
              <a:t>Syntax 2: </a:t>
            </a:r>
          </a:p>
          <a:p>
            <a:pPr lvl="2">
              <a:lnSpc>
                <a:spcPct val="90000"/>
              </a:lnSpc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b="1" smtClean="0"/>
              <a:t>for $i(0..1000) </a:t>
            </a:r>
            <a:br>
              <a:rPr lang="en-GB" altLang="en-US" b="1" smtClean="0"/>
            </a:br>
            <a:r>
              <a:rPr lang="en-GB" altLang="en-US" b="1" smtClean="0"/>
              <a:t>{</a:t>
            </a:r>
          </a:p>
          <a:p>
            <a:pPr lvl="2">
              <a:lnSpc>
                <a:spcPct val="90000"/>
              </a:lnSpc>
              <a:buNone/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b="1" smtClean="0"/>
              <a:t>        print “$i\n”;</a:t>
            </a:r>
          </a:p>
          <a:p>
            <a:pPr lvl="2">
              <a:lnSpc>
                <a:spcPct val="90000"/>
              </a:lnSpc>
              <a:buNone/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b="1" smtClean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6618486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414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73930" indent="-259204" defTabSz="91441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36815" indent="-207363" defTabSz="91441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51541" indent="-207363" defTabSz="91441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66268" indent="-207363" defTabSz="91441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280994" indent="-207363" defTabSz="9144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695720" indent="-207363" defTabSz="9144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10446" indent="-207363" defTabSz="9144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25172" indent="-207363" defTabSz="9144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E2EA42-65DA-4116-945B-F376A3AF1C08}" type="slidenum">
              <a:rPr lang="fr-FR" altLang="en-US"/>
              <a:pPr eaLnBrk="1" hangingPunct="1"/>
              <a:t>26</a:t>
            </a:fld>
            <a:endParaRPr lang="fr-FR" altLang="en-US"/>
          </a:p>
        </p:txBody>
      </p:sp>
      <p:sp>
        <p:nvSpPr>
          <p:cNvPr id="29699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360" y="292352"/>
            <a:ext cx="7375680" cy="1039789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0" algn="l"/>
                <a:tab pos="414726" algn="l"/>
                <a:tab pos="828013" algn="l"/>
                <a:tab pos="1244178" algn="l"/>
                <a:tab pos="1658904" algn="l"/>
                <a:tab pos="2073631" algn="l"/>
                <a:tab pos="2486917" algn="l"/>
                <a:tab pos="2903083" algn="l"/>
                <a:tab pos="3317809" algn="l"/>
                <a:tab pos="3732535" algn="l"/>
                <a:tab pos="4145822" algn="l"/>
                <a:tab pos="4561987" algn="l"/>
                <a:tab pos="4976713" algn="l"/>
                <a:tab pos="5388560" algn="l"/>
                <a:tab pos="5804726" algn="l"/>
                <a:tab pos="6220892" algn="l"/>
                <a:tab pos="6635618" algn="l"/>
                <a:tab pos="7047464" algn="l"/>
                <a:tab pos="7462190" algn="l"/>
                <a:tab pos="7879796" algn="l"/>
                <a:tab pos="8294522" algn="l"/>
              </a:tabLst>
            </a:pPr>
            <a:r>
              <a:rPr lang="en-GB" altLang="en-US" smtClean="0"/>
              <a:t>Moving around in a Loop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040" y="1713780"/>
            <a:ext cx="7807680" cy="5102456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500" b="1"/>
              <a:t>next</a:t>
            </a:r>
            <a:r>
              <a:rPr lang="en-GB" altLang="en-US" sz="2500"/>
              <a:t>: ignore the current iteration </a:t>
            </a:r>
          </a:p>
          <a:p>
            <a:pPr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500" b="1"/>
              <a:t>last</a:t>
            </a:r>
            <a:r>
              <a:rPr lang="en-GB" altLang="en-US" sz="2500"/>
              <a:t>: terminates the loop.</a:t>
            </a:r>
          </a:p>
          <a:p>
            <a:pPr>
              <a:buNone/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endParaRPr lang="en-GB" altLang="en-US" sz="2500"/>
          </a:p>
          <a:p>
            <a:pPr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500"/>
              <a:t>What is the output for the following code snippet:</a:t>
            </a:r>
          </a:p>
          <a:p>
            <a:pPr lvl="1">
              <a:buNone/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300" b="1"/>
              <a:t>for ( $i = 0; $i &lt; 10; $i++) </a:t>
            </a:r>
            <a:br>
              <a:rPr lang="en-GB" altLang="en-US" sz="2300" b="1"/>
            </a:br>
            <a:r>
              <a:rPr lang="en-GB" altLang="en-US" sz="2300" b="1"/>
              <a:t>{</a:t>
            </a:r>
          </a:p>
          <a:p>
            <a:pPr lvl="1">
              <a:buNone/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300" b="1"/>
              <a:t>        if ($i == 1 || $i == 3) { </a:t>
            </a:r>
            <a:r>
              <a:rPr lang="en-GB" altLang="en-US" sz="2300" b="1">
                <a:solidFill>
                  <a:srgbClr val="3399FF"/>
                </a:solidFill>
              </a:rPr>
              <a:t>next</a:t>
            </a:r>
            <a:r>
              <a:rPr lang="en-GB" altLang="en-US" sz="2300" b="1"/>
              <a:t>; }</a:t>
            </a:r>
          </a:p>
          <a:p>
            <a:pPr lvl="1">
              <a:buNone/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300" b="1"/>
              <a:t>        elsif($i == 5) { </a:t>
            </a:r>
            <a:r>
              <a:rPr lang="en-GB" altLang="en-US" sz="2300" b="1">
                <a:solidFill>
                  <a:srgbClr val="3399FF"/>
                </a:solidFill>
              </a:rPr>
              <a:t>last</a:t>
            </a:r>
            <a:r>
              <a:rPr lang="en-GB" altLang="en-US" sz="2300" b="1"/>
              <a:t>; }</a:t>
            </a:r>
          </a:p>
          <a:p>
            <a:pPr lvl="1">
              <a:buNone/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300" b="1"/>
              <a:t>		   else	</a:t>
            </a:r>
          </a:p>
          <a:p>
            <a:pPr lvl="1">
              <a:buNone/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300" b="1"/>
              <a:t>        		{print “$i\n”;}</a:t>
            </a:r>
          </a:p>
          <a:p>
            <a:pPr lvl="1">
              <a:buNone/>
              <a:tabLst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6775" algn="l"/>
                <a:tab pos="4144381" algn="l"/>
                <a:tab pos="4559107" algn="l"/>
                <a:tab pos="4973833" algn="l"/>
                <a:tab pos="5385679" algn="l"/>
                <a:tab pos="5803286" algn="l"/>
                <a:tab pos="6218012" algn="l"/>
                <a:tab pos="6629858" algn="l"/>
                <a:tab pos="7044584" algn="l"/>
                <a:tab pos="7462190" algn="l"/>
                <a:tab pos="7876916" algn="l"/>
                <a:tab pos="8288762" algn="l"/>
              </a:tabLst>
            </a:pPr>
            <a:r>
              <a:rPr lang="en-GB" altLang="en-US" sz="2300" b="1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9110910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@ages = (25, 30, 40); </a:t>
            </a:r>
          </a:p>
          <a:p>
            <a:pPr>
              <a:buNone/>
            </a:pPr>
            <a:r>
              <a:rPr lang="en-US" dirty="0" smtClean="0"/>
              <a:t>print "\$ages[0] = $ages[0]\n"; </a:t>
            </a:r>
          </a:p>
          <a:p>
            <a:pPr>
              <a:buNone/>
            </a:pPr>
            <a:r>
              <a:rPr lang="en-US" dirty="0" smtClean="0"/>
              <a:t>print "\$ages[1] = $ages[1]\n"; </a:t>
            </a:r>
          </a:p>
          <a:p>
            <a:pPr>
              <a:buNone/>
            </a:pPr>
            <a:r>
              <a:rPr lang="en-US" dirty="0" smtClean="0"/>
              <a:t>print "\$ages[2] = $ages[2]\n";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Output:</a:t>
            </a:r>
          </a:p>
          <a:p>
            <a:pPr>
              <a:buNone/>
            </a:pPr>
            <a:r>
              <a:rPr lang="en-US" dirty="0" smtClean="0"/>
              <a:t>$ages[0] = 25 </a:t>
            </a:r>
          </a:p>
          <a:p>
            <a:pPr>
              <a:buNone/>
            </a:pPr>
            <a:r>
              <a:rPr lang="en-US" dirty="0" smtClean="0"/>
              <a:t>$ages[1] = 30 </a:t>
            </a:r>
          </a:p>
          <a:p>
            <a:pPr>
              <a:buNone/>
            </a:pPr>
            <a:r>
              <a:rPr lang="en-US" dirty="0" smtClean="0"/>
              <a:t>$ages[2] = 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Push,pop,shift,Unshift,reverse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ea typeface="MS Mincho" pitchFamily="49" charset="-128"/>
              </a:rPr>
              <a:t>These are operators operating on the list variables.</a:t>
            </a:r>
          </a:p>
          <a:p>
            <a:r>
              <a:rPr lang="en-US" dirty="0" smtClean="0">
                <a:latin typeface="Courier New" pitchFamily="49" charset="0"/>
                <a:ea typeface="MS Mincho" pitchFamily="49" charset="-128"/>
              </a:rPr>
              <a:t>Push and pop treat the list variable as a stack and operate on it. They act on the higher subscript.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700" dirty="0" err="1" smtClean="0">
                <a:latin typeface="Courier New" pitchFamily="49" charset="0"/>
                <a:ea typeface="MS Mincho" pitchFamily="49" charset="-128"/>
              </a:rPr>
              <a:t>Eg</a:t>
            </a:r>
            <a:r>
              <a:rPr lang="en-US" sz="2700" dirty="0" smtClean="0">
                <a:latin typeface="Courier New" pitchFamily="49" charset="0"/>
                <a:ea typeface="MS Mincho" pitchFamily="49" charset="-128"/>
              </a:rPr>
              <a:t> push(@</a:t>
            </a:r>
            <a:r>
              <a:rPr lang="en-US" sz="2700" dirty="0" err="1" smtClean="0">
                <a:latin typeface="Courier New" pitchFamily="49" charset="0"/>
                <a:ea typeface="MS Mincho" pitchFamily="49" charset="-128"/>
              </a:rPr>
              <a:t>names,"lily</a:t>
            </a:r>
            <a:r>
              <a:rPr lang="en-US" sz="2700" dirty="0" smtClean="0">
                <a:latin typeface="Courier New" pitchFamily="49" charset="0"/>
                <a:ea typeface="MS Mincho" pitchFamily="49" charset="-128"/>
              </a:rPr>
              <a:t>")  , now the @names will contain ("</a:t>
            </a:r>
            <a:r>
              <a:rPr lang="en-US" sz="2700" dirty="0" err="1" smtClean="0">
                <a:latin typeface="Courier New" pitchFamily="49" charset="0"/>
                <a:ea typeface="MS Mincho" pitchFamily="49" charset="-128"/>
              </a:rPr>
              <a:t>betty","veronica","tom","lily</a:t>
            </a:r>
            <a:r>
              <a:rPr lang="en-US" sz="2700" dirty="0" smtClean="0">
                <a:latin typeface="Courier New" pitchFamily="49" charset="0"/>
                <a:ea typeface="MS Mincho" pitchFamily="49" charset="-128"/>
              </a:rPr>
              <a:t>").</a:t>
            </a:r>
            <a:endParaRPr lang="en-US" sz="27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Push,pop,shift,Unshift,reverse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sz="2700" dirty="0" err="1" smtClean="0">
                <a:latin typeface="Courier New" pitchFamily="49" charset="0"/>
                <a:ea typeface="MS Mincho" pitchFamily="49" charset="-128"/>
              </a:rPr>
              <a:t>Eg</a:t>
            </a:r>
            <a:r>
              <a:rPr lang="en-US" sz="2700" dirty="0" smtClean="0">
                <a:latin typeface="Courier New" pitchFamily="49" charset="0"/>
                <a:ea typeface="MS Mincho" pitchFamily="49" charset="-128"/>
              </a:rPr>
              <a:t> pop(@names) will return "lily" which is the last value. And @names will contain ("</a:t>
            </a:r>
            <a:r>
              <a:rPr lang="en-US" sz="2700" dirty="0" err="1" smtClean="0">
                <a:latin typeface="Courier New" pitchFamily="49" charset="0"/>
                <a:ea typeface="MS Mincho" pitchFamily="49" charset="-128"/>
              </a:rPr>
              <a:t>betty","veronica","tom</a:t>
            </a:r>
            <a:r>
              <a:rPr lang="en-US" sz="2700" dirty="0" smtClean="0">
                <a:latin typeface="Courier New" pitchFamily="49" charset="0"/>
                <a:ea typeface="MS Mincho" pitchFamily="49" charset="-128"/>
              </a:rPr>
              <a:t>").</a:t>
            </a:r>
            <a:endParaRPr lang="en-US" sz="2700" dirty="0" smtClean="0"/>
          </a:p>
          <a:p>
            <a:r>
              <a:rPr lang="en-US" dirty="0" smtClean="0">
                <a:latin typeface="Courier New" pitchFamily="49" charset="0"/>
                <a:ea typeface="MS Mincho" pitchFamily="49" charset="-128"/>
              </a:rPr>
              <a:t>Reverse reverses the list and returns it.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general-purpose programming language</a:t>
            </a:r>
          </a:p>
          <a:p>
            <a:r>
              <a:rPr lang="en-US" dirty="0" smtClean="0"/>
              <a:t>web development, network programming, GUI development.</a:t>
            </a:r>
          </a:p>
          <a:p>
            <a:r>
              <a:rPr lang="en-US" b="1" dirty="0" smtClean="0"/>
              <a:t>Practical Extraction and Report Language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Supports both procedural and object-oriented programming.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79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Hashes,keys,values,each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ea typeface="MS Mincho" pitchFamily="49" charset="-128"/>
              </a:rPr>
              <a:t>Hashes are like arrays but instead of having numbers as their index they can have any scalars as index.</a:t>
            </a:r>
          </a:p>
          <a:p>
            <a:r>
              <a:rPr lang="en-US" dirty="0" smtClean="0">
                <a:latin typeface="Courier New" pitchFamily="49" charset="0"/>
                <a:ea typeface="MS Mincho" pitchFamily="49" charset="-128"/>
              </a:rPr>
              <a:t>Hashes are preceded by a % symbol. 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err="1" smtClean="0">
                <a:latin typeface="Courier New" pitchFamily="49" charset="0"/>
                <a:ea typeface="MS Mincho" pitchFamily="49" charset="-128"/>
              </a:rPr>
              <a:t>Eg</a:t>
            </a:r>
            <a:r>
              <a:rPr lang="en-US" dirty="0" smtClean="0">
                <a:latin typeface="Courier New" pitchFamily="49" charset="0"/>
                <a:ea typeface="MS Mincho" pitchFamily="49" charset="-128"/>
              </a:rPr>
              <a:t> we can have %</a:t>
            </a:r>
            <a:r>
              <a:rPr lang="en-US" dirty="0" err="1" smtClean="0">
                <a:latin typeface="Courier New" pitchFamily="49" charset="0"/>
                <a:ea typeface="MS Mincho" pitchFamily="49" charset="-128"/>
              </a:rPr>
              <a:t>rollnumbers</a:t>
            </a:r>
            <a:r>
              <a:rPr lang="en-US" dirty="0" smtClean="0">
                <a:latin typeface="Courier New" pitchFamily="49" charset="0"/>
                <a:ea typeface="MS Mincho" pitchFamily="49" charset="-128"/>
              </a:rPr>
              <a:t> = ("A",1,"B",2,"C",3);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Hashes,keys,values,each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  <a:ea typeface="MS Mincho" pitchFamily="49" charset="-128"/>
              </a:rPr>
              <a:t>If we want to get the </a:t>
            </a:r>
            <a:r>
              <a:rPr lang="en-US" dirty="0" err="1" smtClean="0">
                <a:latin typeface="Courier New" pitchFamily="49" charset="0"/>
                <a:ea typeface="MS Mincho" pitchFamily="49" charset="-128"/>
              </a:rPr>
              <a:t>rollnumber</a:t>
            </a:r>
            <a:r>
              <a:rPr lang="en-US" dirty="0" smtClean="0">
                <a:latin typeface="Courier New" pitchFamily="49" charset="0"/>
                <a:ea typeface="MS Mincho" pitchFamily="49" charset="-128"/>
              </a:rPr>
              <a:t> of A we have to say $</a:t>
            </a:r>
            <a:r>
              <a:rPr lang="en-US" dirty="0" err="1" smtClean="0">
                <a:latin typeface="Courier New" pitchFamily="49" charset="0"/>
                <a:ea typeface="MS Mincho" pitchFamily="49" charset="-128"/>
              </a:rPr>
              <a:t>rollnumbers</a:t>
            </a:r>
            <a:r>
              <a:rPr lang="en-US" dirty="0" smtClean="0">
                <a:latin typeface="Courier New" pitchFamily="49" charset="0"/>
                <a:ea typeface="MS Mincho" pitchFamily="49" charset="-128"/>
              </a:rPr>
              <a:t>{"a"}. This will return the value of </a:t>
            </a:r>
            <a:r>
              <a:rPr lang="en-US" dirty="0" err="1" smtClean="0">
                <a:latin typeface="Courier New" pitchFamily="49" charset="0"/>
                <a:ea typeface="MS Mincho" pitchFamily="49" charset="-128"/>
              </a:rPr>
              <a:t>rollnumber</a:t>
            </a:r>
            <a:r>
              <a:rPr lang="en-US" dirty="0" smtClean="0">
                <a:latin typeface="Courier New" pitchFamily="49" charset="0"/>
                <a:ea typeface="MS Mincho" pitchFamily="49" charset="-128"/>
              </a:rPr>
              <a:t> of A.</a:t>
            </a:r>
          </a:p>
          <a:p>
            <a:r>
              <a:rPr lang="en-US" dirty="0" smtClean="0">
                <a:latin typeface="Courier New" pitchFamily="49" charset="0"/>
                <a:ea typeface="MS Mincho" pitchFamily="49" charset="-128"/>
              </a:rPr>
              <a:t>Here A is called the key and the 1 is called its value.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ea typeface="MS Mincho" pitchFamily="49" charset="-128"/>
              </a:rPr>
              <a:t>Keys() returns a list of all the keys of the given hash.</a:t>
            </a:r>
          </a:p>
          <a:p>
            <a:r>
              <a:rPr lang="en-US" dirty="0" smtClean="0">
                <a:latin typeface="Courier New" pitchFamily="49" charset="0"/>
                <a:ea typeface="MS Mincho" pitchFamily="49" charset="-128"/>
              </a:rPr>
              <a:t>Values returns the list of all the values in a given hash.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%data = (‘Dev', 45, ‘Manu', 30, ‘</a:t>
            </a:r>
            <a:r>
              <a:rPr lang="en-US" dirty="0" err="1" smtClean="0"/>
              <a:t>Suji</a:t>
            </a:r>
            <a:r>
              <a:rPr lang="en-US" dirty="0" smtClean="0"/>
              <a:t>', 40);</a:t>
            </a:r>
          </a:p>
          <a:p>
            <a:pPr>
              <a:buNone/>
            </a:pPr>
            <a:r>
              <a:rPr lang="en-US" dirty="0" smtClean="0"/>
              <a:t>print "\$data{‘Manu '} = $data{‘Manu '}\n";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Output:</a:t>
            </a:r>
          </a:p>
          <a:p>
            <a:pPr>
              <a:buNone/>
            </a:pPr>
            <a:r>
              <a:rPr lang="en-US" dirty="0" smtClean="0"/>
              <a:t>$data{' Manu '} = 30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/ Write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urier New" pitchFamily="49" charset="0"/>
                <a:ea typeface="MS Mincho" pitchFamily="49" charset="-128"/>
              </a:rPr>
              <a:t>To read and write to files we should create something called handles which refer to the files. </a:t>
            </a:r>
          </a:p>
          <a:p>
            <a:r>
              <a:rPr lang="en-US" sz="3100" dirty="0" smtClean="0">
                <a:latin typeface="Courier New" pitchFamily="49" charset="0"/>
                <a:ea typeface="MS Mincho" pitchFamily="49" charset="-128"/>
              </a:rPr>
              <a:t>To create the handles we use the OPEN command. </a:t>
            </a:r>
            <a:endParaRPr lang="en-US" sz="31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700" dirty="0" err="1" smtClean="0">
                <a:latin typeface="Courier New" pitchFamily="49" charset="0"/>
                <a:ea typeface="MS Mincho" pitchFamily="49" charset="-128"/>
              </a:rPr>
              <a:t>Eg</a:t>
            </a:r>
            <a:r>
              <a:rPr lang="en-US" sz="2700" dirty="0" smtClean="0">
                <a:latin typeface="Courier New" pitchFamily="49" charset="0"/>
                <a:ea typeface="MS Mincho" pitchFamily="49" charset="-128"/>
              </a:rPr>
              <a:t> open(filehandle1,"filename"); Will create the handle called FILEHANDLE1 for the file "filename". </a:t>
            </a:r>
          </a:p>
          <a:p>
            <a:r>
              <a:rPr lang="en-US" sz="3100" dirty="0" smtClean="0">
                <a:latin typeface="Courier New" pitchFamily="49" charset="0"/>
                <a:ea typeface="MS Mincho" pitchFamily="49" charset="-128"/>
              </a:rPr>
              <a:t>This handle will be used for reading. </a:t>
            </a:r>
            <a:endParaRPr lang="en-US" sz="31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Read/Write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2700" dirty="0" err="1" smtClean="0">
                <a:latin typeface="Courier New" pitchFamily="49" charset="0"/>
                <a:ea typeface="MS Mincho" pitchFamily="49" charset="-128"/>
              </a:rPr>
              <a:t>Eg</a:t>
            </a:r>
            <a:r>
              <a:rPr lang="en-US" sz="2700" dirty="0" smtClean="0">
                <a:latin typeface="Courier New" pitchFamily="49" charset="0"/>
                <a:ea typeface="MS Mincho" pitchFamily="49" charset="-128"/>
              </a:rPr>
              <a:t> open(filehandle2,"&gt;filename"); Will create the handle called FILEHANDLE2 for the file "filename". </a:t>
            </a:r>
          </a:p>
          <a:p>
            <a:r>
              <a:rPr lang="en-US" sz="3100" dirty="0" smtClean="0">
                <a:latin typeface="Courier New" pitchFamily="49" charset="0"/>
                <a:ea typeface="MS Mincho" pitchFamily="49" charset="-128"/>
              </a:rPr>
              <a:t>This handle will be used for writing.</a:t>
            </a:r>
          </a:p>
          <a:p>
            <a:r>
              <a:rPr lang="en-US" sz="3100" dirty="0" smtClean="0">
                <a:latin typeface="Courier New" pitchFamily="49" charset="0"/>
                <a:ea typeface="MS Mincho" pitchFamily="49" charset="-128"/>
              </a:rPr>
              <a:t> Watch out for the "&gt;" symbol before the filename. This indicates that the file is opened for writing.</a:t>
            </a:r>
            <a:endParaRPr lang="en-US" sz="31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Read/Write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sz="2700" dirty="0" err="1" smtClean="0">
                <a:latin typeface="Courier New" pitchFamily="49" charset="0"/>
                <a:ea typeface="MS Mincho" pitchFamily="49" charset="-128"/>
              </a:rPr>
              <a:t>Eg</a:t>
            </a:r>
            <a:r>
              <a:rPr lang="en-US" sz="2700" dirty="0" smtClean="0">
                <a:latin typeface="Courier New" pitchFamily="49" charset="0"/>
                <a:ea typeface="MS Mincho" pitchFamily="49" charset="-128"/>
              </a:rPr>
              <a:t> $</a:t>
            </a:r>
            <a:r>
              <a:rPr lang="en-US" sz="2700" dirty="0" err="1" smtClean="0">
                <a:latin typeface="Courier New" pitchFamily="49" charset="0"/>
                <a:ea typeface="MS Mincho" pitchFamily="49" charset="-128"/>
              </a:rPr>
              <a:t>linevalue</a:t>
            </a:r>
            <a:r>
              <a:rPr lang="en-US" sz="2700" dirty="0" smtClean="0">
                <a:latin typeface="Courier New" pitchFamily="49" charset="0"/>
                <a:ea typeface="MS Mincho" pitchFamily="49" charset="-128"/>
              </a:rPr>
              <a:t> = &lt;FILEHANDLE1&gt; ;  </a:t>
            </a:r>
          </a:p>
          <a:p>
            <a:r>
              <a:rPr lang="en-US" sz="3100" dirty="0" smtClean="0">
                <a:latin typeface="Courier New" pitchFamily="49" charset="0"/>
                <a:ea typeface="MS Mincho" pitchFamily="49" charset="-128"/>
              </a:rPr>
              <a:t>This will result in a line being read from the file pointed by the </a:t>
            </a:r>
            <a:r>
              <a:rPr lang="en-US" sz="3100" dirty="0" err="1" smtClean="0">
                <a:latin typeface="Courier New" pitchFamily="49" charset="0"/>
                <a:ea typeface="MS Mincho" pitchFamily="49" charset="-128"/>
              </a:rPr>
              <a:t>filehandle</a:t>
            </a:r>
            <a:r>
              <a:rPr lang="en-US" sz="3100" dirty="0" smtClean="0">
                <a:latin typeface="Courier New" pitchFamily="49" charset="0"/>
                <a:ea typeface="MS Mincho" pitchFamily="49" charset="-128"/>
              </a:rPr>
              <a:t> and the that line is stored in the scalar variable $</a:t>
            </a:r>
            <a:r>
              <a:rPr lang="en-US" sz="3100" dirty="0" err="1" smtClean="0">
                <a:latin typeface="Courier New" pitchFamily="49" charset="0"/>
                <a:ea typeface="MS Mincho" pitchFamily="49" charset="-128"/>
              </a:rPr>
              <a:t>linevalue</a:t>
            </a:r>
            <a:r>
              <a:rPr lang="en-US" sz="3100" dirty="0" smtClean="0">
                <a:latin typeface="Courier New" pitchFamily="49" charset="0"/>
                <a:ea typeface="MS Mincho" pitchFamily="49" charset="-128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3100" dirty="0" smtClean="0">
                <a:latin typeface="Courier New" pitchFamily="49" charset="0"/>
                <a:ea typeface="MS Mincho" pitchFamily="49" charset="-128"/>
              </a:rPr>
              <a:t>When the end of file is reached the &lt;FILEHANDLE1&gt;  returns a  </a:t>
            </a:r>
            <a:r>
              <a:rPr lang="en-US" sz="3100" dirty="0" err="1" smtClean="0">
                <a:latin typeface="Courier New" pitchFamily="49" charset="0"/>
                <a:ea typeface="MS Mincho" pitchFamily="49" charset="-128"/>
              </a:rPr>
              <a:t>undef</a:t>
            </a:r>
            <a:r>
              <a:rPr lang="en-US" sz="3100" dirty="0" smtClean="0">
                <a:latin typeface="Courier New" pitchFamily="49" charset="0"/>
                <a:ea typeface="MS Mincho" pitchFamily="49" charset="-128"/>
              </a:rPr>
              <a:t>.</a:t>
            </a:r>
            <a:endParaRPr lang="en-US" sz="31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700" dirty="0" err="1" smtClean="0">
                <a:latin typeface="Courier New" pitchFamily="49" charset="0"/>
                <a:ea typeface="MS Mincho" pitchFamily="49" charset="-128"/>
              </a:rPr>
              <a:t>Eg</a:t>
            </a:r>
            <a:r>
              <a:rPr lang="en-US" sz="2700" dirty="0" smtClean="0">
                <a:latin typeface="Courier New" pitchFamily="49" charset="0"/>
                <a:ea typeface="MS Mincho" pitchFamily="49" charset="-128"/>
              </a:rPr>
              <a:t> print FILEHANDLE2 "$</a:t>
            </a:r>
            <a:r>
              <a:rPr lang="en-US" sz="2700" dirty="0" err="1" smtClean="0">
                <a:latin typeface="Courier New" pitchFamily="49" charset="0"/>
                <a:ea typeface="MS Mincho" pitchFamily="49" charset="-128"/>
              </a:rPr>
              <a:t>linevalue</a:t>
            </a:r>
            <a:r>
              <a:rPr lang="en-US" sz="2700" dirty="0" smtClean="0">
                <a:latin typeface="Courier New" pitchFamily="49" charset="0"/>
                <a:ea typeface="MS Mincho" pitchFamily="49" charset="-128"/>
              </a:rPr>
              <a:t>\n"; </a:t>
            </a:r>
          </a:p>
          <a:p>
            <a:endParaRPr lang="en-US" sz="3100" dirty="0" smtClean="0">
              <a:latin typeface="Courier New" pitchFamily="49" charset="0"/>
              <a:ea typeface="MS Mincho" pitchFamily="49" charset="-128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Read/Write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  <a:ea typeface="MS Mincho" pitchFamily="49" charset="-128"/>
              </a:rPr>
              <a:t>This will result in a line with the value as in $</a:t>
            </a:r>
            <a:r>
              <a:rPr lang="en-US" dirty="0" err="1" smtClean="0">
                <a:latin typeface="Courier New" pitchFamily="49" charset="0"/>
                <a:ea typeface="MS Mincho" pitchFamily="49" charset="-128"/>
              </a:rPr>
              <a:t>linevalue</a:t>
            </a:r>
            <a:r>
              <a:rPr lang="en-US" dirty="0" smtClean="0">
                <a:latin typeface="Courier New" pitchFamily="49" charset="0"/>
                <a:ea typeface="MS Mincho" pitchFamily="49" charset="-128"/>
              </a:rPr>
              <a:t> being written to the file pointed by the filehandle2 .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  <a:ea typeface="MS Mincho" pitchFamily="49" charset="-128"/>
              </a:rPr>
              <a:t>For closing a </a:t>
            </a:r>
            <a:r>
              <a:rPr lang="en-US" dirty="0" err="1" smtClean="0">
                <a:latin typeface="Courier New" pitchFamily="49" charset="0"/>
                <a:ea typeface="MS Mincho" pitchFamily="49" charset="-128"/>
              </a:rPr>
              <a:t>filehandle</a:t>
            </a:r>
            <a:r>
              <a:rPr lang="en-US" dirty="0" smtClean="0">
                <a:latin typeface="Courier New" pitchFamily="49" charset="0"/>
                <a:ea typeface="MS Mincho" pitchFamily="49" charset="-128"/>
              </a:rPr>
              <a:t> use close(FILEHANDLE);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1. if(</a:t>
            </a:r>
            <a:r>
              <a:rPr lang="en-US" dirty="0" err="1" smtClean="0"/>
              <a:t>boolean_expression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{ # statement(s) will execute if the given condition is true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2. if(</a:t>
            </a:r>
            <a:r>
              <a:rPr lang="en-US" dirty="0" err="1" smtClean="0"/>
              <a:t>boolean_expression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{ # statement(s) will execute if the given condition is true }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    { # statement(s) will execute if the given condition is false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An </a:t>
            </a:r>
            <a:r>
              <a:rPr lang="en-US" sz="2400" b="1" dirty="0" smtClean="0"/>
              <a:t>if</a:t>
            </a:r>
            <a:r>
              <a:rPr lang="en-US" sz="2400" dirty="0" smtClean="0"/>
              <a:t> can have zero or one </a:t>
            </a:r>
            <a:r>
              <a:rPr lang="en-US" sz="2400" b="1" dirty="0" smtClean="0"/>
              <a:t>else</a:t>
            </a:r>
            <a:r>
              <a:rPr lang="en-US" sz="2400" dirty="0" smtClean="0"/>
              <a:t>'s and it must come after any </a:t>
            </a:r>
            <a:r>
              <a:rPr lang="en-US" sz="2400" b="1" dirty="0" err="1" smtClean="0"/>
              <a:t>elsif</a:t>
            </a:r>
            <a:r>
              <a:rPr lang="en-US" sz="2400" dirty="0" err="1" smtClean="0"/>
              <a:t>'s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 smtClean="0"/>
              <a:t>if(</a:t>
            </a:r>
            <a:r>
              <a:rPr lang="en-US" sz="2400" dirty="0" err="1" smtClean="0"/>
              <a:t>boolean_expression</a:t>
            </a:r>
            <a:r>
              <a:rPr lang="en-US" sz="2400" dirty="0" smtClean="0"/>
              <a:t> 1)</a:t>
            </a:r>
          </a:p>
          <a:p>
            <a:pPr>
              <a:buNone/>
            </a:pPr>
            <a:r>
              <a:rPr lang="en-US" sz="2400" dirty="0" smtClean="0"/>
              <a:t>{ # Executes when the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expression 1 is true } </a:t>
            </a:r>
          </a:p>
          <a:p>
            <a:pPr>
              <a:buNone/>
            </a:pPr>
            <a:r>
              <a:rPr lang="en-US" sz="2400" dirty="0" err="1" smtClean="0"/>
              <a:t>elsif</a:t>
            </a:r>
            <a:r>
              <a:rPr lang="en-US" sz="2400" dirty="0" smtClean="0"/>
              <a:t>( </a:t>
            </a:r>
            <a:r>
              <a:rPr lang="en-US" sz="2400" dirty="0" err="1" smtClean="0"/>
              <a:t>boolean_expression</a:t>
            </a:r>
            <a:r>
              <a:rPr lang="en-US" sz="2400" dirty="0" smtClean="0"/>
              <a:t> 2)</a:t>
            </a:r>
          </a:p>
          <a:p>
            <a:pPr>
              <a:buNone/>
            </a:pPr>
            <a:r>
              <a:rPr lang="en-US" sz="2400" dirty="0" smtClean="0"/>
              <a:t>{ # Executes when the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expression 2 is true } </a:t>
            </a:r>
          </a:p>
          <a:p>
            <a:pPr>
              <a:buNone/>
            </a:pPr>
            <a:r>
              <a:rPr lang="en-US" sz="2400" dirty="0" err="1" smtClean="0"/>
              <a:t>elsif</a:t>
            </a:r>
            <a:r>
              <a:rPr lang="en-US" sz="2400" dirty="0" smtClean="0"/>
              <a:t>( </a:t>
            </a:r>
            <a:r>
              <a:rPr lang="en-US" sz="2400" dirty="0" err="1" smtClean="0"/>
              <a:t>boolean_expression</a:t>
            </a:r>
            <a:r>
              <a:rPr lang="en-US" sz="2400" dirty="0" smtClean="0"/>
              <a:t> 3)</a:t>
            </a:r>
          </a:p>
          <a:p>
            <a:pPr>
              <a:buNone/>
            </a:pPr>
            <a:r>
              <a:rPr lang="en-US" sz="2400" dirty="0" smtClean="0"/>
              <a:t>{ # Executes when the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expression 3 is true } </a:t>
            </a:r>
          </a:p>
          <a:p>
            <a:pPr>
              <a:buNone/>
            </a:pPr>
            <a:r>
              <a:rPr lang="en-US" sz="2400" dirty="0" smtClean="0"/>
              <a:t>Else</a:t>
            </a:r>
          </a:p>
          <a:p>
            <a:pPr>
              <a:buNone/>
            </a:pPr>
            <a:r>
              <a:rPr lang="en-US" sz="2400" dirty="0" smtClean="0"/>
              <a:t>{ # Executes when the none of the above condition is true 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the </a:t>
            </a:r>
            <a:r>
              <a:rPr lang="en-US" dirty="0" err="1" smtClean="0"/>
              <a:t>boolean</a:t>
            </a:r>
            <a:r>
              <a:rPr lang="en-US" dirty="0" smtClean="0"/>
              <a:t> expression evaluates to </a:t>
            </a:r>
            <a:r>
              <a:rPr lang="en-US" b="1" dirty="0" smtClean="0"/>
              <a:t>false</a:t>
            </a:r>
            <a:r>
              <a:rPr lang="en-US" dirty="0" smtClean="0"/>
              <a:t>, then the block of code inside the unless statement will be executed. 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boolean</a:t>
            </a:r>
            <a:r>
              <a:rPr lang="en-US" dirty="0" smtClean="0"/>
              <a:t> expression evaluates to </a:t>
            </a:r>
            <a:r>
              <a:rPr lang="en-US" b="1" dirty="0" smtClean="0"/>
              <a:t>true</a:t>
            </a:r>
            <a:r>
              <a:rPr lang="en-US" dirty="0" smtClean="0"/>
              <a:t> then the first set of code after the end of the unless statement (after the closing curly brace) will be executed.</a:t>
            </a:r>
          </a:p>
          <a:p>
            <a:r>
              <a:rPr lang="en-US" dirty="0" smtClean="0"/>
              <a:t>unless(</a:t>
            </a:r>
            <a:r>
              <a:rPr lang="en-US" dirty="0" err="1" smtClean="0"/>
              <a:t>boolean_expression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{ # statement(s) will execute if the given condition is false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Perl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 web programming language</a:t>
            </a:r>
          </a:p>
          <a:p>
            <a:r>
              <a:rPr lang="en-US" dirty="0" smtClean="0"/>
              <a:t>text manipulation capabilities</a:t>
            </a:r>
          </a:p>
          <a:p>
            <a:r>
              <a:rPr lang="en-US" smtClean="0"/>
              <a:t>rapid development cycle.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435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unless(</a:t>
            </a:r>
            <a:r>
              <a:rPr lang="en-US" dirty="0" err="1" smtClean="0"/>
              <a:t>boolean_expression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{ # statement(s) will execute if the given condition is false }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{ # statement(s) will execute if the given condition is true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var</a:t>
            </a:r>
            <a:r>
              <a:rPr lang="en-US" dirty="0" smtClean="0"/>
              <a:t> = 10; </a:t>
            </a:r>
          </a:p>
          <a:p>
            <a:pPr>
              <a:buNone/>
            </a:pPr>
            <a:r>
              <a:rPr lang="en-US" dirty="0" smtClean="0"/>
              <a:t>@array = (10, 20, 30); </a:t>
            </a:r>
          </a:p>
          <a:p>
            <a:pPr>
              <a:buNone/>
            </a:pPr>
            <a:r>
              <a:rPr lang="en-US" dirty="0" smtClean="0"/>
              <a:t>%hash = ('key1' =&gt; 10, 'key2' =&gt; 20); </a:t>
            </a:r>
          </a:p>
          <a:p>
            <a:pPr>
              <a:buNone/>
            </a:pPr>
            <a:r>
              <a:rPr lang="en-US" dirty="0" smtClean="0"/>
              <a:t>switch($</a:t>
            </a:r>
            <a:r>
              <a:rPr lang="en-US" dirty="0" err="1" smtClean="0"/>
              <a:t>var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{ case 10 { print "number 100\n" } </a:t>
            </a:r>
          </a:p>
          <a:p>
            <a:pPr>
              <a:buNone/>
            </a:pPr>
            <a:r>
              <a:rPr lang="en-US" dirty="0" smtClean="0"/>
              <a:t>case "a" { print "string a" } </a:t>
            </a:r>
          </a:p>
          <a:p>
            <a:pPr>
              <a:buNone/>
            </a:pPr>
            <a:r>
              <a:rPr lang="en-US" dirty="0" smtClean="0"/>
              <a:t>case [1..10,42] { print "number in list" } </a:t>
            </a:r>
          </a:p>
          <a:p>
            <a:pPr>
              <a:buNone/>
            </a:pPr>
            <a:r>
              <a:rPr lang="en-US" dirty="0" smtClean="0"/>
              <a:t>case (\@array) { print "number in list" } </a:t>
            </a:r>
          </a:p>
          <a:p>
            <a:pPr>
              <a:buNone/>
            </a:pPr>
            <a:r>
              <a:rPr lang="en-US" dirty="0" smtClean="0"/>
              <a:t>case (\%hash) { print "entry in hash" } </a:t>
            </a:r>
          </a:p>
          <a:p>
            <a:pPr>
              <a:buNone/>
            </a:pPr>
            <a:r>
              <a:rPr lang="en-US" dirty="0" smtClean="0"/>
              <a:t>else { print "previous case not true" }</a:t>
            </a:r>
          </a:p>
          <a:p>
            <a:pPr>
              <a:buNone/>
            </a:pPr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while(condition)</a:t>
            </a:r>
          </a:p>
          <a:p>
            <a:pPr>
              <a:buNone/>
            </a:pPr>
            <a:r>
              <a:rPr lang="en-US" dirty="0" smtClean="0"/>
              <a:t> { statement(s);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Stops iteration when the condition becomes false.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Until (condition)</a:t>
            </a:r>
          </a:p>
          <a:p>
            <a:pPr>
              <a:buNone/>
            </a:pPr>
            <a:r>
              <a:rPr lang="en-US" dirty="0" smtClean="0"/>
              <a:t> { statement(s); }</a:t>
            </a:r>
          </a:p>
          <a:p>
            <a:pPr>
              <a:buNone/>
            </a:pPr>
            <a:r>
              <a:rPr lang="en-US" dirty="0" smtClean="0"/>
              <a:t>Iterates only when the condition is false.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( init; condition; increment )</a:t>
            </a:r>
          </a:p>
          <a:p>
            <a:r>
              <a:rPr lang="en-US" dirty="0" smtClean="0"/>
              <a:t>{ statement(s);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foreach</a:t>
            </a:r>
            <a:r>
              <a:rPr lang="en-US" dirty="0" smtClean="0"/>
              <a:t> loop iterates over a list value and sets the control variable (</a:t>
            </a:r>
            <a:r>
              <a:rPr lang="en-US" dirty="0" err="1" smtClean="0"/>
              <a:t>var</a:t>
            </a:r>
            <a:r>
              <a:rPr lang="en-US" dirty="0" smtClean="0"/>
              <a:t>) to be each element of the list in turn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@list = (2, 20, 30, 40, 50); </a:t>
            </a:r>
          </a:p>
          <a:p>
            <a:pPr>
              <a:buNone/>
            </a:pPr>
            <a:r>
              <a:rPr lang="en-US" dirty="0" smtClean="0"/>
              <a:t># </a:t>
            </a:r>
            <a:r>
              <a:rPr lang="en-US" dirty="0" err="1" smtClean="0"/>
              <a:t>foreach</a:t>
            </a:r>
            <a:r>
              <a:rPr lang="en-US" dirty="0" smtClean="0"/>
              <a:t> loop execution </a:t>
            </a:r>
          </a:p>
          <a:p>
            <a:pPr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$a (@list)</a:t>
            </a:r>
          </a:p>
          <a:p>
            <a:pPr>
              <a:buNone/>
            </a:pPr>
            <a:r>
              <a:rPr lang="en-US" dirty="0" smtClean="0"/>
              <a:t>{ print "value of a: $a\n";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process repeats until the given condition becomes false.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do { </a:t>
            </a:r>
          </a:p>
          <a:p>
            <a:pPr>
              <a:buNone/>
            </a:pPr>
            <a:r>
              <a:rPr lang="en-US" dirty="0" smtClean="0"/>
              <a:t>statement(s);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while( condition 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@foods = </a:t>
            </a:r>
            <a:r>
              <a:rPr lang="en-US" dirty="0" smtClean="0"/>
              <a:t>(pizza </a:t>
            </a:r>
            <a:r>
              <a:rPr lang="en-US" dirty="0"/>
              <a:t>steak chicken burgers</a:t>
            </a:r>
            <a:r>
              <a:rPr lang="en-US" dirty="0" smtClean="0"/>
              <a:t>);</a:t>
            </a:r>
          </a:p>
          <a:p>
            <a:r>
              <a:rPr lang="en-US" dirty="0"/>
              <a:t>@foods = sort(@foods</a:t>
            </a:r>
            <a:r>
              <a:rPr lang="en-US" dirty="0" smtClean="0"/>
              <a:t>);#sorting arrays</a:t>
            </a:r>
          </a:p>
          <a:p>
            <a:r>
              <a:rPr lang="en-US" dirty="0" smtClean="0"/>
              <a:t>Merging Arrays:</a:t>
            </a:r>
          </a:p>
          <a:p>
            <a:r>
              <a:rPr lang="en-US" dirty="0"/>
              <a:t>@odd = (1,3,5); 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/>
              <a:t>even = (2, 4, 6</a:t>
            </a:r>
            <a:r>
              <a:rPr lang="en-US" dirty="0" smtClean="0"/>
              <a:t>);</a:t>
            </a:r>
          </a:p>
          <a:p>
            <a:r>
              <a:rPr lang="en-US" dirty="0"/>
              <a:t>@numbers = (@odd, @even); </a:t>
            </a:r>
            <a:r>
              <a:rPr lang="en-US" dirty="0" smtClean="0"/>
              <a:t>#merging arrays</a:t>
            </a:r>
          </a:p>
          <a:p>
            <a:r>
              <a:rPr lang="en-US" dirty="0" smtClean="0"/>
              <a:t>Print @numbers;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3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-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hash is a set of </a:t>
            </a:r>
            <a:r>
              <a:rPr lang="en-US" b="1" dirty="0"/>
              <a:t>key/value</a:t>
            </a:r>
            <a:r>
              <a:rPr lang="en-US" dirty="0"/>
              <a:t> pairs. </a:t>
            </a:r>
            <a:endParaRPr lang="en-US" dirty="0" smtClean="0"/>
          </a:p>
          <a:p>
            <a:r>
              <a:rPr lang="en-US" dirty="0"/>
              <a:t>Hash variables are preceded by a percent (%) </a:t>
            </a:r>
            <a:r>
              <a:rPr lang="en-US" dirty="0" smtClean="0"/>
              <a:t>sign.</a:t>
            </a:r>
          </a:p>
          <a:p>
            <a:r>
              <a:rPr lang="en-US" dirty="0" smtClean="0"/>
              <a:t>Example:</a:t>
            </a:r>
          </a:p>
          <a:p>
            <a:r>
              <a:rPr lang="fi-FI" dirty="0"/>
              <a:t>%data = ('John Paul' =&gt; 45, 'Lisa' =&gt; 30, 'Kumar' =&gt; 40);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5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%data = ('John Paul' =&gt; 45, 'Lisa' =&gt; 30, 'Kumar' =&gt; 40); </a:t>
            </a:r>
            <a:endParaRPr lang="pt-BR" dirty="0" smtClean="0"/>
          </a:p>
          <a:p>
            <a:r>
              <a:rPr lang="pt-BR" dirty="0" smtClean="0"/>
              <a:t>@</a:t>
            </a:r>
            <a:r>
              <a:rPr lang="pt-BR" dirty="0"/>
              <a:t>names = keys %data; </a:t>
            </a:r>
            <a:endParaRPr lang="pt-BR" dirty="0" smtClean="0"/>
          </a:p>
          <a:p>
            <a:r>
              <a:rPr lang="pt-BR" dirty="0" smtClean="0"/>
              <a:t>print </a:t>
            </a:r>
            <a:r>
              <a:rPr lang="pt-BR" dirty="0"/>
              <a:t>"$names[0]\n"; </a:t>
            </a:r>
            <a:endParaRPr lang="pt-BR" dirty="0" smtClean="0"/>
          </a:p>
          <a:p>
            <a:r>
              <a:rPr lang="pt-BR" dirty="0" smtClean="0"/>
              <a:t>print </a:t>
            </a:r>
            <a:r>
              <a:rPr lang="pt-BR" dirty="0"/>
              <a:t>"$names[1]\n"; </a:t>
            </a:r>
            <a:endParaRPr lang="pt-BR" dirty="0" smtClean="0"/>
          </a:p>
          <a:p>
            <a:r>
              <a:rPr lang="pt-BR" dirty="0" smtClean="0"/>
              <a:t>print </a:t>
            </a:r>
            <a:r>
              <a:rPr lang="pt-BR" dirty="0"/>
              <a:t>"$names[2]\n";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print("Hello, world\n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# to comment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For documentation</a:t>
            </a:r>
          </a:p>
          <a:p>
            <a:pPr marL="0" indent="0">
              <a:buNone/>
            </a:pPr>
            <a:r>
              <a:rPr lang="en-US" dirty="0" smtClean="0"/>
              <a:t>=Begin</a:t>
            </a:r>
          </a:p>
          <a:p>
            <a:pPr marL="0" indent="0">
              <a:buNone/>
            </a:pPr>
            <a:r>
              <a:rPr lang="en-US" dirty="0" smtClean="0"/>
              <a:t>Lines then end with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=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094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from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$a=&lt;</a:t>
            </a:r>
            <a:r>
              <a:rPr lang="en-US" dirty="0" err="1" smtClean="0"/>
              <a:t>stdin</a:t>
            </a:r>
            <a:r>
              <a:rPr lang="en-US" dirty="0" smtClean="0"/>
              <a:t>&gt;;</a:t>
            </a:r>
          </a:p>
          <a:p>
            <a:r>
              <a:rPr lang="en-US" dirty="0" err="1" smtClean="0"/>
              <a:t>Print”The</a:t>
            </a:r>
            <a:r>
              <a:rPr lang="en-US" smtClean="0"/>
              <a:t> value of a is : $a”;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422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find the string length</a:t>
            </a:r>
          </a:p>
          <a:p>
            <a:pPr marL="400050" lvl="1" indent="0">
              <a:buNone/>
            </a:pPr>
            <a:r>
              <a:rPr lang="en-US" dirty="0" smtClean="0"/>
              <a:t>$</a:t>
            </a:r>
            <a:r>
              <a:rPr lang="en-US" dirty="0"/>
              <a:t>s = "Bioinformatics";</a:t>
            </a:r>
          </a:p>
          <a:p>
            <a:pPr marL="400050" lvl="1" indent="0">
              <a:buNone/>
            </a:pPr>
            <a:r>
              <a:rPr lang="en-US" dirty="0"/>
              <a:t>print(length($s)); </a:t>
            </a:r>
          </a:p>
        </p:txBody>
      </p:sp>
    </p:spTree>
    <p:extLst>
      <p:ext uri="{BB962C8B-B14F-4D97-AF65-F5344CB8AC3E}">
        <p14:creationId xmlns:p14="http://schemas.microsoft.com/office/powerpoint/2010/main" val="35995775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Search for a substring inside a string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$a = "Bioinformatics";</a:t>
            </a:r>
          </a:p>
          <a:p>
            <a:r>
              <a:rPr lang="en-US" dirty="0"/>
              <a:t>$b  = </a:t>
            </a:r>
            <a:r>
              <a:rPr lang="en-US" dirty="0" err="1"/>
              <a:t>substr</a:t>
            </a:r>
            <a:r>
              <a:rPr lang="en-US" dirty="0"/>
              <a:t>($a, 3, (length($a)-3)); </a:t>
            </a:r>
          </a:p>
          <a:p>
            <a:r>
              <a:rPr lang="en-US" dirty="0"/>
              <a:t>print($a,"\n");</a:t>
            </a:r>
          </a:p>
          <a:p>
            <a:r>
              <a:rPr lang="en-US" dirty="0"/>
              <a:t>print($b);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replace substring</a:t>
            </a:r>
          </a:p>
          <a:p>
            <a:r>
              <a:rPr lang="en-US" dirty="0" err="1"/>
              <a:t>substr</a:t>
            </a:r>
            <a:r>
              <a:rPr lang="en-US" dirty="0"/>
              <a:t>($a, 3, (length($a)-3), "technology");</a:t>
            </a:r>
          </a:p>
          <a:p>
            <a:r>
              <a:rPr lang="en-US" dirty="0"/>
              <a:t>print($a,"\n");</a:t>
            </a:r>
          </a:p>
        </p:txBody>
      </p:sp>
    </p:spTree>
    <p:extLst>
      <p:ext uri="{BB962C8B-B14F-4D97-AF65-F5344CB8AC3E}">
        <p14:creationId xmlns:p14="http://schemas.microsoft.com/office/powerpoint/2010/main" val="1551557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. With 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$a = "1234.5678.9000";</a:t>
            </a:r>
          </a:p>
          <a:p>
            <a:r>
              <a:rPr lang="pt-BR" dirty="0"/>
              <a:t>print($a,"\n");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$a =~ tr/./#/;</a:t>
            </a:r>
          </a:p>
          <a:p>
            <a:r>
              <a:rPr lang="pt-BR" dirty="0"/>
              <a:t>print($a);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528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02005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64983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Replace a particular character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 $a = "ATCGATCGAAAAAAAA";</a:t>
            </a:r>
          </a:p>
          <a:p>
            <a:r>
              <a:rPr lang="pt-BR" dirty="0"/>
              <a:t>print($a,"\n");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$a =~ tr/A/C/;</a:t>
            </a:r>
          </a:p>
          <a:p>
            <a:r>
              <a:rPr lang="pt-BR" dirty="0"/>
              <a:t>print($a);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403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8229600" cy="1742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451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more than one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$a = "ATGGTTATAT";</a:t>
            </a:r>
          </a:p>
          <a:p>
            <a:r>
              <a:rPr lang="en-US" dirty="0"/>
              <a:t>print ($a,"\n");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$a =~ </a:t>
            </a:r>
            <a:r>
              <a:rPr lang="en-US" dirty="0" err="1"/>
              <a:t>tr</a:t>
            </a:r>
            <a:r>
              <a:rPr lang="en-US" dirty="0"/>
              <a:t>/AT/CZ/;</a:t>
            </a:r>
          </a:p>
          <a:p>
            <a:r>
              <a:rPr lang="en-US" dirty="0"/>
              <a:t>print $a;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42083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09600"/>
            <a:ext cx="3657600" cy="607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7059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extract characters from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$string = "</a:t>
            </a:r>
            <a:r>
              <a:rPr lang="en-US" dirty="0" err="1"/>
              <a:t>asdf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@chars = map </a:t>
            </a:r>
            <a:r>
              <a:rPr lang="en-US" dirty="0" err="1"/>
              <a:t>substr</a:t>
            </a:r>
            <a:r>
              <a:rPr lang="en-US" dirty="0"/>
              <a:t>( $string, $_, 1), 0 .. length($string) -1;</a:t>
            </a:r>
          </a:p>
          <a:p>
            <a:pPr marL="0" indent="0">
              <a:buNone/>
            </a:pPr>
            <a:r>
              <a:rPr lang="en-US" dirty="0"/>
              <a:t>print "First char is: " . $chars[0] . "\n";</a:t>
            </a:r>
          </a:p>
          <a:p>
            <a:pPr marL="0" indent="0">
              <a:buNone/>
            </a:pPr>
            <a:r>
              <a:rPr lang="en-US" dirty="0"/>
              <a:t>$a=0;</a:t>
            </a:r>
          </a:p>
          <a:p>
            <a:pPr marL="0" indent="0">
              <a:buNone/>
            </a:pPr>
            <a:r>
              <a:rPr lang="en-US" dirty="0"/>
              <a:t>while( $a &lt; (length($string)) ) {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print $chars[$a],"\n";</a:t>
            </a:r>
          </a:p>
          <a:p>
            <a:pPr marL="0" indent="0">
              <a:buNone/>
            </a:pPr>
            <a:r>
              <a:rPr lang="en-US" dirty="0"/>
              <a:t>   $a = $a + 1;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exit 0;</a:t>
            </a:r>
          </a:p>
        </p:txBody>
      </p:sp>
    </p:spTree>
    <p:extLst>
      <p:ext uri="{BB962C8B-B14F-4D97-AF65-F5344CB8AC3E}">
        <p14:creationId xmlns:p14="http://schemas.microsoft.com/office/powerpoint/2010/main" val="132336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quotes can be interpolated</a:t>
            </a:r>
          </a:p>
          <a:p>
            <a:r>
              <a:rPr lang="en-US" dirty="0"/>
              <a:t>$a = 10; print "Value of a = $a\n</a:t>
            </a:r>
            <a:r>
              <a:rPr lang="en-US" dirty="0" smtClean="0"/>
              <a:t>";</a:t>
            </a:r>
          </a:p>
          <a:p>
            <a:r>
              <a:rPr lang="en-US" dirty="0" smtClean="0"/>
              <a:t>Output:</a:t>
            </a:r>
          </a:p>
          <a:p>
            <a:r>
              <a:rPr lang="en-US" dirty="0"/>
              <a:t>Value of a = 10</a:t>
            </a:r>
          </a:p>
        </p:txBody>
      </p:sp>
    </p:spTree>
    <p:extLst>
      <p:ext uri="{BB962C8B-B14F-4D97-AF65-F5344CB8AC3E}">
        <p14:creationId xmlns:p14="http://schemas.microsoft.com/office/powerpoint/2010/main" val="19094693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353469"/>
            <a:ext cx="81153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5435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search for a matching character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$string = "</a:t>
            </a:r>
            <a:r>
              <a:rPr lang="en-US" sz="2000" dirty="0" err="1"/>
              <a:t>asdf</a:t>
            </a:r>
            <a:r>
              <a:rPr lang="en-US" sz="2000" dirty="0"/>
              <a:t>";</a:t>
            </a:r>
          </a:p>
          <a:p>
            <a:pPr marL="0" indent="0">
              <a:buNone/>
            </a:pPr>
            <a:r>
              <a:rPr lang="en-US" sz="2000" dirty="0"/>
              <a:t>$str2="d";</a:t>
            </a:r>
          </a:p>
          <a:p>
            <a:pPr marL="0" indent="0">
              <a:buNone/>
            </a:pPr>
            <a:r>
              <a:rPr lang="en-US" sz="2000" dirty="0"/>
              <a:t>@chars = map </a:t>
            </a:r>
            <a:r>
              <a:rPr lang="en-US" sz="2000" dirty="0" err="1"/>
              <a:t>substr</a:t>
            </a:r>
            <a:r>
              <a:rPr lang="en-US" sz="2000" dirty="0"/>
              <a:t>( $string, $_, 1), 0 .. length($string) -1;</a:t>
            </a:r>
          </a:p>
          <a:p>
            <a:pPr marL="0" indent="0">
              <a:buNone/>
            </a:pPr>
            <a:r>
              <a:rPr lang="en-US" sz="2000" dirty="0"/>
              <a:t>print "First char is: " . $chars[0] . "\n";</a:t>
            </a:r>
          </a:p>
          <a:p>
            <a:pPr marL="0" indent="0">
              <a:buNone/>
            </a:pPr>
            <a:r>
              <a:rPr lang="en-US" sz="2000" dirty="0"/>
              <a:t>$a=0;</a:t>
            </a:r>
          </a:p>
          <a:p>
            <a:pPr marL="0" indent="0">
              <a:buNone/>
            </a:pPr>
            <a:r>
              <a:rPr lang="en-US" sz="2000" dirty="0"/>
              <a:t>while( $a &lt; (length($string)) ) {</a:t>
            </a:r>
          </a:p>
          <a:p>
            <a:pPr marL="0" indent="0">
              <a:buNone/>
            </a:pPr>
            <a:r>
              <a:rPr lang="en-US" sz="2000" dirty="0"/>
              <a:t>    if ($chars[$a] </a:t>
            </a:r>
            <a:r>
              <a:rPr lang="en-US" sz="2000" dirty="0" err="1"/>
              <a:t>eq</a:t>
            </a:r>
            <a:r>
              <a:rPr lang="en-US" sz="2000" dirty="0"/>
              <a:t> $str2)</a:t>
            </a:r>
          </a:p>
          <a:p>
            <a:pPr marL="0" indent="0">
              <a:buNone/>
            </a:pPr>
            <a:r>
              <a:rPr lang="en-US" sz="2000" dirty="0"/>
              <a:t>    {</a:t>
            </a:r>
          </a:p>
          <a:p>
            <a:pPr marL="0" indent="0">
              <a:buNone/>
            </a:pPr>
            <a:r>
              <a:rPr lang="en-US" sz="2000" dirty="0"/>
              <a:t>     print "matching \n";}</a:t>
            </a:r>
          </a:p>
          <a:p>
            <a:pPr marL="0" indent="0">
              <a:buNone/>
            </a:pPr>
            <a:r>
              <a:rPr lang="en-US" sz="2000" dirty="0"/>
              <a:t>    else</a:t>
            </a:r>
          </a:p>
          <a:p>
            <a:pPr marL="0" indent="0">
              <a:buNone/>
            </a:pPr>
            <a:r>
              <a:rPr lang="en-US" sz="2000" dirty="0"/>
              <a:t>     {print "not matching \n";}</a:t>
            </a:r>
          </a:p>
          <a:p>
            <a:pPr marL="0" indent="0">
              <a:buNone/>
            </a:pPr>
            <a:r>
              <a:rPr lang="en-US" sz="2000" dirty="0"/>
              <a:t>   print $chars[$a],"\n";</a:t>
            </a:r>
          </a:p>
          <a:p>
            <a:pPr marL="0" indent="0">
              <a:buNone/>
            </a:pPr>
            <a:r>
              <a:rPr lang="en-US" sz="2000" dirty="0"/>
              <a:t>   $a = $a + 1</a:t>
            </a:r>
            <a:r>
              <a:rPr lang="en-US" sz="2000" dirty="0" smtClean="0"/>
              <a:t>; 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exit 0;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819399"/>
            <a:ext cx="3048000" cy="400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34610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Replacing a specific character in a string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556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$string = "</a:t>
            </a:r>
            <a:r>
              <a:rPr lang="en-US" sz="2400" dirty="0" err="1"/>
              <a:t>asdf</a:t>
            </a:r>
            <a:r>
              <a:rPr lang="en-US" sz="2400" dirty="0"/>
              <a:t>";</a:t>
            </a:r>
          </a:p>
          <a:p>
            <a:pPr marL="0" indent="0">
              <a:buNone/>
            </a:pPr>
            <a:r>
              <a:rPr lang="en-US" sz="2400" dirty="0"/>
              <a:t>$str2="d";</a:t>
            </a:r>
          </a:p>
          <a:p>
            <a:pPr marL="0" indent="0">
              <a:buNone/>
            </a:pPr>
            <a:r>
              <a:rPr lang="en-US" sz="2400" dirty="0"/>
              <a:t>@chars = map </a:t>
            </a:r>
            <a:r>
              <a:rPr lang="en-US" sz="2400" dirty="0" err="1"/>
              <a:t>substr</a:t>
            </a:r>
            <a:r>
              <a:rPr lang="en-US" sz="2400" dirty="0"/>
              <a:t>( $string, $_, 1), 0 .. length($string) -1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#</a:t>
            </a:r>
            <a:r>
              <a:rPr lang="en-US" sz="2400" dirty="0" err="1">
                <a:solidFill>
                  <a:srgbClr val="FF0000"/>
                </a:solidFill>
              </a:rPr>
              <a:t>substr</a:t>
            </a:r>
            <a:r>
              <a:rPr lang="en-US" sz="2400" dirty="0">
                <a:solidFill>
                  <a:srgbClr val="FF0000"/>
                </a:solidFill>
              </a:rPr>
              <a:t>($string,$_,1) means that each character is separated, if the 1 is changed to 2, the two characters are separated</a:t>
            </a:r>
          </a:p>
          <a:p>
            <a:pPr marL="0" indent="0">
              <a:buNone/>
            </a:pPr>
            <a:r>
              <a:rPr lang="en-US" sz="2400" dirty="0"/>
              <a:t>print "First char is: " . $chars[0] . "\n";</a:t>
            </a:r>
          </a:p>
          <a:p>
            <a:pPr marL="0" indent="0">
              <a:buNone/>
            </a:pPr>
            <a:r>
              <a:rPr lang="en-US" sz="2400" dirty="0"/>
              <a:t>$a=0;</a:t>
            </a:r>
          </a:p>
          <a:p>
            <a:pPr marL="0" indent="0">
              <a:buNone/>
            </a:pPr>
            <a:r>
              <a:rPr lang="en-US" sz="2400" dirty="0"/>
              <a:t>while( $a &lt; (length($string)) ) {</a:t>
            </a:r>
          </a:p>
          <a:p>
            <a:pPr marL="0" indent="0">
              <a:buNone/>
            </a:pPr>
            <a:r>
              <a:rPr lang="en-US" sz="2400" dirty="0"/>
              <a:t>    if ($chars[$a] </a:t>
            </a:r>
            <a:r>
              <a:rPr lang="en-US" sz="2400" dirty="0" err="1"/>
              <a:t>eq</a:t>
            </a:r>
            <a:r>
              <a:rPr lang="en-US" sz="2400" dirty="0"/>
              <a:t> $str2)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smtClean="0"/>
              <a:t>{ $</a:t>
            </a:r>
            <a:r>
              <a:rPr lang="en-US" sz="2400" dirty="0"/>
              <a:t>chars[$a]="z</a:t>
            </a:r>
            <a:r>
              <a:rPr lang="en-US" sz="2400" dirty="0" smtClean="0"/>
              <a:t>";    </a:t>
            </a:r>
            <a:r>
              <a:rPr lang="en-US" sz="2400" dirty="0"/>
              <a:t>print "matching \n</a:t>
            </a:r>
            <a:r>
              <a:rPr lang="en-US" sz="2400" dirty="0" smtClean="0"/>
              <a:t>";   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    else</a:t>
            </a:r>
          </a:p>
          <a:p>
            <a:pPr marL="0" indent="0">
              <a:buNone/>
            </a:pPr>
            <a:r>
              <a:rPr lang="en-US" sz="2400" dirty="0"/>
              <a:t>     {print "not matching \n";}</a:t>
            </a:r>
          </a:p>
          <a:p>
            <a:pPr marL="0" indent="0">
              <a:buNone/>
            </a:pPr>
            <a:r>
              <a:rPr lang="en-US" sz="2400" dirty="0"/>
              <a:t>   print $chars[$a],"\n</a:t>
            </a:r>
            <a:r>
              <a:rPr lang="en-US" sz="2400" dirty="0" smtClean="0"/>
              <a:t>";       </a:t>
            </a:r>
            <a:r>
              <a:rPr lang="en-US" sz="2400" dirty="0"/>
              <a:t>$a = $a + 1</a:t>
            </a:r>
            <a:r>
              <a:rPr lang="en-US" sz="2400" dirty="0" smtClean="0"/>
              <a:t>;   }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232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Quotes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$a = 10</a:t>
            </a:r>
            <a:r>
              <a:rPr lang="en-US" dirty="0" smtClean="0"/>
              <a:t>;</a:t>
            </a:r>
          </a:p>
          <a:p>
            <a:r>
              <a:rPr lang="en-US" dirty="0"/>
              <a:t>print 'Value of a = $a\n</a:t>
            </a:r>
            <a:r>
              <a:rPr lang="en-US" dirty="0" smtClean="0"/>
              <a:t>';</a:t>
            </a:r>
          </a:p>
          <a:p>
            <a:r>
              <a:rPr lang="en-US" dirty="0" smtClean="0"/>
              <a:t>Output:</a:t>
            </a:r>
          </a:p>
          <a:p>
            <a:r>
              <a:rPr lang="en-US" dirty="0" smtClean="0"/>
              <a:t>Value </a:t>
            </a:r>
            <a:r>
              <a:rPr lang="en-US" dirty="0"/>
              <a:t>of a = $a\n$</a:t>
            </a:r>
          </a:p>
        </p:txBody>
      </p:sp>
    </p:spTree>
    <p:extLst>
      <p:ext uri="{BB962C8B-B14F-4D97-AF65-F5344CB8AC3E}">
        <p14:creationId xmlns:p14="http://schemas.microsoft.com/office/powerpoint/2010/main" val="182165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Double Quotes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$a = 10; $</a:t>
            </a:r>
            <a:r>
              <a:rPr lang="en-US" dirty="0" err="1"/>
              <a:t>var</a:t>
            </a:r>
            <a:r>
              <a:rPr lang="en-US" dirty="0"/>
              <a:t> = &lt;&lt;"EOF";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the syntax for here document and it will continue until it encounters a EOF in the first line. </a:t>
            </a:r>
            <a:r>
              <a:rPr lang="en-US" dirty="0" smtClean="0"/>
              <a:t>a </a:t>
            </a:r>
            <a:r>
              <a:rPr lang="en-US" dirty="0"/>
              <a:t>= $a EOF print "$</a:t>
            </a:r>
            <a:r>
              <a:rPr lang="en-US" dirty="0" err="1"/>
              <a:t>var</a:t>
            </a:r>
            <a:r>
              <a:rPr lang="en-US" dirty="0"/>
              <a:t>\n</a:t>
            </a:r>
            <a:r>
              <a:rPr lang="en-US" dirty="0" smtClean="0"/>
              <a:t>";</a:t>
            </a:r>
          </a:p>
          <a:p>
            <a:r>
              <a:rPr lang="en-US" dirty="0" smtClean="0"/>
              <a:t>Output:</a:t>
            </a:r>
          </a:p>
          <a:p>
            <a:r>
              <a:rPr lang="en-US" dirty="0"/>
              <a:t>This is the syntax for here document and it will continue until it encounters a EOF in the first line. </a:t>
            </a:r>
            <a:r>
              <a:rPr lang="en-US" dirty="0" smtClean="0"/>
              <a:t> </a:t>
            </a:r>
            <a:r>
              <a:rPr lang="en-US" dirty="0"/>
              <a:t>a = 10</a:t>
            </a:r>
          </a:p>
        </p:txBody>
      </p:sp>
    </p:spTree>
    <p:extLst>
      <p:ext uri="{BB962C8B-B14F-4D97-AF65-F5344CB8AC3E}">
        <p14:creationId xmlns:p14="http://schemas.microsoft.com/office/powerpoint/2010/main" val="186304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Single Quotes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= &lt;&lt;'EOF'; This is case of single quote so variable value will not be interpolated. For example value of a = $a EOF print "$</a:t>
            </a:r>
            <a:r>
              <a:rPr lang="en-US" dirty="0" err="1"/>
              <a:t>var</a:t>
            </a:r>
            <a:r>
              <a:rPr lang="en-US" dirty="0"/>
              <a:t>\n</a:t>
            </a:r>
            <a:r>
              <a:rPr lang="en-US" dirty="0" smtClean="0"/>
              <a:t>";</a:t>
            </a:r>
          </a:p>
          <a:p>
            <a:r>
              <a:rPr lang="en-US" dirty="0" smtClean="0"/>
              <a:t>Output:</a:t>
            </a:r>
          </a:p>
          <a:p>
            <a:r>
              <a:rPr lang="en-US" dirty="0"/>
              <a:t>This is case of single quote so variable value will be interpolated. For example value of a = $a</a:t>
            </a:r>
          </a:p>
        </p:txBody>
      </p:sp>
    </p:spTree>
    <p:extLst>
      <p:ext uri="{BB962C8B-B14F-4D97-AF65-F5344CB8AC3E}">
        <p14:creationId xmlns:p14="http://schemas.microsoft.com/office/powerpoint/2010/main" val="4199179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2660</Words>
  <Application>Microsoft Office PowerPoint</Application>
  <PresentationFormat>On-screen Show (4:3)</PresentationFormat>
  <Paragraphs>400</Paragraphs>
  <Slides>62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Perl</vt:lpstr>
      <vt:lpstr>Introduction to PERL (Practical Extraction and Report Language.)</vt:lpstr>
      <vt:lpstr>Introduction</vt:lpstr>
      <vt:lpstr>Why Perl</vt:lpstr>
      <vt:lpstr>Simple Statement</vt:lpstr>
      <vt:lpstr>Quotes</vt:lpstr>
      <vt:lpstr>Single Quotes</vt:lpstr>
      <vt:lpstr>Example – Double Quotes</vt:lpstr>
      <vt:lpstr>Example – Single Quotes</vt:lpstr>
      <vt:lpstr>Escaping Characters</vt:lpstr>
      <vt:lpstr>Identifiers </vt:lpstr>
      <vt:lpstr>PowerPoint Presentation</vt:lpstr>
      <vt:lpstr>Perl – Data Types</vt:lpstr>
      <vt:lpstr>Scalar Data Type</vt:lpstr>
      <vt:lpstr>List Variables</vt:lpstr>
      <vt:lpstr>List Variables</vt:lpstr>
      <vt:lpstr>Types of Variables</vt:lpstr>
      <vt:lpstr>Equality Operators for Strings</vt:lpstr>
      <vt:lpstr>Relational Operators for Strings</vt:lpstr>
      <vt:lpstr>String Functions</vt:lpstr>
      <vt:lpstr>If ... else ... statements</vt:lpstr>
      <vt:lpstr>Unless ... else Statements</vt:lpstr>
      <vt:lpstr>While Loop</vt:lpstr>
      <vt:lpstr>Until Loop</vt:lpstr>
      <vt:lpstr>For Loops</vt:lpstr>
      <vt:lpstr>Moving around in a Loop</vt:lpstr>
      <vt:lpstr>Arrays</vt:lpstr>
      <vt:lpstr>Push,pop,shift,Unshift,reverse</vt:lpstr>
      <vt:lpstr>Push,pop,shift,Unshift,reverse</vt:lpstr>
      <vt:lpstr>Hashes,keys,values,each</vt:lpstr>
      <vt:lpstr>Hashes,keys,values,each</vt:lpstr>
      <vt:lpstr>PowerPoint Presentation</vt:lpstr>
      <vt:lpstr>Read / Write to Files</vt:lpstr>
      <vt:lpstr>Read/Write to files</vt:lpstr>
      <vt:lpstr>Read/Write to files</vt:lpstr>
      <vt:lpstr>Read/Write to files</vt:lpstr>
      <vt:lpstr>Control Structures</vt:lpstr>
      <vt:lpstr>PowerPoint Presentation</vt:lpstr>
      <vt:lpstr>PowerPoint Presentation</vt:lpstr>
      <vt:lpstr>PowerPoint Presentation</vt:lpstr>
      <vt:lpstr>Switch Statement</vt:lpstr>
      <vt:lpstr>Loop statements</vt:lpstr>
      <vt:lpstr>PowerPoint Presentation</vt:lpstr>
      <vt:lpstr>For statement</vt:lpstr>
      <vt:lpstr>Foreach loop</vt:lpstr>
      <vt:lpstr>Do while</vt:lpstr>
      <vt:lpstr>Array Operations</vt:lpstr>
      <vt:lpstr>Perl - Hashing</vt:lpstr>
      <vt:lpstr>Perl Hashing</vt:lpstr>
      <vt:lpstr>Input from User</vt:lpstr>
      <vt:lpstr>String Operations</vt:lpstr>
      <vt:lpstr>Search for a substring inside a string </vt:lpstr>
      <vt:lpstr>Replacing . With #</vt:lpstr>
      <vt:lpstr>PowerPoint Presentation</vt:lpstr>
      <vt:lpstr>Replace a particular character in a string</vt:lpstr>
      <vt:lpstr>PowerPoint Presentation</vt:lpstr>
      <vt:lpstr>Replace more than one character</vt:lpstr>
      <vt:lpstr>PowerPoint Presentation</vt:lpstr>
      <vt:lpstr>To extract characters from string</vt:lpstr>
      <vt:lpstr>PowerPoint Presentation</vt:lpstr>
      <vt:lpstr>To search for a matching character </vt:lpstr>
      <vt:lpstr>Replacing a specific character in a string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Perl</dc:title>
  <dc:creator>VITCC</dc:creator>
  <cp:lastModifiedBy>Windows User</cp:lastModifiedBy>
  <cp:revision>80</cp:revision>
  <dcterms:created xsi:type="dcterms:W3CDTF">2017-04-27T08:15:45Z</dcterms:created>
  <dcterms:modified xsi:type="dcterms:W3CDTF">2019-01-23T15:39:02Z</dcterms:modified>
</cp:coreProperties>
</file>