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84" r:id="rId3"/>
    <p:sldId id="287" r:id="rId4"/>
    <p:sldId id="288" r:id="rId5"/>
    <p:sldId id="261" r:id="rId6"/>
    <p:sldId id="262" r:id="rId7"/>
    <p:sldId id="264" r:id="rId8"/>
    <p:sldId id="282" r:id="rId9"/>
    <p:sldId id="28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6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23" r:id="rId65"/>
    <p:sldId id="331" r:id="rId66"/>
    <p:sldId id="332" r:id="rId67"/>
    <p:sldId id="333" r:id="rId68"/>
    <p:sldId id="334" r:id="rId69"/>
    <p:sldId id="335" r:id="rId70"/>
    <p:sldId id="337" r:id="rId71"/>
    <p:sldId id="338" r:id="rId72"/>
    <p:sldId id="339" r:id="rId73"/>
    <p:sldId id="340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A9A04-4D1B-4D6A-9A5E-8D9D0729DB0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57B87-B2C2-42D5-95DE-E917D44A2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26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 script: code runs in browser after page is sent back from server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this code manipulates the page or responds to user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09CAC-E061-48A7-840B-B634923251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89EDDF-D282-47F2-8086-2C8FF220D232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814471-A4A9-4381-A838-0B8D09B2F580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F94A4F-3F7E-4260-9E8E-FDD2F1FA809E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93187" name="Rectangle 1026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356CA4-1807-4064-8832-441F5E189181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9421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204-E0EF-43D0-B914-E3EBBC8BD39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3C-F707-40D8-A1A8-B16B706A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9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204-E0EF-43D0-B914-E3EBBC8BD39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3C-F707-40D8-A1A8-B16B706A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9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204-E0EF-43D0-B914-E3EBBC8BD39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3C-F707-40D8-A1A8-B16B706A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204-E0EF-43D0-B914-E3EBBC8BD39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3C-F707-40D8-A1A8-B16B706A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204-E0EF-43D0-B914-E3EBBC8BD39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3C-F707-40D8-A1A8-B16B706A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204-E0EF-43D0-B914-E3EBBC8BD39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3C-F707-40D8-A1A8-B16B706A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5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204-E0EF-43D0-B914-E3EBBC8BD39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3C-F707-40D8-A1A8-B16B706A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7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204-E0EF-43D0-B914-E3EBBC8BD39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3C-F707-40D8-A1A8-B16B706A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204-E0EF-43D0-B914-E3EBBC8BD39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3C-F707-40D8-A1A8-B16B706A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6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204-E0EF-43D0-B914-E3EBBC8BD39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3C-F707-40D8-A1A8-B16B706A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204-E0EF-43D0-B914-E3EBBC8BD39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3C-F707-40D8-A1A8-B16B706A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1E204-E0EF-43D0-B914-E3EBBC8BD39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51D3C-F707-40D8-A1A8-B16B706A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1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0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First Script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2667000" cy="4572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sz="2800" dirty="0" smtClean="0"/>
              <a:t>first-script.html</a:t>
            </a:r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011D03E8-E857-45B3-8AFA-CBD59CBA8B85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4063" y="1701800"/>
            <a:ext cx="7562850" cy="31400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alert('Hello JavaScript!');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4364665" y="3683212"/>
            <a:ext cx="2978152" cy="2488988"/>
          </a:xfrm>
          <a:prstGeom prst="roundRect">
            <a:avLst>
              <a:gd name="adj" fmla="val 409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25506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Another Small Example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3276600" cy="4572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sz="2800" dirty="0"/>
              <a:t>small-example.html</a:t>
            </a:r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0D6671C3-F32A-4D37-8415-0932EA6C63D5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188" y="1638300"/>
            <a:ext cx="7921625" cy="31400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document.write('JavaScript rulez!');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4191000" y="3733800"/>
            <a:ext cx="2790825" cy="2371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9258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Using JavaScript Code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dirty="0" smtClean="0"/>
              <a:t>The JavaScript code can be placed in: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/>
              <a:t> tag in the head 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in the body – not recommended</a:t>
            </a:r>
            <a:endParaRPr lang="bg-BG" dirty="0" smtClean="0"/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/>
              <a:t>External files, linked via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the head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lang="en-US" dirty="0" smtClean="0"/>
              <a:t>Files usually have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 smtClean="0"/>
              <a:t> </a:t>
            </a:r>
            <a:r>
              <a:rPr lang="en-US" dirty="0" smtClean="0"/>
              <a:t>extension</a:t>
            </a:r>
          </a:p>
          <a:p>
            <a:pPr lvl="2" eaLnBrk="1" hangingPunct="1">
              <a:lnSpc>
                <a:spcPct val="100000"/>
              </a:lnSpc>
              <a:buFontTx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100000"/>
              </a:lnSpc>
              <a:buFontTx/>
              <a:buNone/>
              <a:defRPr/>
            </a:pPr>
            <a:endParaRPr lang="en-US" sz="2000" dirty="0" smtClean="0"/>
          </a:p>
          <a:p>
            <a:pPr lvl="2" eaLnBrk="1" hangingPunct="1">
              <a:lnSpc>
                <a:spcPct val="100000"/>
              </a:lnSpc>
              <a:spcBef>
                <a:spcPts val="2400"/>
              </a:spcBef>
              <a:defRPr/>
            </a:pP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2" eaLnBrk="1" hangingPunct="1"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Highly recommended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/>
              <a:t> files get cached by the browser</a:t>
            </a:r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7EAAC7DC-8B0B-40E6-8DAA-83262BFC0F6B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3581400"/>
            <a:ext cx="7162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&lt;!– code placed here will not be executed!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276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JavaScript – When is Executed?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100000"/>
              </a:lnSpc>
              <a:defRPr/>
            </a:pPr>
            <a:r>
              <a:rPr lang="en-US" dirty="0" smtClean="0"/>
              <a:t>JavaScript code is executed during the page loading or when the browser fires an event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/>
              <a:t>All statements are executed at page loading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/>
              <a:t>Some statements just define functions that can be called later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dirty="0" smtClean="0"/>
              <a:t>Function calls or code can be attached as "event handlers" via tag attributes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/>
              <a:t>Executed when the event is fired by the browser</a:t>
            </a:r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DDAD8182-A88C-4130-B5F4-31180BF63559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715000"/>
            <a:ext cx="7924800" cy="396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src="logo.gif" onclick="alert('clicked!')" /&gt;</a:t>
            </a:r>
          </a:p>
        </p:txBody>
      </p:sp>
    </p:spTree>
    <p:extLst>
      <p:ext uri="{BB962C8B-B14F-4D97-AF65-F5344CB8AC3E}">
        <p14:creationId xmlns:p14="http://schemas.microsoft.com/office/powerpoint/2010/main" val="34720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447800"/>
            <a:ext cx="7772400" cy="4832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test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onclick="test('clicked!')"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mtClean="0"/>
              <a:t>Calling a JavaScript Function from Event Handler – Example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53000" y="1490663"/>
            <a:ext cx="3484563" cy="457200"/>
          </a:xfrm>
        </p:spPr>
        <p:txBody>
          <a:bodyPr>
            <a:normAutofit lnSpcReduction="10000"/>
          </a:bodyPr>
          <a:lstStyle/>
          <a:p>
            <a:pPr marL="0" indent="0" algn="r"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sz="2800" dirty="0" smtClean="0"/>
              <a:t>image-onclick.html</a:t>
            </a:r>
            <a:endParaRPr lang="en-US" sz="2400" dirty="0"/>
          </a:p>
        </p:txBody>
      </p:sp>
      <p:sp>
        <p:nvSpPr>
          <p:cNvPr id="187397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D79C2135-3EA8-4776-B7C9-EF98DECCB6FA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4343400" y="2952750"/>
            <a:ext cx="3838058" cy="215265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97956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Using External Script Files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GB" sz="2800" dirty="0" smtClean="0"/>
              <a:t>Using external script files:</a:t>
            </a:r>
            <a:endParaRPr lang="bg-BG" sz="2800" dirty="0" smtClean="0"/>
          </a:p>
          <a:p>
            <a:pPr eaLnBrk="1" hangingPunct="1">
              <a:lnSpc>
                <a:spcPct val="100000"/>
              </a:lnSpc>
              <a:defRPr/>
            </a:pPr>
            <a:endParaRPr lang="bg-BG" sz="2800" dirty="0" smtClean="0"/>
          </a:p>
          <a:p>
            <a:pPr eaLnBrk="1" hangingPunct="1">
              <a:lnSpc>
                <a:spcPct val="100000"/>
              </a:lnSpc>
              <a:defRPr/>
            </a:pPr>
            <a:endParaRPr lang="bg-BG" sz="2800" dirty="0" smtClean="0"/>
          </a:p>
          <a:p>
            <a:pPr eaLnBrk="1" hangingPunct="1">
              <a:lnSpc>
                <a:spcPct val="100000"/>
              </a:lnSpc>
              <a:defRPr/>
            </a:pPr>
            <a:endParaRPr lang="bg-BG" sz="2800" dirty="0" smtClean="0"/>
          </a:p>
          <a:p>
            <a:pPr eaLnBrk="1" hangingPunct="1">
              <a:lnSpc>
                <a:spcPct val="100000"/>
              </a:lnSpc>
              <a:defRPr/>
            </a:pPr>
            <a:endParaRPr lang="bg-BG" sz="2800" dirty="0" smtClean="0"/>
          </a:p>
          <a:p>
            <a:pPr eaLnBrk="1" hangingPunct="1">
              <a:lnSpc>
                <a:spcPct val="100000"/>
              </a:lnSpc>
              <a:defRPr/>
            </a:pPr>
            <a:endParaRPr lang="bg-BG" sz="2800" dirty="0" smtClean="0"/>
          </a:p>
          <a:p>
            <a:pPr eaLnBrk="1" hangingPunct="1">
              <a:lnSpc>
                <a:spcPct val="100000"/>
              </a:lnSpc>
              <a:spcBef>
                <a:spcPts val="3600"/>
              </a:spcBef>
              <a:defRPr/>
            </a:pPr>
            <a:r>
              <a:rPr lang="en-US" sz="2800" noProof="1" smtClean="0"/>
              <a:t>External JavaScript file:</a:t>
            </a:r>
            <a:endParaRPr lang="en-US" sz="2600" dirty="0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637BAA67-E804-4701-A487-8B9D8DCEE549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31702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onclick="sample()" value="Call JavaScript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84800"/>
            <a:ext cx="8026400" cy="1016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sample()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5565848" y="3865718"/>
            <a:ext cx="2663752" cy="1994980"/>
          </a:xfrm>
          <a:prstGeom prst="roundRect">
            <a:avLst>
              <a:gd name="adj" fmla="val 271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/>
        </p:spPr>
      </p:pic>
      <p:sp>
        <p:nvSpPr>
          <p:cNvPr id="8" name="Rectangle 7"/>
          <p:cNvSpPr/>
          <p:nvPr/>
        </p:nvSpPr>
        <p:spPr>
          <a:xfrm>
            <a:off x="4419600" y="1557338"/>
            <a:ext cx="4173538" cy="42545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external-JavaScript.html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0063" y="5976938"/>
            <a:ext cx="1785937" cy="42545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sample.js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30513" y="2667000"/>
            <a:ext cx="5159375" cy="527050"/>
          </a:xfrm>
          <a:prstGeom prst="wedgeRoundRectCallout">
            <a:avLst>
              <a:gd name="adj1" fmla="val -59908"/>
              <a:gd name="adj2" fmla="val -484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&lt;script&gt; tag is always empty.</a:t>
            </a:r>
          </a:p>
        </p:txBody>
      </p:sp>
    </p:spTree>
    <p:extLst>
      <p:ext uri="{BB962C8B-B14F-4D97-AF65-F5344CB8AC3E}">
        <p14:creationId xmlns:p14="http://schemas.microsoft.com/office/powerpoint/2010/main" val="379174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Standard Popup Boxes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Alert box with text and [OK] button</a:t>
            </a:r>
          </a:p>
          <a:p>
            <a:pPr lvl="1" eaLnBrk="1" hangingPunct="1">
              <a:defRPr/>
            </a:pPr>
            <a:r>
              <a:rPr lang="en-US" dirty="0" smtClean="0"/>
              <a:t>Just a message shown in a dialog box:</a:t>
            </a:r>
          </a:p>
          <a:p>
            <a:pPr lvl="1" eaLnBrk="1" hangingPunct="1">
              <a:buFontTx/>
              <a:buNone/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 eaLnBrk="1" hangingPunct="1">
              <a:defRPr/>
            </a:pPr>
            <a:r>
              <a:rPr lang="en-US" dirty="0" smtClean="0"/>
              <a:t>Confirmation box</a:t>
            </a:r>
          </a:p>
          <a:p>
            <a:pPr lvl="1" eaLnBrk="1" hangingPunct="1">
              <a:defRPr/>
            </a:pPr>
            <a:r>
              <a:rPr lang="en-US" dirty="0" smtClean="0"/>
              <a:t>Contains text, [OK] button and [Cancel] button:</a:t>
            </a:r>
          </a:p>
          <a:p>
            <a:pPr eaLnBrk="1" hangingPunct="1">
              <a:buFontTx/>
              <a:buNone/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Prompt box</a:t>
            </a:r>
          </a:p>
          <a:p>
            <a:pPr lvl="1" eaLnBrk="1" hangingPunct="1">
              <a:defRPr/>
            </a:pPr>
            <a:r>
              <a:rPr lang="en-US" dirty="0" smtClean="0"/>
              <a:t>Contains text, input field with default value:</a:t>
            </a:r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20F31EE9-DB4B-4C05-9E2D-077BDC2A1EE9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36788"/>
            <a:ext cx="7162800" cy="430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alert("Some text here");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3919258"/>
            <a:ext cx="7162800" cy="430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confirm("Are 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6019800"/>
            <a:ext cx="7162800" cy="430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prompt ("enter amount", 10);</a:t>
            </a:r>
          </a:p>
        </p:txBody>
      </p:sp>
    </p:spTree>
    <p:extLst>
      <p:ext uri="{BB962C8B-B14F-4D97-AF65-F5344CB8AC3E}">
        <p14:creationId xmlns:p14="http://schemas.microsoft.com/office/powerpoint/2010/main" val="12194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357938"/>
            <a:ext cx="611188" cy="239712"/>
          </a:xfrm>
        </p:spPr>
        <p:txBody>
          <a:bodyPr/>
          <a:lstStyle/>
          <a:p>
            <a:pPr>
              <a:defRPr/>
            </a:pPr>
            <a:fld id="{C2B0EC49-5C27-4ECA-A06F-429433E74236}" type="slidenum">
              <a:rPr lang="en-US" altLang="zh-TW"/>
              <a:pPr>
                <a:defRPr/>
              </a:pPr>
              <a:t>17</a:t>
            </a:fld>
            <a:endParaRPr lang="en-US" altLang="zh-TW" dirty="0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Using the alert() Method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3357563"/>
            <a:ext cx="7543800" cy="2514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It is the easiest methods to use amongst alert(), prompt() and confirm().</a:t>
            </a:r>
          </a:p>
          <a:p>
            <a:pPr eaLnBrk="1" hangingPunct="1">
              <a:defRPr/>
            </a:pPr>
            <a:r>
              <a:rPr lang="en-US" sz="2800" dirty="0" smtClean="0"/>
              <a:t>You can use it to display textual information to the user (simple and concise).</a:t>
            </a:r>
          </a:p>
          <a:p>
            <a:pPr eaLnBrk="1" hangingPunct="1">
              <a:defRPr/>
            </a:pPr>
            <a:r>
              <a:rPr lang="en-US" sz="2800" dirty="0" smtClean="0"/>
              <a:t>The user can simply click </a:t>
            </a:r>
            <a:r>
              <a:rPr lang="en-US" sz="2800" dirty="0" smtClean="0">
                <a:latin typeface="Arial"/>
              </a:rPr>
              <a:t>“</a:t>
            </a:r>
            <a:r>
              <a:rPr lang="en-US" sz="2800" dirty="0" smtClean="0"/>
              <a:t>OK</a:t>
            </a:r>
            <a:r>
              <a:rPr lang="en-US" sz="2800" dirty="0" smtClean="0">
                <a:latin typeface="Arial"/>
              </a:rPr>
              <a:t>”</a:t>
            </a:r>
            <a:r>
              <a:rPr lang="en-US" sz="2800" dirty="0" smtClean="0"/>
              <a:t> to close it.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928688" y="1285875"/>
            <a:ext cx="7620000" cy="18780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</a:rPr>
              <a:t>&lt;head&gt;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</a:rPr>
              <a:t>&lt;script language=“JavaScript”&gt;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</a:rPr>
              <a:t>	alert(“An alert triggered by JavaScript”);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</a:rPr>
              <a:t>&lt;/script&gt;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5700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357938"/>
            <a:ext cx="611188" cy="500062"/>
          </a:xfrm>
        </p:spPr>
        <p:txBody>
          <a:bodyPr/>
          <a:lstStyle/>
          <a:p>
            <a:pPr>
              <a:defRPr/>
            </a:pPr>
            <a:fld id="{590EAE3C-FAE9-43E9-B2FF-FBC4082DABE0}" type="slidenum">
              <a:rPr lang="en-US" altLang="zh-TW"/>
              <a:pPr>
                <a:defRPr/>
              </a:pPr>
              <a:t>18</a:t>
            </a:fld>
            <a:endParaRPr lang="en-US" altLang="zh-TW" dirty="0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Using the confirm() Method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038600"/>
            <a:ext cx="7543800" cy="2514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This box is used to give the user a choice either OK or Cancel.</a:t>
            </a:r>
          </a:p>
          <a:p>
            <a:pPr eaLnBrk="1" hangingPunct="1">
              <a:defRPr/>
            </a:pPr>
            <a:r>
              <a:rPr lang="en-US" sz="2800" smtClean="0"/>
              <a:t>It is very similar to the </a:t>
            </a:r>
            <a:r>
              <a:rPr lang="en-US" sz="2800" smtClean="0">
                <a:latin typeface="Arial"/>
              </a:rPr>
              <a:t>“</a:t>
            </a:r>
            <a:r>
              <a:rPr lang="en-US" sz="2800" smtClean="0"/>
              <a:t>alert()</a:t>
            </a:r>
            <a:r>
              <a:rPr lang="en-US" sz="2800" smtClean="0">
                <a:latin typeface="Arial"/>
              </a:rPr>
              <a:t>”</a:t>
            </a:r>
            <a:r>
              <a:rPr lang="en-US" sz="2800" smtClean="0"/>
              <a:t> method.</a:t>
            </a:r>
          </a:p>
          <a:p>
            <a:pPr eaLnBrk="1" hangingPunct="1">
              <a:defRPr/>
            </a:pPr>
            <a:r>
              <a:rPr lang="en-US" sz="2800" smtClean="0"/>
              <a:t>You can also put your message in the method.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000125" y="1357313"/>
            <a:ext cx="7620000" cy="18780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</a:rPr>
              <a:t>&lt;head&gt;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</a:rPr>
              <a:t>&lt;script language=“JavaScript”&gt;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</a:rPr>
              <a:t>	confirm(“Are you happy with the class?”);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</a:rPr>
              <a:t>&lt;/script&gt;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85463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500813"/>
            <a:ext cx="611188" cy="239712"/>
          </a:xfrm>
        </p:spPr>
        <p:txBody>
          <a:bodyPr/>
          <a:lstStyle/>
          <a:p>
            <a:pPr>
              <a:defRPr/>
            </a:pPr>
            <a:fld id="{A54E3F7C-5638-4C44-A100-C0BAD656140B}" type="slidenum">
              <a:rPr lang="en-US" altLang="zh-TW"/>
              <a:pPr>
                <a:defRPr/>
              </a:pPr>
              <a:t>19</a:t>
            </a:fld>
            <a:endParaRPr lang="en-US" altLang="zh-TW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Using the prompt() Method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343400"/>
            <a:ext cx="75438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This is the only one that allows the user to type in his own response to the specific question.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You can give a default value to avoid displaying </a:t>
            </a:r>
            <a:r>
              <a:rPr lang="en-US" sz="2800" smtClean="0">
                <a:latin typeface="Arial"/>
              </a:rPr>
              <a:t>“</a:t>
            </a:r>
            <a:r>
              <a:rPr lang="en-US" sz="2800" smtClean="0"/>
              <a:t>undefined</a:t>
            </a:r>
            <a:r>
              <a:rPr lang="en-US" sz="2800" smtClean="0">
                <a:latin typeface="Arial"/>
              </a:rPr>
              <a:t>”</a:t>
            </a:r>
            <a:r>
              <a:rPr lang="en-US" sz="2800" smtClean="0"/>
              <a:t>.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071563" y="1214438"/>
            <a:ext cx="7620000" cy="22463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</a:rPr>
              <a:t>&lt;head&gt;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</a:rPr>
              <a:t>&lt;script language=“JavaScript”&gt;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</a:rPr>
              <a:t>	prompt(“What is your student id number?”);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</a:rPr>
              <a:t>	prompt(“What is your </a:t>
            </a:r>
            <a:r>
              <a:rPr lang="en-US" altLang="en-US" sz="2000" dirty="0" err="1">
                <a:solidFill>
                  <a:schemeClr val="tx1"/>
                </a:solidFill>
                <a:latin typeface="Comic Sans MS" pitchFamily="66" charset="0"/>
              </a:rPr>
              <a:t>name?”,”No</a:t>
            </a: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</a:rPr>
              <a:t> name”);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</a:rPr>
              <a:t>&lt;/script&gt;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mic Sans MS" pitchFamily="66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9525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95486"/>
            <a:ext cx="9144001" cy="52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2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endParaRPr lang="en-US" altLang="zh-TW" sz="1100" dirty="0"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618288"/>
            <a:ext cx="611188" cy="239712"/>
          </a:xfrm>
        </p:spPr>
        <p:txBody>
          <a:bodyPr/>
          <a:lstStyle/>
          <a:p>
            <a:pPr>
              <a:defRPr/>
            </a:pPr>
            <a:fld id="{162C7AFF-0A55-431F-B008-7BBDECF8152B}" type="slidenum">
              <a:rPr lang="en-US" altLang="zh-TW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dirty="0" smtClean="0"/>
              <a:t>Three methods</a:t>
            </a:r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05000"/>
            <a:ext cx="2640013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53000"/>
            <a:ext cx="268287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1480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41020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Text Box 8"/>
          <p:cNvSpPr txBox="1">
            <a:spLocks noChangeArrowheads="1"/>
          </p:cNvSpPr>
          <p:nvPr/>
        </p:nvSpPr>
        <p:spPr bwMode="auto">
          <a:xfrm>
            <a:off x="1447800" y="1905000"/>
            <a:ext cx="3733800" cy="18161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mic Sans MS" pitchFamily="66" charset="0"/>
              </a:rPr>
              <a:t>&lt;script language="JavaScript"&gt;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mic Sans MS" pitchFamily="66" charset="0"/>
              </a:rPr>
              <a:t>alert("This is an Alert method");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mic Sans MS" pitchFamily="66" charset="0"/>
              </a:rPr>
              <a:t>confirm("Are you OK?");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mic Sans MS" pitchFamily="66" charset="0"/>
              </a:rPr>
              <a:t>prompt("What is your name?");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mic Sans MS" pitchFamily="66" charset="0"/>
              </a:rPr>
              <a:t>prompt("How old are you?","20");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mic Sans MS" pitchFamily="66" charset="0"/>
              </a:rPr>
              <a:t>&lt;/script&gt;</a:t>
            </a:r>
          </a:p>
        </p:txBody>
      </p:sp>
      <p:sp>
        <p:nvSpPr>
          <p:cNvPr id="26635" name="Line 10"/>
          <p:cNvSpPr>
            <a:spLocks noChangeShapeType="1"/>
          </p:cNvSpPr>
          <p:nvPr/>
        </p:nvSpPr>
        <p:spPr bwMode="auto">
          <a:xfrm flipH="1">
            <a:off x="5029200" y="22860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 flipV="1">
            <a:off x="609600" y="2819400"/>
            <a:ext cx="9144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 flipH="1" flipV="1">
            <a:off x="4876800" y="31242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 flipH="1" flipV="1">
            <a:off x="2743200" y="3505200"/>
            <a:ext cx="8382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143625"/>
            <a:ext cx="611188" cy="239713"/>
          </a:xfrm>
        </p:spPr>
        <p:txBody>
          <a:bodyPr/>
          <a:lstStyle/>
          <a:p>
            <a:pPr>
              <a:defRPr/>
            </a:pPr>
            <a:fld id="{E45E2892-B3BE-42B3-9051-626B5CA9C238}" type="slidenum">
              <a:rPr lang="en-US" altLang="zh-TW"/>
              <a:pPr>
                <a:defRPr/>
              </a:pPr>
              <a:t>21</a:t>
            </a:fld>
            <a:endParaRPr lang="en-US" altLang="zh-TW" dirty="0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Example</a:t>
            </a:r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7620000" cy="33547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&lt;head&gt;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&lt;script language=“JavaScript”&gt;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	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var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id;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	id = prompt(“What is your student id number?”);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	alert(id);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	name = prompt(“What is your name?”,”No name”);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	alert(name);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&lt;/script&gt;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&lt;/head&gt;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819400" y="2514600"/>
            <a:ext cx="5273675" cy="477838"/>
            <a:chOff x="1776" y="1584"/>
            <a:chExt cx="3322" cy="301"/>
          </a:xfrm>
        </p:grpSpPr>
        <p:sp>
          <p:nvSpPr>
            <p:cNvPr id="27654" name="Text Box 5"/>
            <p:cNvSpPr txBox="1">
              <a:spLocks noChangeArrowheads="1"/>
            </p:cNvSpPr>
            <p:nvPr/>
          </p:nvSpPr>
          <p:spPr bwMode="auto">
            <a:xfrm>
              <a:off x="3312" y="1584"/>
              <a:ext cx="178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rgbClr val="EBFFC2"/>
                  </a:solidFill>
                  <a:latin typeface="Corbel" pitchFamily="34" charset="0"/>
                  <a:cs typeface="Arial" charset="0"/>
                </a:defRPr>
              </a:lvl1pPr>
              <a:lvl2pPr marL="742950" indent="-285750" eaLnBrk="0" hangingPunct="0">
                <a:defRPr sz="2500">
                  <a:solidFill>
                    <a:srgbClr val="EBFFC2"/>
                  </a:solidFill>
                  <a:latin typeface="Corbel" pitchFamily="34" charset="0"/>
                  <a:cs typeface="Arial" charset="0"/>
                </a:defRPr>
              </a:lvl2pPr>
              <a:lvl3pPr marL="1143000" indent="-228600" eaLnBrk="0" hangingPunct="0">
                <a:defRPr sz="2500">
                  <a:solidFill>
                    <a:srgbClr val="EBFFC2"/>
                  </a:solidFill>
                  <a:latin typeface="Corbel" pitchFamily="34" charset="0"/>
                  <a:cs typeface="Arial" charset="0"/>
                </a:defRPr>
              </a:lvl3pPr>
              <a:lvl4pPr marL="1600200" indent="-228600" eaLnBrk="0" hangingPunct="0">
                <a:defRPr sz="2500">
                  <a:solidFill>
                    <a:srgbClr val="EBFFC2"/>
                  </a:solidFill>
                  <a:latin typeface="Corbel" pitchFamily="34" charset="0"/>
                  <a:cs typeface="Arial" charset="0"/>
                </a:defRPr>
              </a:lvl4pPr>
              <a:lvl5pPr marL="2057400" indent="-228600" eaLnBrk="0" hangingPunct="0">
                <a:defRPr sz="2500">
                  <a:solidFill>
                    <a:srgbClr val="EBFFC2"/>
                  </a:solidFill>
                  <a:latin typeface="Corbel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bg1"/>
                  </a:solidFill>
                </a:rPr>
                <a:t>Variable declaration</a:t>
              </a:r>
            </a:p>
          </p:txBody>
        </p:sp>
        <p:sp>
          <p:nvSpPr>
            <p:cNvPr id="27655" name="Line 6"/>
            <p:cNvSpPr>
              <a:spLocks noChangeShapeType="1"/>
            </p:cNvSpPr>
            <p:nvPr/>
          </p:nvSpPr>
          <p:spPr bwMode="auto">
            <a:xfrm flipH="1">
              <a:off x="1776" y="1728"/>
              <a:ext cx="15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71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Sum of Numbers – Example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3810000" cy="533400"/>
          </a:xfrm>
        </p:spPr>
        <p:txBody>
          <a:bodyPr/>
          <a:lstStyle/>
          <a:p>
            <a:pPr marL="0" lvl="1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  <a:defRPr/>
            </a:pPr>
            <a:r>
              <a:rPr lang="en-US" sz="2800" dirty="0">
                <a:solidFill>
                  <a:srgbClr val="EBFFC2"/>
                </a:solidFill>
              </a:rPr>
              <a:t>sum-of-numbers</a:t>
            </a:r>
            <a:r>
              <a:rPr lang="bg-BG" sz="2800" dirty="0" smtClean="0">
                <a:solidFill>
                  <a:srgbClr val="EBFFC2"/>
                </a:solidFill>
              </a:rPr>
              <a:t>.html</a:t>
            </a:r>
            <a:endParaRPr lang="en-US" sz="2800" dirty="0">
              <a:solidFill>
                <a:srgbClr val="EBFFC2"/>
              </a:solidFill>
            </a:endParaRPr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00CDFFBF-DFD2-4CCD-8B55-683D236AFB4C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654175"/>
            <a:ext cx="7926388" cy="47101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&lt;title&gt;JavaScript Demo&lt;/title&gt;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function calcSum()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value1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parseInt(document.mainForm.textBox1.value);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value2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parseInt(document.mainForm.textBox2.value);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sum = value1 + value2;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document.mainForm.textBoxSum.value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4287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Sum of </a:t>
            </a:r>
            <a:r>
              <a:rPr smtClean="0"/>
              <a:t>Numbers – Example</a:t>
            </a:r>
            <a:r>
              <a:rPr lang="bg-BG" smtClean="0"/>
              <a:t> 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4724400" cy="533400"/>
          </a:xfrm>
        </p:spPr>
        <p:txBody>
          <a:bodyPr/>
          <a:lstStyle/>
          <a:p>
            <a:pPr marL="0" lvl="1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  <a:defRPr/>
            </a:pPr>
            <a:r>
              <a:rPr lang="en-US" sz="2800" dirty="0">
                <a:solidFill>
                  <a:srgbClr val="EBFFC2"/>
                </a:solidFill>
              </a:rPr>
              <a:t>sum-of-numbers</a:t>
            </a:r>
            <a:r>
              <a:rPr lang="bg-BG" sz="2800" dirty="0" smtClean="0">
                <a:solidFill>
                  <a:srgbClr val="EBFFC2"/>
                </a:solidFill>
              </a:rPr>
              <a:t>.html</a:t>
            </a:r>
            <a:r>
              <a:rPr lang="en-US" sz="2800" dirty="0" smtClean="0">
                <a:solidFill>
                  <a:srgbClr val="EBFFC2"/>
                </a:solidFill>
              </a:rPr>
              <a:t> (cont.)</a:t>
            </a:r>
            <a:endParaRPr lang="en-US" sz="2800" dirty="0">
              <a:solidFill>
                <a:srgbClr val="EBFFC2"/>
              </a:solidFill>
            </a:endParaRPr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5272D95C-D1AA-4BC6-810C-FD2B3C5A31E9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554163"/>
            <a:ext cx="7926388" cy="4154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&lt;form name="mainForm"&gt;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type="text" name="textBox1" /&gt;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type="text" name="textBox2" /&gt;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type="button" value="Process"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onclick="javascript: calcSum()"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type="text" name="textBoxSum"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readonly="readonly"/&gt;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5046902" y="4013976"/>
            <a:ext cx="3563698" cy="2354298"/>
          </a:xfrm>
          <a:prstGeom prst="roundRect">
            <a:avLst>
              <a:gd name="adj" fmla="val 2288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16739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JavaScript Prompt – Example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2514600" cy="5334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bg-BG" sz="2800" dirty="0" smtClean="0"/>
              <a:t>prompt.html</a:t>
            </a:r>
            <a:endParaRPr lang="en-US" sz="2800" dirty="0"/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196562ED-6353-4C6E-A735-176EFD57EBCF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675" y="1719263"/>
            <a:ext cx="7343775" cy="7699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price = prompt("Enter the price", "10.00");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alert('Price + VAT = ' + price * 1.2);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274323" y="2819400"/>
            <a:ext cx="6498077" cy="1828800"/>
          </a:xfrm>
          <a:prstGeom prst="roundRect">
            <a:avLst>
              <a:gd name="adj" fmla="val 416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3324225" y="4876800"/>
            <a:ext cx="2009775" cy="1647825"/>
          </a:xfrm>
          <a:prstGeom prst="roundRect">
            <a:avLst>
              <a:gd name="adj" fmla="val 587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/>
        </p:spPr>
      </p:pic>
    </p:spTree>
    <p:extLst>
      <p:ext uri="{BB962C8B-B14F-4D97-AF65-F5344CB8AC3E}">
        <p14:creationId xmlns:p14="http://schemas.microsoft.com/office/powerpoint/2010/main" val="22881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JavaScript Syntax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dirty="0" smtClean="0"/>
              <a:t>The JavaScript syntax is similar to C# and Java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/>
              <a:t>Data Types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/>
              <a:t>Operators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  <a:endParaRPr lang="en-US" dirty="0" smtClean="0"/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/>
              <a:t>Conditional statements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/>
              <a:t>Looping Statements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/>
              <a:t>Arrays (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my_array[]</a:t>
            </a:r>
            <a:r>
              <a:rPr lang="en-US" dirty="0" smtClean="0"/>
              <a:t>) and associative arrays </a:t>
            </a:r>
            <a:r>
              <a:rPr lang="en-US" noProof="1" smtClean="0"/>
              <a:t>(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my_array['abc']</a:t>
            </a:r>
            <a:r>
              <a:rPr lang="en-US" noProof="1" smtClean="0"/>
              <a:t>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/>
              <a:t>Functions (can return value)</a:t>
            </a:r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F0C6FD79-70CE-4677-82E3-F74963A76D77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782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357938"/>
            <a:ext cx="611188" cy="239712"/>
          </a:xfrm>
        </p:spPr>
        <p:txBody>
          <a:bodyPr/>
          <a:lstStyle/>
          <a:p>
            <a:pPr>
              <a:defRPr/>
            </a:pPr>
            <a:fld id="{EDF23787-18FA-44C9-A40B-221C8A7DFB4D}" type="slidenum">
              <a:rPr lang="en-US" altLang="zh-TW"/>
              <a:pPr>
                <a:defRPr/>
              </a:pPr>
              <a:t>26</a:t>
            </a:fld>
            <a:endParaRPr lang="en-US" altLang="zh-TW" dirty="0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Data Types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JavaScript allows the same variable to contain different types of data values.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FF5050"/>
                </a:solidFill>
              </a:rPr>
              <a:t>Primitive data types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Number: integer &amp; floating-point numbers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Boolean: logical values </a:t>
            </a:r>
            <a:r>
              <a:rPr lang="en-US" sz="2000" dirty="0" smtClean="0">
                <a:latin typeface="Arial"/>
              </a:rPr>
              <a:t>“</a:t>
            </a:r>
            <a:r>
              <a:rPr lang="en-US" sz="2000" dirty="0" smtClean="0"/>
              <a:t>true</a:t>
            </a:r>
            <a:r>
              <a:rPr lang="en-US" sz="2000" dirty="0" smtClean="0">
                <a:latin typeface="Arial"/>
              </a:rPr>
              <a:t>”</a:t>
            </a:r>
            <a:r>
              <a:rPr lang="en-US" sz="2000" dirty="0" smtClean="0"/>
              <a:t> or </a:t>
            </a:r>
            <a:r>
              <a:rPr lang="en-US" sz="2000" dirty="0" smtClean="0">
                <a:latin typeface="Arial"/>
              </a:rPr>
              <a:t>“</a:t>
            </a:r>
            <a:r>
              <a:rPr lang="en-US" sz="2000" dirty="0" smtClean="0"/>
              <a:t>false</a:t>
            </a:r>
            <a:r>
              <a:rPr lang="en-US" sz="2000" dirty="0" smtClean="0">
                <a:latin typeface="Arial"/>
              </a:rPr>
              <a:t>”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String: a sequence of alphanumeric characters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Composite data types (or Complex data types)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Object: a named collection of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Array: a sequence of values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Special data types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Null: an initial value is assigned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Undefined: the variable has been created by not yet assigned a value</a:t>
            </a:r>
          </a:p>
        </p:txBody>
      </p:sp>
    </p:spTree>
    <p:extLst>
      <p:ext uri="{BB962C8B-B14F-4D97-AF65-F5344CB8AC3E}">
        <p14:creationId xmlns:p14="http://schemas.microsoft.com/office/powerpoint/2010/main" val="3361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Data types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599"/>
            <a:ext cx="9186863" cy="548640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0" dirty="0" smtClean="0"/>
              <a:t>JavaScript uses the </a:t>
            </a:r>
            <a:r>
              <a:rPr lang="en-US" dirty="0" err="1" smtClean="0">
                <a:solidFill>
                  <a:schemeClr val="accent2"/>
                </a:solidFill>
              </a:rPr>
              <a:t>var</a:t>
            </a:r>
            <a:r>
              <a:rPr lang="en-US" dirty="0" smtClean="0"/>
              <a:t> </a:t>
            </a:r>
            <a:r>
              <a:rPr lang="en-US" b="0" dirty="0" smtClean="0"/>
              <a:t>keyword to </a:t>
            </a:r>
            <a:r>
              <a:rPr lang="en-US" dirty="0" smtClean="0"/>
              <a:t>declare</a:t>
            </a:r>
            <a:r>
              <a:rPr lang="en-US" b="0" dirty="0" smtClean="0"/>
              <a:t> variables.</a:t>
            </a:r>
          </a:p>
          <a:p>
            <a:pPr>
              <a:defRPr/>
            </a:pPr>
            <a:r>
              <a:rPr lang="en-US" b="0" dirty="0" smtClean="0"/>
              <a:t>An </a:t>
            </a:r>
            <a:r>
              <a:rPr lang="en-US" dirty="0" smtClean="0"/>
              <a:t>equal sign</a:t>
            </a:r>
            <a:r>
              <a:rPr lang="en-US" b="0" dirty="0" smtClean="0"/>
              <a:t> is to </a:t>
            </a:r>
            <a:r>
              <a:rPr lang="en-US" dirty="0" smtClean="0"/>
              <a:t>assign values</a:t>
            </a:r>
            <a:r>
              <a:rPr lang="en-US" b="0" dirty="0" smtClean="0"/>
              <a:t> to variables.</a:t>
            </a:r>
          </a:p>
          <a:p>
            <a:pPr>
              <a:defRPr/>
            </a:pPr>
            <a:r>
              <a:rPr lang="en-US" b="0" dirty="0" smtClean="0"/>
              <a:t>Strings are written inside double or single quotes. Numbers are written without quotes.</a:t>
            </a:r>
          </a:p>
          <a:p>
            <a:pPr>
              <a:defRPr/>
            </a:pPr>
            <a:r>
              <a:rPr lang="en-US" b="0" dirty="0" smtClean="0"/>
              <a:t>If you put a number in quotes, it will be treated as a text string.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JavaScript is </a:t>
            </a:r>
            <a:r>
              <a:rPr lang="en-US" b="0" dirty="0" smtClean="0">
                <a:solidFill>
                  <a:schemeClr val="accent2"/>
                </a:solidFill>
              </a:rPr>
              <a:t>Case Sensitive</a:t>
            </a:r>
          </a:p>
          <a:p>
            <a:pPr>
              <a:defRPr/>
            </a:pPr>
            <a:r>
              <a:rPr lang="nb-NO" b="0" dirty="0" smtClean="0"/>
              <a:t>var lastname, lastName;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b="0" dirty="0" smtClean="0"/>
              <a:t>lastName = "Doe";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b="0" dirty="0" smtClean="0"/>
              <a:t>lastname = "Peterson";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4189B4-FC08-4800-B998-8A2656E3536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8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357938"/>
            <a:ext cx="611188" cy="239712"/>
          </a:xfrm>
        </p:spPr>
        <p:txBody>
          <a:bodyPr/>
          <a:lstStyle/>
          <a:p>
            <a:pPr>
              <a:defRPr/>
            </a:pPr>
            <a:fld id="{8D5FD3B3-7B65-4F4A-B95A-FE0DE05FFBCA}" type="slidenum">
              <a:rPr lang="en-US" altLang="zh-TW"/>
              <a:pPr>
                <a:defRPr/>
              </a:pPr>
              <a:t>28</a:t>
            </a:fld>
            <a:endParaRPr lang="en-US" altLang="zh-TW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mtClean="0"/>
              <a:t>Integer and Floating-point number example</a:t>
            </a:r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7620000" cy="3120854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FF00"/>
                </a:solidFill>
                <a:latin typeface="Comic Sans MS" pitchFamily="66" charset="0"/>
              </a:rPr>
              <a:t>&lt;</a:t>
            </a:r>
            <a:r>
              <a:rPr lang="en-US" sz="2400" dirty="0">
                <a:latin typeface="Comic Sans MS" pitchFamily="66" charset="0"/>
              </a:rPr>
              <a:t>script language=“JavaScript”&gt;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latin typeface="Comic Sans MS" pitchFamily="66" charset="0"/>
              </a:rPr>
              <a:t>	</a:t>
            </a:r>
            <a:r>
              <a:rPr lang="en-US" sz="2400" dirty="0" err="1">
                <a:latin typeface="Comic Sans MS" pitchFamily="66" charset="0"/>
              </a:rPr>
              <a:t>var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integerVar</a:t>
            </a:r>
            <a:r>
              <a:rPr lang="en-US" sz="2400" dirty="0">
                <a:latin typeface="Comic Sans MS" pitchFamily="66" charset="0"/>
              </a:rPr>
              <a:t> = 100;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latin typeface="Comic Sans MS" pitchFamily="66" charset="0"/>
              </a:rPr>
              <a:t>	</a:t>
            </a:r>
            <a:r>
              <a:rPr lang="en-US" sz="2400" dirty="0" err="1">
                <a:latin typeface="Comic Sans MS" pitchFamily="66" charset="0"/>
              </a:rPr>
              <a:t>var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floatingPointVar</a:t>
            </a:r>
            <a:r>
              <a:rPr lang="en-US" sz="2400" dirty="0">
                <a:latin typeface="Comic Sans MS" pitchFamily="66" charset="0"/>
              </a:rPr>
              <a:t> = 3.0e10;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latin typeface="Comic Sans MS" pitchFamily="66" charset="0"/>
              </a:rPr>
              <a:t>	// floating-point number 30000000000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latin typeface="Comic Sans MS" pitchFamily="66" charset="0"/>
              </a:rPr>
              <a:t>	</a:t>
            </a:r>
            <a:r>
              <a:rPr lang="en-US" sz="2400" dirty="0" err="1">
                <a:latin typeface="Comic Sans MS" pitchFamily="66" charset="0"/>
              </a:rPr>
              <a:t>document.write</a:t>
            </a:r>
            <a:r>
              <a:rPr lang="en-US" sz="2400" dirty="0">
                <a:latin typeface="Comic Sans MS" pitchFamily="66" charset="0"/>
              </a:rPr>
              <a:t>(</a:t>
            </a:r>
            <a:r>
              <a:rPr lang="en-US" sz="2400" dirty="0" err="1">
                <a:latin typeface="Comic Sans MS" pitchFamily="66" charset="0"/>
              </a:rPr>
              <a:t>integerVar</a:t>
            </a:r>
            <a:r>
              <a:rPr lang="en-US" sz="2400" dirty="0">
                <a:latin typeface="Comic Sans MS" pitchFamily="66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latin typeface="Comic Sans MS" pitchFamily="66" charset="0"/>
              </a:rPr>
              <a:t>	</a:t>
            </a:r>
            <a:r>
              <a:rPr lang="en-US" sz="2400" dirty="0" err="1">
                <a:latin typeface="Comic Sans MS" pitchFamily="66" charset="0"/>
              </a:rPr>
              <a:t>document.write</a:t>
            </a:r>
            <a:r>
              <a:rPr lang="en-US" sz="2400" dirty="0">
                <a:latin typeface="Comic Sans MS" pitchFamily="66" charset="0"/>
              </a:rPr>
              <a:t>(</a:t>
            </a:r>
            <a:r>
              <a:rPr lang="en-US" sz="2400" dirty="0" err="1">
                <a:latin typeface="Comic Sans MS" pitchFamily="66" charset="0"/>
              </a:rPr>
              <a:t>floatingPointVar</a:t>
            </a:r>
            <a:r>
              <a:rPr lang="en-US" sz="2400" dirty="0">
                <a:latin typeface="Comic Sans MS" pitchFamily="66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latin typeface="Comic Sans MS" pitchFamily="66" charset="0"/>
              </a:rPr>
              <a:t>&lt;/script&gt;</a:t>
            </a:r>
          </a:p>
        </p:txBody>
      </p:sp>
      <p:sp>
        <p:nvSpPr>
          <p:cNvPr id="4444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6800" y="5257800"/>
            <a:ext cx="75438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The integer 100 and the number 30,000,000,000 will be appeared in the browser window.</a:t>
            </a:r>
          </a:p>
        </p:txBody>
      </p:sp>
    </p:spTree>
    <p:extLst>
      <p:ext uri="{BB962C8B-B14F-4D97-AF65-F5344CB8AC3E}">
        <p14:creationId xmlns:p14="http://schemas.microsoft.com/office/powerpoint/2010/main" val="305276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357938"/>
            <a:ext cx="611188" cy="239712"/>
          </a:xfrm>
        </p:spPr>
        <p:txBody>
          <a:bodyPr/>
          <a:lstStyle/>
          <a:p>
            <a:pPr>
              <a:defRPr/>
            </a:pPr>
            <a:fld id="{326788CB-A7E9-4F40-9237-D72290BBFBF8}" type="slidenum">
              <a:rPr lang="en-US" altLang="zh-TW"/>
              <a:pPr>
                <a:defRPr/>
              </a:pPr>
              <a:t>29</a:t>
            </a:fld>
            <a:endParaRPr lang="en-US" altLang="zh-TW" dirty="0"/>
          </a:p>
        </p:txBody>
      </p:sp>
      <p:sp>
        <p:nvSpPr>
          <p:cNvPr id="445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Boolean value example</a:t>
            </a:r>
          </a:p>
        </p:txBody>
      </p:sp>
      <p:sp>
        <p:nvSpPr>
          <p:cNvPr id="4454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00125" y="4572000"/>
            <a:ext cx="7543800" cy="17732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expression is converted to </a:t>
            </a:r>
          </a:p>
          <a:p>
            <a:pPr lvl="1" eaLnBrk="1" hangingPunct="1">
              <a:defRPr/>
            </a:pPr>
            <a:r>
              <a:rPr lang="en-US" dirty="0" smtClean="0"/>
              <a:t>(1*10 + 0*7) = 10</a:t>
            </a:r>
          </a:p>
          <a:p>
            <a:pPr eaLnBrk="1" hangingPunct="1">
              <a:defRPr/>
            </a:pPr>
            <a:r>
              <a:rPr lang="en-US" dirty="0" smtClean="0"/>
              <a:t>They are automatically converted.</a:t>
            </a:r>
          </a:p>
        </p:txBody>
      </p:sp>
      <p:sp>
        <p:nvSpPr>
          <p:cNvPr id="445444" name="Text Box 1028"/>
          <p:cNvSpPr txBox="1">
            <a:spLocks noChangeArrowheads="1"/>
          </p:cNvSpPr>
          <p:nvPr/>
        </p:nvSpPr>
        <p:spPr bwMode="auto">
          <a:xfrm>
            <a:off x="1071563" y="1357313"/>
            <a:ext cx="7620000" cy="3120854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latin typeface="Comic Sans MS" pitchFamily="66" charset="0"/>
              </a:rPr>
              <a:t>&lt;head&gt;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latin typeface="Comic Sans MS" pitchFamily="66" charset="0"/>
              </a:rPr>
              <a:t>&lt;script language=“JavaScript”&gt;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latin typeface="Comic Sans MS" pitchFamily="66" charset="0"/>
              </a:rPr>
              <a:t>	</a:t>
            </a:r>
            <a:r>
              <a:rPr lang="en-US" sz="2400" dirty="0" err="1">
                <a:latin typeface="Comic Sans MS" pitchFamily="66" charset="0"/>
              </a:rPr>
              <a:t>var</a:t>
            </a:r>
            <a:r>
              <a:rPr lang="en-US" sz="2400" dirty="0">
                <a:latin typeface="Comic Sans MS" pitchFamily="66" charset="0"/>
              </a:rPr>
              <a:t> result;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latin typeface="Comic Sans MS" pitchFamily="66" charset="0"/>
              </a:rPr>
              <a:t>	result = (true*10 + false*7);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latin typeface="Comic Sans MS" pitchFamily="66" charset="0"/>
              </a:rPr>
              <a:t>	alert(“true*10 + false*7 = “, result);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latin typeface="Comic Sans MS" pitchFamily="66" charset="0"/>
              </a:rPr>
              <a:t>&lt;/script&gt;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latin typeface="Comic Sans MS" pitchFamily="66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1357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lightweight programming language ("scripting language")</a:t>
            </a:r>
          </a:p>
          <a:p>
            <a:pPr lvl="1"/>
            <a:r>
              <a:rPr lang="en-US" dirty="0"/>
              <a:t>used to make web pages interactive</a:t>
            </a:r>
          </a:p>
          <a:p>
            <a:pPr lvl="1"/>
            <a:r>
              <a:rPr lang="en-US" dirty="0"/>
              <a:t>insert dynamic text into HTML (ex: user name)</a:t>
            </a:r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 user click)</a:t>
            </a:r>
          </a:p>
          <a:p>
            <a:pPr lvl="1"/>
            <a:r>
              <a:rPr lang="en-US" dirty="0"/>
              <a:t>get information about a user's computer (ex: browser type)</a:t>
            </a:r>
          </a:p>
          <a:p>
            <a:pPr lvl="1"/>
            <a:r>
              <a:rPr lang="en-US" dirty="0"/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String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GB" dirty="0" smtClean="0"/>
              <a:t>String type – string of characters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100000"/>
              </a:lnSpc>
              <a:defRPr/>
            </a:pPr>
            <a:r>
              <a:rPr lang="en-US" dirty="0" smtClean="0"/>
              <a:t>String can also be enclosed in single quotation marks (</a:t>
            </a:r>
            <a:r>
              <a:rPr lang="en-US" dirty="0" smtClean="0">
                <a:latin typeface="Arial"/>
              </a:rPr>
              <a:t>‘</a:t>
            </a:r>
            <a:r>
              <a:rPr lang="en-US" dirty="0" smtClean="0"/>
              <a:t>) or in double quotation marks (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).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GB" dirty="0" smtClean="0"/>
          </a:p>
          <a:p>
            <a:pPr eaLnBrk="1" hangingPunct="1">
              <a:lnSpc>
                <a:spcPct val="100000"/>
              </a:lnSpc>
              <a:buFont typeface="Wingdings 2" pitchFamily="18" charset="2"/>
              <a:buNone/>
              <a:defRPr/>
            </a:pPr>
            <a:endParaRPr lang="en-GB" sz="2800" dirty="0" smtClean="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B79213C0-DEBD-47C7-B335-B88F65074892}" type="slidenum">
              <a:rPr lang="en-US" smtClean="0"/>
              <a:pPr>
                <a:defRPr/>
              </a:pPr>
              <a:t>30</a:t>
            </a:fld>
            <a:endParaRPr 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0125" y="4357688"/>
            <a:ext cx="7789863" cy="7016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var myName = "You can use both single or double quotes for strings";</a:t>
            </a:r>
          </a:p>
        </p:txBody>
      </p:sp>
    </p:spTree>
    <p:extLst>
      <p:ext uri="{BB962C8B-B14F-4D97-AF65-F5344CB8AC3E}">
        <p14:creationId xmlns:p14="http://schemas.microsoft.com/office/powerpoint/2010/main" val="19402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Strings example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5105400"/>
            <a:ext cx="75438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Unlike Java and C, JavaScript does not have a single character (char) data type.</a:t>
            </a: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7620000" cy="298543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&lt;head&gt;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&lt;script language=“JavaScript”&gt;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	</a:t>
            </a:r>
            <a:r>
              <a:rPr lang="en-US" sz="2000" dirty="0" err="1">
                <a:latin typeface="Comic Sans MS" pitchFamily="66" charset="0"/>
              </a:rPr>
              <a:t>document.write</a:t>
            </a:r>
            <a:r>
              <a:rPr lang="en-US" sz="2000" dirty="0">
                <a:latin typeface="Comic Sans MS" pitchFamily="66" charset="0"/>
              </a:rPr>
              <a:t>(“This is a string.”);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	</a:t>
            </a:r>
            <a:r>
              <a:rPr lang="en-US" sz="2000" dirty="0" err="1">
                <a:latin typeface="Comic Sans MS" pitchFamily="66" charset="0"/>
              </a:rPr>
              <a:t>document.write</a:t>
            </a:r>
            <a:r>
              <a:rPr lang="en-US" sz="2000" dirty="0">
                <a:latin typeface="Comic Sans MS" pitchFamily="66" charset="0"/>
              </a:rPr>
              <a:t>(“This string contains ‘quote’.”);	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	</a:t>
            </a:r>
            <a:r>
              <a:rPr lang="en-US" sz="2000" dirty="0" err="1">
                <a:latin typeface="Comic Sans MS" pitchFamily="66" charset="0"/>
              </a:rPr>
              <a:t>var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myString</a:t>
            </a:r>
            <a:r>
              <a:rPr lang="en-US" sz="2000" dirty="0">
                <a:latin typeface="Comic Sans MS" pitchFamily="66" charset="0"/>
              </a:rPr>
              <a:t> = “My testing string”;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	alert(</a:t>
            </a:r>
            <a:r>
              <a:rPr lang="en-US" sz="2000" dirty="0" err="1">
                <a:latin typeface="Comic Sans MS" pitchFamily="66" charset="0"/>
              </a:rPr>
              <a:t>myString</a:t>
            </a:r>
            <a:r>
              <a:rPr lang="en-US" sz="2000" dirty="0">
                <a:latin typeface="Comic Sans MS" pitchFamily="66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&lt;/script&gt;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&lt;/head&gt;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429375"/>
            <a:ext cx="611188" cy="239713"/>
          </a:xfrm>
        </p:spPr>
        <p:txBody>
          <a:bodyPr/>
          <a:lstStyle/>
          <a:p>
            <a:pPr>
              <a:defRPr/>
            </a:pPr>
            <a:fld id="{3E7390FA-6F24-45CE-A81A-93B00A230DFF}" type="slidenum">
              <a:rPr lang="en-US" altLang="zh-TW"/>
              <a:pPr>
                <a:defRPr/>
              </a:pPr>
              <a:t>31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770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String Operations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The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GB" dirty="0" smtClean="0"/>
              <a:t> operator joins strings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spcBef>
                <a:spcPct val="60000"/>
              </a:spcBef>
              <a:defRPr/>
            </a:pPr>
            <a:r>
              <a:rPr lang="en-GB" dirty="0" smtClean="0"/>
              <a:t>What is "9" + 9?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spcBef>
                <a:spcPts val="1200"/>
              </a:spcBef>
              <a:defRPr/>
            </a:pPr>
            <a:r>
              <a:rPr lang="en-GB" dirty="0" smtClean="0"/>
              <a:t>Converting string to number:</a:t>
            </a:r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1A0D2AAA-3DB1-4CCC-B896-77FE2D144684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133600"/>
            <a:ext cx="7772400" cy="11080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string1 = "fat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string2 = "cats";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alert(string1 + string2);  // fat cats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101306"/>
            <a:ext cx="7772400" cy="430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alert("9" + 9);  // 99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257800"/>
            <a:ext cx="7772400" cy="430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alert(parseInt("9") + 9);  // 18</a:t>
            </a:r>
          </a:p>
        </p:txBody>
      </p:sp>
    </p:spTree>
    <p:extLst>
      <p:ext uri="{BB962C8B-B14F-4D97-AF65-F5344CB8AC3E}">
        <p14:creationId xmlns:p14="http://schemas.microsoft.com/office/powerpoint/2010/main" val="696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76200"/>
            <a:ext cx="8058150" cy="914400"/>
          </a:xfrm>
        </p:spPr>
        <p:txBody>
          <a:bodyPr/>
          <a:lstStyle/>
          <a:p>
            <a:pPr>
              <a:defRPr/>
            </a:pPr>
            <a:r>
              <a:rPr smtClean="0"/>
              <a:t>Strings: Extracting part of a string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686800" cy="4495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B5DBE5"/>
              </a:buClr>
              <a:buFont typeface="Wingdings 2" pitchFamily="18" charset="2"/>
              <a:buNone/>
              <a:defRPr/>
            </a:pPr>
            <a:r>
              <a:rPr lang="en-US" b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There are 3 methods for extracting a part of a string:</a:t>
            </a:r>
          </a:p>
          <a:p>
            <a:pPr>
              <a:buClr>
                <a:srgbClr val="B5DBE5"/>
              </a:buClr>
              <a:buFont typeface="Corbel" pitchFamily="34" charset="0"/>
              <a:buAutoNum type="romanUcPeriod"/>
              <a:defRPr/>
            </a:pPr>
            <a:r>
              <a:rPr lang="en-US" b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slice(start, end)</a:t>
            </a:r>
          </a:p>
          <a:p>
            <a:pPr>
              <a:buClr>
                <a:srgbClr val="B5DBE5"/>
              </a:buClr>
              <a:buFont typeface="Corbel" pitchFamily="34" charset="0"/>
              <a:buAutoNum type="romanUcPeriod"/>
              <a:defRPr/>
            </a:pPr>
            <a:r>
              <a:rPr lang="en-US" b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substring(start, end)</a:t>
            </a:r>
          </a:p>
          <a:p>
            <a:pPr>
              <a:buClr>
                <a:srgbClr val="B5DBE5"/>
              </a:buClr>
              <a:buFont typeface="Corbel" pitchFamily="34" charset="0"/>
              <a:buAutoNum type="romanUcPeriod"/>
              <a:defRPr/>
            </a:pPr>
            <a:r>
              <a:rPr lang="en-US" b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substr(start, length)</a:t>
            </a:r>
          </a:p>
          <a:p>
            <a:pPr>
              <a:buClr>
                <a:srgbClr val="B5DBE5"/>
              </a:buClr>
              <a:defRPr/>
            </a:pPr>
            <a:endParaRPr lang="en-US" b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Clr>
                <a:srgbClr val="B5DBE5"/>
              </a:buClr>
              <a:defRPr/>
            </a:pPr>
            <a:endParaRPr lang="en-US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8D512-A109-491C-A3A8-A5539AF51FA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Strings - slice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143000"/>
            <a:ext cx="8686800" cy="4995863"/>
          </a:xfrm>
        </p:spPr>
        <p:txBody>
          <a:bodyPr/>
          <a:lstStyle/>
          <a:p>
            <a:pPr>
              <a:defRPr/>
            </a:pPr>
            <a:r>
              <a:rPr lang="en-US" b="0" dirty="0" err="1" smtClean="0"/>
              <a:t>var</a:t>
            </a:r>
            <a:r>
              <a:rPr lang="en-US" b="0" dirty="0" smtClean="0"/>
              <a:t> </a:t>
            </a:r>
            <a:r>
              <a:rPr lang="en-US" b="0" dirty="0" err="1" smtClean="0"/>
              <a:t>str</a:t>
            </a:r>
            <a:r>
              <a:rPr lang="en-US" b="0" dirty="0" smtClean="0"/>
              <a:t> = "Apple, Banana, Kiwi";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err="1" smtClean="0"/>
              <a:t>var</a:t>
            </a:r>
            <a:r>
              <a:rPr lang="en-US" b="0" dirty="0" smtClean="0"/>
              <a:t> res = </a:t>
            </a:r>
            <a:r>
              <a:rPr lang="en-US" b="0" dirty="0" err="1" smtClean="0"/>
              <a:t>str.slice</a:t>
            </a:r>
            <a:r>
              <a:rPr lang="en-US" b="0" dirty="0" smtClean="0"/>
              <a:t>(7, 13);</a:t>
            </a:r>
          </a:p>
          <a:p>
            <a:pPr>
              <a:defRPr/>
            </a:pPr>
            <a:r>
              <a:rPr lang="en-US" b="0" dirty="0" smtClean="0"/>
              <a:t>o/p: Banana</a:t>
            </a:r>
          </a:p>
          <a:p>
            <a:pPr>
              <a:defRPr/>
            </a:pPr>
            <a:r>
              <a:rPr lang="en-US" b="0" dirty="0" smtClean="0"/>
              <a:t>If a parameter is negative, the position is counted from the end of the string.</a:t>
            </a:r>
          </a:p>
          <a:p>
            <a:pPr>
              <a:defRPr/>
            </a:pPr>
            <a:r>
              <a:rPr lang="en-US" b="0" dirty="0" err="1" smtClean="0"/>
              <a:t>var</a:t>
            </a:r>
            <a:r>
              <a:rPr lang="en-US" b="0" dirty="0" smtClean="0"/>
              <a:t> </a:t>
            </a:r>
            <a:r>
              <a:rPr lang="en-US" b="0" dirty="0" err="1" smtClean="0"/>
              <a:t>str</a:t>
            </a:r>
            <a:r>
              <a:rPr lang="en-US" b="0" dirty="0" smtClean="0"/>
              <a:t> = "Apple, Banana, Kiwi";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err="1" smtClean="0"/>
              <a:t>var</a:t>
            </a:r>
            <a:r>
              <a:rPr lang="en-US" b="0" dirty="0" smtClean="0"/>
              <a:t> res </a:t>
            </a:r>
            <a:r>
              <a:rPr lang="en-US" b="0" dirty="0" smtClean="0">
                <a:solidFill>
                  <a:srgbClr val="A4F6F0"/>
                </a:solidFill>
              </a:rPr>
              <a:t>= </a:t>
            </a:r>
            <a:r>
              <a:rPr lang="en-US" b="0" dirty="0" err="1" smtClean="0"/>
              <a:t>str.slice</a:t>
            </a:r>
            <a:r>
              <a:rPr lang="en-US" b="0" dirty="0" smtClean="0"/>
              <a:t>(-12, -6);</a:t>
            </a:r>
          </a:p>
          <a:p>
            <a:pPr>
              <a:defRPr/>
            </a:pPr>
            <a:r>
              <a:rPr lang="en-US" b="0" dirty="0" smtClean="0"/>
              <a:t>o/p: Banana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A3A316-AE92-47BD-A51C-ACEF737A5C8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Strings - substr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75"/>
            <a:ext cx="8686800" cy="4352925"/>
          </a:xfrm>
        </p:spPr>
        <p:txBody>
          <a:bodyPr/>
          <a:lstStyle/>
          <a:p>
            <a:pPr>
              <a:defRPr/>
            </a:pPr>
            <a:r>
              <a:rPr lang="en-US" b="0" dirty="0" err="1" smtClean="0"/>
              <a:t>var</a:t>
            </a:r>
            <a:r>
              <a:rPr lang="en-US" b="0" dirty="0" smtClean="0"/>
              <a:t> </a:t>
            </a:r>
            <a:r>
              <a:rPr lang="en-US" b="0" dirty="0" err="1" smtClean="0"/>
              <a:t>str</a:t>
            </a:r>
            <a:r>
              <a:rPr lang="en-US" b="0" dirty="0" smtClean="0"/>
              <a:t> = "Apple, Banana, Kiwi";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err="1" smtClean="0"/>
              <a:t>var</a:t>
            </a:r>
            <a:r>
              <a:rPr lang="en-US" b="0" dirty="0" smtClean="0"/>
              <a:t> res = </a:t>
            </a:r>
            <a:r>
              <a:rPr lang="en-US" b="0" dirty="0" err="1" smtClean="0"/>
              <a:t>str.substr</a:t>
            </a:r>
            <a:r>
              <a:rPr lang="en-US" b="0" dirty="0" smtClean="0"/>
              <a:t>(7, 6);</a:t>
            </a:r>
          </a:p>
          <a:p>
            <a:pPr>
              <a:defRPr/>
            </a:pPr>
            <a:r>
              <a:rPr lang="en-US" b="0" dirty="0" smtClean="0"/>
              <a:t>o/p: Banana</a:t>
            </a:r>
          </a:p>
          <a:p>
            <a:pPr>
              <a:defRPr/>
            </a:pPr>
            <a:r>
              <a:rPr lang="en-US" dirty="0" err="1" smtClean="0"/>
              <a:t>substr</a:t>
            </a:r>
            <a:r>
              <a:rPr lang="en-US" dirty="0" smtClean="0"/>
              <a:t>()</a:t>
            </a:r>
            <a:r>
              <a:rPr lang="en-US" b="0" dirty="0" smtClean="0"/>
              <a:t> is similar to slice().</a:t>
            </a:r>
          </a:p>
          <a:p>
            <a:pPr>
              <a:defRPr/>
            </a:pPr>
            <a:r>
              <a:rPr lang="en-US" b="0" dirty="0" smtClean="0"/>
              <a:t>The difference is that the second parameter specifies the </a:t>
            </a:r>
            <a:r>
              <a:rPr lang="en-US" dirty="0" smtClean="0"/>
              <a:t>length</a:t>
            </a:r>
            <a:r>
              <a:rPr lang="en-US" b="0" dirty="0" smtClean="0"/>
              <a:t> of the extracted part.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6FAD6-260F-495A-8A13-05E0BB46867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Strings - substring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371600"/>
            <a:ext cx="8686800" cy="47101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substring()</a:t>
            </a:r>
            <a:r>
              <a:rPr lang="en-US" b="0" dirty="0" smtClean="0"/>
              <a:t> is similar to slice().</a:t>
            </a:r>
          </a:p>
          <a:p>
            <a:pPr>
              <a:defRPr/>
            </a:pPr>
            <a:r>
              <a:rPr lang="en-US" b="0" dirty="0" smtClean="0"/>
              <a:t>The difference is that substring() cannot accept negative indexes.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DAF7EA-93FD-4817-B4EC-7F994E5BA01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286125"/>
            <a:ext cx="7086600" cy="914400"/>
          </a:xfrm>
        </p:spPr>
        <p:txBody>
          <a:bodyPr/>
          <a:lstStyle/>
          <a:p>
            <a:pPr>
              <a:defRPr/>
            </a:pPr>
            <a:r>
              <a:rPr smtClean="0"/>
              <a:t>Strings: charAt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143000"/>
            <a:ext cx="8686800" cy="5410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0" dirty="0" smtClean="0"/>
              <a:t>The </a:t>
            </a:r>
            <a:r>
              <a:rPr lang="en-US" dirty="0" smtClean="0"/>
              <a:t>replace()</a:t>
            </a:r>
            <a:r>
              <a:rPr lang="en-US" b="0" dirty="0" smtClean="0"/>
              <a:t> method replaces a specified value with another value in a string:</a:t>
            </a:r>
          </a:p>
          <a:p>
            <a:pPr>
              <a:defRPr/>
            </a:pPr>
            <a:r>
              <a:rPr lang="en-US" b="0" dirty="0" err="1" smtClean="0"/>
              <a:t>str</a:t>
            </a:r>
            <a:r>
              <a:rPr lang="en-US" b="0" dirty="0" smtClean="0"/>
              <a:t> = "Please visit Microsoft!";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err="1" smtClean="0"/>
              <a:t>var</a:t>
            </a:r>
            <a:r>
              <a:rPr lang="en-US" b="0" dirty="0" smtClean="0"/>
              <a:t> n = </a:t>
            </a:r>
            <a:r>
              <a:rPr lang="en-US" b="0" dirty="0" err="1" smtClean="0"/>
              <a:t>str.replace</a:t>
            </a:r>
            <a:r>
              <a:rPr lang="en-US" b="0" dirty="0" smtClean="0"/>
              <a:t>("Microsoft", "W3Schools");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The </a:t>
            </a:r>
            <a:r>
              <a:rPr lang="en-US" dirty="0" err="1" smtClean="0"/>
              <a:t>charAt</a:t>
            </a:r>
            <a:r>
              <a:rPr lang="en-US" dirty="0" smtClean="0"/>
              <a:t>()</a:t>
            </a:r>
            <a:r>
              <a:rPr lang="en-US" b="0" dirty="0" smtClean="0"/>
              <a:t> method returns the character at a specified index (position) in a string:</a:t>
            </a:r>
          </a:p>
          <a:p>
            <a:pPr>
              <a:defRPr/>
            </a:pPr>
            <a:r>
              <a:rPr lang="en-US" b="0" dirty="0" err="1" smtClean="0"/>
              <a:t>var</a:t>
            </a:r>
            <a:r>
              <a:rPr lang="en-US" b="0" dirty="0" smtClean="0"/>
              <a:t> </a:t>
            </a:r>
            <a:r>
              <a:rPr lang="en-US" b="0" dirty="0" err="1" smtClean="0"/>
              <a:t>str</a:t>
            </a:r>
            <a:r>
              <a:rPr lang="en-US" b="0" dirty="0" smtClean="0"/>
              <a:t> = "HELLO WORLD";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err="1" smtClean="0"/>
              <a:t>str.charAt</a:t>
            </a:r>
            <a:r>
              <a:rPr lang="en-US" b="0" dirty="0" smtClean="0"/>
              <a:t>(0);            // returns H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CB760-320A-4C2C-A301-823880B182A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81200" y="228600"/>
            <a:ext cx="7086600" cy="914400"/>
          </a:xfrm>
          <a:prstGeom prst="rect">
            <a:avLst/>
          </a:prstGeom>
        </p:spPr>
        <p:txBody>
          <a:bodyPr anchor="ctr"/>
          <a:lstStyle/>
          <a:p>
            <a:pPr algn="r" eaLnBrk="0" hangingPunct="0">
              <a:lnSpc>
                <a:spcPts val="4000"/>
              </a:lnSpc>
              <a:defRPr/>
            </a:pPr>
            <a:r>
              <a:rPr lang="en-US" sz="4000" b="1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Strings: Replace</a:t>
            </a:r>
          </a:p>
        </p:txBody>
      </p:sp>
    </p:spTree>
    <p:extLst>
      <p:ext uri="{BB962C8B-B14F-4D97-AF65-F5344CB8AC3E}">
        <p14:creationId xmlns:p14="http://schemas.microsoft.com/office/powerpoint/2010/main" val="7707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76200"/>
            <a:ext cx="8486775" cy="914400"/>
          </a:xfrm>
        </p:spPr>
        <p:txBody>
          <a:bodyPr/>
          <a:lstStyle/>
          <a:p>
            <a:pPr>
              <a:defRPr/>
            </a:pPr>
            <a:r>
              <a:rPr smtClean="0"/>
              <a:t>Strings – UpperCase and LowerCase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0" dirty="0" smtClean="0"/>
              <a:t>A string is converted to upper case with</a:t>
            </a:r>
            <a:r>
              <a:rPr lang="en-US" b="0" dirty="0" smtClean="0">
                <a:solidFill>
                  <a:srgbClr val="A4F6F0"/>
                </a:solidFill>
              </a:rPr>
              <a:t> </a:t>
            </a:r>
            <a:r>
              <a:rPr lang="en-US" dirty="0" err="1" smtClean="0">
                <a:solidFill>
                  <a:srgbClr val="A4F6F0"/>
                </a:solidFill>
              </a:rPr>
              <a:t>toUpperCase</a:t>
            </a:r>
            <a:r>
              <a:rPr lang="en-US" dirty="0" smtClean="0">
                <a:solidFill>
                  <a:srgbClr val="A4F6F0"/>
                </a:solidFill>
              </a:rPr>
              <a:t>()</a:t>
            </a:r>
            <a:r>
              <a:rPr lang="en-US" b="0" dirty="0" smtClean="0"/>
              <a:t>:</a:t>
            </a:r>
          </a:p>
          <a:p>
            <a:pPr>
              <a:defRPr/>
            </a:pPr>
            <a:r>
              <a:rPr lang="en-US" b="0" dirty="0" err="1" smtClean="0"/>
              <a:t>var</a:t>
            </a:r>
            <a:r>
              <a:rPr lang="en-US" b="0" dirty="0" smtClean="0"/>
              <a:t> text1 = "Hello World!";       // String</a:t>
            </a:r>
            <a:br>
              <a:rPr lang="en-US" b="0" dirty="0" smtClean="0"/>
            </a:br>
            <a:r>
              <a:rPr lang="en-US" b="0" dirty="0" err="1" smtClean="0"/>
              <a:t>var</a:t>
            </a:r>
            <a:r>
              <a:rPr lang="en-US" b="0" dirty="0" smtClean="0"/>
              <a:t> text2 = text1.toUpperCase();  // text2 is text1 converted to upper</a:t>
            </a:r>
          </a:p>
          <a:p>
            <a:pPr>
              <a:defRPr/>
            </a:pPr>
            <a:r>
              <a:rPr lang="en-US" b="0" dirty="0" smtClean="0"/>
              <a:t>A string is converted to lower case with </a:t>
            </a:r>
            <a:r>
              <a:rPr lang="en-US" dirty="0" err="1" smtClean="0">
                <a:solidFill>
                  <a:srgbClr val="A4F6F0"/>
                </a:solidFill>
              </a:rPr>
              <a:t>toLowerCase</a:t>
            </a:r>
            <a:r>
              <a:rPr lang="en-US" dirty="0" smtClean="0">
                <a:solidFill>
                  <a:srgbClr val="A4F6F0"/>
                </a:solidFill>
              </a:rPr>
              <a:t>()</a:t>
            </a:r>
            <a:r>
              <a:rPr lang="en-US" b="0" dirty="0" smtClean="0">
                <a:solidFill>
                  <a:srgbClr val="A4F6F0"/>
                </a:solidFill>
              </a:rPr>
              <a:t>:</a:t>
            </a:r>
          </a:p>
          <a:p>
            <a:pPr>
              <a:defRPr/>
            </a:pPr>
            <a:r>
              <a:rPr lang="en-US" b="0" dirty="0" err="1" smtClean="0"/>
              <a:t>var</a:t>
            </a:r>
            <a:r>
              <a:rPr lang="en-US" b="0" dirty="0" smtClean="0"/>
              <a:t> text1 = "Hello World!";       // String</a:t>
            </a:r>
            <a:br>
              <a:rPr lang="en-US" b="0" dirty="0" smtClean="0"/>
            </a:br>
            <a:r>
              <a:rPr lang="en-US" b="0" dirty="0" err="1" smtClean="0"/>
              <a:t>var</a:t>
            </a:r>
            <a:r>
              <a:rPr lang="en-US" b="0" dirty="0" smtClean="0"/>
              <a:t> text2 = text1.toLowerCase();  // text2 is text1 converted to 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2E1D8-8E27-4881-9A3C-DB06C860F1F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76200"/>
            <a:ext cx="8486775" cy="914400"/>
          </a:xfrm>
        </p:spPr>
        <p:txBody>
          <a:bodyPr/>
          <a:lstStyle/>
          <a:p>
            <a:pPr>
              <a:defRPr/>
            </a:pPr>
            <a:r>
              <a:rPr smtClean="0"/>
              <a:t>String: </a:t>
            </a:r>
            <a:r>
              <a:rPr b="0" smtClean="0"/>
              <a:t>indexOf() and</a:t>
            </a:r>
            <a:r>
              <a:rPr smtClean="0"/>
              <a:t> </a:t>
            </a:r>
            <a:r>
              <a:rPr b="0" smtClean="0"/>
              <a:t>lastIndexOf() 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9701213" cy="5638800"/>
          </a:xfrm>
        </p:spPr>
        <p:txBody>
          <a:bodyPr/>
          <a:lstStyle/>
          <a:p>
            <a:pPr>
              <a:defRPr/>
            </a:pPr>
            <a:r>
              <a:rPr lang="en-US" b="0" dirty="0" smtClean="0"/>
              <a:t>Search a string</a:t>
            </a:r>
          </a:p>
          <a:p>
            <a:pPr>
              <a:defRPr/>
            </a:pPr>
            <a:r>
              <a:rPr lang="en-US" b="0" dirty="0" err="1" smtClean="0"/>
              <a:t>var</a:t>
            </a:r>
            <a:r>
              <a:rPr lang="en-US" b="0" dirty="0" smtClean="0"/>
              <a:t> </a:t>
            </a:r>
            <a:r>
              <a:rPr lang="en-US" b="0" dirty="0" err="1" smtClean="0"/>
              <a:t>str</a:t>
            </a:r>
            <a:r>
              <a:rPr lang="en-US" b="0" dirty="0" smtClean="0"/>
              <a:t> = "Hello world, welcome to the universe.";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err="1" smtClean="0"/>
              <a:t>var</a:t>
            </a:r>
            <a:r>
              <a:rPr lang="en-US" b="0" dirty="0" smtClean="0"/>
              <a:t> n = </a:t>
            </a:r>
            <a:r>
              <a:rPr lang="en-US" b="0" dirty="0" err="1" smtClean="0"/>
              <a:t>str.indexOf</a:t>
            </a:r>
            <a:r>
              <a:rPr lang="en-US" b="0" dirty="0" smtClean="0"/>
              <a:t>("welcome");</a:t>
            </a:r>
          </a:p>
          <a:p>
            <a:pPr>
              <a:defRPr/>
            </a:pPr>
            <a:r>
              <a:rPr lang="en-US" b="0" dirty="0" smtClean="0"/>
              <a:t>The result of </a:t>
            </a:r>
            <a:r>
              <a:rPr lang="en-US" b="0" i="1" dirty="0" smtClean="0"/>
              <a:t>n</a:t>
            </a:r>
            <a:r>
              <a:rPr lang="en-US" b="0" dirty="0" smtClean="0"/>
              <a:t> will be: 13</a:t>
            </a:r>
          </a:p>
          <a:p>
            <a:pPr>
              <a:buFont typeface="Wingdings 2" pitchFamily="18" charset="2"/>
              <a:buNone/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Search a string for the last occurrence of a string</a:t>
            </a:r>
          </a:p>
          <a:p>
            <a:pPr>
              <a:defRPr/>
            </a:pPr>
            <a:r>
              <a:rPr lang="en-US" sz="2800" b="0" dirty="0" err="1" smtClean="0"/>
              <a:t>var</a:t>
            </a:r>
            <a:r>
              <a:rPr lang="en-US" sz="2800" b="0" dirty="0" smtClean="0"/>
              <a:t> </a:t>
            </a:r>
            <a:r>
              <a:rPr lang="en-US" sz="2800" b="0" dirty="0" err="1" smtClean="0"/>
              <a:t>str</a:t>
            </a:r>
            <a:r>
              <a:rPr lang="en-US" sz="2800" b="0" dirty="0" smtClean="0"/>
              <a:t> = "Hello planet earth, you are a great planet.";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dirty="0" err="1" smtClean="0"/>
              <a:t>var</a:t>
            </a:r>
            <a:r>
              <a:rPr lang="en-US" sz="2800" b="0" dirty="0" smtClean="0"/>
              <a:t> n = </a:t>
            </a:r>
            <a:r>
              <a:rPr lang="en-US" sz="2800" b="0" dirty="0" err="1" smtClean="0"/>
              <a:t>str.lastIndexOf</a:t>
            </a:r>
            <a:r>
              <a:rPr lang="en-US" sz="2800" b="0" dirty="0" smtClean="0"/>
              <a:t>("planet");</a:t>
            </a:r>
          </a:p>
          <a:p>
            <a:pPr>
              <a:defRPr/>
            </a:pPr>
            <a:r>
              <a:rPr lang="en-US" sz="2800" b="0" dirty="0" smtClean="0"/>
              <a:t>The result of </a:t>
            </a:r>
            <a:r>
              <a:rPr lang="en-US" sz="2800" b="0" i="1" dirty="0" smtClean="0"/>
              <a:t>n</a:t>
            </a:r>
            <a:r>
              <a:rPr lang="en-US" sz="2800" b="0" dirty="0" smtClean="0"/>
              <a:t> will be:  36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FE859-5FF4-4E62-B451-6B5BFE9B7D22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5429250" y="5357813"/>
            <a:ext cx="3714750" cy="1246187"/>
          </a:xfrm>
          <a:prstGeom prst="rect">
            <a:avLst/>
          </a:prstGeom>
          <a:solidFill>
            <a:srgbClr val="A4F6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Both methods return -1 if the value to search for never occurs.</a:t>
            </a:r>
          </a:p>
        </p:txBody>
      </p:sp>
    </p:spTree>
    <p:extLst>
      <p:ext uri="{BB962C8B-B14F-4D97-AF65-F5344CB8AC3E}">
        <p14:creationId xmlns:p14="http://schemas.microsoft.com/office/powerpoint/2010/main" val="161411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web standard (but not supported identically by all browsers)</a:t>
            </a:r>
          </a:p>
          <a:p>
            <a:r>
              <a:rPr lang="en-US" dirty="0"/>
              <a:t>NOT related to Java other than by name and some syntactic similarities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Everything is Object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dirty="0" smtClean="0"/>
              <a:t>Every variable can be considered as object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/>
              <a:t>For example strings and arrays have member functions:</a:t>
            </a:r>
            <a:endParaRPr lang="bg-BG" dirty="0" smtClean="0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CE8C94A5-D5F3-4F36-8077-688D1035934D}" type="slidenum">
              <a:rPr lang="en-US" smtClean="0"/>
              <a:pPr>
                <a:defRPr/>
              </a:pPr>
              <a:t>40</a:t>
            </a:fld>
            <a:endParaRPr 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2988" y="2819400"/>
            <a:ext cx="6840537" cy="1784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var test = "some string";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alert(test[7]); // shows letter 'r'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alert(test.charAt(5)); // shows letter 's'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alert("test".charAt(1)); //shows letter 'e'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alert("test".substring(1,3)); //shows 'es'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2988" y="4878388"/>
            <a:ext cx="6840537" cy="1446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var arr = [1,3,4];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alert (arr.length); // shows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arr.push(7); // appends 7 to end of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alert (arr[3]); // shows 7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6925" y="2362200"/>
            <a:ext cx="3276600" cy="457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sz="2800" dirty="0" smtClean="0"/>
              <a:t>objects.html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6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Arrays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 2" pitchFamily="18" charset="2"/>
              <a:buNone/>
              <a:defRPr/>
            </a:pPr>
            <a:endParaRPr lang="en-GB" sz="2800" dirty="0" smtClean="0"/>
          </a:p>
          <a:p>
            <a:pPr eaLnBrk="1" hangingPunct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GB" dirty="0" smtClean="0"/>
              <a:t>Arrays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GB" sz="2800" dirty="0" smtClean="0"/>
          </a:p>
          <a:p>
            <a:pPr eaLnBrk="1" hangingPunct="1">
              <a:lnSpc>
                <a:spcPct val="100000"/>
              </a:lnSpc>
              <a:defRPr/>
            </a:pPr>
            <a:endParaRPr lang="en-GB" sz="2800" dirty="0" smtClean="0"/>
          </a:p>
          <a:p>
            <a:pPr eaLnBrk="1" hangingPunct="1">
              <a:lnSpc>
                <a:spcPct val="100000"/>
              </a:lnSpc>
              <a:defRPr/>
            </a:pPr>
            <a:endParaRPr lang="en-GB" sz="2800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GB" dirty="0" smtClean="0"/>
              <a:t>Associative arrays (hash tables)</a:t>
            </a:r>
            <a:endParaRPr lang="en-GB" dirty="0" smtClean="0">
              <a:latin typeface="Courier New" pitchFamily="49" charset="0"/>
            </a:endParaRPr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F5ED69D9-4075-4516-A06D-C8BD07941836}" type="slidenum">
              <a:rPr lang="en-US" smtClean="0"/>
              <a:pPr>
                <a:defRPr/>
              </a:pPr>
              <a:t>41</a:t>
            </a:fld>
            <a:endParaRPr 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063" y="3071813"/>
            <a:ext cx="7789862" cy="396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var my_array = [1, 5.3, "aaa"];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0063" y="5143500"/>
            <a:ext cx="7789862" cy="396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var my_hash = {a:2, b:3, c:"text"};</a:t>
            </a:r>
          </a:p>
        </p:txBody>
      </p:sp>
    </p:spTree>
    <p:extLst>
      <p:ext uri="{BB962C8B-B14F-4D97-AF65-F5344CB8AC3E}">
        <p14:creationId xmlns:p14="http://schemas.microsoft.com/office/powerpoint/2010/main" val="15388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10400" cy="914400"/>
          </a:xfrm>
        </p:spPr>
        <p:txBody>
          <a:bodyPr/>
          <a:lstStyle/>
          <a:p>
            <a:pPr>
              <a:defRPr/>
            </a:pPr>
            <a:r>
              <a:rPr sz="3700" smtClean="0"/>
              <a:t>Arrays Operations and Properties</a:t>
            </a:r>
            <a:endParaRPr sz="37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350"/>
            <a:ext cx="8686800" cy="57340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smtClean="0"/>
              <a:t>Declaring new empty array: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sz="30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smtClean="0"/>
              <a:t>Declaring an array holding few elements: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3000" dirty="0" smtClean="0"/>
              <a:t>Appending an element / getting the last element: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sz="3000" dirty="0" smtClean="0"/>
          </a:p>
          <a:p>
            <a:pPr eaLnBrk="1" hangingPunct="1">
              <a:spcBef>
                <a:spcPts val="1800"/>
              </a:spcBef>
              <a:defRPr/>
            </a:pPr>
            <a:endParaRPr lang="en-US" sz="3000" dirty="0" smtClean="0"/>
          </a:p>
          <a:p>
            <a:pPr eaLnBrk="1" hangingPunct="1">
              <a:spcBef>
                <a:spcPts val="1800"/>
              </a:spcBef>
              <a:defRPr/>
            </a:pPr>
            <a:r>
              <a:rPr lang="en-US" sz="3000" dirty="0" smtClean="0"/>
              <a:t>Reading the number of elements</a:t>
            </a:r>
            <a:r>
              <a:rPr lang="en-US" sz="3000" dirty="0"/>
              <a:t> </a:t>
            </a:r>
            <a:r>
              <a:rPr lang="en-US" sz="3000" dirty="0" smtClean="0"/>
              <a:t>(array length):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sz="3000" dirty="0" smtClean="0"/>
          </a:p>
          <a:p>
            <a:pPr eaLnBrk="1" hangingPunct="1">
              <a:spcBef>
                <a:spcPts val="0"/>
              </a:spcBef>
              <a:defRPr/>
            </a:pPr>
            <a:endParaRPr lang="en-US" sz="3000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sz="3000" dirty="0" smtClean="0"/>
              <a:t>Finding element's index in the array:</a:t>
            </a:r>
            <a:endParaRPr lang="bg-BG" sz="3000" dirty="0" smtClean="0"/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03C0D7BA-4AE6-4DA5-80ED-C027A70B2ABF}" type="slidenum">
              <a:rPr lang="en-US" smtClean="0"/>
              <a:pPr>
                <a:defRPr/>
              </a:pPr>
              <a:t>42</a:t>
            </a:fld>
            <a:endParaRPr 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524000"/>
            <a:ext cx="7924800" cy="4000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var arr = new Array();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919749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 err="1"/>
              <a:t>var</a:t>
            </a:r>
            <a:r>
              <a:rPr lang="en-US" sz="2000" b="1" dirty="0"/>
              <a:t> cars = new Array("Saab", "Volvo", "BMW");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nb-NO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 = [1, 2, 3, 4, 5];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4240111"/>
            <a:ext cx="790513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nb-NO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0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arr.push(3</a:t>
            </a:r>
            <a:r>
              <a:rPr lang="nb-NO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var element = arr.pop();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5223819"/>
            <a:ext cx="7924800" cy="4000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0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arr.length</a:t>
            </a:r>
            <a:r>
              <a:rPr lang="nb-NO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6076950"/>
            <a:ext cx="7924800" cy="4000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arr.indexOf(1);</a:t>
            </a:r>
          </a:p>
        </p:txBody>
      </p:sp>
    </p:spTree>
    <p:extLst>
      <p:ext uri="{BB962C8B-B14F-4D97-AF65-F5344CB8AC3E}">
        <p14:creationId xmlns:p14="http://schemas.microsoft.com/office/powerpoint/2010/main" val="8827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357938"/>
            <a:ext cx="611188" cy="239712"/>
          </a:xfrm>
        </p:spPr>
        <p:txBody>
          <a:bodyPr/>
          <a:lstStyle/>
          <a:p>
            <a:pPr>
              <a:defRPr/>
            </a:pPr>
            <a:fld id="{56B52493-5C44-4915-B633-32F631A23A29}" type="slidenum">
              <a:rPr lang="en-US" altLang="zh-TW"/>
              <a:pPr>
                <a:defRPr/>
              </a:pPr>
              <a:t>43</a:t>
            </a:fld>
            <a:endParaRPr lang="en-US" altLang="zh-TW" dirty="0"/>
          </a:p>
        </p:txBody>
      </p:sp>
      <p:sp>
        <p:nvSpPr>
          <p:cNvPr id="45158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dirty="0" smtClean="0"/>
              <a:t>Array Example</a:t>
            </a:r>
          </a:p>
        </p:txBody>
      </p:sp>
      <p:sp>
        <p:nvSpPr>
          <p:cNvPr id="451588" name="Text Box 2052"/>
          <p:cNvSpPr txBox="1">
            <a:spLocks noChangeArrowheads="1"/>
          </p:cNvSpPr>
          <p:nvPr/>
        </p:nvSpPr>
        <p:spPr bwMode="auto">
          <a:xfrm>
            <a:off x="1071563" y="928688"/>
            <a:ext cx="7620000" cy="33547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&lt;script language=“JavaScript”&gt;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	Car = new Array(3);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	Car[0] = “Ford”;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	Car[1] = “Toyota”;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	Car[2] = “Honda”;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	</a:t>
            </a:r>
            <a:r>
              <a:rPr lang="en-US" sz="2000" dirty="0" err="1">
                <a:latin typeface="Comic Sans MS" pitchFamily="66" charset="0"/>
              </a:rPr>
              <a:t>document.write</a:t>
            </a:r>
            <a:r>
              <a:rPr lang="en-US" sz="2000" dirty="0">
                <a:latin typeface="Comic Sans MS" pitchFamily="66" charset="0"/>
              </a:rPr>
              <a:t>(Car[0] + “&lt;</a:t>
            </a:r>
            <a:r>
              <a:rPr lang="en-US" sz="2000" dirty="0" err="1">
                <a:latin typeface="Comic Sans MS" pitchFamily="66" charset="0"/>
              </a:rPr>
              <a:t>br</a:t>
            </a:r>
            <a:r>
              <a:rPr lang="en-US" sz="2000" dirty="0">
                <a:latin typeface="Comic Sans MS" pitchFamily="66" charset="0"/>
              </a:rPr>
              <a:t>&gt;”);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	</a:t>
            </a:r>
            <a:r>
              <a:rPr lang="en-US" sz="2000" dirty="0" err="1">
                <a:latin typeface="Comic Sans MS" pitchFamily="66" charset="0"/>
              </a:rPr>
              <a:t>document.write</a:t>
            </a:r>
            <a:r>
              <a:rPr lang="en-US" sz="2000" dirty="0">
                <a:latin typeface="Comic Sans MS" pitchFamily="66" charset="0"/>
              </a:rPr>
              <a:t>(Car[1] + “&lt;</a:t>
            </a:r>
            <a:r>
              <a:rPr lang="en-US" sz="2000" dirty="0" err="1">
                <a:latin typeface="Comic Sans MS" pitchFamily="66" charset="0"/>
              </a:rPr>
              <a:t>br</a:t>
            </a:r>
            <a:r>
              <a:rPr lang="en-US" sz="2000" dirty="0">
                <a:latin typeface="Comic Sans MS" pitchFamily="66" charset="0"/>
              </a:rPr>
              <a:t>&gt;”);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	</a:t>
            </a:r>
            <a:r>
              <a:rPr lang="en-US" sz="2000" dirty="0" err="1">
                <a:latin typeface="Comic Sans MS" pitchFamily="66" charset="0"/>
              </a:rPr>
              <a:t>document.write</a:t>
            </a:r>
            <a:r>
              <a:rPr lang="en-US" sz="2000" dirty="0">
                <a:latin typeface="Comic Sans MS" pitchFamily="66" charset="0"/>
              </a:rPr>
              <a:t>(Car[2] + “&lt;</a:t>
            </a:r>
            <a:r>
              <a:rPr lang="en-US" sz="2000" dirty="0" err="1">
                <a:latin typeface="Comic Sans MS" pitchFamily="66" charset="0"/>
              </a:rPr>
              <a:t>br</a:t>
            </a:r>
            <a:r>
              <a:rPr lang="en-US" sz="2000" dirty="0">
                <a:latin typeface="Comic Sans MS" pitchFamily="66" charset="0"/>
              </a:rPr>
              <a:t>&gt;”);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&lt;/script&gt;</a:t>
            </a:r>
          </a:p>
        </p:txBody>
      </p:sp>
      <p:sp>
        <p:nvSpPr>
          <p:cNvPr id="451589" name="Rectangle 2053"/>
          <p:cNvSpPr>
            <a:spLocks noGrp="1" noChangeArrowheads="1"/>
          </p:cNvSpPr>
          <p:nvPr>
            <p:ph type="body" idx="1"/>
          </p:nvPr>
        </p:nvSpPr>
        <p:spPr>
          <a:xfrm>
            <a:off x="1071563" y="4643438"/>
            <a:ext cx="75438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You can also declare arrays with variable length.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err="1" smtClean="0"/>
              <a:t>arrayName</a:t>
            </a:r>
            <a:r>
              <a:rPr lang="en-US" sz="1800" dirty="0" smtClean="0"/>
              <a:t> = new Array();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Length = 0, allows automatic extension of the length.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Car[9] = </a:t>
            </a:r>
            <a:r>
              <a:rPr lang="en-US" sz="1800" dirty="0" smtClean="0">
                <a:latin typeface="Arial"/>
              </a:rPr>
              <a:t>“</a:t>
            </a:r>
            <a:r>
              <a:rPr lang="en-US" sz="1800" dirty="0" smtClean="0"/>
              <a:t>Ford</a:t>
            </a:r>
            <a:r>
              <a:rPr lang="en-US" sz="1800" dirty="0" smtClean="0">
                <a:latin typeface="Arial"/>
              </a:rPr>
              <a:t>”</a:t>
            </a:r>
            <a:r>
              <a:rPr lang="en-US" sz="1800" dirty="0" smtClean="0"/>
              <a:t>; Car[99] = </a:t>
            </a:r>
            <a:r>
              <a:rPr lang="en-US" sz="1800" dirty="0" smtClean="0">
                <a:latin typeface="Arial"/>
              </a:rPr>
              <a:t>“</a:t>
            </a:r>
            <a:r>
              <a:rPr lang="en-US" sz="1800" dirty="0" smtClean="0"/>
              <a:t>Honda</a:t>
            </a:r>
            <a:r>
              <a:rPr lang="en-US" sz="1800" dirty="0" smtClean="0">
                <a:latin typeface="Arial"/>
              </a:rPr>
              <a:t>”</a:t>
            </a:r>
            <a:r>
              <a:rPr lang="en-US" sz="1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61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357938"/>
            <a:ext cx="611188" cy="239712"/>
          </a:xfrm>
        </p:spPr>
        <p:txBody>
          <a:bodyPr/>
          <a:lstStyle/>
          <a:p>
            <a:pPr>
              <a:defRPr/>
            </a:pPr>
            <a:fld id="{C1F06AC0-D078-440A-93D9-944980DCC966}" type="slidenum">
              <a:rPr lang="en-US" altLang="zh-TW"/>
              <a:pPr>
                <a:defRPr/>
              </a:pPr>
              <a:t>44</a:t>
            </a:fld>
            <a:endParaRPr lang="en-US" altLang="zh-TW" dirty="0"/>
          </a:p>
        </p:txBody>
      </p:sp>
      <p:sp>
        <p:nvSpPr>
          <p:cNvPr id="406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Null &amp; Undefined</a:t>
            </a:r>
          </a:p>
        </p:txBody>
      </p:sp>
      <p:sp>
        <p:nvSpPr>
          <p:cNvPr id="406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An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undefined</a:t>
            </a:r>
            <a:r>
              <a:rPr lang="en-US" dirty="0" smtClean="0">
                <a:latin typeface="Arial"/>
              </a:rPr>
              <a:t>”</a:t>
            </a:r>
            <a:r>
              <a:rPr lang="en-US" dirty="0" smtClean="0"/>
              <a:t> value is returned when you attempt to use a variable that has not been defined or you have declared but you forgot to provide with a value.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Null refers to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nothing</a:t>
            </a:r>
            <a:r>
              <a:rPr lang="en-US" dirty="0" smtClean="0">
                <a:latin typeface="Arial"/>
              </a:rPr>
              <a:t>”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You can declare and define a variable as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null</a:t>
            </a:r>
            <a:r>
              <a:rPr lang="en-US" dirty="0" smtClean="0">
                <a:latin typeface="Arial"/>
              </a:rPr>
              <a:t>”</a:t>
            </a:r>
            <a:r>
              <a:rPr lang="en-US" dirty="0" smtClean="0"/>
              <a:t> if you want absolutely nothing in it, but you just 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want it to be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undefined</a:t>
            </a:r>
            <a:r>
              <a:rPr lang="en-US" dirty="0" smtClean="0">
                <a:latin typeface="Arial"/>
              </a:rPr>
              <a:t>”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26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286500"/>
            <a:ext cx="611188" cy="239713"/>
          </a:xfrm>
        </p:spPr>
        <p:txBody>
          <a:bodyPr/>
          <a:lstStyle/>
          <a:p>
            <a:pPr>
              <a:defRPr/>
            </a:pPr>
            <a:fld id="{926C3B16-22D8-4FE5-8EC4-8C70F09E099A}" type="slidenum">
              <a:rPr lang="en-US" altLang="zh-TW"/>
              <a:pPr>
                <a:defRPr/>
              </a:pPr>
              <a:t>45</a:t>
            </a:fld>
            <a:endParaRPr lang="en-US" altLang="zh-TW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Null &amp; Undefined example</a:t>
            </a: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1071563" y="1357313"/>
            <a:ext cx="7620000" cy="32734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600" b="1" dirty="0">
                <a:latin typeface="Comic Sans MS" pitchFamily="66" charset="0"/>
              </a:rPr>
              <a:t>&lt;html&gt;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600" b="1" dirty="0">
                <a:latin typeface="Comic Sans MS" pitchFamily="66" charset="0"/>
              </a:rPr>
              <a:t>&lt;head&gt;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600" b="1" dirty="0">
                <a:latin typeface="Comic Sans MS" pitchFamily="66" charset="0"/>
              </a:rPr>
              <a:t>&lt;title&gt; Null and Undefined example &lt;/title&gt;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600" b="1" dirty="0">
                <a:latin typeface="Comic Sans MS" pitchFamily="66" charset="0"/>
              </a:rPr>
              <a:t>&lt;script language=“JavaScript”&gt;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600" b="1" dirty="0">
                <a:latin typeface="Comic Sans MS" pitchFamily="66" charset="0"/>
              </a:rPr>
              <a:t>	</a:t>
            </a:r>
            <a:r>
              <a:rPr lang="en-US" sz="1600" b="1" dirty="0" err="1">
                <a:latin typeface="Comic Sans MS" pitchFamily="66" charset="0"/>
              </a:rPr>
              <a:t>var</a:t>
            </a:r>
            <a:r>
              <a:rPr lang="en-US" sz="1600" b="1" dirty="0">
                <a:latin typeface="Comic Sans MS" pitchFamily="66" charset="0"/>
              </a:rPr>
              <a:t> test1, test2 = null;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600" b="1" dirty="0">
                <a:latin typeface="Comic Sans MS" pitchFamily="66" charset="0"/>
              </a:rPr>
              <a:t>	alert(“No value assigned to the variable” + test1);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600" b="1" dirty="0">
                <a:latin typeface="Comic Sans MS" pitchFamily="66" charset="0"/>
              </a:rPr>
              <a:t>	alert(“A null value was assigned” + test2);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600" b="1" dirty="0">
                <a:latin typeface="Comic Sans MS" pitchFamily="66" charset="0"/>
              </a:rPr>
              <a:t>&lt;/script&gt;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600" b="1" dirty="0">
                <a:latin typeface="Comic Sans MS" pitchFamily="66" charset="0"/>
              </a:rPr>
              <a:t>&lt;/head&gt;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600" b="1" dirty="0">
                <a:latin typeface="Comic Sans MS" pitchFamily="66" charset="0"/>
              </a:rPr>
              <a:t>&lt;body&gt; … &lt;/body&gt;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600" b="1" dirty="0">
                <a:latin typeface="Comic Sans MS" pitchFamily="66" charset="0"/>
              </a:rPr>
              <a:t>&lt;/html&gt;</a:t>
            </a:r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786313"/>
            <a:ext cx="320040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714875"/>
            <a:ext cx="24384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5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429375"/>
            <a:ext cx="611188" cy="239713"/>
          </a:xfrm>
        </p:spPr>
        <p:txBody>
          <a:bodyPr/>
          <a:lstStyle/>
          <a:p>
            <a:pPr>
              <a:defRPr/>
            </a:pPr>
            <a:fld id="{9A7C4659-CC15-42FC-9233-5F6224EAD8AB}" type="slidenum">
              <a:rPr lang="en-US" altLang="zh-TW"/>
              <a:pPr>
                <a:defRPr/>
              </a:pPr>
              <a:t>46</a:t>
            </a:fld>
            <a:endParaRPr lang="en-US" altLang="zh-TW" dirty="0"/>
          </a:p>
        </p:txBody>
      </p:sp>
      <p:sp>
        <p:nvSpPr>
          <p:cNvPr id="3799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826375" cy="1431925"/>
          </a:xfrm>
        </p:spPr>
        <p:txBody>
          <a:bodyPr/>
          <a:lstStyle/>
          <a:p>
            <a:pPr eaLnBrk="1" hangingPunct="1">
              <a:defRPr/>
            </a:pPr>
            <a:r>
              <a:rPr smtClean="0"/>
              <a:t>JavaScript Special Characters</a:t>
            </a:r>
          </a:p>
        </p:txBody>
      </p:sp>
      <p:graphicFrame>
        <p:nvGraphicFramePr>
          <p:cNvPr id="379942" name="Group 10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175948"/>
              </p:ext>
            </p:extLst>
          </p:nvPr>
        </p:nvGraphicFramePr>
        <p:xfrm>
          <a:off x="2000250" y="1643063"/>
          <a:ext cx="5638800" cy="4664079"/>
        </p:xfrm>
        <a:graphic>
          <a:graphicData uri="http://schemas.openxmlformats.org/drawingml/2006/table">
            <a:tbl>
              <a:tblPr/>
              <a:tblGrid>
                <a:gridCol w="2286000"/>
                <a:gridCol w="3352800"/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Character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Meaning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\b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Backspace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\f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Form feed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\t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Horizontal tab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\n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New line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\r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Carriage return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\\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Backslash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\</a:t>
                      </a: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’</a:t>
                      </a: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Single quote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\</a:t>
                      </a: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Double quote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9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357938"/>
            <a:ext cx="611188" cy="239712"/>
          </a:xfrm>
        </p:spPr>
        <p:txBody>
          <a:bodyPr/>
          <a:lstStyle/>
          <a:p>
            <a:pPr>
              <a:defRPr/>
            </a:pPr>
            <a:fld id="{C6133BAF-293A-4355-819E-FD8E1975A0DF}" type="slidenum">
              <a:rPr lang="en-US" altLang="zh-TW"/>
              <a:pPr>
                <a:defRPr/>
              </a:pPr>
              <a:t>47</a:t>
            </a:fld>
            <a:endParaRPr lang="en-US" altLang="zh-TW" dirty="0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Operators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Arithmetic operators</a:t>
            </a:r>
          </a:p>
          <a:p>
            <a:pPr eaLnBrk="1" hangingPunct="1">
              <a:defRPr/>
            </a:pPr>
            <a:r>
              <a:rPr lang="en-US" dirty="0" smtClean="0"/>
              <a:t>Logical operators</a:t>
            </a:r>
          </a:p>
          <a:p>
            <a:pPr eaLnBrk="1" hangingPunct="1">
              <a:defRPr/>
            </a:pPr>
            <a:r>
              <a:rPr lang="en-US" dirty="0" smtClean="0"/>
              <a:t>Comparison operators</a:t>
            </a:r>
          </a:p>
          <a:p>
            <a:pPr eaLnBrk="1" hangingPunct="1">
              <a:defRPr/>
            </a:pPr>
            <a:r>
              <a:rPr lang="en-US" dirty="0" smtClean="0"/>
              <a:t>String operators</a:t>
            </a:r>
          </a:p>
          <a:p>
            <a:pPr eaLnBrk="1" hangingPunct="1">
              <a:defRPr/>
            </a:pPr>
            <a:r>
              <a:rPr lang="en-US" dirty="0" smtClean="0"/>
              <a:t>Bit-wise operators</a:t>
            </a:r>
          </a:p>
          <a:p>
            <a:pPr eaLnBrk="1" hangingPunct="1">
              <a:defRPr/>
            </a:pPr>
            <a:r>
              <a:rPr lang="en-US" dirty="0" smtClean="0"/>
              <a:t>Assignment operators</a:t>
            </a:r>
          </a:p>
          <a:p>
            <a:pPr eaLnBrk="1" hangingPunct="1">
              <a:defRPr/>
            </a:pPr>
            <a:r>
              <a:rPr lang="en-US" dirty="0" smtClean="0"/>
              <a:t>Conditional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15530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357938"/>
            <a:ext cx="611188" cy="239712"/>
          </a:xfrm>
        </p:spPr>
        <p:txBody>
          <a:bodyPr/>
          <a:lstStyle/>
          <a:p>
            <a:pPr>
              <a:defRPr/>
            </a:pPr>
            <a:fld id="{8716F594-CFE9-4ED0-A1A2-D2A4F1175946}" type="slidenum">
              <a:rPr lang="en-US" altLang="zh-TW"/>
              <a:pPr>
                <a:defRPr/>
              </a:pPr>
              <a:t>48</a:t>
            </a:fld>
            <a:endParaRPr lang="en-US" altLang="zh-TW" dirty="0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Arithmetic operators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left_operand </a:t>
            </a:r>
            <a:r>
              <a:rPr lang="en-US" smtClean="0">
                <a:latin typeface="Arial"/>
              </a:rPr>
              <a:t>“</a:t>
            </a:r>
            <a:r>
              <a:rPr lang="en-US" smtClean="0"/>
              <a:t>operator</a:t>
            </a:r>
            <a:r>
              <a:rPr lang="en-US" smtClean="0">
                <a:latin typeface="Arial"/>
              </a:rPr>
              <a:t>”</a:t>
            </a:r>
            <a:r>
              <a:rPr lang="en-US" smtClean="0"/>
              <a:t> right_operand</a:t>
            </a:r>
          </a:p>
        </p:txBody>
      </p:sp>
      <p:graphicFrame>
        <p:nvGraphicFramePr>
          <p:cNvPr id="380996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321618"/>
              </p:ext>
            </p:extLst>
          </p:nvPr>
        </p:nvGraphicFramePr>
        <p:xfrm>
          <a:off x="857250" y="2643188"/>
          <a:ext cx="8001000" cy="3365617"/>
        </p:xfrm>
        <a:graphic>
          <a:graphicData uri="http://schemas.openxmlformats.org/drawingml/2006/table">
            <a:tbl>
              <a:tblPr/>
              <a:tblGrid>
                <a:gridCol w="1219200"/>
                <a:gridCol w="1676400"/>
                <a:gridCol w="3810000"/>
                <a:gridCol w="1295400"/>
              </a:tblGrid>
              <a:tr h="411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Operator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Example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28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Addition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Adds the operands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 + 5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70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-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Subtraction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Subtracts the right operand from the left operand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5 - 3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12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*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Multiplication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Multiplies the operands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 * 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70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/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Division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Divides the left operand by the right operand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30 / 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11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%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Modulus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Calculates the remainder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20 % 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8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429375"/>
            <a:ext cx="611188" cy="239713"/>
          </a:xfrm>
        </p:spPr>
        <p:txBody>
          <a:bodyPr/>
          <a:lstStyle/>
          <a:p>
            <a:pPr>
              <a:defRPr/>
            </a:pPr>
            <a:fld id="{A7F26236-5A34-4A04-9797-DE62BA857D99}" type="slidenum">
              <a:rPr lang="en-US" altLang="zh-TW"/>
              <a:pPr>
                <a:defRPr/>
              </a:pPr>
              <a:t>49</a:t>
            </a:fld>
            <a:endParaRPr lang="en-US" altLang="zh-TW" dirty="0"/>
          </a:p>
        </p:txBody>
      </p:sp>
      <p:sp>
        <p:nvSpPr>
          <p:cNvPr id="425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typeof operator</a:t>
            </a:r>
          </a:p>
        </p:txBody>
      </p:sp>
      <p:sp>
        <p:nvSpPr>
          <p:cNvPr id="425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66800" y="5105400"/>
            <a:ext cx="75438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It is an unary operator.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Return either: Number, string, Boolean, object, function, undefined, null</a:t>
            </a:r>
          </a:p>
        </p:txBody>
      </p:sp>
      <p:sp>
        <p:nvSpPr>
          <p:cNvPr id="425988" name="Text Box 1028"/>
          <p:cNvSpPr txBox="1">
            <a:spLocks noChangeArrowheads="1"/>
          </p:cNvSpPr>
          <p:nvPr/>
        </p:nvSpPr>
        <p:spPr bwMode="auto">
          <a:xfrm>
            <a:off x="1066800" y="1981200"/>
            <a:ext cx="7620000" cy="298543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&lt;head&gt;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&lt;script language=“JavaScript”&gt;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	</a:t>
            </a:r>
            <a:r>
              <a:rPr lang="en-US" sz="2000" dirty="0" err="1">
                <a:latin typeface="Comic Sans MS" pitchFamily="66" charset="0"/>
              </a:rPr>
              <a:t>var</a:t>
            </a:r>
            <a:r>
              <a:rPr lang="en-US" sz="2000" dirty="0">
                <a:latin typeface="Comic Sans MS" pitchFamily="66" charset="0"/>
              </a:rPr>
              <a:t> x = “hello”, y;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	alert(“Variable x value is “ + </a:t>
            </a:r>
            <a:r>
              <a:rPr lang="en-US" sz="2000" dirty="0" err="1">
                <a:latin typeface="Comic Sans MS" pitchFamily="66" charset="0"/>
              </a:rPr>
              <a:t>typeof</a:t>
            </a:r>
            <a:r>
              <a:rPr lang="en-US" sz="2000" dirty="0">
                <a:latin typeface="Comic Sans MS" pitchFamily="66" charset="0"/>
              </a:rPr>
              <a:t>(x));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	alert(“Variable y value is “ + </a:t>
            </a:r>
            <a:r>
              <a:rPr lang="en-US" sz="2000" dirty="0" err="1">
                <a:latin typeface="Comic Sans MS" pitchFamily="66" charset="0"/>
              </a:rPr>
              <a:t>typeof</a:t>
            </a:r>
            <a:r>
              <a:rPr lang="en-US" sz="2000" dirty="0">
                <a:latin typeface="Comic Sans MS" pitchFamily="66" charset="0"/>
              </a:rPr>
              <a:t>(y));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	alert(“Variable x value is “ + </a:t>
            </a:r>
            <a:r>
              <a:rPr lang="en-US" sz="2000" dirty="0" err="1">
                <a:latin typeface="Comic Sans MS" pitchFamily="66" charset="0"/>
              </a:rPr>
              <a:t>typeof</a:t>
            </a:r>
            <a:r>
              <a:rPr lang="en-US" sz="2000" dirty="0">
                <a:latin typeface="Comic Sans MS" pitchFamily="66" charset="0"/>
              </a:rPr>
              <a:t>(z));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&lt;/script&gt;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7930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dirty="0" smtClean="0"/>
              <a:t>JavaScript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dirty="0" smtClean="0"/>
              <a:t>JavaScript is a front-end scripting language developed by Netscape for dynamic content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/>
              <a:t>Lightweight, but with limited capabilities</a:t>
            </a:r>
            <a:endParaRPr lang="en-US" dirty="0"/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/>
              <a:t>Can be used as object-oriented language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dirty="0" smtClean="0"/>
              <a:t>Client-side technology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/>
              <a:t>Embedded in your HTML page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/>
              <a:t>Interpreted by the Web browser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dirty="0" smtClean="0"/>
              <a:t>Simple and flexible</a:t>
            </a:r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AC66D768-0EAB-425D-ABF0-6E0A7836E663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50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429375"/>
            <a:ext cx="611188" cy="239713"/>
          </a:xfrm>
        </p:spPr>
        <p:txBody>
          <a:bodyPr/>
          <a:lstStyle/>
          <a:p>
            <a:pPr>
              <a:defRPr/>
            </a:pPr>
            <a:fld id="{441F5296-CB89-4B44-8340-8B09720EC961}" type="slidenum">
              <a:rPr lang="en-US" altLang="zh-TW"/>
              <a:pPr>
                <a:defRPr/>
              </a:pPr>
              <a:t>50</a:t>
            </a:fld>
            <a:endParaRPr lang="en-US" altLang="zh-TW" dirty="0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76200"/>
            <a:ext cx="8929687" cy="914400"/>
          </a:xfrm>
        </p:spPr>
        <p:txBody>
          <a:bodyPr/>
          <a:lstStyle/>
          <a:p>
            <a:pPr eaLnBrk="1" hangingPunct="1">
              <a:defRPr/>
            </a:pPr>
            <a:r>
              <a:rPr smtClean="0"/>
              <a:t>Unary and Binary Operators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6096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Binary operators take two operands.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Unary type operators take only one operand.</a:t>
            </a:r>
          </a:p>
        </p:txBody>
      </p:sp>
      <p:graphicFrame>
        <p:nvGraphicFramePr>
          <p:cNvPr id="3820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95640"/>
              </p:ext>
            </p:extLst>
          </p:nvPr>
        </p:nvGraphicFramePr>
        <p:xfrm>
          <a:off x="2209800" y="4343400"/>
          <a:ext cx="5638800" cy="1995872"/>
        </p:xfrm>
        <a:graphic>
          <a:graphicData uri="http://schemas.openxmlformats.org/drawingml/2006/table">
            <a:tbl>
              <a:tblPr/>
              <a:tblGrid>
                <a:gridCol w="3886200"/>
                <a:gridCol w="1752600"/>
              </a:tblGrid>
              <a:tr h="411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Example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61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Post Incrementing operator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Counter++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961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Post Decrementing operator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Counter--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961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Pre Incrementing operator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++counter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961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Pre Decrementing operator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--counter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9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429375"/>
            <a:ext cx="611188" cy="239713"/>
          </a:xfrm>
        </p:spPr>
        <p:txBody>
          <a:bodyPr/>
          <a:lstStyle/>
          <a:p>
            <a:pPr>
              <a:defRPr/>
            </a:pPr>
            <a:fld id="{E8024995-0215-4C60-9E8D-E2DFDAACB745}" type="slidenum">
              <a:rPr lang="en-US" altLang="zh-TW"/>
              <a:pPr>
                <a:defRPr/>
              </a:pPr>
              <a:t>51</a:t>
            </a:fld>
            <a:endParaRPr lang="en-US" altLang="zh-TW" dirty="0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Logical operators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609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Used to perform Boolean operations on Boolean operands</a:t>
            </a:r>
          </a:p>
        </p:txBody>
      </p:sp>
      <p:graphicFrame>
        <p:nvGraphicFramePr>
          <p:cNvPr id="38302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05088"/>
              </p:ext>
            </p:extLst>
          </p:nvPr>
        </p:nvGraphicFramePr>
        <p:xfrm>
          <a:off x="990600" y="3632200"/>
          <a:ext cx="8001000" cy="2541740"/>
        </p:xfrm>
        <a:graphic>
          <a:graphicData uri="http://schemas.openxmlformats.org/drawingml/2006/table">
            <a:tbl>
              <a:tblPr/>
              <a:tblGrid>
                <a:gridCol w="1219200"/>
                <a:gridCol w="1676400"/>
                <a:gridCol w="3505200"/>
                <a:gridCol w="1600200"/>
              </a:tblGrid>
              <a:tr h="411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Operator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Example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28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&amp;&amp;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Logical and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Evaluate to 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when both operands are true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3&gt;2 &amp;&amp; 5&lt;2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7009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||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Logical or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Evaluate to 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 when either operand is true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3&gt;1 || 2&gt;5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7009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!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Logical not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Evaluate to 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when the operand is false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 != 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02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357938"/>
            <a:ext cx="611188" cy="239712"/>
          </a:xfrm>
        </p:spPr>
        <p:txBody>
          <a:bodyPr/>
          <a:lstStyle/>
          <a:p>
            <a:pPr>
              <a:defRPr/>
            </a:pPr>
            <a:fld id="{C0E1AF99-76D3-47B7-970C-847AFC729A52}" type="slidenum">
              <a:rPr lang="en-US" altLang="zh-TW"/>
              <a:pPr>
                <a:defRPr/>
              </a:pPr>
              <a:t>52</a:t>
            </a:fld>
            <a:endParaRPr lang="en-US" altLang="zh-TW" dirty="0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Comparison operators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285875"/>
            <a:ext cx="7543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Used to compare two numerical values</a:t>
            </a:r>
          </a:p>
        </p:txBody>
      </p:sp>
      <p:graphicFrame>
        <p:nvGraphicFramePr>
          <p:cNvPr id="384089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35805"/>
              </p:ext>
            </p:extLst>
          </p:nvPr>
        </p:nvGraphicFramePr>
        <p:xfrm>
          <a:off x="381000" y="2143125"/>
          <a:ext cx="8763000" cy="3900682"/>
        </p:xfrm>
        <a:graphic>
          <a:graphicData uri="http://schemas.openxmlformats.org/drawingml/2006/table">
            <a:tbl>
              <a:tblPr/>
              <a:tblGrid>
                <a:gridCol w="990600"/>
                <a:gridCol w="1828800"/>
                <a:gridCol w="4800600"/>
                <a:gridCol w="1143000"/>
              </a:tblGrid>
              <a:tr h="335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Operator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Example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79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==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Equal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Perform type conversion before checking the equality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== 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35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===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Strictly equal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No type conversion before testing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=== 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35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!=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Not equal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when both operands are not equal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 != 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35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!==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Strictly not equal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No type conversion before testing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nonequality</a:t>
                      </a:r>
                      <a:endParaRPr kumimoji="1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 !==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11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&gt;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Greater than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if left operand is greater than right operand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 &gt; 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11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&lt;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Less than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if left operand is less than right operand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 &lt; 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79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&gt;=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Greater than or equal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if left operand is greater than or equal to the right operand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 &gt;= 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79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&lt;=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Less than or equal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if left operand is less than or equal to the right operand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 &lt;= 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618288"/>
            <a:ext cx="611188" cy="239712"/>
          </a:xfrm>
        </p:spPr>
        <p:txBody>
          <a:bodyPr/>
          <a:lstStyle/>
          <a:p>
            <a:pPr>
              <a:defRPr/>
            </a:pPr>
            <a:fld id="{9D79E7DA-F161-48A4-B699-253CE4F0778C}" type="slidenum">
              <a:rPr lang="en-US" altLang="zh-TW"/>
              <a:pPr>
                <a:defRPr/>
              </a:pPr>
              <a:t>53</a:t>
            </a:fld>
            <a:endParaRPr lang="en-US" altLang="zh-TW"/>
          </a:p>
        </p:txBody>
      </p:sp>
      <p:sp>
        <p:nvSpPr>
          <p:cNvPr id="429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Strict Equality Operators</a:t>
            </a:r>
          </a:p>
        </p:txBody>
      </p:sp>
      <p:sp>
        <p:nvSpPr>
          <p:cNvPr id="65540" name="Text Box 1028"/>
          <p:cNvSpPr txBox="1">
            <a:spLocks noChangeArrowheads="1"/>
          </p:cNvSpPr>
          <p:nvPr/>
        </p:nvSpPr>
        <p:spPr bwMode="auto">
          <a:xfrm>
            <a:off x="83728" y="2286000"/>
            <a:ext cx="8934450" cy="2616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>
                <a:solidFill>
                  <a:srgbClr val="002060"/>
                </a:solidFill>
                <a:latin typeface="Comic Sans MS" pitchFamily="66" charset="0"/>
              </a:rPr>
              <a:t>&lt;script language=“JavaScript”&gt;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>
                <a:solidFill>
                  <a:srgbClr val="002060"/>
                </a:solidFill>
                <a:latin typeface="Comic Sans MS" pitchFamily="66" charset="0"/>
              </a:rPr>
              <a:t>	var currentWord=“75”;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>
                <a:solidFill>
                  <a:srgbClr val="002060"/>
                </a:solidFill>
                <a:latin typeface="Comic Sans MS" pitchFamily="66" charset="0"/>
              </a:rPr>
              <a:t>	var currentValue=75;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>
                <a:solidFill>
                  <a:srgbClr val="002060"/>
                </a:solidFill>
                <a:latin typeface="Comic Sans MS" pitchFamily="66" charset="0"/>
              </a:rPr>
              <a:t>	var outcome1=(currentWord == currentValue);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>
                <a:solidFill>
                  <a:srgbClr val="002060"/>
                </a:solidFill>
                <a:latin typeface="Comic Sans MS" pitchFamily="66" charset="0"/>
              </a:rPr>
              <a:t>	var outcome2=(currentWord === currentValue);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>
                <a:solidFill>
                  <a:srgbClr val="002060"/>
                </a:solidFill>
                <a:latin typeface="Comic Sans MS" pitchFamily="66" charset="0"/>
              </a:rPr>
              <a:t>	alert(“outcome1: “ + outcome1 + “ : outcome2: “ + outcome2);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>
                <a:solidFill>
                  <a:srgbClr val="002060"/>
                </a:solidFill>
                <a:latin typeface="Comic Sans MS" pitchFamily="66" charset="0"/>
              </a:rPr>
              <a:t>&lt;/script&gt;</a:t>
            </a:r>
          </a:p>
        </p:txBody>
      </p:sp>
      <p:pic>
        <p:nvPicPr>
          <p:cNvPr id="65541" name="Picture 1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1143000"/>
            <a:ext cx="3455987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429375"/>
            <a:ext cx="611188" cy="239713"/>
          </a:xfrm>
        </p:spPr>
        <p:txBody>
          <a:bodyPr/>
          <a:lstStyle/>
          <a:p>
            <a:pPr>
              <a:defRPr/>
            </a:pPr>
            <a:fld id="{4B3DFE83-1487-4602-97DC-42F3C7E98B85}" type="slidenum">
              <a:rPr lang="en-US" altLang="zh-TW"/>
              <a:pPr>
                <a:defRPr/>
              </a:pPr>
              <a:t>54</a:t>
            </a:fld>
            <a:endParaRPr lang="en-US" altLang="zh-TW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String operator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JavaScript only supports one string operator for joining two strings.</a:t>
            </a:r>
          </a:p>
          <a:p>
            <a:pPr eaLnBrk="1" hangingPunct="1">
              <a:defRPr/>
            </a:pPr>
            <a:endParaRPr lang="en-US" smtClean="0"/>
          </a:p>
        </p:txBody>
      </p:sp>
      <p:graphicFrame>
        <p:nvGraphicFramePr>
          <p:cNvPr id="385105" name="Group 81"/>
          <p:cNvGraphicFramePr>
            <a:graphicFrameLocks noGrp="1"/>
          </p:cNvGraphicFramePr>
          <p:nvPr/>
        </p:nvGraphicFramePr>
        <p:xfrm>
          <a:off x="1143000" y="3200400"/>
          <a:ext cx="7315200" cy="1097228"/>
        </p:xfrm>
        <a:graphic>
          <a:graphicData uri="http://schemas.openxmlformats.org/drawingml/2006/table">
            <a:tbl>
              <a:tblPr/>
              <a:tblGrid>
                <a:gridCol w="1282700"/>
                <a:gridCol w="1917700"/>
                <a:gridCol w="2362200"/>
                <a:gridCol w="1752600"/>
              </a:tblGrid>
              <a:tr h="396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新細明體" pitchFamily="18" charset="-120"/>
                        </a:rPr>
                        <a:t>Operator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新細明體" pitchFamily="18" charset="-120"/>
                        </a:rPr>
                        <a:t>Return value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00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新細明體" pitchFamily="18" charset="-120"/>
                        </a:rPr>
                        <a:t>String concatenation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新細明體" pitchFamily="18" charset="-120"/>
                        </a:rPr>
                        <a:t>Joins two strings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新細明體" pitchFamily="18" charset="-120"/>
                        </a:rPr>
                        <a:t>HelloWorld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66582" name="Text Box 82"/>
          <p:cNvSpPr txBox="1">
            <a:spLocks noChangeArrowheads="1"/>
          </p:cNvSpPr>
          <p:nvPr/>
        </p:nvSpPr>
        <p:spPr bwMode="auto">
          <a:xfrm>
            <a:off x="1143000" y="4713288"/>
            <a:ext cx="7315200" cy="18780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>
                <a:solidFill>
                  <a:srgbClr val="002060"/>
                </a:solidFill>
                <a:latin typeface="Comic Sans MS" pitchFamily="66" charset="0"/>
              </a:rPr>
              <a:t>&lt;script language=“JavaScript”&gt;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>
                <a:solidFill>
                  <a:srgbClr val="002060"/>
                </a:solidFill>
                <a:latin typeface="Comic Sans MS" pitchFamily="66" charset="0"/>
              </a:rPr>
              <a:t>	var myString = “”;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>
                <a:solidFill>
                  <a:srgbClr val="002060"/>
                </a:solidFill>
                <a:latin typeface="Comic Sans MS" pitchFamily="66" charset="0"/>
              </a:rPr>
              <a:t>	myString = “Hello” + “World”;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>
                <a:solidFill>
                  <a:srgbClr val="002060"/>
                </a:solidFill>
                <a:latin typeface="Comic Sans MS" pitchFamily="66" charset="0"/>
              </a:rPr>
              <a:t>	alert(myString);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000">
                <a:solidFill>
                  <a:srgbClr val="002060"/>
                </a:solidFill>
                <a:latin typeface="Comic Sans MS" pitchFamily="66" charset="0"/>
              </a:rPr>
              <a:t>&lt;/script&gt;</a:t>
            </a:r>
          </a:p>
        </p:txBody>
      </p:sp>
      <p:pic>
        <p:nvPicPr>
          <p:cNvPr id="66583" name="Picture 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905375"/>
            <a:ext cx="2586037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5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429375"/>
            <a:ext cx="611188" cy="239713"/>
          </a:xfrm>
        </p:spPr>
        <p:txBody>
          <a:bodyPr/>
          <a:lstStyle/>
          <a:p>
            <a:pPr>
              <a:defRPr/>
            </a:pPr>
            <a:fld id="{5A78A639-E972-49ED-BB24-3F8E73F70FA9}" type="slidenum">
              <a:rPr lang="en-US" altLang="zh-TW"/>
              <a:pPr>
                <a:defRPr/>
              </a:pPr>
              <a:t>55</a:t>
            </a:fld>
            <a:endParaRPr lang="en-US" altLang="zh-TW" dirty="0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848600" cy="1431925"/>
          </a:xfrm>
        </p:spPr>
        <p:txBody>
          <a:bodyPr/>
          <a:lstStyle/>
          <a:p>
            <a:pPr eaLnBrk="1" hangingPunct="1">
              <a:defRPr/>
            </a:pPr>
            <a:r>
              <a:rPr smtClean="0"/>
              <a:t>Bit Manipulation operators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Perform operations on the bit representation of a value, such as shift left or right.</a:t>
            </a:r>
          </a:p>
        </p:txBody>
      </p:sp>
      <p:graphicFrame>
        <p:nvGraphicFramePr>
          <p:cNvPr id="386201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98256"/>
              </p:ext>
            </p:extLst>
          </p:nvPr>
        </p:nvGraphicFramePr>
        <p:xfrm>
          <a:off x="228600" y="3048000"/>
          <a:ext cx="8686800" cy="3383224"/>
        </p:xfrm>
        <a:graphic>
          <a:graphicData uri="http://schemas.openxmlformats.org/drawingml/2006/table">
            <a:tbl>
              <a:tblPr/>
              <a:tblGrid>
                <a:gridCol w="1462088"/>
                <a:gridCol w="1738312"/>
                <a:gridCol w="5486400"/>
              </a:tblGrid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Operator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&amp;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Bitwise AND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Examines each bit position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|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Bitwise OR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If either bit of the operands is 1, the result will be 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^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Bitwise XOR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Set the result bit, only if either bit is 1, but not both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40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&lt;&lt;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Bitwise left shift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Shifts the bits of an expression to the left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40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&gt;&gt;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Bitwise signed right shift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Shifts the bits to the right, and maintains the sign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40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&gt;&gt;&gt;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Bitwise zero-fill right shift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Shifts the bits of an expression to right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429375"/>
            <a:ext cx="611188" cy="239713"/>
          </a:xfrm>
        </p:spPr>
        <p:txBody>
          <a:bodyPr/>
          <a:lstStyle/>
          <a:p>
            <a:pPr>
              <a:defRPr/>
            </a:pPr>
            <a:fld id="{619D5A0C-51D7-4BEF-A2CE-C946D07A1424}" type="slidenum">
              <a:rPr lang="en-US" altLang="zh-TW"/>
              <a:pPr>
                <a:defRPr/>
              </a:pPr>
              <a:t>56</a:t>
            </a:fld>
            <a:endParaRPr lang="en-US" altLang="zh-TW" dirty="0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Assignment operators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Used to assign values to variables</a:t>
            </a:r>
          </a:p>
        </p:txBody>
      </p:sp>
      <p:graphicFrame>
        <p:nvGraphicFramePr>
          <p:cNvPr id="3871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02692"/>
              </p:ext>
            </p:extLst>
          </p:nvPr>
        </p:nvGraphicFramePr>
        <p:xfrm>
          <a:off x="381000" y="2728913"/>
          <a:ext cx="8534400" cy="3703639"/>
        </p:xfrm>
        <a:graphic>
          <a:graphicData uri="http://schemas.openxmlformats.org/drawingml/2006/table">
            <a:tbl>
              <a:tblPr/>
              <a:tblGrid>
                <a:gridCol w="1143000"/>
                <a:gridCol w="6172200"/>
                <a:gridCol w="1219200"/>
              </a:tblGrid>
              <a:tr h="365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Operator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Example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5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=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Assigns the value of the right operand to the left operand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 = 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40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+=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Add the operands and assigns the result to the left operand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 += 5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40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-=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Subtracts the operands and assigns the result to the left operand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 -= 5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40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*=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Multiplies the operands and assigns the result to the left operand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 *= 5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40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/=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Divides the left operands by the right operand and assigns the result to the left operand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 /= 5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11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%=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Assigns the remainder to the left operand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 %= 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8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JavaScript Statements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0" dirty="0" smtClean="0"/>
              <a:t>JavaScript statements are separated by </a:t>
            </a:r>
            <a:r>
              <a:rPr lang="en-US" dirty="0" smtClean="0"/>
              <a:t>semicolon</a:t>
            </a:r>
          </a:p>
          <a:p>
            <a:pPr>
              <a:defRPr/>
            </a:pPr>
            <a:r>
              <a:rPr lang="en-US" dirty="0" smtClean="0"/>
              <a:t>Conditional statements</a:t>
            </a:r>
          </a:p>
          <a:p>
            <a:pPr>
              <a:defRPr/>
            </a:pPr>
            <a:r>
              <a:rPr lang="en-US" dirty="0" smtClean="0"/>
              <a:t>Looping statements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F7563-8ABF-45E4-ACF3-F21EE05F0B33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072188"/>
            <a:ext cx="611188" cy="239712"/>
          </a:xfrm>
        </p:spPr>
        <p:txBody>
          <a:bodyPr/>
          <a:lstStyle/>
          <a:p>
            <a:pPr>
              <a:defRPr/>
            </a:pPr>
            <a:fld id="{A5161A4E-B453-4FE4-9944-805761A1CDD4}" type="slidenum">
              <a:rPr lang="en-US" altLang="zh-TW"/>
              <a:pPr>
                <a:defRPr/>
              </a:pPr>
              <a:t>58</a:t>
            </a:fld>
            <a:endParaRPr lang="en-US" altLang="zh-TW" dirty="0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Conditional Statement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latin typeface="Arial"/>
              </a:rPr>
              <a:t>“</a:t>
            </a:r>
            <a:r>
              <a:rPr lang="en-US" sz="3600" dirty="0" smtClean="0"/>
              <a:t>if </a:t>
            </a:r>
            <a:r>
              <a:rPr lang="en-US" sz="3600" dirty="0" smtClean="0">
                <a:latin typeface="Arial"/>
              </a:rPr>
              <a:t>…</a:t>
            </a:r>
            <a:r>
              <a:rPr lang="en-US" sz="3600" dirty="0" smtClean="0"/>
              <a:t> else</a:t>
            </a:r>
            <a:r>
              <a:rPr lang="en-US" sz="3600" dirty="0" smtClean="0">
                <a:latin typeface="Arial"/>
              </a:rPr>
              <a:t>”</a:t>
            </a:r>
            <a:r>
              <a:rPr lang="en-US" sz="3600" dirty="0" smtClean="0"/>
              <a:t> statement</a:t>
            </a:r>
          </a:p>
          <a:p>
            <a:pPr eaLnBrk="1" hangingPunct="1">
              <a:defRPr/>
            </a:pPr>
            <a:r>
              <a:rPr lang="en-US" sz="3600" dirty="0" smtClean="0">
                <a:latin typeface="Arial"/>
              </a:rPr>
              <a:t>“</a:t>
            </a:r>
            <a:r>
              <a:rPr lang="en-US" sz="3600" dirty="0" smtClean="0"/>
              <a:t>switch</a:t>
            </a:r>
            <a:r>
              <a:rPr lang="en-US" sz="3600" dirty="0" smtClean="0">
                <a:latin typeface="Arial"/>
              </a:rPr>
              <a:t>”</a:t>
            </a:r>
            <a:r>
              <a:rPr lang="en-US" sz="3600" dirty="0" smtClean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5793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286500"/>
            <a:ext cx="611188" cy="239713"/>
          </a:xfrm>
        </p:spPr>
        <p:txBody>
          <a:bodyPr/>
          <a:lstStyle/>
          <a:p>
            <a:pPr>
              <a:defRPr/>
            </a:pPr>
            <a:fld id="{35CC82FE-9F1D-43B1-9A3A-4F7613CEF708}" type="slidenum">
              <a:rPr lang="en-US" altLang="zh-TW"/>
              <a:pPr>
                <a:defRPr/>
              </a:pPr>
              <a:t>59</a:t>
            </a:fld>
            <a:endParaRPr lang="en-US" altLang="zh-TW" dirty="0"/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7620000" cy="1747838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	if 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(</a:t>
            </a: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condition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)</a:t>
            </a: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{</a:t>
            </a: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statement;</a:t>
            </a: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2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	</a:t>
            </a: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else if</a:t>
            </a:r>
            <a:r>
              <a:rPr lang="en-US" sz="32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(</a:t>
            </a: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condition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)</a:t>
            </a: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{</a:t>
            </a: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statement;</a:t>
            </a: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2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	</a:t>
            </a: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else</a:t>
            </a:r>
            <a:r>
              <a:rPr lang="en-US" sz="32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{</a:t>
            </a: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statement;</a:t>
            </a: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719513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981200" y="228600"/>
            <a:ext cx="7086600" cy="914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ts val="4000"/>
              </a:lnSpc>
              <a:defRPr/>
            </a:pPr>
            <a:r>
              <a:rPr lang="en-US" sz="4000" b="1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Arial"/>
                <a:ea typeface="+mj-ea"/>
                <a:cs typeface="+mj-cs"/>
              </a:rPr>
              <a:t>“</a:t>
            </a:r>
            <a:r>
              <a:rPr lang="en-US" sz="4000" b="1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if </a:t>
            </a:r>
            <a:r>
              <a:rPr lang="en-US" sz="4000" b="1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Arial"/>
                <a:ea typeface="+mj-ea"/>
                <a:cs typeface="+mj-cs"/>
              </a:rPr>
              <a:t>…</a:t>
            </a:r>
            <a:r>
              <a:rPr lang="en-US" sz="4000" b="1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 else</a:t>
            </a:r>
            <a:r>
              <a:rPr lang="en-US" sz="4000" b="1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Arial"/>
                <a:ea typeface="+mj-ea"/>
                <a:cs typeface="+mj-cs"/>
              </a:rPr>
              <a:t>”</a:t>
            </a:r>
            <a:r>
              <a:rPr lang="en-US" sz="4000" b="1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 statement</a:t>
            </a:r>
            <a:endParaRPr lang="en-US" sz="4000" b="1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48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JavaScript Advantages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dirty="0" smtClean="0"/>
              <a:t>JavaScript allows interactivity such as:</a:t>
            </a:r>
            <a:endParaRPr lang="en-US" sz="1800" dirty="0" smtClean="0"/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/>
              <a:t>Implementing form validation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/>
              <a:t>React </a:t>
            </a:r>
            <a:r>
              <a:rPr lang="en-US" dirty="0"/>
              <a:t>to user actions, e.g. handle keys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/>
              <a:t>Changing an image on moving mouse over it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/>
              <a:t>Sections of a page appearing and disappearing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/>
              <a:t>Content loading and changing dynamically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/>
              <a:t>Performing complex calculations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dirty="0" smtClean="0"/>
              <a:t>Custom HTML controls, e.g. scrollable table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mtClean="0"/>
              <a:t>Implementing AJAX functionality</a:t>
            </a:r>
            <a:endParaRPr lang="en-US" dirty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4F6103F9-5F28-4F7B-BDC7-43FC5FD3D8D8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18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3679825" y="3454400"/>
            <a:ext cx="3406775" cy="482600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3852863" y="3486150"/>
            <a:ext cx="31416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Greater than</a:t>
            </a:r>
          </a:p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1981200" y="3454400"/>
            <a:ext cx="1698625" cy="482600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1981200" y="3937000"/>
            <a:ext cx="1698625" cy="482600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3679825" y="3937000"/>
            <a:ext cx="3406775" cy="482600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981200" y="4419600"/>
            <a:ext cx="1698625" cy="482600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676650" y="4419600"/>
            <a:ext cx="3406775" cy="482600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981200" y="4901724"/>
            <a:ext cx="1698695" cy="514806"/>
            <a:chOff x="-18" y="1585"/>
            <a:chExt cx="518" cy="430"/>
          </a:xfrm>
          <a:noFill/>
        </p:grpSpPr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3" y="1612"/>
              <a:ext cx="432" cy="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defRPr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&lt;=</a:t>
              </a:r>
            </a:p>
            <a:p>
              <a:pPr>
                <a:defRPr/>
              </a:pPr>
              <a:endParaRPr 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-18" y="1585"/>
              <a:ext cx="518" cy="403"/>
            </a:xfrm>
            <a:prstGeom prst="rect">
              <a:avLst/>
            </a:prstGeom>
            <a:grpFill/>
            <a:ln w="7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bg-B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3679825" y="4902200"/>
            <a:ext cx="3406775" cy="482600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1981200" y="5384800"/>
            <a:ext cx="1698625" cy="482600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3679825" y="5384800"/>
            <a:ext cx="3406775" cy="482600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1981200" y="5867400"/>
            <a:ext cx="1698625" cy="481013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47"/>
          <p:cNvSpPr>
            <a:spLocks noChangeArrowheads="1"/>
          </p:cNvSpPr>
          <p:nvPr/>
        </p:nvSpPr>
        <p:spPr bwMode="auto">
          <a:xfrm>
            <a:off x="3679825" y="5867400"/>
            <a:ext cx="3406775" cy="481013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1981200" y="2971800"/>
            <a:ext cx="1698625" cy="482600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679825" y="2971800"/>
            <a:ext cx="3406775" cy="482600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2090738" y="3005138"/>
            <a:ext cx="14176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ts val="2800"/>
              </a:lnSpc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Symbol</a:t>
            </a:r>
            <a:endParaRPr lang="en-US" sz="2800" dirty="0"/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3751263" y="3005138"/>
            <a:ext cx="31416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ts val="2800"/>
              </a:lnSpc>
              <a:defRPr/>
            </a:pPr>
            <a:r>
              <a:rPr lang="en-US" sz="2800" b="1" dirty="0">
                <a:cs typeface="Times New Roman" pitchFamily="18" charset="0"/>
              </a:rPr>
              <a:t>Meaning</a:t>
            </a:r>
            <a:endParaRPr lang="en-US" sz="2800" dirty="0"/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2192338" y="3486150"/>
            <a:ext cx="14160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defRPr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2192338" y="3968750"/>
            <a:ext cx="14160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</a:p>
          <a:p>
            <a:pPr>
              <a:defRPr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3852863" y="3968750"/>
            <a:ext cx="31416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Less than</a:t>
            </a:r>
          </a:p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192338" y="4451350"/>
            <a:ext cx="14160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</a:t>
            </a:r>
          </a:p>
          <a:p>
            <a:pPr>
              <a:defRPr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3810000" y="4451350"/>
            <a:ext cx="33083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Greater than or equal to</a:t>
            </a:r>
          </a:p>
          <a:p>
            <a:pPr>
              <a:defRPr/>
            </a:pPr>
            <a:endParaRPr lang="en-US" sz="1400" dirty="0">
              <a:cs typeface="+mn-cs"/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3852863" y="4933950"/>
            <a:ext cx="31416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Less than or equal to</a:t>
            </a:r>
          </a:p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2192338" y="5416550"/>
            <a:ext cx="14160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</a:p>
          <a:p>
            <a:pPr>
              <a:defRPr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3852863" y="5416550"/>
            <a:ext cx="31416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Equal</a:t>
            </a:r>
          </a:p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2192338" y="5899150"/>
            <a:ext cx="14160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</a:p>
          <a:p>
            <a:pPr>
              <a:defRPr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46"/>
          <p:cNvSpPr>
            <a:spLocks noChangeArrowheads="1"/>
          </p:cNvSpPr>
          <p:nvPr/>
        </p:nvSpPr>
        <p:spPr bwMode="auto">
          <a:xfrm>
            <a:off x="3852863" y="5899150"/>
            <a:ext cx="31416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Not equal</a:t>
            </a:r>
          </a:p>
          <a:p>
            <a:pPr>
              <a:defRPr/>
            </a:pPr>
            <a:endParaRPr lang="en-US" sz="1400" dirty="0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Conditional Statement (</a:t>
            </a:r>
            <a:r>
              <a:rPr lang="en-GB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GB" smtClean="0"/>
              <a:t>)</a:t>
            </a:r>
            <a:endParaRPr/>
          </a:p>
        </p:txBody>
      </p:sp>
      <p:sp>
        <p:nvSpPr>
          <p:cNvPr id="199710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642E6F64-7967-4BA4-9055-78866D97140B}" type="slidenum">
              <a:rPr lang="en-US" smtClean="0"/>
              <a:pPr>
                <a:defRPr/>
              </a:pPr>
              <a:t>60</a:t>
            </a:fld>
            <a:endParaRPr lang="en-US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143000"/>
            <a:ext cx="7467600" cy="1446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unitPrice = 1.30;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if (quantity &gt; 100)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unitPrice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93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Conditional Statement (</a:t>
            </a:r>
            <a:r>
              <a:rPr lang="en-GB">
                <a:latin typeface="Consolas" pitchFamily="49" charset="0"/>
                <a:cs typeface="Consolas" pitchFamily="49" charset="0"/>
              </a:rPr>
              <a:t>if</a:t>
            </a:r>
            <a:r>
              <a:rPr lang="en-GB" smtClean="0"/>
              <a:t>) (2)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 smtClean="0"/>
              <a:t>The condition may be of Boolean or integer type:</a:t>
            </a:r>
            <a:endParaRPr lang="bg-BG" sz="3000" dirty="0" smtClean="0"/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3201DAE4-0AA9-4C23-87B8-B2F2BBCB1C9C}" type="slidenum">
              <a:rPr lang="en-US" smtClean="0"/>
              <a:pPr>
                <a:defRPr/>
              </a:pPr>
              <a:t>61</a:t>
            </a:fld>
            <a:endParaRPr 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971800"/>
            <a:ext cx="7924800" cy="31702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var a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var b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if (typeof(a)=="undefined" || typeof(b)=="undefined")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document.write("Variable a or b is undefined.");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else if (!a &amp;&amp; b)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document.write("a==0; b==true;");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document.write("a==" + a + "; b==" + b + ";");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38914" name="Picture 2" descr="http://ts2.mm.bing.net/images/thumbnail.aspx?q=1432453985649&amp;id=653498a0317884c89706151a75104dd4&amp;url=http%3a%2f%2fxmlhack.ru%2fbooks%2fxslt%2fimages%2fboolean-junction.pn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 rot="203825">
            <a:off x="1019436" y="1652788"/>
            <a:ext cx="1805398" cy="1026822"/>
          </a:xfrm>
          <a:prstGeom prst="roundRect">
            <a:avLst>
              <a:gd name="adj" fmla="val 48064"/>
            </a:avLst>
          </a:prstGeom>
          <a:noFill/>
          <a:effectLst>
            <a:softEdge rad="31750"/>
          </a:effectLst>
        </p:spPr>
      </p:pic>
      <p:sp>
        <p:nvSpPr>
          <p:cNvPr id="6" name="Rectangle 5"/>
          <p:cNvSpPr/>
          <p:nvPr/>
        </p:nvSpPr>
        <p:spPr>
          <a:xfrm>
            <a:off x="3873500" y="2438400"/>
            <a:ext cx="46609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conditional-statements.html</a:t>
            </a:r>
          </a:p>
        </p:txBody>
      </p:sp>
    </p:spTree>
    <p:extLst>
      <p:ext uri="{BB962C8B-B14F-4D97-AF65-F5344CB8AC3E}">
        <p14:creationId xmlns:p14="http://schemas.microsoft.com/office/powerpoint/2010/main" val="329217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357938"/>
            <a:ext cx="611188" cy="239712"/>
          </a:xfrm>
        </p:spPr>
        <p:txBody>
          <a:bodyPr/>
          <a:lstStyle/>
          <a:p>
            <a:pPr>
              <a:defRPr/>
            </a:pPr>
            <a:fld id="{C3DBBCA5-E2C5-4806-A478-36489FB3A6C8}" type="slidenum">
              <a:rPr lang="en-US" altLang="zh-TW"/>
              <a:pPr>
                <a:defRPr/>
              </a:pPr>
              <a:t>62</a:t>
            </a:fld>
            <a:endParaRPr lang="en-US" altLang="zh-TW" dirty="0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>
                <a:latin typeface="Arial"/>
              </a:rPr>
              <a:t>“</a:t>
            </a:r>
            <a:r>
              <a:rPr smtClean="0"/>
              <a:t>switch</a:t>
            </a:r>
            <a:r>
              <a:rPr smtClean="0">
                <a:latin typeface="Arial"/>
              </a:rPr>
              <a:t>”</a:t>
            </a:r>
            <a:r>
              <a:rPr smtClean="0"/>
              <a:t> statement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800600"/>
            <a:ext cx="7543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Allows you to merge several evaluation tests of the same variable into a single block of statements. 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7620000" cy="2677656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	</a:t>
            </a:r>
            <a:r>
              <a:rPr lang="en-US" sz="2400" dirty="0">
                <a:latin typeface="Comic Sans MS" pitchFamily="66" charset="0"/>
              </a:rPr>
              <a:t>switch (expression) {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latin typeface="Comic Sans MS" pitchFamily="66" charset="0"/>
              </a:rPr>
              <a:t>		case label1: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latin typeface="Comic Sans MS" pitchFamily="66" charset="0"/>
              </a:rPr>
              <a:t>			statements; break;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latin typeface="Comic Sans MS" pitchFamily="66" charset="0"/>
              </a:rPr>
              <a:t>		default: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latin typeface="Comic Sans MS" pitchFamily="66" charset="0"/>
              </a:rPr>
              <a:t>			statements;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latin typeface="Comic Sans MS" pitchFamily="66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166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Switch Statement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statement works like in C#:</a:t>
            </a:r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69A3D265-D810-4CE8-AFCF-6E37AE382711}" type="slidenum">
              <a:rPr lang="en-US" smtClean="0"/>
              <a:pPr>
                <a:defRPr/>
              </a:pPr>
              <a:t>63</a:t>
            </a:fld>
            <a:endParaRPr 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4494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switch (variable)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case 1: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// do something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case 'a':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// do something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case 3.14: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// another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default: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// something completely different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7075" y="1905000"/>
            <a:ext cx="39211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switch-statements.html</a:t>
            </a:r>
          </a:p>
        </p:txBody>
      </p:sp>
    </p:spTree>
    <p:extLst>
      <p:ext uri="{BB962C8B-B14F-4D97-AF65-F5344CB8AC3E}">
        <p14:creationId xmlns:p14="http://schemas.microsoft.com/office/powerpoint/2010/main" val="21129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429375"/>
            <a:ext cx="611188" cy="239713"/>
          </a:xfrm>
        </p:spPr>
        <p:txBody>
          <a:bodyPr/>
          <a:lstStyle/>
          <a:p>
            <a:pPr>
              <a:defRPr/>
            </a:pPr>
            <a:fld id="{A06CCBD3-5BA9-4258-9D1D-BCA59CB1861C}" type="slidenum">
              <a:rPr lang="en-US" altLang="zh-TW"/>
              <a:pPr>
                <a:defRPr/>
              </a:pPr>
              <a:t>64</a:t>
            </a:fld>
            <a:endParaRPr lang="en-US" altLang="zh-TW" dirty="0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>
                <a:latin typeface="Arial"/>
              </a:rPr>
              <a:t>“</a:t>
            </a:r>
            <a:r>
              <a:rPr smtClean="0"/>
              <a:t>do </a:t>
            </a:r>
            <a:r>
              <a:rPr smtClean="0">
                <a:latin typeface="Arial"/>
              </a:rPr>
              <a:t>…</a:t>
            </a:r>
            <a:r>
              <a:rPr smtClean="0"/>
              <a:t> while</a:t>
            </a:r>
            <a:r>
              <a:rPr smtClean="0">
                <a:latin typeface="Arial"/>
              </a:rPr>
              <a:t>”</a:t>
            </a:r>
            <a:r>
              <a:rPr smtClean="0"/>
              <a:t> loop</a:t>
            </a:r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7620000" cy="177165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	do </a:t>
            </a:r>
            <a:r>
              <a:rPr lang="en-US" sz="24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{</a:t>
            </a:r>
            <a:r>
              <a: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	</a:t>
            </a:r>
            <a:r>
              <a:rPr lang="en-US" sz="24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	</a:t>
            </a:r>
            <a:r>
              <a:rPr lang="en-US" sz="240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statements;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		counter increment/decrement;</a:t>
            </a:r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	 </a:t>
            </a:r>
            <a:r>
              <a:rPr lang="en-US" sz="24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}</a:t>
            </a:r>
            <a:r>
              <a: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while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(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termination 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condition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)</a:t>
            </a:r>
            <a:r>
              <a:rPr lang="en-US" sz="24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Functions 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Code structure – splitting code into parts</a:t>
            </a:r>
          </a:p>
          <a:p>
            <a:pPr eaLnBrk="1" hangingPunct="1">
              <a:defRPr/>
            </a:pPr>
            <a:r>
              <a:rPr lang="en-GB" dirty="0" smtClean="0"/>
              <a:t>Data comes in, processed, result returned</a:t>
            </a:r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7FF10052-188A-4E32-AAD6-BE6C3B954A5A}" type="slidenum">
              <a:rPr lang="en-US" smtClean="0"/>
              <a:pPr>
                <a:defRPr/>
              </a:pPr>
              <a:t>65</a:t>
            </a:fld>
            <a:endParaRPr 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813" y="2643188"/>
            <a:ext cx="7572375" cy="1570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dirty="0">
                <a:cs typeface="Arial" charset="0"/>
              </a:rPr>
              <a:t>function </a:t>
            </a:r>
            <a:r>
              <a:rPr lang="en-US" sz="2400" b="1" i="1" dirty="0">
                <a:cs typeface="Arial" charset="0"/>
              </a:rPr>
              <a:t>name</a:t>
            </a:r>
            <a:r>
              <a:rPr lang="en-US" sz="2400" b="1" dirty="0">
                <a:cs typeface="Arial" charset="0"/>
              </a:rPr>
              <a:t>(</a:t>
            </a:r>
            <a:r>
              <a:rPr lang="en-US" sz="2400" b="1" i="1" dirty="0">
                <a:cs typeface="Arial" charset="0"/>
              </a:rPr>
              <a:t>parameter1, parameter2, parameter3</a:t>
            </a:r>
            <a:r>
              <a:rPr lang="en-US" sz="2400" b="1" dirty="0">
                <a:cs typeface="Arial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dirty="0">
                <a:cs typeface="Arial" charset="0"/>
              </a:rPr>
              <a:t>{</a:t>
            </a:r>
            <a:br>
              <a:rPr lang="en-US" sz="2400" b="1" dirty="0">
                <a:cs typeface="Arial" charset="0"/>
              </a:rPr>
            </a:br>
            <a:r>
              <a:rPr lang="en-US" sz="2400" b="1" dirty="0">
                <a:cs typeface="Arial" charset="0"/>
              </a:rPr>
              <a:t>    </a:t>
            </a:r>
            <a:r>
              <a:rPr lang="en-US" sz="2400" b="1" i="1" dirty="0">
                <a:cs typeface="Arial" charset="0"/>
              </a:rPr>
              <a:t>code to be executed</a:t>
            </a:r>
            <a:r>
              <a:rPr lang="en-US" sz="2400" b="1" dirty="0">
                <a:cs typeface="Arial" charset="0"/>
              </a:rPr>
              <a:t/>
            </a:r>
            <a:br>
              <a:rPr lang="en-US" sz="2400" b="1" dirty="0">
                <a:cs typeface="Arial" charset="0"/>
              </a:rPr>
            </a:br>
            <a:r>
              <a:rPr lang="en-US" sz="2400" b="1" dirty="0">
                <a:cs typeface="Arial" charset="0"/>
              </a:rPr>
              <a:t>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05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Functions 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C5DC75CB-2ED7-409A-BC7B-1810DF646941}" type="slidenum">
              <a:rPr lang="en-US" smtClean="0"/>
              <a:pPr>
                <a:defRPr/>
              </a:pPr>
              <a:t>66</a:t>
            </a:fld>
            <a:endParaRPr 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160713"/>
            <a:ext cx="4202113" cy="21240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average(a, b, c)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var total;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total = a+b+c;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return total/3;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0" y="2667000"/>
            <a:ext cx="2819400" cy="919163"/>
          </a:xfrm>
          <a:prstGeom prst="wedgeRoundRectCallout">
            <a:avLst>
              <a:gd name="adj1" fmla="val -72956"/>
              <a:gd name="adj2" fmla="val 270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Parameters come in here.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86400" y="3751263"/>
            <a:ext cx="2819400" cy="1327150"/>
          </a:xfrm>
          <a:prstGeom prst="wedgeRoundRectCallout">
            <a:avLst>
              <a:gd name="adj1" fmla="val -131421"/>
              <a:gd name="adj2" fmla="val -250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Declaring variables is optional. Type is never declared.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86400" y="5268913"/>
            <a:ext cx="2819400" cy="954087"/>
          </a:xfrm>
          <a:prstGeom prst="wedgeRoundRectCallout">
            <a:avLst>
              <a:gd name="adj1" fmla="val -105513"/>
              <a:gd name="adj2" fmla="val -1008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Value returned here.</a:t>
            </a:r>
          </a:p>
        </p:txBody>
      </p:sp>
    </p:spTree>
    <p:extLst>
      <p:ext uri="{BB962C8B-B14F-4D97-AF65-F5344CB8AC3E}">
        <p14:creationId xmlns:p14="http://schemas.microsoft.com/office/powerpoint/2010/main" val="80402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Example-1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66799"/>
            <a:ext cx="9358312" cy="54864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&lt;h1&gt;JavaScript Functions&lt;/h1&gt;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&lt;p id="demo"&gt;&lt;/p&gt;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&lt;script&gt;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function </a:t>
            </a:r>
            <a:r>
              <a:rPr lang="en-US" sz="2400" dirty="0" err="1" smtClean="0"/>
              <a:t>myFunction</a:t>
            </a:r>
            <a:r>
              <a:rPr lang="en-US" sz="2400" dirty="0" smtClean="0"/>
              <a:t>(a, b)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    return a * b;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err="1" smtClean="0"/>
              <a:t>document.getElementById</a:t>
            </a:r>
            <a:r>
              <a:rPr lang="en-US" sz="2400" dirty="0" smtClean="0"/>
              <a:t>("demo").</a:t>
            </a:r>
            <a:r>
              <a:rPr lang="en-US" sz="2400" dirty="0" err="1" smtClean="0"/>
              <a:t>innerHTML</a:t>
            </a:r>
            <a:r>
              <a:rPr lang="en-US" sz="2400" dirty="0" smtClean="0"/>
              <a:t> = </a:t>
            </a:r>
            <a:r>
              <a:rPr lang="en-US" sz="2400" dirty="0" err="1" smtClean="0"/>
              <a:t>myFunction</a:t>
            </a:r>
            <a:r>
              <a:rPr lang="en-US" sz="2400" dirty="0" smtClean="0"/>
              <a:t>(4, 3);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&lt;/html&gt;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C9E40D-B19D-4987-9E99-27B5BBFAE7DF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Example-2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66800"/>
            <a:ext cx="7572375" cy="5334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&lt;p id="demo"&gt;&lt;/p&gt;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&lt;script&gt;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err="1" smtClean="0"/>
              <a:t>document.getElementById</a:t>
            </a:r>
            <a:r>
              <a:rPr lang="en-US" sz="2400" dirty="0" smtClean="0"/>
              <a:t>("demo").</a:t>
            </a:r>
            <a:r>
              <a:rPr lang="en-US" sz="2400" dirty="0" err="1" smtClean="0"/>
              <a:t>innerHTML</a:t>
            </a:r>
            <a:r>
              <a:rPr lang="en-US" sz="2400" dirty="0" smtClean="0"/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"The temperature is " + </a:t>
            </a:r>
            <a:r>
              <a:rPr lang="en-US" sz="2400" dirty="0" err="1" smtClean="0"/>
              <a:t>toCelsius</a:t>
            </a:r>
            <a:r>
              <a:rPr lang="en-US" sz="2400" dirty="0" smtClean="0"/>
              <a:t>(77) + " Celsius";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function </a:t>
            </a:r>
            <a:r>
              <a:rPr lang="en-US" sz="2400" dirty="0" err="1" smtClean="0"/>
              <a:t>toCelsius</a:t>
            </a:r>
            <a:r>
              <a:rPr lang="en-US" sz="2400" dirty="0" smtClean="0"/>
              <a:t>(</a:t>
            </a:r>
            <a:r>
              <a:rPr lang="en-US" sz="2400" dirty="0" err="1" smtClean="0"/>
              <a:t>fahrenheit</a:t>
            </a:r>
            <a:r>
              <a:rPr lang="en-US" sz="2400" dirty="0" smtClean="0"/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    return (5/9) * (fahrenheit-32);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}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/>
              <a:t>&lt;/html&gt;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233757-5376-4C42-AD30-141FE1EA397E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83973" name="TextBox 4"/>
          <p:cNvSpPr txBox="1">
            <a:spLocks noChangeArrowheads="1"/>
          </p:cNvSpPr>
          <p:nvPr/>
        </p:nvSpPr>
        <p:spPr bwMode="auto">
          <a:xfrm>
            <a:off x="5357813" y="4786313"/>
            <a:ext cx="3500437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Output: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The temperature is 25 Celsius</a:t>
            </a:r>
          </a:p>
        </p:txBody>
      </p:sp>
    </p:spTree>
    <p:extLst>
      <p:ext uri="{BB962C8B-B14F-4D97-AF65-F5344CB8AC3E}">
        <p14:creationId xmlns:p14="http://schemas.microsoft.com/office/powerpoint/2010/main" val="30117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864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mtClean="0"/>
              <a:t>Function Arguments </a:t>
            </a:r>
            <a:br>
              <a:rPr smtClean="0"/>
            </a:br>
            <a:r>
              <a:rPr smtClean="0"/>
              <a:t>and Return Value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Functions are not required to return a value</a:t>
            </a:r>
          </a:p>
          <a:p>
            <a:pPr eaLnBrk="1" hangingPunct="1">
              <a:defRPr/>
            </a:pPr>
            <a:r>
              <a:rPr lang="en-US" dirty="0" smtClean="0"/>
              <a:t>When calling function it is not obligatory to specify all of its arguments</a:t>
            </a:r>
          </a:p>
          <a:p>
            <a:pPr lvl="1" eaLnBrk="1" hangingPunct="1">
              <a:defRPr/>
            </a:pPr>
            <a:r>
              <a:rPr lang="en-US" sz="2800" dirty="0" smtClean="0"/>
              <a:t>The function has access to all the arguments passed via </a:t>
            </a:r>
            <a:r>
              <a:rPr lang="en-US" sz="2800" dirty="0" smtClean="0">
                <a:latin typeface="Consolas" pitchFamily="49" charset="0"/>
              </a:rPr>
              <a:t>arguments</a:t>
            </a:r>
            <a:r>
              <a:rPr lang="en-US" sz="2800" dirty="0" smtClean="0"/>
              <a:t> array</a:t>
            </a:r>
            <a:endParaRPr lang="bg-BG" sz="2800" dirty="0" smtClean="0"/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FDBF882B-FB03-4835-8955-258C6F90450F}" type="slidenum">
              <a:rPr lang="en-US" smtClean="0"/>
              <a:pPr>
                <a:defRPr/>
              </a:pPr>
              <a:t>69</a:t>
            </a:fld>
            <a:endParaRPr 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8975" y="4154488"/>
            <a:ext cx="7769225" cy="2246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sum()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var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for (var i = 0; i &lt; arguments.length; i 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sum += parseInt(arguments[i]);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alert(sum(1, 2, 4));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5867400"/>
            <a:ext cx="34798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functions-demo.html</a:t>
            </a:r>
          </a:p>
        </p:txBody>
      </p:sp>
    </p:spTree>
    <p:extLst>
      <p:ext uri="{BB962C8B-B14F-4D97-AF65-F5344CB8AC3E}">
        <p14:creationId xmlns:p14="http://schemas.microsoft.com/office/powerpoint/2010/main" val="15124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0" y="6286500"/>
            <a:ext cx="611188" cy="239713"/>
          </a:xfrm>
        </p:spPr>
        <p:txBody>
          <a:bodyPr/>
          <a:lstStyle/>
          <a:p>
            <a:pPr>
              <a:defRPr/>
            </a:pPr>
            <a:fld id="{4C1508FD-6AFF-4499-8DED-3AC1F3555DA8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JavaScript confusion</a:t>
            </a:r>
          </a:p>
        </p:txBody>
      </p:sp>
      <p:graphicFrame>
        <p:nvGraphicFramePr>
          <p:cNvPr id="358452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507818"/>
              </p:ext>
            </p:extLst>
          </p:nvPr>
        </p:nvGraphicFramePr>
        <p:xfrm>
          <a:off x="214313" y="1428750"/>
          <a:ext cx="8686800" cy="4145139"/>
        </p:xfrm>
        <a:graphic>
          <a:graphicData uri="http://schemas.openxmlformats.org/drawingml/2006/table">
            <a:tbl>
              <a:tblPr/>
              <a:tblGrid>
                <a:gridCol w="4343400"/>
                <a:gridCol w="4343400"/>
              </a:tblGrid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JavaScript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Java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009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Interpreted by the client-side computer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Compiled on the server before executed on the client machine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7009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Dynamic binding, object references are checked at runtime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Static binding, object references must exist at compile time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07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No need to declare data types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Data types must be declared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07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Code is embedded in HTML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Code is not integrated in HTML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07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Limited by the browser functionality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Java applications are standalone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7009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Can access browser objects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Java has no access to browser objects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1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Java Script Date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371599"/>
            <a:ext cx="8686800" cy="498157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&lt;!DOCTYPE html&gt;</a:t>
            </a:r>
          </a:p>
          <a:p>
            <a:pPr>
              <a:defRPr/>
            </a:pPr>
            <a:r>
              <a:rPr lang="en-US" dirty="0" smtClean="0"/>
              <a:t>&lt;html&gt;</a:t>
            </a:r>
          </a:p>
          <a:p>
            <a:pPr>
              <a:defRPr/>
            </a:pPr>
            <a:r>
              <a:rPr lang="en-US" dirty="0" smtClean="0"/>
              <a:t>&lt;body&gt;</a:t>
            </a:r>
          </a:p>
          <a:p>
            <a:pPr>
              <a:defRPr/>
            </a:pPr>
            <a:r>
              <a:rPr lang="en-US" dirty="0" smtClean="0"/>
              <a:t>&lt;p id="demo"&gt;&lt;/p&gt;</a:t>
            </a:r>
          </a:p>
          <a:p>
            <a:pPr>
              <a:defRPr/>
            </a:pPr>
            <a:r>
              <a:rPr lang="en-US" dirty="0" smtClean="0"/>
              <a:t>&lt;script&gt;</a:t>
            </a:r>
          </a:p>
          <a:p>
            <a:pPr>
              <a:defRPr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Date();</a:t>
            </a:r>
          </a:p>
          <a:p>
            <a:pPr>
              <a:defRPr/>
            </a:pPr>
            <a:r>
              <a:rPr lang="en-US" dirty="0" smtClean="0"/>
              <a:t>&lt;/script&gt;</a:t>
            </a:r>
          </a:p>
          <a:p>
            <a:pPr>
              <a:defRPr/>
            </a:pPr>
            <a:r>
              <a:rPr lang="en-US" dirty="0" smtClean="0"/>
              <a:t>&lt;/body&gt;</a:t>
            </a:r>
          </a:p>
          <a:p>
            <a:pPr>
              <a:defRPr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42BDA-7B14-4228-ABF7-FEDEA0C6453E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DD5E9-4B05-4164-B99B-0B954FD4A56F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Date and Time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85750" y="1285875"/>
            <a:ext cx="852487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&lt;SCRIPT LANGUAGE = "JavaScript"&gt;</a:t>
            </a:r>
          </a:p>
          <a:p>
            <a:pPr eaLnBrk="1" hangingPunct="1"/>
            <a:r>
              <a:rPr lang="en-US" altLang="en-US" sz="2400" dirty="0" err="1">
                <a:solidFill>
                  <a:schemeClr val="tx1"/>
                </a:solidFill>
              </a:rPr>
              <a:t>var</a:t>
            </a:r>
            <a:r>
              <a:rPr lang="en-US" altLang="en-US" sz="2400" dirty="0">
                <a:solidFill>
                  <a:schemeClr val="tx1"/>
                </a:solidFill>
              </a:rPr>
              <a:t> current = new Date();</a:t>
            </a:r>
          </a:p>
          <a:p>
            <a:pPr eaLnBrk="1" hangingPunct="1"/>
            <a:r>
              <a:rPr lang="en-US" altLang="en-US" sz="2400" dirty="0" err="1">
                <a:solidFill>
                  <a:schemeClr val="tx1"/>
                </a:solidFill>
              </a:rPr>
              <a:t>document.writeln</a:t>
            </a:r>
            <a:r>
              <a:rPr lang="en-US" altLang="en-US" sz="2400" dirty="0">
                <a:solidFill>
                  <a:schemeClr val="tx1"/>
                </a:solidFill>
              </a:rPr>
              <a:t>(current);</a:t>
            </a:r>
          </a:p>
          <a:p>
            <a:pPr eaLnBrk="1" hangingPunct="1"/>
            <a:r>
              <a:rPr lang="en-US" altLang="en-US" sz="2400" dirty="0" err="1">
                <a:solidFill>
                  <a:schemeClr val="tx1"/>
                </a:solidFill>
              </a:rPr>
              <a:t>document.writeln</a:t>
            </a:r>
            <a:r>
              <a:rPr lang="en-US" altLang="en-US" sz="2400" dirty="0">
                <a:solidFill>
                  <a:schemeClr val="tx1"/>
                </a:solidFill>
              </a:rPr>
              <a:t>( "&lt;H1&gt;Get methods for local time zone&lt;/H1&gt;" );</a:t>
            </a:r>
          </a:p>
          <a:p>
            <a:pPr eaLnBrk="1" hangingPunct="1"/>
            <a:r>
              <a:rPr lang="en-US" altLang="en-US" sz="2400" dirty="0" err="1">
                <a:solidFill>
                  <a:schemeClr val="tx1"/>
                </a:solidFill>
              </a:rPr>
              <a:t>document.writeln</a:t>
            </a:r>
            <a:r>
              <a:rPr lang="en-US" altLang="en-US" sz="2400" dirty="0">
                <a:solidFill>
                  <a:schemeClr val="tx1"/>
                </a:solidFill>
              </a:rPr>
              <a:t>( "</a:t>
            </a:r>
            <a:r>
              <a:rPr lang="en-US" altLang="en-US" sz="2400" dirty="0" err="1">
                <a:solidFill>
                  <a:schemeClr val="tx1"/>
                </a:solidFill>
              </a:rPr>
              <a:t>getDate</a:t>
            </a:r>
            <a:r>
              <a:rPr lang="en-US" altLang="en-US" sz="2400" dirty="0">
                <a:solidFill>
                  <a:schemeClr val="tx1"/>
                </a:solidFill>
              </a:rPr>
              <a:t>: " + </a:t>
            </a:r>
            <a:r>
              <a:rPr lang="en-US" altLang="en-US" sz="2400" dirty="0" err="1">
                <a:solidFill>
                  <a:schemeClr val="tx1"/>
                </a:solidFill>
              </a:rPr>
              <a:t>current.getDate</a:t>
            </a:r>
            <a:r>
              <a:rPr lang="en-US" altLang="en-US" sz="2400" dirty="0">
                <a:solidFill>
                  <a:schemeClr val="tx1"/>
                </a:solidFill>
              </a:rPr>
              <a:t>() + 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 "&lt;BR&gt;</a:t>
            </a:r>
            <a:r>
              <a:rPr lang="en-US" altLang="en-US" sz="2400" dirty="0" err="1">
                <a:solidFill>
                  <a:schemeClr val="tx1"/>
                </a:solidFill>
              </a:rPr>
              <a:t>getDay</a:t>
            </a:r>
            <a:r>
              <a:rPr lang="en-US" altLang="en-US" sz="2400" dirty="0">
                <a:solidFill>
                  <a:schemeClr val="tx1"/>
                </a:solidFill>
              </a:rPr>
              <a:t>: " + </a:t>
            </a:r>
            <a:r>
              <a:rPr lang="en-US" altLang="en-US" sz="2400" dirty="0" err="1">
                <a:solidFill>
                  <a:schemeClr val="tx1"/>
                </a:solidFill>
              </a:rPr>
              <a:t>current.getDay</a:t>
            </a:r>
            <a:r>
              <a:rPr lang="en-US" altLang="en-US" sz="2400" dirty="0">
                <a:solidFill>
                  <a:schemeClr val="tx1"/>
                </a:solidFill>
              </a:rPr>
              <a:t>() + 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"&lt;BR&gt;</a:t>
            </a:r>
            <a:r>
              <a:rPr lang="en-US" altLang="en-US" sz="2400" dirty="0" err="1">
                <a:solidFill>
                  <a:schemeClr val="tx1"/>
                </a:solidFill>
              </a:rPr>
              <a:t>getMonth</a:t>
            </a:r>
            <a:r>
              <a:rPr lang="en-US" altLang="en-US" sz="2400" dirty="0">
                <a:solidFill>
                  <a:schemeClr val="tx1"/>
                </a:solidFill>
              </a:rPr>
              <a:t>: " + </a:t>
            </a:r>
            <a:r>
              <a:rPr lang="en-US" altLang="en-US" sz="2400" dirty="0" err="1">
                <a:solidFill>
                  <a:schemeClr val="tx1"/>
                </a:solidFill>
              </a:rPr>
              <a:t>current.getMonth</a:t>
            </a:r>
            <a:r>
              <a:rPr lang="en-US" altLang="en-US" sz="2400" dirty="0">
                <a:solidFill>
                  <a:schemeClr val="tx1"/>
                </a:solidFill>
              </a:rPr>
              <a:t>() + 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"&lt;BR&gt;</a:t>
            </a:r>
            <a:r>
              <a:rPr lang="en-US" altLang="en-US" sz="2400" dirty="0" err="1">
                <a:solidFill>
                  <a:schemeClr val="tx1"/>
                </a:solidFill>
              </a:rPr>
              <a:t>getFullYear</a:t>
            </a:r>
            <a:r>
              <a:rPr lang="en-US" altLang="en-US" sz="2400" dirty="0">
                <a:solidFill>
                  <a:schemeClr val="tx1"/>
                </a:solidFill>
              </a:rPr>
              <a:t>: " + </a:t>
            </a:r>
            <a:r>
              <a:rPr lang="en-US" altLang="en-US" sz="2400" dirty="0" err="1">
                <a:solidFill>
                  <a:schemeClr val="tx1"/>
                </a:solidFill>
              </a:rPr>
              <a:t>current.getFullYear</a:t>
            </a:r>
            <a:r>
              <a:rPr lang="en-US" altLang="en-US" sz="2400" dirty="0">
                <a:solidFill>
                  <a:schemeClr val="tx1"/>
                </a:solidFill>
              </a:rPr>
              <a:t>() + 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 "&lt;BR&gt;</a:t>
            </a:r>
            <a:r>
              <a:rPr lang="en-US" altLang="en-US" sz="2400" dirty="0" err="1">
                <a:solidFill>
                  <a:schemeClr val="tx1"/>
                </a:solidFill>
              </a:rPr>
              <a:t>getTime</a:t>
            </a:r>
            <a:r>
              <a:rPr lang="en-US" altLang="en-US" sz="2400" dirty="0">
                <a:solidFill>
                  <a:schemeClr val="tx1"/>
                </a:solidFill>
              </a:rPr>
              <a:t>: " + </a:t>
            </a:r>
            <a:r>
              <a:rPr lang="en-US" altLang="en-US" sz="2400" dirty="0" err="1">
                <a:solidFill>
                  <a:schemeClr val="tx1"/>
                </a:solidFill>
              </a:rPr>
              <a:t>current.getTime</a:t>
            </a:r>
            <a:r>
              <a:rPr lang="en-US" altLang="en-US" sz="2400" dirty="0">
                <a:solidFill>
                  <a:schemeClr val="tx1"/>
                </a:solidFill>
              </a:rPr>
              <a:t>() + 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"&lt;BR&gt;</a:t>
            </a:r>
            <a:r>
              <a:rPr lang="en-US" altLang="en-US" sz="2400" dirty="0" err="1">
                <a:solidFill>
                  <a:schemeClr val="tx1"/>
                </a:solidFill>
              </a:rPr>
              <a:t>getHours</a:t>
            </a:r>
            <a:r>
              <a:rPr lang="en-US" altLang="en-US" sz="2400" dirty="0">
                <a:solidFill>
                  <a:schemeClr val="tx1"/>
                </a:solidFill>
              </a:rPr>
              <a:t>: " + </a:t>
            </a:r>
            <a:r>
              <a:rPr lang="en-US" altLang="en-US" sz="2400" dirty="0" err="1">
                <a:solidFill>
                  <a:schemeClr val="tx1"/>
                </a:solidFill>
              </a:rPr>
              <a:t>current.getHours</a:t>
            </a:r>
            <a:r>
              <a:rPr lang="en-US" altLang="en-US" sz="2400" dirty="0">
                <a:solidFill>
                  <a:schemeClr val="tx1"/>
                </a:solidFill>
              </a:rPr>
              <a:t>() + 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"&lt;BR&gt;</a:t>
            </a:r>
            <a:r>
              <a:rPr lang="en-US" altLang="en-US" sz="2400" dirty="0" err="1">
                <a:solidFill>
                  <a:schemeClr val="tx1"/>
                </a:solidFill>
              </a:rPr>
              <a:t>getMinutes</a:t>
            </a:r>
            <a:r>
              <a:rPr lang="en-US" altLang="en-US" sz="2400" dirty="0">
                <a:solidFill>
                  <a:schemeClr val="tx1"/>
                </a:solidFill>
              </a:rPr>
              <a:t>: " + </a:t>
            </a:r>
            <a:r>
              <a:rPr lang="en-US" altLang="en-US" sz="2400" dirty="0" err="1">
                <a:solidFill>
                  <a:schemeClr val="tx1"/>
                </a:solidFill>
              </a:rPr>
              <a:t>current.getMinutes</a:t>
            </a:r>
            <a:r>
              <a:rPr lang="en-US" altLang="en-US" sz="2400" dirty="0">
                <a:solidFill>
                  <a:schemeClr val="tx1"/>
                </a:solidFill>
              </a:rPr>
              <a:t>() +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 "&lt;BR&gt;</a:t>
            </a:r>
            <a:r>
              <a:rPr lang="en-US" altLang="en-US" sz="2400" dirty="0" err="1">
                <a:solidFill>
                  <a:schemeClr val="tx1"/>
                </a:solidFill>
              </a:rPr>
              <a:t>getSeconds</a:t>
            </a:r>
            <a:r>
              <a:rPr lang="en-US" altLang="en-US" sz="2400" dirty="0">
                <a:solidFill>
                  <a:schemeClr val="tx1"/>
                </a:solidFill>
              </a:rPr>
              <a:t>: " + </a:t>
            </a:r>
            <a:r>
              <a:rPr lang="en-US" altLang="en-US" sz="2400" dirty="0" err="1">
                <a:solidFill>
                  <a:schemeClr val="tx1"/>
                </a:solidFill>
              </a:rPr>
              <a:t>current.getSeconds</a:t>
            </a:r>
            <a:r>
              <a:rPr lang="en-US" altLang="en-US" sz="2400" dirty="0">
                <a:solidFill>
                  <a:schemeClr val="tx1"/>
                </a:solidFill>
              </a:rPr>
              <a:t>() +  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"&lt;BR&gt;</a:t>
            </a:r>
            <a:r>
              <a:rPr lang="en-US" altLang="en-US" sz="2400" dirty="0" err="1">
                <a:solidFill>
                  <a:schemeClr val="tx1"/>
                </a:solidFill>
              </a:rPr>
              <a:t>getMilliseconds</a:t>
            </a:r>
            <a:r>
              <a:rPr lang="en-US" altLang="en-US" sz="2400" dirty="0">
                <a:solidFill>
                  <a:schemeClr val="tx1"/>
                </a:solidFill>
              </a:rPr>
              <a:t>: " + </a:t>
            </a:r>
            <a:r>
              <a:rPr lang="en-US" altLang="en-US" sz="2400" dirty="0" err="1">
                <a:solidFill>
                  <a:schemeClr val="tx1"/>
                </a:solidFill>
              </a:rPr>
              <a:t>current.getMilliseconds</a:t>
            </a:r>
            <a:r>
              <a:rPr lang="en-US" altLang="en-US" sz="2400" dirty="0">
                <a:solidFill>
                  <a:schemeClr val="tx1"/>
                </a:solidFill>
              </a:rPr>
              <a:t>() + 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"&lt;BR&gt;</a:t>
            </a:r>
            <a:r>
              <a:rPr lang="en-US" altLang="en-US" sz="2400" dirty="0" err="1">
                <a:solidFill>
                  <a:schemeClr val="tx1"/>
                </a:solidFill>
              </a:rPr>
              <a:t>getTimezoneOffset</a:t>
            </a:r>
            <a:r>
              <a:rPr lang="en-US" altLang="en-US" sz="2400" dirty="0">
                <a:solidFill>
                  <a:schemeClr val="tx1"/>
                </a:solidFill>
              </a:rPr>
              <a:t>: " + </a:t>
            </a:r>
            <a:r>
              <a:rPr lang="en-US" altLang="en-US" sz="2400" dirty="0" err="1">
                <a:solidFill>
                  <a:schemeClr val="tx1"/>
                </a:solidFill>
              </a:rPr>
              <a:t>current.getTimezoneOffset</a:t>
            </a:r>
            <a:r>
              <a:rPr lang="en-US" altLang="en-US" sz="2400" dirty="0">
                <a:solidFill>
                  <a:schemeClr val="tx1"/>
                </a:solidFill>
              </a:rPr>
              <a:t>() );</a:t>
            </a:r>
          </a:p>
        </p:txBody>
      </p:sp>
    </p:spTree>
    <p:extLst>
      <p:ext uri="{BB962C8B-B14F-4D97-AF65-F5344CB8AC3E}">
        <p14:creationId xmlns:p14="http://schemas.microsoft.com/office/powerpoint/2010/main" val="18720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6C8C6-3860-4D0F-ADAC-8A6E690FE7DF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116739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357188"/>
            <a:ext cx="7793038" cy="5572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Date and Time</a:t>
            </a:r>
          </a:p>
        </p:txBody>
      </p:sp>
      <p:sp>
        <p:nvSpPr>
          <p:cNvPr id="89092" name="Text Box 5"/>
          <p:cNvSpPr txBox="1">
            <a:spLocks noChangeArrowheads="1"/>
          </p:cNvSpPr>
          <p:nvPr/>
        </p:nvSpPr>
        <p:spPr bwMode="auto">
          <a:xfrm>
            <a:off x="285750" y="1000125"/>
            <a:ext cx="8458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solidFill>
                  <a:schemeClr val="tx1"/>
                </a:solidFill>
              </a:rPr>
              <a:t>document.writeln</a:t>
            </a:r>
            <a:r>
              <a:rPr lang="en-US" altLang="en-US" sz="2400" dirty="0">
                <a:solidFill>
                  <a:schemeClr val="tx1"/>
                </a:solidFill>
              </a:rPr>
              <a:t>( "&lt;H1&gt;Specifying arguments for a new Date&lt;/H1&gt;" );                        </a:t>
            </a:r>
          </a:p>
          <a:p>
            <a:pPr eaLnBrk="1" hangingPunct="1"/>
            <a:r>
              <a:rPr lang="en-US" altLang="en-US" sz="2400" dirty="0" err="1">
                <a:solidFill>
                  <a:schemeClr val="tx1"/>
                </a:solidFill>
              </a:rPr>
              <a:t>var</a:t>
            </a:r>
            <a:r>
              <a:rPr lang="en-US" altLang="en-US" sz="2400" dirty="0">
                <a:solidFill>
                  <a:schemeClr val="tx1"/>
                </a:solidFill>
              </a:rPr>
              <a:t> D1 = new Date( 1999, 2, 18, 1, 5, 3, 9 );</a:t>
            </a:r>
          </a:p>
          <a:p>
            <a:pPr eaLnBrk="1" hangingPunct="1"/>
            <a:r>
              <a:rPr lang="en-US" altLang="en-US" sz="2400" dirty="0" err="1">
                <a:solidFill>
                  <a:schemeClr val="tx1"/>
                </a:solidFill>
              </a:rPr>
              <a:t>document.writeln</a:t>
            </a:r>
            <a:r>
              <a:rPr lang="en-US" altLang="en-US" sz="2400" dirty="0">
                <a:solidFill>
                  <a:schemeClr val="tx1"/>
                </a:solidFill>
              </a:rPr>
              <a:t>( "Date: " + D1 );</a:t>
            </a:r>
          </a:p>
          <a:p>
            <a:pPr eaLnBrk="1" hangingPunct="1"/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 err="1">
                <a:solidFill>
                  <a:schemeClr val="tx1"/>
                </a:solidFill>
              </a:rPr>
              <a:t>document.writeln</a:t>
            </a:r>
            <a:r>
              <a:rPr lang="en-US" altLang="en-US" sz="2400" dirty="0">
                <a:solidFill>
                  <a:schemeClr val="tx1"/>
                </a:solidFill>
              </a:rPr>
              <a:t>( "&lt;H1&gt;Set methods for local time zone&lt;/H1&gt;" );  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                          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D1.setDate( 31 );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D1.setMonth( 11 );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D1.setFullYear( 1999 );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D1.setHours( 23 );      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D1.setMinutes( 59 );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D1.setSeconds( 59 );</a:t>
            </a:r>
          </a:p>
          <a:p>
            <a:pPr eaLnBrk="1" hangingPunct="1"/>
            <a:r>
              <a:rPr lang="en-US" altLang="en-US" sz="2400" dirty="0" err="1">
                <a:solidFill>
                  <a:schemeClr val="tx1"/>
                </a:solidFill>
              </a:rPr>
              <a:t>document.writeln</a:t>
            </a:r>
            <a:r>
              <a:rPr lang="en-US" altLang="en-US" sz="2400" dirty="0">
                <a:solidFill>
                  <a:schemeClr val="tx1"/>
                </a:solidFill>
              </a:rPr>
              <a:t>( "Modified date: " + D1 );</a:t>
            </a:r>
          </a:p>
          <a:p>
            <a:pPr eaLnBrk="1" hangingPunct="1"/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&lt;/SCRIPT&gt;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98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Example - </a:t>
            </a:r>
            <a:r>
              <a:rPr smtClean="0"/>
              <a:t>Date</a:t>
            </a:r>
            <a:endParaRPr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/>
              <a:t>new Date() puts the current time/date (from your computer) into the variable currentTime: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100"/>
              <a:t>&lt;script language="JavaScript"&gt;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i="1"/>
              <a:t>currentTime=new Date();</a:t>
            </a:r>
            <a:endParaRPr lang="en-US" sz="240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100"/>
              <a:t>if (currentTime.getHours() &lt; 12)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100"/>
              <a:t>  document.greet.greetingbox.value="Good morning!"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100"/>
              <a:t>else if (currentTime.getHours() &lt; 17)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100"/>
              <a:t>  document.greet.greetingbox.value="Good afternoon!"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100"/>
              <a:t>else document.greet.greetingbox.value="Good evening!"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100"/>
              <a:t>&lt;/script&gt;</a:t>
            </a:r>
          </a:p>
          <a:p>
            <a:pPr>
              <a:lnSpc>
                <a:spcPct val="80000"/>
              </a:lnSpc>
              <a:defRPr/>
            </a:pP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7681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en-US"/>
              <a:t>EIW:  Javascript the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F50DBA5-BEAB-4D6C-9CF7-E7D0B4F58ACF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>
                <a:latin typeface="Courier New" pitchFamily="49" charset="0"/>
              </a:rPr>
              <a:t>document</a:t>
            </a:r>
            <a:r>
              <a:rPr lang="en-GB" altLang="en-US"/>
              <a:t> Methods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Courier New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>
                <a:latin typeface="Courier New" pitchFamily="49" charset="0"/>
              </a:rPr>
              <a:t>document.write()</a:t>
            </a:r>
            <a:r>
              <a:rPr lang="en-GB" altLang="en-US"/>
              <a:t>  like a print statement – the output goes into the HTML document.</a:t>
            </a:r>
          </a:p>
          <a:p>
            <a:pPr>
              <a:lnSpc>
                <a:spcPct val="90000"/>
              </a:lnSpc>
              <a:buFont typeface="Courier New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>
                <a:latin typeface="Courier New" pitchFamily="49" charset="0"/>
              </a:rPr>
              <a:t>document.writeln()</a:t>
            </a:r>
            <a:r>
              <a:rPr lang="en-GB" altLang="en-US"/>
              <a:t>  adds a newline after printing.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  <a:p>
            <a:pPr>
              <a:lnSpc>
                <a:spcPct val="90000"/>
              </a:lnSpc>
              <a:spcBef>
                <a:spcPts val="7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 b="1">
                <a:latin typeface="Courier New" pitchFamily="49" charset="0"/>
              </a:rPr>
              <a:t>document.write("My title is" + document.title);</a:t>
            </a:r>
          </a:p>
        </p:txBody>
      </p:sp>
    </p:spTree>
    <p:extLst>
      <p:ext uri="{BB962C8B-B14F-4D97-AF65-F5344CB8AC3E}">
        <p14:creationId xmlns:p14="http://schemas.microsoft.com/office/powerpoint/2010/main" val="840093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altLang="en-US"/>
              <a:t>EIW:  Javascript the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6A303B4-6AC6-4FD0-A9AF-AE68938B2118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Example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b="1">
                <a:latin typeface="Courier New" pitchFamily="49" charset="0"/>
              </a:rPr>
              <a:t>&lt;HEAD&gt;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b="1">
                <a:latin typeface="Courier New" pitchFamily="49" charset="0"/>
              </a:rPr>
              <a:t>&lt;TITLE&gt;JavaScript is Javalicious&lt;/TITLE&gt;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b="1">
                <a:latin typeface="Courier New" pitchFamily="49" charset="0"/>
              </a:rPr>
              <a:t>&lt;/HEAD&gt;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b="1">
                <a:latin typeface="Courier New" pitchFamily="49" charset="0"/>
              </a:rPr>
              <a:t>&lt;BODY&gt;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b="1">
                <a:latin typeface="Courier New" pitchFamily="49" charset="0"/>
              </a:rPr>
              <a:t>&lt;H3&gt;I am a web page and here is my name:&lt;/H3&gt;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b="1">
                <a:latin typeface="Courier New" pitchFamily="49" charset="0"/>
              </a:rPr>
              <a:t>&lt;SCRIPT&gt;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b="1">
                <a:latin typeface="Courier New" pitchFamily="49" charset="0"/>
              </a:rPr>
              <a:t>document.write(document.title);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b="1">
                <a:latin typeface="Courier New" pitchFamily="49" charset="0"/>
              </a:rPr>
              <a:t>&lt;/SCRIPT&gt;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b="1">
                <a:latin typeface="Courier New" pitchFamily="49" charset="0"/>
              </a:rPr>
              <a:t>&lt;HR&gt;</a:t>
            </a:r>
          </a:p>
        </p:txBody>
      </p:sp>
    </p:spTree>
    <p:extLst>
      <p:ext uri="{BB962C8B-B14F-4D97-AF65-F5344CB8AC3E}">
        <p14:creationId xmlns:p14="http://schemas.microsoft.com/office/powerpoint/2010/main" val="2272248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3475</Words>
  <Application>Microsoft Office PowerPoint</Application>
  <PresentationFormat>On-screen Show (4:3)</PresentationFormat>
  <Paragraphs>891</Paragraphs>
  <Slides>73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Javascript</vt:lpstr>
      <vt:lpstr>Client Side Scripting</vt:lpstr>
      <vt:lpstr>What is Javascript?</vt:lpstr>
      <vt:lpstr>What is Javascript?</vt:lpstr>
      <vt:lpstr>JavaScript</vt:lpstr>
      <vt:lpstr>JavaScript Advantages</vt:lpstr>
      <vt:lpstr>JavaScript confusion</vt:lpstr>
      <vt:lpstr>document Methods</vt:lpstr>
      <vt:lpstr>Example</vt:lpstr>
      <vt:lpstr>The First Script</vt:lpstr>
      <vt:lpstr>Another Small Example</vt:lpstr>
      <vt:lpstr>Using JavaScript Code</vt:lpstr>
      <vt:lpstr>JavaScript – When is Executed?</vt:lpstr>
      <vt:lpstr>Calling a JavaScript Function from Event Handler – Example</vt:lpstr>
      <vt:lpstr>Using External Script Files</vt:lpstr>
      <vt:lpstr>Standard Popup Boxes</vt:lpstr>
      <vt:lpstr>Using the alert() Method</vt:lpstr>
      <vt:lpstr>Using the confirm() Method</vt:lpstr>
      <vt:lpstr>Using the prompt() Method</vt:lpstr>
      <vt:lpstr>Three methods</vt:lpstr>
      <vt:lpstr>Example</vt:lpstr>
      <vt:lpstr>Sum of Numbers – Example</vt:lpstr>
      <vt:lpstr>Sum of Numbers – Example </vt:lpstr>
      <vt:lpstr>JavaScript Prompt – Example</vt:lpstr>
      <vt:lpstr>JavaScript Syntax</vt:lpstr>
      <vt:lpstr>Data Types</vt:lpstr>
      <vt:lpstr>Data types</vt:lpstr>
      <vt:lpstr>Integer and Floating-point number example</vt:lpstr>
      <vt:lpstr>Boolean value example</vt:lpstr>
      <vt:lpstr>String</vt:lpstr>
      <vt:lpstr>Strings example</vt:lpstr>
      <vt:lpstr>String Operations</vt:lpstr>
      <vt:lpstr>Strings: Extracting part of a string</vt:lpstr>
      <vt:lpstr>Strings - slice</vt:lpstr>
      <vt:lpstr>Strings - substr</vt:lpstr>
      <vt:lpstr>Strings - substring</vt:lpstr>
      <vt:lpstr>Strings: charAt</vt:lpstr>
      <vt:lpstr>Strings – UpperCase and LowerCase</vt:lpstr>
      <vt:lpstr>String: indexOf() and lastIndexOf() </vt:lpstr>
      <vt:lpstr>Everything is Object</vt:lpstr>
      <vt:lpstr>Arrays</vt:lpstr>
      <vt:lpstr>Arrays Operations and Properties</vt:lpstr>
      <vt:lpstr>Array Example</vt:lpstr>
      <vt:lpstr>Null &amp; Undefined</vt:lpstr>
      <vt:lpstr>Null &amp; Undefined example</vt:lpstr>
      <vt:lpstr>JavaScript Special Characters</vt:lpstr>
      <vt:lpstr>Operators</vt:lpstr>
      <vt:lpstr>Arithmetic operators</vt:lpstr>
      <vt:lpstr>typeof operator</vt:lpstr>
      <vt:lpstr>Unary and Binary Operators</vt:lpstr>
      <vt:lpstr>Logical operators</vt:lpstr>
      <vt:lpstr>Comparison operators</vt:lpstr>
      <vt:lpstr>Strict Equality Operators</vt:lpstr>
      <vt:lpstr>String operator</vt:lpstr>
      <vt:lpstr>Bit Manipulation operators</vt:lpstr>
      <vt:lpstr>Assignment operators</vt:lpstr>
      <vt:lpstr>JavaScript Statements</vt:lpstr>
      <vt:lpstr>Conditional Statement</vt:lpstr>
      <vt:lpstr>PowerPoint Presentation</vt:lpstr>
      <vt:lpstr>Conditional Statement (if)</vt:lpstr>
      <vt:lpstr>Conditional Statement (if) (2)</vt:lpstr>
      <vt:lpstr>“switch” statement</vt:lpstr>
      <vt:lpstr>Switch Statement</vt:lpstr>
      <vt:lpstr>“do … while” loop</vt:lpstr>
      <vt:lpstr>Functions </vt:lpstr>
      <vt:lpstr>Functions </vt:lpstr>
      <vt:lpstr>Example-1</vt:lpstr>
      <vt:lpstr>Example-2</vt:lpstr>
      <vt:lpstr>Function Arguments  and Return Value</vt:lpstr>
      <vt:lpstr>Java Script Date</vt:lpstr>
      <vt:lpstr>Date and Time</vt:lpstr>
      <vt:lpstr>Date and Time</vt:lpstr>
      <vt:lpstr>Example - 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41</cp:revision>
  <dcterms:created xsi:type="dcterms:W3CDTF">2019-01-10T14:51:26Z</dcterms:created>
  <dcterms:modified xsi:type="dcterms:W3CDTF">2019-01-22T02:56:58Z</dcterms:modified>
</cp:coreProperties>
</file>