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8" r:id="rId5"/>
    <p:sldMasterId id="2147483689" r:id="rId6"/>
    <p:sldMasterId id="2147483690"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Roboto"/>
      <p:regular r:id="rId30"/>
      <p:bold r:id="rId31"/>
      <p:italic r:id="rId32"/>
      <p:boldItalic r:id="rId33"/>
    </p:embeddedFont>
    <p:embeddedFont>
      <p:font typeface="Aclonic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BB3E27-F255-4B0F-8CC4-734BA867EB7C}">
  <a:tblStyle styleId="{52BB3E27-F255-4B0F-8CC4-734BA867EB7C}"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2.xml"/><Relationship Id="rId33" Type="http://schemas.openxmlformats.org/officeDocument/2006/relationships/font" Target="fonts/Roboto-boldItalic.fntdata"/><Relationship Id="rId10" Type="http://schemas.openxmlformats.org/officeDocument/2006/relationships/slide" Target="slides/slide1.xml"/><Relationship Id="rId32" Type="http://schemas.openxmlformats.org/officeDocument/2006/relationships/font" Target="fonts/Roboto-italic.fntdata"/><Relationship Id="rId13" Type="http://schemas.openxmlformats.org/officeDocument/2006/relationships/slide" Target="slides/slide4.xml"/><Relationship Id="rId12" Type="http://schemas.openxmlformats.org/officeDocument/2006/relationships/slide" Target="slides/slide3.xml"/><Relationship Id="rId34" Type="http://schemas.openxmlformats.org/officeDocument/2006/relationships/font" Target="fonts/Aclonica-regular.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 Here, </a:t>
            </a:r>
            <a:r>
              <a:rPr b="1" i="0" lang="en-US" sz="1100" u="none" cap="none" strike="noStrike">
                <a:solidFill>
                  <a:srgbClr val="000000"/>
                </a:solidFill>
                <a:latin typeface="Arial"/>
                <a:ea typeface="Arial"/>
                <a:cs typeface="Arial"/>
                <a:sym typeface="Arial"/>
              </a:rPr>
              <a:t>system</a:t>
            </a:r>
            <a:r>
              <a:rPr b="0" i="0" lang="en-US" sz="1100" u="none" cap="none" strike="noStrike">
                <a:solidFill>
                  <a:srgbClr val="000000"/>
                </a:solidFill>
                <a:latin typeface="Arial"/>
                <a:ea typeface="Arial"/>
                <a:cs typeface="Arial"/>
                <a:sym typeface="Arial"/>
              </a:rPr>
              <a:t> and </a:t>
            </a:r>
            <a:r>
              <a:rPr b="1" i="0" lang="en-US" sz="1100" u="none" cap="none" strike="noStrike">
                <a:solidFill>
                  <a:srgbClr val="000000"/>
                </a:solidFill>
                <a:latin typeface="Arial"/>
                <a:ea typeface="Arial"/>
                <a:cs typeface="Arial"/>
                <a:sym typeface="Arial"/>
              </a:rPr>
              <a:t>oracle</a:t>
            </a:r>
            <a:r>
              <a:rPr b="0" i="0" lang="en-US" sz="1100" u="none" cap="none" strike="noStrike">
                <a:solidFill>
                  <a:srgbClr val="000000"/>
                </a:solidFill>
                <a:latin typeface="Arial"/>
                <a:ea typeface="Arial"/>
                <a:cs typeface="Arial"/>
                <a:sym typeface="Arial"/>
              </a:rPr>
              <a:t> are the username and password of the Oracle database.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6" name="Shape 76"/>
        <p:cNvGrpSpPr/>
        <p:nvPr/>
      </p:nvGrpSpPr>
      <p:grpSpPr>
        <a:xfrm>
          <a:off x="0" y="0"/>
          <a:ext cx="0" cy="0"/>
          <a:chOff x="0" y="0"/>
          <a:chExt cx="0" cy="0"/>
        </a:xfrm>
      </p:grpSpPr>
      <p:sp>
        <p:nvSpPr>
          <p:cNvPr id="77" name="Google Shape;7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8" name="Google Shape;7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9" name="Google Shape;7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1" name="Google Shape;81;p11"/>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2" name="Google Shape;82;p11"/>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3" name="Google Shape;83;p11"/>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4" name="Shape 84"/>
        <p:cNvGrpSpPr/>
        <p:nvPr/>
      </p:nvGrpSpPr>
      <p:grpSpPr>
        <a:xfrm>
          <a:off x="0" y="0"/>
          <a:ext cx="0" cy="0"/>
          <a:chOff x="0" y="0"/>
          <a:chExt cx="0" cy="0"/>
        </a:xfrm>
      </p:grpSpPr>
      <p:sp>
        <p:nvSpPr>
          <p:cNvPr id="85" name="Google Shape;8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2"/>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87" name="Google Shape;87;p12"/>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88" name="Google Shape;88;p12"/>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89" name="Google Shape;89;p12"/>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4" name="Shape 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5" name="Shape 95"/>
        <p:cNvGrpSpPr/>
        <p:nvPr/>
      </p:nvGrpSpPr>
      <p:grpSpPr>
        <a:xfrm>
          <a:off x="0" y="0"/>
          <a:ext cx="0" cy="0"/>
          <a:chOff x="0" y="0"/>
          <a:chExt cx="0" cy="0"/>
        </a:xfrm>
      </p:grpSpPr>
      <p:sp>
        <p:nvSpPr>
          <p:cNvPr id="96" name="Google Shape;9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8" name="Google Shape;9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5" name="Shape 105"/>
        <p:cNvGrpSpPr/>
        <p:nvPr/>
      </p:nvGrpSpPr>
      <p:grpSpPr>
        <a:xfrm>
          <a:off x="0" y="0"/>
          <a:ext cx="0" cy="0"/>
          <a:chOff x="0" y="0"/>
          <a:chExt cx="0" cy="0"/>
        </a:xfrm>
      </p:grpSpPr>
      <p:sp>
        <p:nvSpPr>
          <p:cNvPr id="106" name="Google Shape;106;p1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1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1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4" name="Shape 114"/>
        <p:cNvGrpSpPr/>
        <p:nvPr/>
      </p:nvGrpSpPr>
      <p:grpSpPr>
        <a:xfrm>
          <a:off x="0" y="0"/>
          <a:ext cx="0" cy="0"/>
          <a:chOff x="0" y="0"/>
          <a:chExt cx="0" cy="0"/>
        </a:xfrm>
      </p:grpSpPr>
      <p:sp>
        <p:nvSpPr>
          <p:cNvPr id="115" name="Google Shape;115;p2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7" name="Shape 117"/>
        <p:cNvGrpSpPr/>
        <p:nvPr/>
      </p:nvGrpSpPr>
      <p:grpSpPr>
        <a:xfrm>
          <a:off x="0" y="0"/>
          <a:ext cx="0" cy="0"/>
          <a:chOff x="0" y="0"/>
          <a:chExt cx="0" cy="0"/>
        </a:xfrm>
      </p:grpSpPr>
      <p:sp>
        <p:nvSpPr>
          <p:cNvPr id="118" name="Google Shape;118;p2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2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3"/>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17" name="Google Shape;17;p3"/>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19" name="Google Shape;19;p3"/>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1" name="Shape 121"/>
        <p:cNvGrpSpPr/>
        <p:nvPr/>
      </p:nvGrpSpPr>
      <p:grpSpPr>
        <a:xfrm>
          <a:off x="0" y="0"/>
          <a:ext cx="0" cy="0"/>
          <a:chOff x="0" y="0"/>
          <a:chExt cx="0" cy="0"/>
        </a:xfrm>
      </p:grpSpPr>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0" name="Shape 1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38" name="Shape 138"/>
        <p:cNvGrpSpPr/>
        <p:nvPr/>
      </p:nvGrpSpPr>
      <p:grpSpPr>
        <a:xfrm>
          <a:off x="0" y="0"/>
          <a:ext cx="0" cy="0"/>
          <a:chOff x="0" y="0"/>
          <a:chExt cx="0" cy="0"/>
        </a:xfrm>
      </p:grpSpPr>
      <p:sp>
        <p:nvSpPr>
          <p:cNvPr id="139" name="Google Shape;139;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0" name="Google Shape;1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4" name="Google Shape;144;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5" name="Google Shape;145;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6" name="Google Shape;1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Google Shape;148;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49" name="Google Shape;1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sp>
        <p:nvSpPr>
          <p:cNvPr id="151" name="Google Shape;151;p3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2" name="Google Shape;152;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3" name="Google Shape;15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4" name="Shape 154"/>
        <p:cNvGrpSpPr/>
        <p:nvPr/>
      </p:nvGrpSpPr>
      <p:grpSpPr>
        <a:xfrm>
          <a:off x="0" y="0"/>
          <a:ext cx="0" cy="0"/>
          <a:chOff x="0" y="0"/>
          <a:chExt cx="0" cy="0"/>
        </a:xfrm>
      </p:grpSpPr>
      <p:sp>
        <p:nvSpPr>
          <p:cNvPr id="155" name="Google Shape;1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4"/>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25" name="Google Shape;25;p4"/>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26" name="Google Shape;26;p4"/>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27" name="Google Shape;27;p4"/>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0" name="Shape 160"/>
        <p:cNvGrpSpPr/>
        <p:nvPr/>
      </p:nvGrpSpPr>
      <p:grpSpPr>
        <a:xfrm>
          <a:off x="0" y="0"/>
          <a:ext cx="0" cy="0"/>
          <a:chOff x="0" y="0"/>
          <a:chExt cx="0" cy="0"/>
        </a:xfrm>
      </p:grpSpPr>
      <p:sp>
        <p:nvSpPr>
          <p:cNvPr id="161" name="Google Shape;161;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2" name="Google Shape;162;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3" name="Google Shape;16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6" name="Google Shape;16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7" name="Shape 167"/>
        <p:cNvGrpSpPr/>
        <p:nvPr/>
      </p:nvGrpSpPr>
      <p:grpSpPr>
        <a:xfrm>
          <a:off x="0" y="0"/>
          <a:ext cx="0" cy="0"/>
          <a:chOff x="0" y="0"/>
          <a:chExt cx="0" cy="0"/>
        </a:xfrm>
      </p:grpSpPr>
      <p:sp>
        <p:nvSpPr>
          <p:cNvPr id="168" name="Google Shape;16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 name="Google Shape;16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0" name="Google Shape;17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1" name="Shape 171"/>
        <p:cNvGrpSpPr/>
        <p:nvPr/>
      </p:nvGrpSpPr>
      <p:grpSpPr>
        <a:xfrm>
          <a:off x="0" y="0"/>
          <a:ext cx="0" cy="0"/>
          <a:chOff x="0" y="0"/>
          <a:chExt cx="0" cy="0"/>
        </a:xfrm>
      </p:grpSpPr>
      <p:sp>
        <p:nvSpPr>
          <p:cNvPr id="172" name="Google Shape;17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3" name="Google Shape;173;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4" name="Google Shape;174;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5" name="Google Shape;17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76" name="Shape 176"/>
        <p:cNvGrpSpPr/>
        <p:nvPr/>
      </p:nvGrpSpPr>
      <p:grpSpPr>
        <a:xfrm>
          <a:off x="0" y="0"/>
          <a:ext cx="0" cy="0"/>
          <a:chOff x="0" y="0"/>
          <a:chExt cx="0" cy="0"/>
        </a:xfrm>
      </p:grpSpPr>
      <p:sp>
        <p:nvSpPr>
          <p:cNvPr id="177" name="Google Shape;17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 name="Google Shape;17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9" name="Shape 179"/>
        <p:cNvGrpSpPr/>
        <p:nvPr/>
      </p:nvGrpSpPr>
      <p:grpSpPr>
        <a:xfrm>
          <a:off x="0" y="0"/>
          <a:ext cx="0" cy="0"/>
          <a:chOff x="0" y="0"/>
          <a:chExt cx="0" cy="0"/>
        </a:xfrm>
      </p:grpSpPr>
      <p:sp>
        <p:nvSpPr>
          <p:cNvPr id="180" name="Google Shape;180;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1" name="Google Shape;181;p3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83" name="Shape 183"/>
        <p:cNvGrpSpPr/>
        <p:nvPr/>
      </p:nvGrpSpPr>
      <p:grpSpPr>
        <a:xfrm>
          <a:off x="0" y="0"/>
          <a:ext cx="0" cy="0"/>
          <a:chOff x="0" y="0"/>
          <a:chExt cx="0" cy="0"/>
        </a:xfrm>
      </p:grpSpPr>
      <p:sp>
        <p:nvSpPr>
          <p:cNvPr id="184" name="Google Shape;184;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85" name="Google Shape;18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86" name="Shape 186"/>
        <p:cNvGrpSpPr/>
        <p:nvPr/>
      </p:nvGrpSpPr>
      <p:grpSpPr>
        <a:xfrm>
          <a:off x="0" y="0"/>
          <a:ext cx="0" cy="0"/>
          <a:chOff x="0" y="0"/>
          <a:chExt cx="0" cy="0"/>
        </a:xfrm>
      </p:grpSpPr>
      <p:sp>
        <p:nvSpPr>
          <p:cNvPr id="187" name="Google Shape;187;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9" name="Google Shape;189;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0" name="Google Shape;190;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1" name="Google Shape;19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92" name="Shape 192"/>
        <p:cNvGrpSpPr/>
        <p:nvPr/>
      </p:nvGrpSpPr>
      <p:grpSpPr>
        <a:xfrm>
          <a:off x="0" y="0"/>
          <a:ext cx="0" cy="0"/>
          <a:chOff x="0" y="0"/>
          <a:chExt cx="0" cy="0"/>
        </a:xfrm>
      </p:grpSpPr>
      <p:sp>
        <p:nvSpPr>
          <p:cNvPr id="193" name="Google Shape;193;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94" name="Google Shape;19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95" name="Shape 195"/>
        <p:cNvGrpSpPr/>
        <p:nvPr/>
      </p:nvGrpSpPr>
      <p:grpSpPr>
        <a:xfrm>
          <a:off x="0" y="0"/>
          <a:ext cx="0" cy="0"/>
          <a:chOff x="0" y="0"/>
          <a:chExt cx="0" cy="0"/>
        </a:xfrm>
      </p:grpSpPr>
      <p:sp>
        <p:nvSpPr>
          <p:cNvPr id="196" name="Google Shape;196;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7" name="Google Shape;197;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8" name="Google Shape;19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34" name="Google Shape;34;p5"/>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35" name="Google Shape;35;p5"/>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36" name="Google Shape;36;p5"/>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9" name="Shape 199"/>
        <p:cNvGrpSpPr/>
        <p:nvPr/>
      </p:nvGrpSpPr>
      <p:grpSpPr>
        <a:xfrm>
          <a:off x="0" y="0"/>
          <a:ext cx="0" cy="0"/>
          <a:chOff x="0" y="0"/>
          <a:chExt cx="0" cy="0"/>
        </a:xfrm>
      </p:grpSpPr>
      <p:sp>
        <p:nvSpPr>
          <p:cNvPr id="200" name="Google Shape;20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6"/>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1" name="Google Shape;41;p6"/>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42" name="Google Shape;42;p6"/>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43" name="Google Shape;43;p6"/>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49" name="Google Shape;49;p7"/>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0" name="Google Shape;50;p7"/>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1" name="Google Shape;51;p7"/>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8"/>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56" name="Google Shape;56;p8"/>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57" name="Google Shape;57;p8"/>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58" name="Google Shape;58;p8"/>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2" name="Google Shape;62;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3" name="Google Shape;63;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9"/>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66" name="Google Shape;66;p9"/>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67" name="Google Shape;67;p9"/>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68" name="Google Shape;68;p9"/>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1" name="Google Shape;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p:nvPr/>
        </p:nvSpPr>
        <p:spPr>
          <a:xfrm>
            <a:off x="0" y="-13024"/>
            <a:ext cx="9144000" cy="615600"/>
          </a:xfrm>
          <a:prstGeom prst="rect">
            <a:avLst/>
          </a:prstGeom>
          <a:solidFill>
            <a:srgbClr val="2222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clonica"/>
              <a:ea typeface="Aclonica"/>
              <a:cs typeface="Aclonica"/>
              <a:sym typeface="Aclonica"/>
            </a:endParaRPr>
          </a:p>
        </p:txBody>
      </p:sp>
      <p:pic>
        <p:nvPicPr>
          <p:cNvPr id="73" name="Google Shape;73;p10"/>
          <p:cNvPicPr preferRelativeResize="0"/>
          <p:nvPr/>
        </p:nvPicPr>
        <p:blipFill rotWithShape="1">
          <a:blip r:embed="rId2">
            <a:alphaModFix/>
          </a:blip>
          <a:srcRect b="0" l="0" r="0" t="0"/>
          <a:stretch/>
        </p:blipFill>
        <p:spPr>
          <a:xfrm>
            <a:off x="102243" y="128286"/>
            <a:ext cx="274320" cy="309489"/>
          </a:xfrm>
          <a:prstGeom prst="rect">
            <a:avLst/>
          </a:prstGeom>
          <a:noFill/>
          <a:ln>
            <a:noFill/>
          </a:ln>
        </p:spPr>
      </p:pic>
      <p:pic>
        <p:nvPicPr>
          <p:cNvPr id="74" name="Google Shape;74;p10"/>
          <p:cNvPicPr preferRelativeResize="0"/>
          <p:nvPr/>
        </p:nvPicPr>
        <p:blipFill rotWithShape="1">
          <a:blip r:embed="rId3">
            <a:alphaModFix/>
          </a:blip>
          <a:srcRect b="0" l="0" r="0" t="0"/>
          <a:stretch/>
        </p:blipFill>
        <p:spPr>
          <a:xfrm>
            <a:off x="8564315" y="21341"/>
            <a:ext cx="548700" cy="560211"/>
          </a:xfrm>
          <a:prstGeom prst="rect">
            <a:avLst/>
          </a:prstGeom>
          <a:noFill/>
          <a:ln>
            <a:noFill/>
          </a:ln>
        </p:spPr>
      </p:pic>
      <p:sp>
        <p:nvSpPr>
          <p:cNvPr id="75" name="Google Shape;75;p10"/>
          <p:cNvSpPr txBox="1"/>
          <p:nvPr/>
        </p:nvSpPr>
        <p:spPr>
          <a:xfrm>
            <a:off x="584225" y="57289"/>
            <a:ext cx="6472200" cy="50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clonica"/>
              <a:ea typeface="Aclonica"/>
              <a:cs typeface="Aclonica"/>
              <a:sym typeface="Aclon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10" Type="http://schemas.openxmlformats.org/officeDocument/2006/relationships/theme" Target="../theme/theme5.xml"/><Relationship Id="rId9" Type="http://schemas.openxmlformats.org/officeDocument/2006/relationships/slideLayout" Target="../slideLayouts/slideLayout29.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90" name="Shape 90"/>
        <p:cNvGrpSpPr/>
        <p:nvPr/>
      </p:nvGrpSpPr>
      <p:grpSpPr>
        <a:xfrm>
          <a:off x="0" y="0"/>
          <a:ext cx="0" cy="0"/>
          <a:chOff x="0" y="0"/>
          <a:chExt cx="0" cy="0"/>
        </a:xfrm>
      </p:grpSpPr>
      <p:sp>
        <p:nvSpPr>
          <p:cNvPr id="91" name="Google Shape;9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2" name="Google Shape;9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3" name="Google Shape;9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5" name="Google Shape;12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9" name="Google Shape;1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jp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45"/>
          <p:cNvPicPr preferRelativeResize="0"/>
          <p:nvPr/>
        </p:nvPicPr>
        <p:blipFill rotWithShape="1">
          <a:blip r:embed="rId3">
            <a:alphaModFix/>
          </a:blip>
          <a:srcRect b="0" l="0" r="0" t="0"/>
          <a:stretch/>
        </p:blipFill>
        <p:spPr>
          <a:xfrm>
            <a:off x="2808001" y="431429"/>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0" name="Google Shape;290;p54"/>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91" name="Google Shape;291;p5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Database Connectivity with MYSQL</a:t>
            </a:r>
            <a:endParaRPr b="1" i="0" sz="1600" u="none" cap="none" strike="noStrike">
              <a:solidFill>
                <a:schemeClr val="lt1"/>
              </a:solidFill>
              <a:latin typeface="Roboto"/>
              <a:ea typeface="Roboto"/>
              <a:cs typeface="Roboto"/>
              <a:sym typeface="Roboto"/>
            </a:endParaRPr>
          </a:p>
        </p:txBody>
      </p:sp>
      <p:sp>
        <p:nvSpPr>
          <p:cNvPr id="293" name="Google Shape;293;p54"/>
          <p:cNvSpPr/>
          <p:nvPr/>
        </p:nvSpPr>
        <p:spPr>
          <a:xfrm>
            <a:off x="152400" y="1282996"/>
            <a:ext cx="8797046" cy="258532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Driver class</a:t>
            </a:r>
            <a:r>
              <a:rPr b="0" i="0" lang="en-US" sz="1800" u="none" cap="none" strike="noStrike">
                <a:solidFill>
                  <a:srgbClr val="000000"/>
                </a:solidFill>
                <a:latin typeface="Roboto"/>
                <a:ea typeface="Roboto"/>
                <a:cs typeface="Roboto"/>
                <a:sym typeface="Roboto"/>
              </a:rPr>
              <a:t>: The driver class for the mysql database is com.mysql.jdbc.Driver.</a:t>
            </a:r>
            <a:endParaRPr/>
          </a:p>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Connection URL</a:t>
            </a:r>
            <a:r>
              <a:rPr b="0" i="0" lang="en-US" sz="1800" u="none" cap="none" strike="noStrike">
                <a:solidFill>
                  <a:srgbClr val="000000"/>
                </a:solidFill>
                <a:latin typeface="Roboto"/>
                <a:ea typeface="Roboto"/>
                <a:cs typeface="Roboto"/>
                <a:sym typeface="Roboto"/>
              </a:rPr>
              <a:t>: The connection URL for the mysql database is </a:t>
            </a:r>
            <a:r>
              <a:rPr b="1" i="1" lang="en-US" sz="1800" u="none" cap="none" strike="noStrike">
                <a:solidFill>
                  <a:srgbClr val="000000"/>
                </a:solidFill>
                <a:latin typeface="Roboto"/>
                <a:ea typeface="Roboto"/>
                <a:cs typeface="Roboto"/>
                <a:sym typeface="Roboto"/>
              </a:rPr>
              <a:t>jdbc:mysql://localhost:3306/sam </a:t>
            </a:r>
            <a:r>
              <a:rPr b="0" i="0" lang="en-US" sz="1800" u="none" cap="none" strike="noStrike">
                <a:solidFill>
                  <a:srgbClr val="000000"/>
                </a:solidFill>
                <a:latin typeface="Roboto"/>
                <a:ea typeface="Roboto"/>
                <a:cs typeface="Roboto"/>
                <a:sym typeface="Roboto"/>
              </a:rPr>
              <a:t>where jdbc is the API, mysql is the database, localhost is the server name on which mysql is running, we may also use IP address, 3306 is the port number and </a:t>
            </a:r>
            <a:r>
              <a:rPr b="1" i="0" lang="en-US" sz="1800" u="none" cap="none" strike="noStrike">
                <a:solidFill>
                  <a:srgbClr val="000000"/>
                </a:solidFill>
                <a:latin typeface="Roboto"/>
                <a:ea typeface="Roboto"/>
                <a:cs typeface="Roboto"/>
                <a:sym typeface="Roboto"/>
              </a:rPr>
              <a:t>sam</a:t>
            </a:r>
            <a:r>
              <a:rPr b="0" i="0" lang="en-US" sz="1800" u="none" cap="none" strike="noStrike">
                <a:solidFill>
                  <a:srgbClr val="000000"/>
                </a:solidFill>
                <a:latin typeface="Roboto"/>
                <a:ea typeface="Roboto"/>
                <a:cs typeface="Roboto"/>
                <a:sym typeface="Roboto"/>
              </a:rPr>
              <a:t> is the database name. We may use any database, in such case, we need to replace the </a:t>
            </a:r>
            <a:r>
              <a:rPr b="1" i="0" lang="en-US" sz="1800" u="none" cap="none" strike="noStrike">
                <a:solidFill>
                  <a:srgbClr val="000000"/>
                </a:solidFill>
                <a:latin typeface="Roboto"/>
                <a:ea typeface="Roboto"/>
                <a:cs typeface="Roboto"/>
                <a:sym typeface="Roboto"/>
              </a:rPr>
              <a:t>sam</a:t>
            </a:r>
            <a:r>
              <a:rPr b="0" i="0" lang="en-US" sz="1800" u="none" cap="none" strike="noStrike">
                <a:solidFill>
                  <a:srgbClr val="000000"/>
                </a:solidFill>
                <a:latin typeface="Roboto"/>
                <a:ea typeface="Roboto"/>
                <a:cs typeface="Roboto"/>
                <a:sym typeface="Roboto"/>
              </a:rPr>
              <a:t> with our database 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99" name="Google Shape;299;p55"/>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0" name="Google Shape;300;p5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5"/>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Database Connectivity with MYSQL</a:t>
            </a:r>
            <a:endParaRPr b="1" i="0" sz="1600" u="none" cap="none" strike="noStrike">
              <a:solidFill>
                <a:schemeClr val="lt1"/>
              </a:solidFill>
              <a:latin typeface="Roboto"/>
              <a:ea typeface="Roboto"/>
              <a:cs typeface="Roboto"/>
              <a:sym typeface="Roboto"/>
            </a:endParaRPr>
          </a:p>
        </p:txBody>
      </p:sp>
      <p:sp>
        <p:nvSpPr>
          <p:cNvPr id="302" name="Google Shape;302;p55"/>
          <p:cNvSpPr/>
          <p:nvPr/>
        </p:nvSpPr>
        <p:spPr>
          <a:xfrm>
            <a:off x="152400" y="972766"/>
            <a:ext cx="8501974" cy="133882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Username</a:t>
            </a:r>
            <a:r>
              <a:rPr b="0" i="0" lang="en-US" sz="1800" u="none" cap="none" strike="noStrike">
                <a:solidFill>
                  <a:srgbClr val="000000"/>
                </a:solidFill>
                <a:latin typeface="Roboto"/>
                <a:ea typeface="Roboto"/>
                <a:cs typeface="Roboto"/>
                <a:sym typeface="Roboto"/>
              </a:rPr>
              <a:t>: The default username for the mysql database is root.</a:t>
            </a:r>
            <a:endParaRPr/>
          </a:p>
          <a:p>
            <a:pPr indent="0" lvl="0" marL="0" marR="0" rtl="0" algn="l">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Password</a:t>
            </a:r>
            <a:r>
              <a:rPr b="0" i="0" lang="en-US" sz="1800" u="none" cap="none" strike="noStrike">
                <a:solidFill>
                  <a:srgbClr val="000000"/>
                </a:solidFill>
                <a:latin typeface="Roboto"/>
                <a:ea typeface="Roboto"/>
                <a:cs typeface="Roboto"/>
                <a:sym typeface="Roboto"/>
              </a:rPr>
              <a:t>: It is the password given by the user at the time of installing the mysql database. In this example, we are going to use root as the password</a:t>
            </a:r>
            <a:r>
              <a:rPr b="0" i="0" lang="en-US" sz="1400" u="none" cap="none" strike="noStrike">
                <a:solidFill>
                  <a:srgbClr val="000000"/>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08" name="Google Shape;308;p56"/>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09" name="Google Shape;309;p5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Database Connectivity with Oracle</a:t>
            </a:r>
            <a:endParaRPr b="1" i="0" sz="1600" u="none" cap="none" strike="noStrike">
              <a:solidFill>
                <a:schemeClr val="lt1"/>
              </a:solidFill>
              <a:latin typeface="Roboto"/>
              <a:ea typeface="Roboto"/>
              <a:cs typeface="Roboto"/>
              <a:sym typeface="Roboto"/>
            </a:endParaRPr>
          </a:p>
        </p:txBody>
      </p:sp>
      <p:sp>
        <p:nvSpPr>
          <p:cNvPr id="311" name="Google Shape;311;p56"/>
          <p:cNvSpPr/>
          <p:nvPr/>
        </p:nvSpPr>
        <p:spPr>
          <a:xfrm>
            <a:off x="152400" y="1004772"/>
            <a:ext cx="8856324" cy="1292662"/>
          </a:xfrm>
          <a:prstGeom prst="rect">
            <a:avLst/>
          </a:prstGeom>
          <a:noFill/>
          <a:ln>
            <a:noFill/>
          </a:ln>
        </p:spPr>
        <p:txBody>
          <a:bodyPr anchorCtr="0" anchor="t" bIns="45700" lIns="91425" spcFirstLastPara="1" rIns="91425" wrap="square" tIns="45700">
            <a:noAutofit/>
          </a:bodyPr>
          <a:lstStyle/>
          <a:p>
            <a:pPr indent="-11430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Roboto"/>
                <a:ea typeface="Roboto"/>
                <a:cs typeface="Roboto"/>
                <a:sym typeface="Roboto"/>
              </a:rPr>
              <a:t>Username: </a:t>
            </a:r>
            <a:r>
              <a:rPr b="0" i="0" lang="en-US" sz="1800" u="none" cap="none" strike="noStrike">
                <a:solidFill>
                  <a:srgbClr val="000000"/>
                </a:solidFill>
                <a:latin typeface="Roboto"/>
                <a:ea typeface="Roboto"/>
                <a:cs typeface="Roboto"/>
                <a:sym typeface="Roboto"/>
              </a:rPr>
              <a:t>The default username for the oracle database is </a:t>
            </a:r>
            <a:r>
              <a:rPr b="1" i="0" lang="en-US" sz="1800" u="none" cap="none" strike="noStrike">
                <a:solidFill>
                  <a:srgbClr val="000000"/>
                </a:solidFill>
                <a:latin typeface="Roboto"/>
                <a:ea typeface="Roboto"/>
                <a:cs typeface="Roboto"/>
                <a:sym typeface="Roboto"/>
              </a:rPr>
              <a:t>system</a:t>
            </a:r>
            <a:r>
              <a:rPr b="0" i="0" lang="en-US" sz="1800" u="none" cap="none" strike="noStrike">
                <a:solidFill>
                  <a:srgbClr val="000000"/>
                </a:solidFill>
                <a:latin typeface="Roboto"/>
                <a:ea typeface="Roboto"/>
                <a:cs typeface="Roboto"/>
                <a:sym typeface="Roboto"/>
              </a:rPr>
              <a:t>.</a:t>
            </a:r>
            <a:endParaRPr/>
          </a:p>
          <a:p>
            <a:pPr indent="-11430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Roboto"/>
                <a:ea typeface="Roboto"/>
                <a:cs typeface="Roboto"/>
                <a:sym typeface="Roboto"/>
              </a:rPr>
              <a:t>Password: </a:t>
            </a:r>
            <a:r>
              <a:rPr b="0" i="0" lang="en-US" sz="1800" u="none" cap="none" strike="noStrike">
                <a:solidFill>
                  <a:srgbClr val="000000"/>
                </a:solidFill>
                <a:latin typeface="Roboto"/>
                <a:ea typeface="Roboto"/>
                <a:cs typeface="Roboto"/>
                <a:sym typeface="Roboto"/>
              </a:rPr>
              <a:t>It is the password given by the user at the time of installing the oracle database.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17" name="Google Shape;317;p5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18" name="Google Shape;318;p5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7"/>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Create a Table</a:t>
            </a:r>
            <a:endParaRPr b="1" i="0" sz="1600" u="none" cap="none" strike="noStrike">
              <a:solidFill>
                <a:schemeClr val="lt1"/>
              </a:solidFill>
              <a:latin typeface="Roboto"/>
              <a:ea typeface="Roboto"/>
              <a:cs typeface="Roboto"/>
              <a:sym typeface="Roboto"/>
            </a:endParaRPr>
          </a:p>
        </p:txBody>
      </p:sp>
      <p:sp>
        <p:nvSpPr>
          <p:cNvPr id="320" name="Google Shape;320;p57"/>
          <p:cNvSpPr/>
          <p:nvPr/>
        </p:nvSpPr>
        <p:spPr>
          <a:xfrm>
            <a:off x="0" y="1006867"/>
            <a:ext cx="8630292" cy="87716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Before establishing connection, let's first create a table in oracle database. Following is the SQL query to create a table.</a:t>
            </a:r>
            <a:endParaRPr/>
          </a:p>
        </p:txBody>
      </p:sp>
      <p:graphicFrame>
        <p:nvGraphicFramePr>
          <p:cNvPr id="321" name="Google Shape;321;p57"/>
          <p:cNvGraphicFramePr/>
          <p:nvPr/>
        </p:nvGraphicFramePr>
        <p:xfrm>
          <a:off x="152400" y="2105797"/>
          <a:ext cx="3000000" cy="3000000"/>
        </p:xfrm>
        <a:graphic>
          <a:graphicData uri="http://schemas.openxmlformats.org/drawingml/2006/table">
            <a:tbl>
              <a:tblPr bandRow="1" firstRow="1">
                <a:noFill/>
                <a:tableStyleId>{52BB3E27-F255-4B0F-8CC4-734BA867EB7C}</a:tableStyleId>
              </a:tblPr>
              <a:tblGrid>
                <a:gridCol w="6996525"/>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create table emp(id number(10),name varchar2(40),age number(3));</a:t>
                      </a:r>
                      <a:endParaRPr sz="1400" u="none" cap="none" strike="noStrike">
                        <a:latin typeface="Consolas"/>
                        <a:ea typeface="Consolas"/>
                        <a:cs typeface="Consolas"/>
                        <a:sym typeface="Consolas"/>
                      </a:endParaRPr>
                    </a:p>
                  </a:txBody>
                  <a:tcPr marT="45725" marB="45725" marR="91450" marL="91450"/>
                </a:tc>
              </a:tr>
            </a:tbl>
          </a:graphicData>
        </a:graphic>
      </p:graphicFrame>
      <p:sp>
        <p:nvSpPr>
          <p:cNvPr id="322" name="Google Shape;322;p57"/>
          <p:cNvSpPr/>
          <p:nvPr/>
        </p:nvSpPr>
        <p:spPr>
          <a:xfrm>
            <a:off x="1" y="3101940"/>
            <a:ext cx="6712800" cy="73866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400" u="none" cap="none" strike="noStrike">
                <a:solidFill>
                  <a:srgbClr val="000000"/>
                </a:solidFill>
                <a:latin typeface="Consolas"/>
                <a:ea typeface="Consolas"/>
                <a:cs typeface="Consolas"/>
                <a:sym typeface="Consolas"/>
              </a:rPr>
              <a:t>To connect java application with the Oracle database ojdbc14.jar file is required to be loaded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28" name="Google Shape;328;p5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29" name="Google Shape;329;p5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LOGIC: ORACLE</a:t>
            </a:r>
            <a:endParaRPr b="1" i="0" sz="1600" u="none" cap="none" strike="noStrike">
              <a:solidFill>
                <a:schemeClr val="lt1"/>
              </a:solidFill>
              <a:latin typeface="Roboto"/>
              <a:ea typeface="Roboto"/>
              <a:cs typeface="Roboto"/>
              <a:sym typeface="Roboto"/>
            </a:endParaRPr>
          </a:p>
        </p:txBody>
      </p:sp>
      <p:graphicFrame>
        <p:nvGraphicFramePr>
          <p:cNvPr id="331" name="Google Shape;331;p58"/>
          <p:cNvGraphicFramePr/>
          <p:nvPr/>
        </p:nvGraphicFramePr>
        <p:xfrm>
          <a:off x="223736" y="811519"/>
          <a:ext cx="3000000" cy="3000000"/>
        </p:xfrm>
        <a:graphic>
          <a:graphicData uri="http://schemas.openxmlformats.org/drawingml/2006/table">
            <a:tbl>
              <a:tblPr bandRow="1" firstRow="1">
                <a:noFill/>
                <a:tableStyleId>{52BB3E27-F255-4B0F-8CC4-734BA867EB7C}</a:tableStyleId>
              </a:tblPr>
              <a:tblGrid>
                <a:gridCol w="4289900"/>
                <a:gridCol w="4659550"/>
              </a:tblGrid>
              <a:tr h="4331975">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java.sql.*;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class OracleCon{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static void main(String args[]){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try{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//step1 load the driver class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Class.forName("oracle.jdbc.driver.OracleDriver");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//step2 create  the connection object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Connection con=DriverManager.getConnection(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"jdbc:oracle:thin:@localhost:1521:xe","system","oracle");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//step3 create the statement object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Statement stmt=con.createStatement();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//step4 execute query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ResultSet rs=stmt.executeQuery("select * from emp");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while(rs.next())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System.out.println(rs.getInt(1)+"  "+rs.getString(2)+"  "+rs.getString(3));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//step5 close the connection object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con.close();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}catch(Exception e){ System.out.println(e);}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5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37" name="Google Shape;337;p5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38" name="Google Shape;338;p5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CREATE A TABLE</a:t>
            </a:r>
            <a:endParaRPr b="1" i="0" sz="1600" u="none" cap="none" strike="noStrike">
              <a:solidFill>
                <a:schemeClr val="lt1"/>
              </a:solidFill>
              <a:latin typeface="Roboto"/>
              <a:ea typeface="Roboto"/>
              <a:cs typeface="Roboto"/>
              <a:sym typeface="Roboto"/>
            </a:endParaRPr>
          </a:p>
        </p:txBody>
      </p:sp>
      <p:graphicFrame>
        <p:nvGraphicFramePr>
          <p:cNvPr id="340" name="Google Shape;340;p59"/>
          <p:cNvGraphicFramePr/>
          <p:nvPr/>
        </p:nvGraphicFramePr>
        <p:xfrm>
          <a:off x="385864" y="1181775"/>
          <a:ext cx="3000000" cy="3000000"/>
        </p:xfrm>
        <a:graphic>
          <a:graphicData uri="http://schemas.openxmlformats.org/drawingml/2006/table">
            <a:tbl>
              <a:tblPr bandRow="1" firstRow="1">
                <a:noFill/>
                <a:tableStyleId>{52BB3E27-F255-4B0F-8CC4-734BA867EB7C}</a:tableStyleId>
              </a:tblPr>
              <a:tblGrid>
                <a:gridCol w="6096000"/>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create database sam;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use sam;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create table emp(id int(10),name varchar(40),age int(3)); </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6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46" name="Google Shape;346;p6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47" name="Google Shape;347;p6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LOGIC: Connect Java Application with mysql database</a:t>
            </a:r>
            <a:endParaRPr b="1" i="0" sz="1600" u="none" cap="none" strike="noStrike">
              <a:solidFill>
                <a:schemeClr val="lt1"/>
              </a:solidFill>
              <a:latin typeface="Roboto"/>
              <a:ea typeface="Roboto"/>
              <a:cs typeface="Roboto"/>
              <a:sym typeface="Roboto"/>
            </a:endParaRPr>
          </a:p>
        </p:txBody>
      </p:sp>
      <p:graphicFrame>
        <p:nvGraphicFramePr>
          <p:cNvPr id="349" name="Google Shape;349;p60"/>
          <p:cNvGraphicFramePr/>
          <p:nvPr/>
        </p:nvGraphicFramePr>
        <p:xfrm>
          <a:off x="914400" y="919128"/>
          <a:ext cx="3000000" cy="3000000"/>
        </p:xfrm>
        <a:graphic>
          <a:graphicData uri="http://schemas.openxmlformats.org/drawingml/2006/table">
            <a:tbl>
              <a:tblPr bandRow="1" firstRow="1">
                <a:noFill/>
                <a:tableStyleId>{52BB3E27-F255-4B0F-8CC4-734BA867EB7C}</a:tableStyleId>
              </a:tblPr>
              <a:tblGrid>
                <a:gridCol w="7976675"/>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import java.sql.*;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class MysqlCon{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public static void main(String args[]){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try{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Class.forName("com.mysql.jdbc.Driver");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Connection con=DriverManager.getConnection(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"jdbc:mysql://localhost:3306/sam","root","root");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//here sam is database name, root is username and password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Statement stmt=con.createStatement();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ResultSet rs=stmt.executeQuery("select * from emp");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while(rs.next())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System.out.println(rs.getInt(1)+"  "+rs.getString(2)+"  "+rs.getString(3));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con.close();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}catch(Exception e){ System.out.println(e);}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55" name="Google Shape;355;p6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56" name="Google Shape;356;p6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Connectivity with Access without DSN</a:t>
            </a:r>
            <a:endParaRPr b="1" i="0" sz="1600" u="none" cap="none" strike="noStrike">
              <a:solidFill>
                <a:schemeClr val="lt1"/>
              </a:solidFill>
              <a:latin typeface="Roboto"/>
              <a:ea typeface="Roboto"/>
              <a:cs typeface="Roboto"/>
              <a:sym typeface="Roboto"/>
            </a:endParaRPr>
          </a:p>
        </p:txBody>
      </p:sp>
      <p:sp>
        <p:nvSpPr>
          <p:cNvPr id="358" name="Google Shape;358;p61"/>
          <p:cNvSpPr/>
          <p:nvPr/>
        </p:nvSpPr>
        <p:spPr>
          <a:xfrm>
            <a:off x="0" y="907639"/>
            <a:ext cx="7867219"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There are two ways to connect java application with the access database.</a:t>
            </a:r>
            <a:endParaRPr/>
          </a:p>
          <a:p>
            <a:pPr indent="-228600" lvl="0" marL="34290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Roboto"/>
                <a:ea typeface="Roboto"/>
                <a:cs typeface="Roboto"/>
                <a:sym typeface="Roboto"/>
              </a:rPr>
              <a:t>Without DSN (Data Source Name)</a:t>
            </a:r>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Roboto"/>
                <a:ea typeface="Roboto"/>
                <a:cs typeface="Roboto"/>
                <a:sym typeface="Roboto"/>
              </a:rPr>
              <a:t>With DSN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6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64" name="Google Shape;364;p6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65" name="Google Shape;365;p62"/>
          <p:cNvSpPr/>
          <p:nvPr/>
        </p:nvSpPr>
        <p:spPr>
          <a:xfrm>
            <a:off x="0" y="7200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2"/>
          <p:cNvSpPr txBox="1"/>
          <p:nvPr/>
        </p:nvSpPr>
        <p:spPr>
          <a:xfrm>
            <a:off x="152399" y="144000"/>
            <a:ext cx="6151123"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LOGIC:Connect Java Application with access without DSN </a:t>
            </a:r>
            <a:endParaRPr b="1" i="0" sz="1600" u="none" cap="none" strike="noStrike">
              <a:solidFill>
                <a:schemeClr val="lt1"/>
              </a:solidFill>
              <a:latin typeface="Roboto"/>
              <a:ea typeface="Roboto"/>
              <a:cs typeface="Roboto"/>
              <a:sym typeface="Roboto"/>
            </a:endParaRPr>
          </a:p>
        </p:txBody>
      </p:sp>
      <p:graphicFrame>
        <p:nvGraphicFramePr>
          <p:cNvPr id="367" name="Google Shape;367;p62"/>
          <p:cNvGraphicFramePr/>
          <p:nvPr/>
        </p:nvGraphicFramePr>
        <p:xfrm>
          <a:off x="1274323" y="531913"/>
          <a:ext cx="3000000" cy="3000000"/>
        </p:xfrm>
        <a:graphic>
          <a:graphicData uri="http://schemas.openxmlformats.org/drawingml/2006/table">
            <a:tbl>
              <a:tblPr bandRow="1" firstRow="1">
                <a:noFill/>
                <a:tableStyleId>{52BB3E27-F255-4B0F-8CC4-734BA867EB7C}</a:tableStyleId>
              </a:tblPr>
              <a:tblGrid>
                <a:gridCol w="3934850"/>
                <a:gridCol w="3934850"/>
              </a:tblGrid>
              <a:tr h="4611575">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import java.sql.*;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class Test{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public static void main(String ar[]){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try{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String database="student.mdb";//Here database exists in the current directory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String url="jdbc:odbc:Driver={Microsoft Access Driver (*.mdb)};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DBQ=" + database + ";DriverID=22;READONLY=true";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Class.forName("sun.jdbc.odbc.JdbcOdbcDriver");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Connection c=DriverManager.getConnection(url);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Statement st=c.createStatement();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ResultSet rs=st.executeQuery("select * from login");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while(rs.next()){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System.out.println(rs.getString(1));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}catch(Exception ee){System.out.println(ee);}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6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373" name="Google Shape;373;p6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374" name="Google Shape;374;p6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Connect Java Application with access with DSN</a:t>
            </a:r>
            <a:endParaRPr b="1" i="0" sz="1600" u="none" cap="none" strike="noStrike">
              <a:solidFill>
                <a:schemeClr val="lt1"/>
              </a:solidFill>
              <a:latin typeface="Roboto"/>
              <a:ea typeface="Roboto"/>
              <a:cs typeface="Roboto"/>
              <a:sym typeface="Roboto"/>
            </a:endParaRPr>
          </a:p>
        </p:txBody>
      </p:sp>
      <p:graphicFrame>
        <p:nvGraphicFramePr>
          <p:cNvPr id="376" name="Google Shape;376;p63"/>
          <p:cNvGraphicFramePr/>
          <p:nvPr/>
        </p:nvGraphicFramePr>
        <p:xfrm>
          <a:off x="1222443" y="785100"/>
          <a:ext cx="3000000" cy="3000000"/>
        </p:xfrm>
        <a:graphic>
          <a:graphicData uri="http://schemas.openxmlformats.org/drawingml/2006/table">
            <a:tbl>
              <a:tblPr bandRow="1" firstRow="1">
                <a:noFill/>
                <a:tableStyleId>{52BB3E27-F255-4B0F-8CC4-734BA867EB7C}</a:tableStyleId>
              </a:tblPr>
              <a:tblGrid>
                <a:gridCol w="6096000"/>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import java.sql.*;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class Test{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public static void main(String ar[]){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try{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String url="jdbc:odbc:mydsn";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Class.forName("sun.jdbc.odbc.JdbcOdbcDriver");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Connection c=DriverManager.getConnection(url);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Statement st=c.createStatement();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ResultSet rs=st.executeQuery("select * from login");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while(rs.next()){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System.out.println(rs.getString(1));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}catch(Exception ee){System.out.println(ee);}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pic>
        <p:nvPicPr>
          <p:cNvPr descr="Image result for paint splatter ppt background" id="210" name="Google Shape;210;p46"/>
          <p:cNvPicPr preferRelativeResize="0"/>
          <p:nvPr/>
        </p:nvPicPr>
        <p:blipFill rotWithShape="1">
          <a:blip r:embed="rId3">
            <a:alphaModFix/>
          </a:blip>
          <a:srcRect b="9346" l="0" r="0" t="0"/>
          <a:stretch/>
        </p:blipFill>
        <p:spPr>
          <a:xfrm>
            <a:off x="0" y="-377685"/>
            <a:ext cx="9144001" cy="5521184"/>
          </a:xfrm>
          <a:prstGeom prst="rect">
            <a:avLst/>
          </a:prstGeom>
          <a:noFill/>
          <a:ln>
            <a:noFill/>
          </a:ln>
        </p:spPr>
      </p:pic>
      <p:sp>
        <p:nvSpPr>
          <p:cNvPr id="211" name="Google Shape;211;p46"/>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JDBC CONECTIONS</a:t>
            </a:r>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IN </a:t>
            </a:r>
            <a:endParaRPr b="0" i="0" sz="3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Roboto"/>
                <a:ea typeface="Roboto"/>
                <a:cs typeface="Roboto"/>
                <a:sym typeface="Roboto"/>
              </a:rPr>
              <a:t>JAVA</a:t>
            </a:r>
            <a:endParaRPr b="0" i="0" sz="3000" u="none" cap="none" strike="noStrike">
              <a:solidFill>
                <a:srgbClr val="000000"/>
              </a:solidFill>
              <a:latin typeface="Roboto"/>
              <a:ea typeface="Roboto"/>
              <a:cs typeface="Roboto"/>
              <a:sym typeface="Roboto"/>
            </a:endParaRPr>
          </a:p>
        </p:txBody>
      </p:sp>
      <p:cxnSp>
        <p:nvCxnSpPr>
          <p:cNvPr id="212" name="Google Shape;212;p46"/>
          <p:cNvCxnSpPr/>
          <p:nvPr/>
        </p:nvCxnSpPr>
        <p:spPr>
          <a:xfrm>
            <a:off x="6362495"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213" name="Google Shape;213;p46"/>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214" name="Google Shape;214;p46"/>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215" name="Google Shape;215;p46"/>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216" name="Google Shape;216;p46"/>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217" name="Google Shape;217;p46"/>
          <p:cNvPicPr preferRelativeResize="0"/>
          <p:nvPr/>
        </p:nvPicPr>
        <p:blipFill rotWithShape="1">
          <a:blip r:embed="rId5">
            <a:alphaModFix/>
          </a:blip>
          <a:srcRect b="27755" l="0" r="0" t="0"/>
          <a:stretch/>
        </p:blipFill>
        <p:spPr>
          <a:xfrm rot="-1217309">
            <a:off x="8361351" y="4144408"/>
            <a:ext cx="692727" cy="91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pic>
        <p:nvPicPr>
          <p:cNvPr id="381" name="Google Shape;381;p64"/>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382" name="Google Shape;382;p64"/>
          <p:cNvSpPr txBox="1"/>
          <p:nvPr/>
        </p:nvSpPr>
        <p:spPr>
          <a:xfrm>
            <a:off x="2852595" y="914400"/>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Roboto"/>
                <a:ea typeface="Roboto"/>
                <a:cs typeface="Roboto"/>
                <a:sym typeface="Roboto"/>
              </a:rPr>
              <a:t>THANK YOU</a:t>
            </a:r>
            <a:endParaRPr b="0" i="0" sz="3000" u="none" cap="none" strike="noStrike">
              <a:solidFill>
                <a:schemeClr val="dk1"/>
              </a:solidFill>
              <a:latin typeface="Roboto"/>
              <a:ea typeface="Roboto"/>
              <a:cs typeface="Roboto"/>
              <a:sym typeface="Roboto"/>
            </a:endParaRPr>
          </a:p>
        </p:txBody>
      </p:sp>
      <p:pic>
        <p:nvPicPr>
          <p:cNvPr id="383" name="Google Shape;383;p64"/>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384" name="Google Shape;384;p64"/>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47"/>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23" name="Google Shape;223;p47"/>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pic>
        <p:nvPicPr>
          <p:cNvPr descr="Related image" id="224" name="Google Shape;224;p47"/>
          <p:cNvPicPr preferRelativeResize="0"/>
          <p:nvPr/>
        </p:nvPicPr>
        <p:blipFill rotWithShape="1">
          <a:blip r:embed="rId5">
            <a:alphaModFix/>
          </a:blip>
          <a:srcRect b="0" l="0" r="0" t="0"/>
          <a:stretch/>
        </p:blipFill>
        <p:spPr>
          <a:xfrm>
            <a:off x="50800" y="396240"/>
            <a:ext cx="9033835" cy="43272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0" name="Google Shape;230;p4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8"/>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Create the Statement object</a:t>
            </a:r>
            <a:endParaRPr b="1" i="0" sz="1600" u="none" cap="none" strike="noStrike">
              <a:solidFill>
                <a:schemeClr val="lt1"/>
              </a:solidFill>
              <a:latin typeface="Roboto"/>
              <a:ea typeface="Roboto"/>
              <a:cs typeface="Roboto"/>
              <a:sym typeface="Roboto"/>
            </a:endParaRPr>
          </a:p>
        </p:txBody>
      </p:sp>
      <p:pic>
        <p:nvPicPr>
          <p:cNvPr id="232" name="Google Shape;232;p48"/>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33" name="Google Shape;233;p48"/>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34" name="Google Shape;234;p48"/>
          <p:cNvSpPr/>
          <p:nvPr/>
        </p:nvSpPr>
        <p:spPr>
          <a:xfrm>
            <a:off x="226194" y="1061986"/>
            <a:ext cx="7767100" cy="216982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createStatement() method of Connection interface is used to create statement.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object of statement is responsible to execute queries with the database</a:t>
            </a:r>
            <a:endParaRPr/>
          </a:p>
          <a:p>
            <a:pPr indent="0" lvl="0" marL="0" marR="0" rtl="0" algn="just">
              <a:lnSpc>
                <a:spcPct val="150000"/>
              </a:lnSpc>
              <a:spcBef>
                <a:spcPts val="0"/>
              </a:spcBef>
              <a:spcAft>
                <a:spcPts val="0"/>
              </a:spcAft>
              <a:buNone/>
            </a:pPr>
            <a:r>
              <a:t/>
            </a:r>
            <a:endParaRPr b="0" i="0" sz="1800" u="none" cap="none" strike="noStrike">
              <a:solidFill>
                <a:srgbClr val="000000"/>
              </a:solidFill>
              <a:latin typeface="Roboto"/>
              <a:ea typeface="Roboto"/>
              <a:cs typeface="Roboto"/>
              <a:sym typeface="Roboto"/>
            </a:endParaRPr>
          </a:p>
        </p:txBody>
      </p:sp>
      <p:graphicFrame>
        <p:nvGraphicFramePr>
          <p:cNvPr id="235" name="Google Shape;235;p48"/>
          <p:cNvGraphicFramePr/>
          <p:nvPr/>
        </p:nvGraphicFramePr>
        <p:xfrm>
          <a:off x="465762" y="2860971"/>
          <a:ext cx="3000000" cy="3000000"/>
        </p:xfrm>
        <a:graphic>
          <a:graphicData uri="http://schemas.openxmlformats.org/drawingml/2006/table">
            <a:tbl>
              <a:tblPr bandRow="1" firstRow="1">
                <a:noFill/>
                <a:tableStyleId>{52BB3E27-F255-4B0F-8CC4-734BA867EB7C}</a:tableStyleId>
              </a:tblPr>
              <a:tblGrid>
                <a:gridCol w="4003500"/>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Statement stmt=con.createStatement(); </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41" name="Google Shape;241;p49"/>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pic>
        <p:nvPicPr>
          <p:cNvPr id="242" name="Google Shape;242;p49"/>
          <p:cNvPicPr preferRelativeResize="0"/>
          <p:nvPr/>
        </p:nvPicPr>
        <p:blipFill rotWithShape="1">
          <a:blip r:embed="rId4">
            <a:alphaModFix/>
          </a:blip>
          <a:srcRect b="0" l="0" r="60688" t="0"/>
          <a:stretch/>
        </p:blipFill>
        <p:spPr>
          <a:xfrm>
            <a:off x="8603372" y="79410"/>
            <a:ext cx="481263" cy="518159"/>
          </a:xfrm>
          <a:prstGeom prst="rect">
            <a:avLst/>
          </a:prstGeom>
          <a:noFill/>
          <a:ln>
            <a:noFill/>
          </a:ln>
        </p:spPr>
      </p:pic>
      <p:sp>
        <p:nvSpPr>
          <p:cNvPr id="243" name="Google Shape;243;p4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9"/>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Execute the query</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sp>
        <p:nvSpPr>
          <p:cNvPr id="245" name="Google Shape;245;p49"/>
          <p:cNvSpPr/>
          <p:nvPr/>
        </p:nvSpPr>
        <p:spPr>
          <a:xfrm>
            <a:off x="168842" y="985088"/>
            <a:ext cx="8194322" cy="170816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executeQuery() method of Statement interface is used to execute queries to the database.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This method returns the object of ResultSet that can be used to get all the records of a table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5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51" name="Google Shape;251;p50"/>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52" name="Google Shape;252;p5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0"/>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EXAMPLE:</a:t>
            </a:r>
            <a:endParaRPr b="1" i="0" sz="1600" u="none" cap="none" strike="noStrike">
              <a:solidFill>
                <a:schemeClr val="lt1"/>
              </a:solidFill>
              <a:latin typeface="Roboto"/>
              <a:ea typeface="Roboto"/>
              <a:cs typeface="Roboto"/>
              <a:sym typeface="Roboto"/>
            </a:endParaRPr>
          </a:p>
        </p:txBody>
      </p:sp>
      <p:graphicFrame>
        <p:nvGraphicFramePr>
          <p:cNvPr id="254" name="Google Shape;254;p50"/>
          <p:cNvGraphicFramePr/>
          <p:nvPr/>
        </p:nvGraphicFramePr>
        <p:xfrm>
          <a:off x="250004" y="899346"/>
          <a:ext cx="3000000" cy="3000000"/>
        </p:xfrm>
        <a:graphic>
          <a:graphicData uri="http://schemas.openxmlformats.org/drawingml/2006/table">
            <a:tbl>
              <a:tblPr bandRow="1" firstRow="1">
                <a:noFill/>
                <a:tableStyleId>{52BB3E27-F255-4B0F-8CC4-734BA867EB7C}</a:tableStyleId>
              </a:tblPr>
              <a:tblGrid>
                <a:gridCol w="6096000"/>
              </a:tblGrid>
              <a:tr h="370850">
                <a:tc>
                  <a:txBody>
                    <a:bodyPr/>
                    <a:lstStyle/>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ResultSet rs=stmt.executeQuery("select * from emp");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while(rs.next()){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System.out.println(rs.getInt(1)+" "+rs.getString(2));  </a:t>
                      </a:r>
                      <a:endParaRPr/>
                    </a:p>
                    <a:p>
                      <a:pPr indent="0" lvl="0" marL="0" marR="0" rtl="0" algn="l">
                        <a:lnSpc>
                          <a:spcPct val="100000"/>
                        </a:lnSpc>
                        <a:spcBef>
                          <a:spcPts val="0"/>
                        </a:spcBef>
                        <a:spcAft>
                          <a:spcPts val="0"/>
                        </a:spcAft>
                        <a:buNone/>
                      </a:pPr>
                      <a:r>
                        <a:rPr lang="en-US" sz="1400" u="none" cap="none" strike="noStrike">
                          <a:latin typeface="Consolas"/>
                          <a:ea typeface="Consolas"/>
                          <a:cs typeface="Consolas"/>
                          <a:sym typeface="Consolas"/>
                        </a:rPr>
                        <a:t>}</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5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60" name="Google Shape;260;p51"/>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61" name="Google Shape;261;p5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1"/>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Close the connection object</a:t>
            </a:r>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Roboto"/>
              <a:ea typeface="Roboto"/>
              <a:cs typeface="Roboto"/>
              <a:sym typeface="Roboto"/>
            </a:endParaRPr>
          </a:p>
        </p:txBody>
      </p:sp>
      <p:sp>
        <p:nvSpPr>
          <p:cNvPr id="263" name="Google Shape;263;p51"/>
          <p:cNvSpPr/>
          <p:nvPr/>
        </p:nvSpPr>
        <p:spPr>
          <a:xfrm>
            <a:off x="71919" y="799638"/>
            <a:ext cx="8301519" cy="1292662"/>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By closing connection object statement and ResultSet will be closed automatically. </a:t>
            </a:r>
            <a:endParaRPr b="0" i="0" sz="1800" u="none" cap="none" strike="noStrike">
              <a:solidFill>
                <a:srgbClr val="000000"/>
              </a:solidFill>
              <a:latin typeface="Roboto"/>
              <a:ea typeface="Roboto"/>
              <a:cs typeface="Roboto"/>
              <a:sym typeface="Roboto"/>
            </a:endParaRPr>
          </a:p>
          <a:p>
            <a:pPr indent="-285750" lvl="0" marL="285750" marR="0" rtl="0" algn="just">
              <a:lnSpc>
                <a:spcPct val="150000"/>
              </a:lnSpc>
              <a:spcBef>
                <a:spcPts val="0"/>
              </a:spcBef>
              <a:spcAft>
                <a:spcPts val="0"/>
              </a:spcAft>
              <a:buClr>
                <a:srgbClr val="000000"/>
              </a:buClr>
              <a:buSzPts val="2700"/>
              <a:buFont typeface="Arial"/>
              <a:buChar char="•"/>
            </a:pPr>
            <a:r>
              <a:rPr b="0" i="0" lang="en-US" sz="1800" u="none" cap="none" strike="noStrike">
                <a:solidFill>
                  <a:srgbClr val="000000"/>
                </a:solidFill>
                <a:latin typeface="Roboto"/>
                <a:ea typeface="Roboto"/>
                <a:cs typeface="Roboto"/>
                <a:sym typeface="Roboto"/>
              </a:rPr>
              <a:t>The close() method of Connection interface is used to close the connection.</a:t>
            </a:r>
            <a:endParaRPr/>
          </a:p>
        </p:txBody>
      </p:sp>
      <p:graphicFrame>
        <p:nvGraphicFramePr>
          <p:cNvPr id="264" name="Google Shape;264;p51"/>
          <p:cNvGraphicFramePr/>
          <p:nvPr/>
        </p:nvGraphicFramePr>
        <p:xfrm>
          <a:off x="404117" y="2252950"/>
          <a:ext cx="3000000" cy="3000000"/>
        </p:xfrm>
        <a:graphic>
          <a:graphicData uri="http://schemas.openxmlformats.org/drawingml/2006/table">
            <a:tbl>
              <a:tblPr bandRow="1" firstRow="1">
                <a:noFill/>
                <a:tableStyleId>{52BB3E27-F255-4B0F-8CC4-734BA867EB7C}</a:tableStyleId>
              </a:tblPr>
              <a:tblGrid>
                <a:gridCol w="2952275"/>
              </a:tblGrid>
              <a:tr h="370850">
                <a:tc>
                  <a:txBody>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Consolas"/>
                          <a:ea typeface="Consolas"/>
                          <a:cs typeface="Consolas"/>
                          <a:sym typeface="Consolas"/>
                        </a:rPr>
                        <a:t>con.close();</a:t>
                      </a:r>
                      <a:endParaRPr sz="1400" u="none" cap="none" strike="noStrike">
                        <a:latin typeface="Consolas"/>
                        <a:ea typeface="Consolas"/>
                        <a:cs typeface="Consolas"/>
                        <a:sym typeface="Consolas"/>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5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70" name="Google Shape;270;p52"/>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71" name="Google Shape;271;p5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2"/>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Database Connectivity with Oracle</a:t>
            </a:r>
            <a:endParaRPr b="1" i="0" sz="1600" u="none" cap="none" strike="noStrike">
              <a:solidFill>
                <a:schemeClr val="lt1"/>
              </a:solidFill>
              <a:latin typeface="Roboto"/>
              <a:ea typeface="Roboto"/>
              <a:cs typeface="Roboto"/>
              <a:sym typeface="Roboto"/>
            </a:endParaRPr>
          </a:p>
        </p:txBody>
      </p:sp>
      <p:sp>
        <p:nvSpPr>
          <p:cNvPr id="273" name="Google Shape;273;p52"/>
          <p:cNvSpPr/>
          <p:nvPr/>
        </p:nvSpPr>
        <p:spPr>
          <a:xfrm>
            <a:off x="152399" y="785100"/>
            <a:ext cx="8385425" cy="87716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800" u="none" cap="none" strike="noStrike">
                <a:solidFill>
                  <a:srgbClr val="000000"/>
                </a:solidFill>
                <a:latin typeface="Roboto"/>
                <a:ea typeface="Roboto"/>
                <a:cs typeface="Roboto"/>
                <a:sym typeface="Roboto"/>
              </a:rPr>
              <a:t>To connect java application with the oracle database, we need to follow 5 following steps</a:t>
            </a:r>
            <a:r>
              <a:rPr b="0" i="0" lang="en-US" sz="1400" u="none" cap="none" strike="noStrike">
                <a:solidFill>
                  <a:srgbClr val="000000"/>
                </a:solidFill>
                <a:latin typeface="Arial"/>
                <a:ea typeface="Arial"/>
                <a:cs typeface="Arial"/>
                <a:sym typeface="Arial"/>
              </a:rPr>
              <a:t>.</a:t>
            </a:r>
            <a:endParaRPr/>
          </a:p>
        </p:txBody>
      </p:sp>
      <p:sp>
        <p:nvSpPr>
          <p:cNvPr id="274" name="Google Shape;274;p52"/>
          <p:cNvSpPr/>
          <p:nvPr/>
        </p:nvSpPr>
        <p:spPr>
          <a:xfrm>
            <a:off x="364264" y="1823868"/>
            <a:ext cx="2147930" cy="170816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Driver class</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Connection URL</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Username:</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Roboto"/>
                <a:ea typeface="Roboto"/>
                <a:cs typeface="Roboto"/>
                <a:sym typeface="Roboto"/>
              </a:rPr>
              <a:t>Password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5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0" name="Google Shape;280;p53"/>
          <p:cNvPicPr preferRelativeResize="0"/>
          <p:nvPr/>
        </p:nvPicPr>
        <p:blipFill rotWithShape="1">
          <a:blip r:embed="rId3">
            <a:alphaModFix/>
          </a:blip>
          <a:srcRect b="51127" l="41240" r="-23987" t="9528"/>
          <a:stretch/>
        </p:blipFill>
        <p:spPr>
          <a:xfrm>
            <a:off x="0" y="4538830"/>
            <a:ext cx="2512194" cy="600547"/>
          </a:xfrm>
          <a:prstGeom prst="rect">
            <a:avLst/>
          </a:prstGeom>
          <a:noFill/>
          <a:ln>
            <a:noFill/>
          </a:ln>
        </p:spPr>
      </p:pic>
      <p:sp>
        <p:nvSpPr>
          <p:cNvPr id="281" name="Google Shape;281;p5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3"/>
          <p:cNvSpPr txBox="1"/>
          <p:nvPr/>
        </p:nvSpPr>
        <p:spPr>
          <a:xfrm>
            <a:off x="152400" y="228600"/>
            <a:ext cx="5367000" cy="55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chemeClr val="lt1"/>
                </a:solidFill>
                <a:latin typeface="Roboto"/>
                <a:ea typeface="Roboto"/>
                <a:cs typeface="Roboto"/>
                <a:sym typeface="Roboto"/>
              </a:rPr>
              <a:t>Java Database Connectivity with Oracle</a:t>
            </a:r>
            <a:endParaRPr b="1" i="0" sz="1600" u="none" cap="none" strike="noStrike">
              <a:solidFill>
                <a:schemeClr val="lt1"/>
              </a:solidFill>
              <a:latin typeface="Roboto"/>
              <a:ea typeface="Roboto"/>
              <a:cs typeface="Roboto"/>
              <a:sym typeface="Roboto"/>
            </a:endParaRPr>
          </a:p>
        </p:txBody>
      </p:sp>
      <p:sp>
        <p:nvSpPr>
          <p:cNvPr id="283" name="Google Shape;283;p53"/>
          <p:cNvSpPr/>
          <p:nvPr/>
        </p:nvSpPr>
        <p:spPr>
          <a:xfrm>
            <a:off x="-1" y="1017141"/>
            <a:ext cx="9144001" cy="87716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 Driver class</a:t>
            </a:r>
            <a:r>
              <a:rPr b="0" i="0" lang="en-US" sz="1800" u="none" cap="none" strike="noStrike">
                <a:solidFill>
                  <a:srgbClr val="000000"/>
                </a:solidFill>
                <a:latin typeface="Roboto"/>
                <a:ea typeface="Roboto"/>
                <a:cs typeface="Roboto"/>
                <a:sym typeface="Roboto"/>
              </a:rPr>
              <a:t>: The driver class for the oracle database is oracle.jdbc.driver.OracleDriver</a:t>
            </a:r>
            <a:r>
              <a:rPr b="0" i="0" lang="en-US" sz="1400" u="none" cap="none" strike="noStrike">
                <a:solidFill>
                  <a:srgbClr val="000000"/>
                </a:solidFill>
                <a:latin typeface="Arial"/>
                <a:ea typeface="Arial"/>
                <a:cs typeface="Arial"/>
                <a:sym typeface="Arial"/>
              </a:rPr>
              <a:t>.</a:t>
            </a:r>
            <a:endParaRPr/>
          </a:p>
          <a:p>
            <a:pPr indent="0" lvl="0" marL="0" marR="0" rtl="0" algn="l">
              <a:lnSpc>
                <a:spcPct val="150000"/>
              </a:lnSpc>
              <a:spcBef>
                <a:spcPts val="0"/>
              </a:spcBef>
              <a:spcAft>
                <a:spcPts val="0"/>
              </a:spcAft>
              <a:buNone/>
            </a:pPr>
            <a:r>
              <a:rPr b="1" i="0" lang="en-US" sz="1400" u="none" cap="none" strike="noStrike">
                <a:solidFill>
                  <a:srgbClr val="000000"/>
                </a:solidFill>
                <a:latin typeface="Arial"/>
                <a:ea typeface="Arial"/>
                <a:cs typeface="Arial"/>
                <a:sym typeface="Arial"/>
              </a:rPr>
              <a:t>                         </a:t>
            </a:r>
            <a:r>
              <a:rPr b="1" i="0" lang="en-US" sz="1800" u="none" cap="none" strike="noStrike">
                <a:solidFill>
                  <a:srgbClr val="000000"/>
                </a:solidFill>
                <a:latin typeface="Roboto"/>
                <a:ea typeface="Roboto"/>
                <a:cs typeface="Roboto"/>
                <a:sym typeface="Roboto"/>
              </a:rPr>
              <a:t>   //</a:t>
            </a:r>
            <a:r>
              <a:rPr b="0" i="0" lang="en-US" sz="1800" u="none" cap="none" strike="noStrike">
                <a:solidFill>
                  <a:srgbClr val="000000"/>
                </a:solidFill>
                <a:latin typeface="Roboto"/>
                <a:ea typeface="Roboto"/>
                <a:cs typeface="Roboto"/>
                <a:sym typeface="Roboto"/>
              </a:rPr>
              <a:t> driver class for the MYSQL database</a:t>
            </a:r>
            <a:r>
              <a:rPr b="1" i="0" lang="en-US" sz="1800" u="none" cap="none" strike="noStrike">
                <a:solidFill>
                  <a:srgbClr val="000000"/>
                </a:solidFill>
                <a:latin typeface="Roboto"/>
                <a:ea typeface="Roboto"/>
                <a:cs typeface="Roboto"/>
                <a:sym typeface="Roboto"/>
              </a:rPr>
              <a:t> com.mysql.jdbc.Driver</a:t>
            </a:r>
            <a:r>
              <a:rPr b="0" i="0" lang="en-US" sz="1800" u="none" cap="none" strike="noStrike">
                <a:solidFill>
                  <a:srgbClr val="000000"/>
                </a:solidFill>
                <a:latin typeface="Roboto"/>
                <a:ea typeface="Roboto"/>
                <a:cs typeface="Roboto"/>
                <a:sym typeface="Roboto"/>
              </a:rPr>
              <a:t>.</a:t>
            </a:r>
            <a:endParaRPr/>
          </a:p>
        </p:txBody>
      </p:sp>
      <p:sp>
        <p:nvSpPr>
          <p:cNvPr id="284" name="Google Shape;284;p53"/>
          <p:cNvSpPr/>
          <p:nvPr/>
        </p:nvSpPr>
        <p:spPr>
          <a:xfrm>
            <a:off x="152400" y="2036803"/>
            <a:ext cx="8693649" cy="1754326"/>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i="0" lang="en-US" sz="1800" u="none" cap="none" strike="noStrike">
                <a:solidFill>
                  <a:srgbClr val="000000"/>
                </a:solidFill>
                <a:latin typeface="Roboto"/>
                <a:ea typeface="Roboto"/>
                <a:cs typeface="Roboto"/>
                <a:sym typeface="Roboto"/>
              </a:rPr>
              <a:t>Connection URL: </a:t>
            </a:r>
            <a:r>
              <a:rPr b="0" i="0" lang="en-US" sz="1800" u="none" cap="none" strike="noStrike">
                <a:solidFill>
                  <a:srgbClr val="000000"/>
                </a:solidFill>
                <a:latin typeface="Roboto"/>
                <a:ea typeface="Roboto"/>
                <a:cs typeface="Roboto"/>
                <a:sym typeface="Roboto"/>
              </a:rPr>
              <a:t>The connection URL for the oracle10G database is </a:t>
            </a:r>
            <a:r>
              <a:rPr b="1" i="0" lang="en-US" sz="1800" u="none" cap="none" strike="noStrike">
                <a:solidFill>
                  <a:srgbClr val="000000"/>
                </a:solidFill>
                <a:latin typeface="Roboto"/>
                <a:ea typeface="Roboto"/>
                <a:cs typeface="Roboto"/>
                <a:sym typeface="Roboto"/>
              </a:rPr>
              <a:t>jdbc:oracle:thin:@localhost:1521:xe</a:t>
            </a:r>
            <a:r>
              <a:rPr b="0" i="0" lang="en-US" sz="1800" u="none" cap="none" strike="noStrike">
                <a:solidFill>
                  <a:srgbClr val="000000"/>
                </a:solidFill>
                <a:latin typeface="Roboto"/>
                <a:ea typeface="Roboto"/>
                <a:cs typeface="Roboto"/>
                <a:sym typeface="Roboto"/>
              </a:rPr>
              <a:t> where jdbc is the API, oracle is the database, thin is the driver, localhost is the server name on which oracle is running, we may also use IP address, 1521 is the port number and XE is the Oracle service name.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21656D"/>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