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8" r:id="rId5"/>
    <p:sldMasterId id="2147483689" r:id="rId6"/>
    <p:sldMasterId id="2147483690" r:id="rId7"/>
    <p:sldMasterId id="2147483691"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Lst>
  <p:sldSz cy="5143500" cx="9144000"/>
  <p:notesSz cx="6858000" cy="9144000"/>
  <p:embeddedFontLst>
    <p:embeddedFont>
      <p:font typeface="Roboto"/>
      <p:regular r:id="rId30"/>
      <p:bold r:id="rId31"/>
      <p:italic r:id="rId32"/>
      <p:boldItalic r:id="rId33"/>
    </p:embeddedFont>
    <p:embeddedFont>
      <p:font typeface="Aclonica"/>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DC206BE-3DD3-4B41-ADE6-C423AEECAFD2}">
  <a:tblStyle styleId="{ADC206BE-3DD3-4B41-ADE6-C423AEECAFD2}" styleName="Table_0">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0.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2.xml"/><Relationship Id="rId33" Type="http://schemas.openxmlformats.org/officeDocument/2006/relationships/font" Target="fonts/Roboto-boldItalic.fntdata"/><Relationship Id="rId10" Type="http://schemas.openxmlformats.org/officeDocument/2006/relationships/slide" Target="slides/slide1.xml"/><Relationship Id="rId32" Type="http://schemas.openxmlformats.org/officeDocument/2006/relationships/font" Target="fonts/Roboto-italic.fntdata"/><Relationship Id="rId13" Type="http://schemas.openxmlformats.org/officeDocument/2006/relationships/slide" Target="slides/slide4.xml"/><Relationship Id="rId12" Type="http://schemas.openxmlformats.org/officeDocument/2006/relationships/slide" Target="slides/slide3.xml"/><Relationship Id="rId34" Type="http://schemas.openxmlformats.org/officeDocument/2006/relationships/font" Target="fonts/Aclonica-regular.fntdata"/><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oracle.com/javase/8/docs/api/java/sql/SQLException.html" TargetMode="External"/><Relationship Id="rId3" Type="http://schemas.openxmlformats.org/officeDocument/2006/relationships/hyperlink" Target="https://docs.oracle.com/javase/8/docs/api/java/sql/SQLTimeoutException.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t>Creates a Statement object for sending SQL statements to the database. SQL statements without parameters are normally executed using Statement objects. If the same SQL statement is executed many times, it may be more efficient to use a PreparedStatement object.</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Sets this connection's auto-commit mode to the given state. If a connection is in auto-commit mode, then all its SQL statements will be executed and committed as individual transactions. Otherwise, its SQL statements are grouped into transactions that are terminated by a call to either the method </a:t>
            </a:r>
            <a:r>
              <a:rPr lang="en-US"/>
              <a:t>commit</a:t>
            </a:r>
            <a:r>
              <a:rPr b="0" i="0" lang="en-US" sz="1100" u="none" cap="none" strike="noStrike">
                <a:solidFill>
                  <a:srgbClr val="000000"/>
                </a:solidFill>
                <a:latin typeface="Arial"/>
                <a:ea typeface="Arial"/>
                <a:cs typeface="Arial"/>
                <a:sym typeface="Arial"/>
              </a:rPr>
              <a:t> or the method </a:t>
            </a:r>
            <a:r>
              <a:rPr lang="en-US"/>
              <a:t>rollback</a:t>
            </a:r>
            <a:r>
              <a:rPr b="0" i="0" lang="en-US" sz="1100" u="none" cap="none" strike="noStrike">
                <a:solidFill>
                  <a:srgbClr val="000000"/>
                </a:solidFill>
                <a:latin typeface="Arial"/>
                <a:ea typeface="Arial"/>
                <a:cs typeface="Arial"/>
                <a:sym typeface="Arial"/>
              </a:rPr>
              <a:t>. By default, new connections are in auto-commit mode.The commit occurs when the statement completes. The time when the statement completes depends on the type of SQL Statement:</a:t>
            </a:r>
            <a:endParaRPr/>
          </a:p>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For DML statements, such as Insert, Update or Delete, and DDL statements, the statement is complete as soon as it has finished executing.</a:t>
            </a:r>
            <a:endParaRPr/>
          </a:p>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For Select statements, the statement is complete when the associated result set is closed.</a:t>
            </a:r>
            <a:endParaRPr/>
          </a:p>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For CallableStatement objects or for statements that return multiple results, the statement is complete when all of the associated result sets have been closed, and all update counts and output parameters have been retrieved.</a:t>
            </a:r>
            <a:endParaRPr/>
          </a:p>
          <a:p>
            <a:pPr indent="-298450" lvl="0" marL="457200" rtl="0" algn="l">
              <a:lnSpc>
                <a:spcPct val="100000"/>
              </a:lnSpc>
              <a:spcBef>
                <a:spcPts val="0"/>
              </a:spcBef>
              <a:spcAft>
                <a:spcPts val="0"/>
              </a:spcAft>
              <a:buSzPts val="1100"/>
              <a:buChar char="●"/>
            </a:pPr>
            <a:r>
              <a:rPr b="1" i="0" lang="en-US" sz="1100" u="none" cap="none" strike="noStrike">
                <a:solidFill>
                  <a:srgbClr val="000000"/>
                </a:solidFill>
                <a:latin typeface="Arial"/>
                <a:ea typeface="Arial"/>
                <a:cs typeface="Arial"/>
                <a:sym typeface="Arial"/>
              </a:rPr>
              <a:t>NOTE:</a:t>
            </a:r>
            <a:r>
              <a:rPr b="0" i="0" lang="en-US" sz="1100" u="none" cap="none" strike="noStrike">
                <a:solidFill>
                  <a:srgbClr val="000000"/>
                </a:solidFill>
                <a:latin typeface="Arial"/>
                <a:ea typeface="Arial"/>
                <a:cs typeface="Arial"/>
                <a:sym typeface="Arial"/>
              </a:rPr>
              <a:t> If this method is called during a transaction and the auto-commit mode is changed, the transaction is committed. If setAutoCommit is called and the auto-commit mode is not changed, the call is a no-op.</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US" sz="1100" u="none" cap="none" strike="noStrike">
                <a:solidFill>
                  <a:srgbClr val="000000"/>
                </a:solidFill>
                <a:latin typeface="Arial"/>
                <a:ea typeface="Arial"/>
                <a:cs typeface="Arial"/>
                <a:sym typeface="Arial"/>
              </a:rPr>
              <a:t>Attempts to locate a driver that understands the given URL. The </a:t>
            </a:r>
            <a:r>
              <a:rPr lang="en-US"/>
              <a:t>DriverManager</a:t>
            </a:r>
            <a:r>
              <a:rPr b="0" i="0" lang="en-US" sz="1100" u="none" cap="none" strike="noStrike">
                <a:solidFill>
                  <a:srgbClr val="000000"/>
                </a:solidFill>
                <a:latin typeface="Arial"/>
                <a:ea typeface="Arial"/>
                <a:cs typeface="Arial"/>
                <a:sym typeface="Arial"/>
              </a:rPr>
              <a:t> attempts to select an appropriate driver from the set of registered JDBC drive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US" sz="1100" u="none" cap="none" strike="noStrike">
                <a:solidFill>
                  <a:srgbClr val="000000"/>
                </a:solidFill>
                <a:latin typeface="Arial"/>
                <a:ea typeface="Arial"/>
                <a:cs typeface="Arial"/>
                <a:sym typeface="Arial"/>
              </a:rPr>
              <a:t>Attempts to locate a driver that understands the given URL. The </a:t>
            </a:r>
            <a:r>
              <a:rPr lang="en-US"/>
              <a:t>DriverManager</a:t>
            </a:r>
            <a:r>
              <a:rPr b="0" i="0" lang="en-US" sz="1100" u="none" cap="none" strike="noStrike">
                <a:solidFill>
                  <a:srgbClr val="000000"/>
                </a:solidFill>
                <a:latin typeface="Arial"/>
                <a:ea typeface="Arial"/>
                <a:cs typeface="Arial"/>
                <a:sym typeface="Arial"/>
              </a:rPr>
              <a:t> attempts to select an appropriate driver from the set of registered JDBC drive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US" sz="1100" u="none" cap="none" strike="noStrike">
                <a:solidFill>
                  <a:srgbClr val="000000"/>
                </a:solidFill>
                <a:latin typeface="Arial"/>
                <a:ea typeface="Arial"/>
                <a:cs typeface="Arial"/>
                <a:sym typeface="Arial"/>
              </a:rPr>
              <a:t>Attempts to locate a driver that understands the given URL. The </a:t>
            </a:r>
            <a:r>
              <a:rPr lang="en-US"/>
              <a:t>DriverManager</a:t>
            </a:r>
            <a:r>
              <a:rPr b="0" i="0" lang="en-US" sz="1100" u="none" cap="none" strike="noStrike">
                <a:solidFill>
                  <a:srgbClr val="000000"/>
                </a:solidFill>
                <a:latin typeface="Arial"/>
                <a:ea typeface="Arial"/>
                <a:cs typeface="Arial"/>
                <a:sym typeface="Arial"/>
              </a:rPr>
              <a:t> attempts to select an appropriate driver from the set of registered JDBC drive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US" sz="1100" u="none" cap="none" strike="noStrike">
                <a:solidFill>
                  <a:srgbClr val="000000"/>
                </a:solidFill>
                <a:latin typeface="Arial"/>
                <a:ea typeface="Arial"/>
                <a:cs typeface="Arial"/>
                <a:sym typeface="Arial"/>
              </a:rPr>
              <a:t>Attempts to locate a driver that understands the given URL. The </a:t>
            </a:r>
            <a:r>
              <a:rPr lang="en-US"/>
              <a:t>DriverManager</a:t>
            </a:r>
            <a:r>
              <a:rPr b="0" i="0" lang="en-US" sz="1100" u="none" cap="none" strike="noStrike">
                <a:solidFill>
                  <a:srgbClr val="000000"/>
                </a:solidFill>
                <a:latin typeface="Arial"/>
                <a:ea typeface="Arial"/>
                <a:cs typeface="Arial"/>
                <a:sym typeface="Arial"/>
              </a:rPr>
              <a:t> attempts to select an appropriate driver from the set of registered JDBC drive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US" sz="1100" u="none" cap="none" strike="noStrike">
                <a:solidFill>
                  <a:srgbClr val="000000"/>
                </a:solidFill>
                <a:latin typeface="Arial"/>
                <a:ea typeface="Arial"/>
                <a:cs typeface="Arial"/>
                <a:sym typeface="Arial"/>
              </a:rPr>
              <a:t>Attempts to locate a driver that understands the given URL. The </a:t>
            </a:r>
            <a:r>
              <a:rPr lang="en-US"/>
              <a:t>DriverManager</a:t>
            </a:r>
            <a:r>
              <a:rPr b="0" i="0" lang="en-US" sz="1100" u="none" cap="none" strike="noStrike">
                <a:solidFill>
                  <a:srgbClr val="000000"/>
                </a:solidFill>
                <a:latin typeface="Arial"/>
                <a:ea typeface="Arial"/>
                <a:cs typeface="Arial"/>
                <a:sym typeface="Arial"/>
              </a:rPr>
              <a:t> attempts to select an appropriate driver from the set of registered JDBC drive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t>Throws:</a:t>
            </a:r>
            <a:r>
              <a:rPr b="0" i="0" lang="en-US" sz="1100" u="sng" cap="none" strike="noStrike">
                <a:solidFill>
                  <a:srgbClr val="000000"/>
                </a:solidFill>
                <a:latin typeface="Arial"/>
                <a:ea typeface="Arial"/>
                <a:cs typeface="Arial"/>
                <a:sym typeface="Arial"/>
                <a:hlinkClick r:id="rId2"/>
              </a:rPr>
              <a:t>SQLException</a:t>
            </a:r>
            <a:r>
              <a:rPr lang="en-US"/>
              <a:t> - if a database access error occurs or the url is null</a:t>
            </a:r>
            <a:endParaRPr/>
          </a:p>
          <a:p>
            <a:pPr indent="0" lvl="0" marL="0" rtl="0" algn="l">
              <a:lnSpc>
                <a:spcPct val="100000"/>
              </a:lnSpc>
              <a:spcBef>
                <a:spcPts val="0"/>
              </a:spcBef>
              <a:spcAft>
                <a:spcPts val="0"/>
              </a:spcAft>
              <a:buSzPts val="1100"/>
              <a:buNone/>
            </a:pPr>
            <a:r>
              <a:rPr b="0" i="0" lang="en-US" sz="1100" u="sng" cap="none" strike="noStrike">
                <a:solidFill>
                  <a:srgbClr val="000000"/>
                </a:solidFill>
                <a:latin typeface="Arial"/>
                <a:ea typeface="Arial"/>
                <a:cs typeface="Arial"/>
                <a:sym typeface="Arial"/>
                <a:hlinkClick r:id="rId3"/>
              </a:rPr>
              <a:t>SQLTimeoutException</a:t>
            </a:r>
            <a:r>
              <a:rPr lang="en-US"/>
              <a:t> - when the driver has determined that the timeout value specified by the setLoginTimeout method has been exceeded and has at least tried to cancel the current database connection attempt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US" sz="1100" u="none" cap="none" strike="noStrike">
                <a:solidFill>
                  <a:srgbClr val="000000"/>
                </a:solidFill>
                <a:latin typeface="Arial"/>
                <a:ea typeface="Arial"/>
                <a:cs typeface="Arial"/>
                <a:sym typeface="Arial"/>
              </a:rPr>
              <a:t>Attempts to locate a driver that understands the given URL. The </a:t>
            </a:r>
            <a:r>
              <a:rPr lang="en-US"/>
              <a:t>DriverManager</a:t>
            </a:r>
            <a:r>
              <a:rPr b="0" i="0" lang="en-US" sz="1100" u="none" cap="none" strike="noStrike">
                <a:solidFill>
                  <a:srgbClr val="000000"/>
                </a:solidFill>
                <a:latin typeface="Arial"/>
                <a:ea typeface="Arial"/>
                <a:cs typeface="Arial"/>
                <a:sym typeface="Arial"/>
              </a:rPr>
              <a:t> attempts to select an appropriate driver from the set of registered JDBC drivers.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76" name="Shape 76"/>
        <p:cNvGrpSpPr/>
        <p:nvPr/>
      </p:nvGrpSpPr>
      <p:grpSpPr>
        <a:xfrm>
          <a:off x="0" y="0"/>
          <a:ext cx="0" cy="0"/>
          <a:chOff x="0" y="0"/>
          <a:chExt cx="0" cy="0"/>
        </a:xfrm>
      </p:grpSpPr>
      <p:sp>
        <p:nvSpPr>
          <p:cNvPr id="77" name="Google Shape;77;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8" name="Google Shape;78;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79" name="Google Shape;7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11"/>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81" name="Google Shape;81;p11"/>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82" name="Google Shape;82;p11"/>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83" name="Google Shape;83;p11"/>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4" name="Shape 84"/>
        <p:cNvGrpSpPr/>
        <p:nvPr/>
      </p:nvGrpSpPr>
      <p:grpSpPr>
        <a:xfrm>
          <a:off x="0" y="0"/>
          <a:ext cx="0" cy="0"/>
          <a:chOff x="0" y="0"/>
          <a:chExt cx="0" cy="0"/>
        </a:xfrm>
      </p:grpSpPr>
      <p:sp>
        <p:nvSpPr>
          <p:cNvPr id="85" name="Google Shape;8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6" name="Google Shape;86;p12"/>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87" name="Google Shape;87;p12"/>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88" name="Google Shape;88;p12"/>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89" name="Google Shape;89;p12"/>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4" name="Shape 9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5" name="Shape 95"/>
        <p:cNvGrpSpPr/>
        <p:nvPr/>
      </p:nvGrpSpPr>
      <p:grpSpPr>
        <a:xfrm>
          <a:off x="0" y="0"/>
          <a:ext cx="0" cy="0"/>
          <a:chOff x="0" y="0"/>
          <a:chExt cx="0" cy="0"/>
        </a:xfrm>
      </p:grpSpPr>
      <p:sp>
        <p:nvSpPr>
          <p:cNvPr id="96" name="Google Shape;9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7" name="Google Shape;9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8" name="Google Shape;9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99" name="Shape 99"/>
        <p:cNvGrpSpPr/>
        <p:nvPr/>
      </p:nvGrpSpPr>
      <p:grpSpPr>
        <a:xfrm>
          <a:off x="0" y="0"/>
          <a:ext cx="0" cy="0"/>
          <a:chOff x="0" y="0"/>
          <a:chExt cx="0" cy="0"/>
        </a:xfrm>
      </p:grpSpPr>
      <p:sp>
        <p:nvSpPr>
          <p:cNvPr id="100" name="Google Shape;100;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1" name="Google Shape;10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2" name="Shape 102"/>
        <p:cNvGrpSpPr/>
        <p:nvPr/>
      </p:nvGrpSpPr>
      <p:grpSpPr>
        <a:xfrm>
          <a:off x="0" y="0"/>
          <a:ext cx="0" cy="0"/>
          <a:chOff x="0" y="0"/>
          <a:chExt cx="0" cy="0"/>
        </a:xfrm>
      </p:grpSpPr>
      <p:sp>
        <p:nvSpPr>
          <p:cNvPr id="103" name="Google Shape;10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05" name="Shape 105"/>
        <p:cNvGrpSpPr/>
        <p:nvPr/>
      </p:nvGrpSpPr>
      <p:grpSpPr>
        <a:xfrm>
          <a:off x="0" y="0"/>
          <a:ext cx="0" cy="0"/>
          <a:chOff x="0" y="0"/>
          <a:chExt cx="0" cy="0"/>
        </a:xfrm>
      </p:grpSpPr>
      <p:sp>
        <p:nvSpPr>
          <p:cNvPr id="106" name="Google Shape;106;p1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7" name="Google Shape;10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1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1" name="Google Shape;111;p1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2" name="Google Shape;112;p1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13" name="Google Shape;11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4" name="Shape 114"/>
        <p:cNvGrpSpPr/>
        <p:nvPr/>
      </p:nvGrpSpPr>
      <p:grpSpPr>
        <a:xfrm>
          <a:off x="0" y="0"/>
          <a:ext cx="0" cy="0"/>
          <a:chOff x="0" y="0"/>
          <a:chExt cx="0" cy="0"/>
        </a:xfrm>
      </p:grpSpPr>
      <p:sp>
        <p:nvSpPr>
          <p:cNvPr id="115" name="Google Shape;115;p2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16" name="Google Shape;11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17" name="Shape 117"/>
        <p:cNvGrpSpPr/>
        <p:nvPr/>
      </p:nvGrpSpPr>
      <p:grpSpPr>
        <a:xfrm>
          <a:off x="0" y="0"/>
          <a:ext cx="0" cy="0"/>
          <a:chOff x="0" y="0"/>
          <a:chExt cx="0" cy="0"/>
        </a:xfrm>
      </p:grpSpPr>
      <p:sp>
        <p:nvSpPr>
          <p:cNvPr id="118" name="Google Shape;118;p2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19" name="Google Shape;119;p2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20" name="Google Shape;12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3"/>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7" name="Google Shape;17;p3"/>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8" name="Google Shape;18;p3"/>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9" name="Google Shape;19;p3"/>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1" name="Shape 121"/>
        <p:cNvGrpSpPr/>
        <p:nvPr/>
      </p:nvGrpSpPr>
      <p:grpSpPr>
        <a:xfrm>
          <a:off x="0" y="0"/>
          <a:ext cx="0" cy="0"/>
          <a:chOff x="0" y="0"/>
          <a:chExt cx="0" cy="0"/>
        </a:xfrm>
      </p:grpSpPr>
      <p:sp>
        <p:nvSpPr>
          <p:cNvPr id="122" name="Google Shape;12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9" name="Google Shape;12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0" name="Shape 130"/>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34" name="Google Shape;13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7" name="Google Shape;13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38" name="Shape 138"/>
        <p:cNvGrpSpPr/>
        <p:nvPr/>
      </p:nvGrpSpPr>
      <p:grpSpPr>
        <a:xfrm>
          <a:off x="0" y="0"/>
          <a:ext cx="0" cy="0"/>
          <a:chOff x="0" y="0"/>
          <a:chExt cx="0" cy="0"/>
        </a:xfrm>
      </p:grpSpPr>
      <p:sp>
        <p:nvSpPr>
          <p:cNvPr id="139" name="Google Shape;139;p2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40" name="Google Shape;14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41" name="Shape 141"/>
        <p:cNvGrpSpPr/>
        <p:nvPr/>
      </p:nvGrpSpPr>
      <p:grpSpPr>
        <a:xfrm>
          <a:off x="0" y="0"/>
          <a:ext cx="0" cy="0"/>
          <a:chOff x="0" y="0"/>
          <a:chExt cx="0" cy="0"/>
        </a:xfrm>
      </p:grpSpPr>
      <p:sp>
        <p:nvSpPr>
          <p:cNvPr id="142" name="Google Shape;142;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4" name="Google Shape;144;p2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5" name="Google Shape;145;p2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46" name="Google Shape;14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7" name="Shape 147"/>
        <p:cNvGrpSpPr/>
        <p:nvPr/>
      </p:nvGrpSpPr>
      <p:grpSpPr>
        <a:xfrm>
          <a:off x="0" y="0"/>
          <a:ext cx="0" cy="0"/>
          <a:chOff x="0" y="0"/>
          <a:chExt cx="0" cy="0"/>
        </a:xfrm>
      </p:grpSpPr>
      <p:sp>
        <p:nvSpPr>
          <p:cNvPr id="148" name="Google Shape;148;p3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49" name="Google Shape;14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50" name="Shape 150"/>
        <p:cNvGrpSpPr/>
        <p:nvPr/>
      </p:nvGrpSpPr>
      <p:grpSpPr>
        <a:xfrm>
          <a:off x="0" y="0"/>
          <a:ext cx="0" cy="0"/>
          <a:chOff x="0" y="0"/>
          <a:chExt cx="0" cy="0"/>
        </a:xfrm>
      </p:grpSpPr>
      <p:sp>
        <p:nvSpPr>
          <p:cNvPr id="151" name="Google Shape;151;p3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52" name="Google Shape;152;p3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53" name="Google Shape;15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4" name="Shape 154"/>
        <p:cNvGrpSpPr/>
        <p:nvPr/>
      </p:nvGrpSpPr>
      <p:grpSpPr>
        <a:xfrm>
          <a:off x="0" y="0"/>
          <a:ext cx="0" cy="0"/>
          <a:chOff x="0" y="0"/>
          <a:chExt cx="0" cy="0"/>
        </a:xfrm>
      </p:grpSpPr>
      <p:sp>
        <p:nvSpPr>
          <p:cNvPr id="155" name="Google Shape;15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4"/>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25" name="Google Shape;25;p4"/>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26" name="Google Shape;26;p4"/>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27" name="Google Shape;27;p4"/>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0" name="Shape 160"/>
        <p:cNvGrpSpPr/>
        <p:nvPr/>
      </p:nvGrpSpPr>
      <p:grpSpPr>
        <a:xfrm>
          <a:off x="0" y="0"/>
          <a:ext cx="0" cy="0"/>
          <a:chOff x="0" y="0"/>
          <a:chExt cx="0" cy="0"/>
        </a:xfrm>
      </p:grpSpPr>
      <p:sp>
        <p:nvSpPr>
          <p:cNvPr id="161" name="Google Shape;161;p3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62" name="Google Shape;162;p3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3" name="Google Shape;16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4" name="Shape 164"/>
        <p:cNvGrpSpPr/>
        <p:nvPr/>
      </p:nvGrpSpPr>
      <p:grpSpPr>
        <a:xfrm>
          <a:off x="0" y="0"/>
          <a:ext cx="0" cy="0"/>
          <a:chOff x="0" y="0"/>
          <a:chExt cx="0" cy="0"/>
        </a:xfrm>
      </p:grpSpPr>
      <p:sp>
        <p:nvSpPr>
          <p:cNvPr id="165" name="Google Shape;165;p3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6" name="Google Shape;16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7" name="Shape 167"/>
        <p:cNvGrpSpPr/>
        <p:nvPr/>
      </p:nvGrpSpPr>
      <p:grpSpPr>
        <a:xfrm>
          <a:off x="0" y="0"/>
          <a:ext cx="0" cy="0"/>
          <a:chOff x="0" y="0"/>
          <a:chExt cx="0" cy="0"/>
        </a:xfrm>
      </p:grpSpPr>
      <p:sp>
        <p:nvSpPr>
          <p:cNvPr id="168" name="Google Shape;168;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9" name="Google Shape;169;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0" name="Google Shape;17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1" name="Shape 171"/>
        <p:cNvGrpSpPr/>
        <p:nvPr/>
      </p:nvGrpSpPr>
      <p:grpSpPr>
        <a:xfrm>
          <a:off x="0" y="0"/>
          <a:ext cx="0" cy="0"/>
          <a:chOff x="0" y="0"/>
          <a:chExt cx="0" cy="0"/>
        </a:xfrm>
      </p:grpSpPr>
      <p:sp>
        <p:nvSpPr>
          <p:cNvPr id="172" name="Google Shape;172;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3" name="Google Shape;173;p3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74" name="Google Shape;174;p3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75" name="Google Shape;175;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76" name="Shape 176"/>
        <p:cNvGrpSpPr/>
        <p:nvPr/>
      </p:nvGrpSpPr>
      <p:grpSpPr>
        <a:xfrm>
          <a:off x="0" y="0"/>
          <a:ext cx="0" cy="0"/>
          <a:chOff x="0" y="0"/>
          <a:chExt cx="0" cy="0"/>
        </a:xfrm>
      </p:grpSpPr>
      <p:sp>
        <p:nvSpPr>
          <p:cNvPr id="177" name="Google Shape;177;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8" name="Google Shape;17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79" name="Shape 179"/>
        <p:cNvGrpSpPr/>
        <p:nvPr/>
      </p:nvGrpSpPr>
      <p:grpSpPr>
        <a:xfrm>
          <a:off x="0" y="0"/>
          <a:ext cx="0" cy="0"/>
          <a:chOff x="0" y="0"/>
          <a:chExt cx="0" cy="0"/>
        </a:xfrm>
      </p:grpSpPr>
      <p:sp>
        <p:nvSpPr>
          <p:cNvPr id="180" name="Google Shape;180;p3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1" name="Google Shape;181;p3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82" name="Google Shape;182;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83" name="Shape 183"/>
        <p:cNvGrpSpPr/>
        <p:nvPr/>
      </p:nvGrpSpPr>
      <p:grpSpPr>
        <a:xfrm>
          <a:off x="0" y="0"/>
          <a:ext cx="0" cy="0"/>
          <a:chOff x="0" y="0"/>
          <a:chExt cx="0" cy="0"/>
        </a:xfrm>
      </p:grpSpPr>
      <p:sp>
        <p:nvSpPr>
          <p:cNvPr id="184" name="Google Shape;184;p4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85" name="Google Shape;18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86" name="Shape 186"/>
        <p:cNvGrpSpPr/>
        <p:nvPr/>
      </p:nvGrpSpPr>
      <p:grpSpPr>
        <a:xfrm>
          <a:off x="0" y="0"/>
          <a:ext cx="0" cy="0"/>
          <a:chOff x="0" y="0"/>
          <a:chExt cx="0" cy="0"/>
        </a:xfrm>
      </p:grpSpPr>
      <p:sp>
        <p:nvSpPr>
          <p:cNvPr id="187" name="Google Shape;187;p4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89" name="Google Shape;189;p4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0" name="Google Shape;190;p4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1" name="Google Shape;19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92" name="Shape 192"/>
        <p:cNvGrpSpPr/>
        <p:nvPr/>
      </p:nvGrpSpPr>
      <p:grpSpPr>
        <a:xfrm>
          <a:off x="0" y="0"/>
          <a:ext cx="0" cy="0"/>
          <a:chOff x="0" y="0"/>
          <a:chExt cx="0" cy="0"/>
        </a:xfrm>
      </p:grpSpPr>
      <p:sp>
        <p:nvSpPr>
          <p:cNvPr id="193" name="Google Shape;193;p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94" name="Google Shape;19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95" name="Shape 195"/>
        <p:cNvGrpSpPr/>
        <p:nvPr/>
      </p:nvGrpSpPr>
      <p:grpSpPr>
        <a:xfrm>
          <a:off x="0" y="0"/>
          <a:ext cx="0" cy="0"/>
          <a:chOff x="0" y="0"/>
          <a:chExt cx="0" cy="0"/>
        </a:xfrm>
      </p:grpSpPr>
      <p:sp>
        <p:nvSpPr>
          <p:cNvPr id="196" name="Google Shape;196;p4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97" name="Google Shape;197;p4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98" name="Google Shape;19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5"/>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34" name="Google Shape;34;p5"/>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35" name="Google Shape;35;p5"/>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36" name="Google Shape;36;p5"/>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9" name="Shape 199"/>
        <p:cNvGrpSpPr/>
        <p:nvPr/>
      </p:nvGrpSpPr>
      <p:grpSpPr>
        <a:xfrm>
          <a:off x="0" y="0"/>
          <a:ext cx="0" cy="0"/>
          <a:chOff x="0" y="0"/>
          <a:chExt cx="0" cy="0"/>
        </a:xfrm>
      </p:grpSpPr>
      <p:sp>
        <p:nvSpPr>
          <p:cNvPr id="200" name="Google Shape;20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6"/>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41" name="Google Shape;41;p6"/>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42" name="Google Shape;42;p6"/>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43" name="Google Shape;43;p6"/>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4" name="Shape 44"/>
        <p:cNvGrpSpPr/>
        <p:nvPr/>
      </p:nvGrpSpPr>
      <p:grpSpPr>
        <a:xfrm>
          <a:off x="0" y="0"/>
          <a:ext cx="0" cy="0"/>
          <a:chOff x="0" y="0"/>
          <a:chExt cx="0" cy="0"/>
        </a:xfrm>
      </p:grpSpPr>
      <p:sp>
        <p:nvSpPr>
          <p:cNvPr id="45" name="Google Shape;45;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6" name="Google Shape;46;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7" name="Google Shape;4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7"/>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49" name="Google Shape;49;p7"/>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50" name="Google Shape;50;p7"/>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51" name="Google Shape;51;p7"/>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52" name="Shape 52"/>
        <p:cNvGrpSpPr/>
        <p:nvPr/>
      </p:nvGrpSpPr>
      <p:grpSpPr>
        <a:xfrm>
          <a:off x="0" y="0"/>
          <a:ext cx="0" cy="0"/>
          <a:chOff x="0" y="0"/>
          <a:chExt cx="0" cy="0"/>
        </a:xfrm>
      </p:grpSpPr>
      <p:sp>
        <p:nvSpPr>
          <p:cNvPr id="53" name="Google Shape;5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4" name="Google Shape;5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8"/>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56" name="Google Shape;56;p8"/>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57" name="Google Shape;57;p8"/>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58" name="Google Shape;58;p8"/>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2" name="Google Shape;62;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3" name="Google Shape;63;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4" name="Google Shape;6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9"/>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66" name="Google Shape;66;p9"/>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67" name="Google Shape;67;p9"/>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68" name="Google Shape;68;p9"/>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9" name="Shape 69"/>
        <p:cNvGrpSpPr/>
        <p:nvPr/>
      </p:nvGrpSpPr>
      <p:grpSpPr>
        <a:xfrm>
          <a:off x="0" y="0"/>
          <a:ext cx="0" cy="0"/>
          <a:chOff x="0" y="0"/>
          <a:chExt cx="0" cy="0"/>
        </a:xfrm>
      </p:grpSpPr>
      <p:sp>
        <p:nvSpPr>
          <p:cNvPr id="70" name="Google Shape;70;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71" name="Google Shape;7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10"/>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73" name="Google Shape;73;p10"/>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74" name="Google Shape;74;p10"/>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75" name="Google Shape;75;p10"/>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10" Type="http://schemas.openxmlformats.org/officeDocument/2006/relationships/theme" Target="../theme/theme5.xml"/><Relationship Id="rId9" Type="http://schemas.openxmlformats.org/officeDocument/2006/relationships/slideLayout" Target="../slideLayouts/slideLayout29.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2" Type="http://schemas.openxmlformats.org/officeDocument/2006/relationships/theme" Target="../theme/theme2.xml"/><Relationship Id="rId9" Type="http://schemas.openxmlformats.org/officeDocument/2006/relationships/slideLayout" Target="../slideLayouts/slideLayout38.xml"/><Relationship Id="rId5" Type="http://schemas.openxmlformats.org/officeDocument/2006/relationships/slideLayout" Target="../slideLayouts/slideLayout34.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0" name="Shape 90"/>
        <p:cNvGrpSpPr/>
        <p:nvPr/>
      </p:nvGrpSpPr>
      <p:grpSpPr>
        <a:xfrm>
          <a:off x="0" y="0"/>
          <a:ext cx="0" cy="0"/>
          <a:chOff x="0" y="0"/>
          <a:chExt cx="0" cy="0"/>
        </a:xfrm>
      </p:grpSpPr>
      <p:sp>
        <p:nvSpPr>
          <p:cNvPr id="91" name="Google Shape;9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2" name="Google Shape;9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3" name="Google Shape;9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25" name="Google Shape;125;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26" name="Google Shape;12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56" name="Shape 156"/>
        <p:cNvGrpSpPr/>
        <p:nvPr/>
      </p:nvGrpSpPr>
      <p:grpSpPr>
        <a:xfrm>
          <a:off x="0" y="0"/>
          <a:ext cx="0" cy="0"/>
          <a:chOff x="0" y="0"/>
          <a:chExt cx="0" cy="0"/>
        </a:xfrm>
      </p:grpSpPr>
      <p:sp>
        <p:nvSpPr>
          <p:cNvPr id="157" name="Google Shape;157;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8" name="Google Shape;158;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59" name="Google Shape;15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hyperlink" Target="https://docs.oracle.com/javase/7/docs/api/java/sql/SQLException.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hyperlink" Target="https://docs.oracle.com/javase/8/docs/api/java/lang/String.html" TargetMode="External"/><Relationship Id="rId5" Type="http://schemas.openxmlformats.org/officeDocument/2006/relationships/hyperlink" Target="https://docs.oracle.com/javase/8/docs/api/java/sql/SQLException.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jp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jpg"/><Relationship Id="rId5" Type="http://schemas.openxmlformats.org/officeDocument/2006/relationships/hyperlink" Target="https://docs.oracle.com/javase/8/docs/api/java/lang/String.html" TargetMode="External"/><Relationship Id="rId6" Type="http://schemas.openxmlformats.org/officeDocument/2006/relationships/hyperlink" Target="https://docs.oracle.com/javase/8/docs/api/java/sql/SQLException.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s://docs.oracle.com/javase/8/docs/api/java/lang/String.html" TargetMode="External"/><Relationship Id="rId5" Type="http://schemas.openxmlformats.org/officeDocument/2006/relationships/hyperlink" Target="https://docs.oracle.com/javase/8/docs/api/java/sql/SQLException.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hyperlink" Target="https://docs.oracle.com/javase/8/docs/api/java/sql/Driver.html" TargetMode="External"/><Relationship Id="rId5" Type="http://schemas.openxmlformats.org/officeDocument/2006/relationships/hyperlink" Target="https://docs.oracle.com/javase/8/docs/api/java/sql/SQLException.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45"/>
          <p:cNvPicPr preferRelativeResize="0"/>
          <p:nvPr/>
        </p:nvPicPr>
        <p:blipFill rotWithShape="1">
          <a:blip r:embed="rId3">
            <a:alphaModFix/>
          </a:blip>
          <a:srcRect b="0" l="0" r="0" t="0"/>
          <a:stretch/>
        </p:blipFill>
        <p:spPr>
          <a:xfrm>
            <a:off x="2808001" y="431429"/>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54"/>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85" name="Google Shape;285;p54"/>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286" name="Google Shape;286;p54"/>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54"/>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Roboto"/>
                <a:ea typeface="Roboto"/>
                <a:cs typeface="Roboto"/>
                <a:sym typeface="Roboto"/>
              </a:rPr>
              <a:t>Parameters</a:t>
            </a:r>
            <a:endParaRPr b="1" i="0" sz="1600" u="none" cap="none" strike="noStrike">
              <a:solidFill>
                <a:schemeClr val="lt1"/>
              </a:solidFill>
              <a:latin typeface="Roboto"/>
              <a:ea typeface="Roboto"/>
              <a:cs typeface="Roboto"/>
              <a:sym typeface="Roboto"/>
            </a:endParaRPr>
          </a:p>
        </p:txBody>
      </p:sp>
      <p:sp>
        <p:nvSpPr>
          <p:cNvPr id="288" name="Google Shape;288;p54"/>
          <p:cNvSpPr/>
          <p:nvPr/>
        </p:nvSpPr>
        <p:spPr>
          <a:xfrm>
            <a:off x="152400" y="785100"/>
            <a:ext cx="8249056" cy="2585323"/>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i="0" lang="en-US" sz="1800" u="none" cap="none" strike="noStrike">
                <a:solidFill>
                  <a:srgbClr val="000000"/>
                </a:solidFill>
                <a:latin typeface="Roboto"/>
                <a:ea typeface="Roboto"/>
                <a:cs typeface="Roboto"/>
                <a:sym typeface="Roboto"/>
              </a:rPr>
              <a:t>parameters:</a:t>
            </a:r>
            <a:endParaRPr/>
          </a:p>
          <a:p>
            <a:pPr indent="0" lvl="0" marL="0" marR="0" rtl="0" algn="just">
              <a:lnSpc>
                <a:spcPct val="150000"/>
              </a:lnSpc>
              <a:spcBef>
                <a:spcPts val="0"/>
              </a:spcBef>
              <a:spcAft>
                <a:spcPts val="0"/>
              </a:spcAft>
              <a:buNone/>
            </a:pPr>
            <a:r>
              <a:rPr b="0" i="0" lang="en-US" sz="1800" u="none" cap="none" strike="noStrike">
                <a:solidFill>
                  <a:srgbClr val="000000"/>
                </a:solidFill>
                <a:latin typeface="Roboto"/>
                <a:ea typeface="Roboto"/>
                <a:cs typeface="Roboto"/>
                <a:sym typeface="Roboto"/>
              </a:rPr>
              <a:t>driver - the JDBC Driver to remove</a:t>
            </a:r>
            <a:endParaRPr/>
          </a:p>
          <a:p>
            <a:pPr indent="0" lvl="0" marL="0" marR="0" rtl="0" algn="just">
              <a:lnSpc>
                <a:spcPct val="150000"/>
              </a:lnSpc>
              <a:spcBef>
                <a:spcPts val="0"/>
              </a:spcBef>
              <a:spcAft>
                <a:spcPts val="0"/>
              </a:spcAft>
              <a:buNone/>
            </a:pPr>
            <a:r>
              <a:rPr b="1" i="0" lang="en-US" sz="1800" u="none" cap="none" strike="noStrike">
                <a:solidFill>
                  <a:srgbClr val="000000"/>
                </a:solidFill>
                <a:latin typeface="Roboto"/>
                <a:ea typeface="Roboto"/>
                <a:cs typeface="Roboto"/>
                <a:sym typeface="Roboto"/>
              </a:rPr>
              <a:t>Throws:</a:t>
            </a:r>
            <a:endParaRPr/>
          </a:p>
          <a:p>
            <a:pPr indent="0" lvl="0" marL="0" marR="0" rtl="0" algn="just">
              <a:lnSpc>
                <a:spcPct val="150000"/>
              </a:lnSpc>
              <a:spcBef>
                <a:spcPts val="0"/>
              </a:spcBef>
              <a:spcAft>
                <a:spcPts val="0"/>
              </a:spcAft>
              <a:buNone/>
            </a:pPr>
            <a:r>
              <a:rPr b="0" i="0" lang="en-US" sz="1800" u="none" cap="none" strike="noStrike">
                <a:solidFill>
                  <a:srgbClr val="000000"/>
                </a:solidFill>
                <a:latin typeface="Roboto"/>
                <a:ea typeface="Roboto"/>
                <a:cs typeface="Roboto"/>
                <a:sym typeface="Roboto"/>
              </a:rPr>
              <a:t>SQLException - if a database access error occurs</a:t>
            </a:r>
            <a:endParaRPr/>
          </a:p>
          <a:p>
            <a:pPr indent="0" lvl="0" marL="0" marR="0" rtl="0" algn="just">
              <a:lnSpc>
                <a:spcPct val="150000"/>
              </a:lnSpc>
              <a:spcBef>
                <a:spcPts val="0"/>
              </a:spcBef>
              <a:spcAft>
                <a:spcPts val="0"/>
              </a:spcAft>
              <a:buNone/>
            </a:pPr>
            <a:r>
              <a:rPr b="0" i="0" lang="en-US" sz="1800" u="none" cap="none" strike="noStrike">
                <a:solidFill>
                  <a:srgbClr val="000000"/>
                </a:solidFill>
                <a:latin typeface="Roboto"/>
                <a:ea typeface="Roboto"/>
                <a:cs typeface="Roboto"/>
                <a:sym typeface="Roboto"/>
              </a:rPr>
              <a:t>SecurityException - if a security manager exists and its checkPermission method denies permission to deregister a driver.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55"/>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94" name="Google Shape;294;p55"/>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295" name="Google Shape;295;p55"/>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55"/>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Roboto"/>
                <a:ea typeface="Roboto"/>
                <a:cs typeface="Roboto"/>
                <a:sym typeface="Roboto"/>
              </a:rPr>
              <a:t>Connection interface</a:t>
            </a:r>
            <a:endParaRPr b="1" i="0" sz="1600" u="none" cap="none" strike="noStrike">
              <a:solidFill>
                <a:schemeClr val="lt1"/>
              </a:solidFill>
              <a:latin typeface="Roboto"/>
              <a:ea typeface="Roboto"/>
              <a:cs typeface="Roboto"/>
              <a:sym typeface="Roboto"/>
            </a:endParaRPr>
          </a:p>
        </p:txBody>
      </p:sp>
      <p:sp>
        <p:nvSpPr>
          <p:cNvPr id="297" name="Google Shape;297;p55"/>
          <p:cNvSpPr/>
          <p:nvPr/>
        </p:nvSpPr>
        <p:spPr>
          <a:xfrm>
            <a:off x="152400" y="982156"/>
            <a:ext cx="8433881" cy="2585323"/>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Roboto"/>
                <a:ea typeface="Roboto"/>
                <a:cs typeface="Roboto"/>
                <a:sym typeface="Roboto"/>
              </a:rPr>
              <a:t>A Connection is the session between java application and database. </a:t>
            </a:r>
            <a:endParaRPr b="0" i="0" sz="1800" u="none" cap="none" strike="noStrike">
              <a:solidFill>
                <a:srgbClr val="000000"/>
              </a:solidFill>
              <a:latin typeface="Roboto"/>
              <a:ea typeface="Roboto"/>
              <a:cs typeface="Roboto"/>
              <a:sym typeface="Roboto"/>
            </a:endParaRPr>
          </a:p>
          <a:p>
            <a:pPr indent="-342900" lvl="0" marL="34290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Roboto"/>
                <a:ea typeface="Roboto"/>
                <a:cs typeface="Roboto"/>
                <a:sym typeface="Roboto"/>
              </a:rPr>
              <a:t>The Connection interface is a factory of Statement, Prepared Statement, and Database Metadata i.e. object of Connection can be used to get the object of Statement and Database Metadata. </a:t>
            </a:r>
            <a:endParaRPr/>
          </a:p>
          <a:p>
            <a:pPr indent="-342900" lvl="0" marL="34290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Roboto"/>
                <a:ea typeface="Roboto"/>
                <a:cs typeface="Roboto"/>
                <a:sym typeface="Roboto"/>
              </a:rPr>
              <a:t>The Connection interface provide many methods for transaction management like commit(), rollback() 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6"/>
          <p:cNvSpPr txBox="1"/>
          <p:nvPr>
            <p:ph type="title"/>
          </p:nvPr>
        </p:nvSpPr>
        <p:spPr>
          <a:xfrm>
            <a:off x="0" y="1583161"/>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t>METHODS IN  CONNECTION INTERFACE</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57"/>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08" name="Google Shape;308;p57"/>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09" name="Google Shape;309;p57"/>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57"/>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Roboto"/>
                <a:ea typeface="Roboto"/>
                <a:cs typeface="Roboto"/>
                <a:sym typeface="Roboto"/>
              </a:rPr>
              <a:t>createStatement</a:t>
            </a:r>
            <a:endParaRPr b="1" i="0" sz="1600" u="none" cap="none" strike="noStrike">
              <a:solidFill>
                <a:schemeClr val="lt1"/>
              </a:solidFill>
              <a:latin typeface="Roboto"/>
              <a:ea typeface="Roboto"/>
              <a:cs typeface="Roboto"/>
              <a:sym typeface="Roboto"/>
            </a:endParaRPr>
          </a:p>
        </p:txBody>
      </p:sp>
      <p:sp>
        <p:nvSpPr>
          <p:cNvPr id="311" name="Google Shape;311;p57"/>
          <p:cNvSpPr/>
          <p:nvPr/>
        </p:nvSpPr>
        <p:spPr>
          <a:xfrm>
            <a:off x="152400" y="1638311"/>
            <a:ext cx="7542179" cy="2123658"/>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i="0" lang="en-US" sz="1800" u="none" cap="none" strike="noStrike">
                <a:solidFill>
                  <a:srgbClr val="000000"/>
                </a:solidFill>
                <a:latin typeface="Roboto"/>
                <a:ea typeface="Roboto"/>
                <a:cs typeface="Roboto"/>
                <a:sym typeface="Roboto"/>
              </a:rPr>
              <a:t>Returns:</a:t>
            </a:r>
            <a:endParaRPr/>
          </a:p>
          <a:p>
            <a:pPr indent="0" lvl="0" marL="0" marR="0" rtl="0" algn="just">
              <a:lnSpc>
                <a:spcPct val="150000"/>
              </a:lnSpc>
              <a:spcBef>
                <a:spcPts val="0"/>
              </a:spcBef>
              <a:spcAft>
                <a:spcPts val="0"/>
              </a:spcAft>
              <a:buNone/>
            </a:pPr>
            <a:r>
              <a:rPr b="0" i="0" lang="en-US" sz="1800" u="none" cap="none" strike="noStrike">
                <a:solidFill>
                  <a:srgbClr val="000000"/>
                </a:solidFill>
                <a:latin typeface="Roboto"/>
                <a:ea typeface="Roboto"/>
                <a:cs typeface="Roboto"/>
                <a:sym typeface="Roboto"/>
              </a:rPr>
              <a:t>a new default Statement object</a:t>
            </a:r>
            <a:endParaRPr/>
          </a:p>
          <a:p>
            <a:pPr indent="0" lvl="0" marL="0" marR="0" rtl="0" algn="just">
              <a:lnSpc>
                <a:spcPct val="150000"/>
              </a:lnSpc>
              <a:spcBef>
                <a:spcPts val="0"/>
              </a:spcBef>
              <a:spcAft>
                <a:spcPts val="0"/>
              </a:spcAft>
              <a:buNone/>
            </a:pPr>
            <a:r>
              <a:rPr b="1" i="0" lang="en-US" sz="1800" u="none" cap="none" strike="noStrike">
                <a:solidFill>
                  <a:srgbClr val="000000"/>
                </a:solidFill>
                <a:latin typeface="Roboto"/>
                <a:ea typeface="Roboto"/>
                <a:cs typeface="Roboto"/>
                <a:sym typeface="Roboto"/>
              </a:rPr>
              <a:t>Throws:</a:t>
            </a:r>
            <a:endParaRPr/>
          </a:p>
          <a:p>
            <a:pPr indent="0" lvl="0" marL="0" marR="0" rtl="0" algn="just">
              <a:lnSpc>
                <a:spcPct val="150000"/>
              </a:lnSpc>
              <a:spcBef>
                <a:spcPts val="0"/>
              </a:spcBef>
              <a:spcAft>
                <a:spcPts val="0"/>
              </a:spcAft>
              <a:buNone/>
            </a:pPr>
            <a:r>
              <a:rPr b="0" i="0" lang="en-US" sz="1800" u="none" cap="none" strike="noStrike">
                <a:solidFill>
                  <a:srgbClr val="000000"/>
                </a:solidFill>
                <a:latin typeface="Roboto"/>
                <a:ea typeface="Roboto"/>
                <a:cs typeface="Roboto"/>
                <a:sym typeface="Roboto"/>
              </a:rPr>
              <a:t>SQLException - if a database access error occurs or this method is called on a closed connection</a:t>
            </a:r>
            <a:endParaRPr/>
          </a:p>
        </p:txBody>
      </p:sp>
      <p:graphicFrame>
        <p:nvGraphicFramePr>
          <p:cNvPr id="312" name="Google Shape;312;p57"/>
          <p:cNvGraphicFramePr/>
          <p:nvPr/>
        </p:nvGraphicFramePr>
        <p:xfrm>
          <a:off x="278860" y="1181775"/>
          <a:ext cx="3000000" cy="3000000"/>
        </p:xfrm>
        <a:graphic>
          <a:graphicData uri="http://schemas.openxmlformats.org/drawingml/2006/table">
            <a:tbl>
              <a:tblPr bandRow="1" firstRow="1">
                <a:noFill/>
                <a:tableStyleId>{ADC206BE-3DD3-4B41-ADE6-C423AEECAFD2}</a:tableStyleId>
              </a:tblPr>
              <a:tblGrid>
                <a:gridCol w="3962400"/>
              </a:tblGrid>
              <a:tr h="370850">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public Statement createStatement()</a:t>
                      </a:r>
                      <a:endParaRPr b="0" sz="1400" u="none" cap="none" strike="noStrike">
                        <a:latin typeface="Consolas"/>
                        <a:ea typeface="Consolas"/>
                        <a:cs typeface="Consolas"/>
                        <a:sym typeface="Consolas"/>
                      </a:endParaRPr>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8"/>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18" name="Google Shape;318;p58"/>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19" name="Google Shape;319;p58"/>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58"/>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Roboto"/>
                <a:ea typeface="Roboto"/>
                <a:cs typeface="Roboto"/>
                <a:sym typeface="Roboto"/>
              </a:rPr>
              <a:t>setAutoCommit</a:t>
            </a:r>
            <a:endParaRPr b="1" i="0" sz="1600" u="none" cap="none" strike="noStrike">
              <a:solidFill>
                <a:schemeClr val="lt1"/>
              </a:solidFill>
              <a:latin typeface="Roboto"/>
              <a:ea typeface="Roboto"/>
              <a:cs typeface="Roboto"/>
              <a:sym typeface="Roboto"/>
            </a:endParaRPr>
          </a:p>
        </p:txBody>
      </p:sp>
      <p:graphicFrame>
        <p:nvGraphicFramePr>
          <p:cNvPr id="321" name="Google Shape;321;p58"/>
          <p:cNvGraphicFramePr/>
          <p:nvPr/>
        </p:nvGraphicFramePr>
        <p:xfrm>
          <a:off x="152400" y="785100"/>
          <a:ext cx="3000000" cy="3000000"/>
        </p:xfrm>
        <a:graphic>
          <a:graphicData uri="http://schemas.openxmlformats.org/drawingml/2006/table">
            <a:tbl>
              <a:tblPr bandRow="1" firstRow="1">
                <a:noFill/>
                <a:tableStyleId>{ADC206BE-3DD3-4B41-ADE6-C423AEECAFD2}</a:tableStyleId>
              </a:tblPr>
              <a:tblGrid>
                <a:gridCol w="6096000"/>
              </a:tblGrid>
              <a:tr h="370850">
                <a:tc>
                  <a:txBody>
                    <a:bodyPr/>
                    <a:lstStyle/>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void setAutoCommit(boolean autoCommit) throws </a:t>
                      </a:r>
                      <a:r>
                        <a:rPr b="0" i="0" lang="en-US" sz="1400" u="sng" cap="none" strike="noStrike">
                          <a:solidFill>
                            <a:schemeClr val="dk1"/>
                          </a:solidFill>
                          <a:latin typeface="Consolas"/>
                          <a:ea typeface="Consolas"/>
                          <a:cs typeface="Consolas"/>
                          <a:sym typeface="Consolas"/>
                          <a:hlinkClick r:id="rId4"/>
                        </a:rPr>
                        <a:t>SQLException</a:t>
                      </a:r>
                      <a:endParaRPr sz="1400" u="none" cap="none" strike="noStrike">
                        <a:latin typeface="Consolas"/>
                        <a:ea typeface="Consolas"/>
                        <a:cs typeface="Consolas"/>
                        <a:sym typeface="Consolas"/>
                      </a:endParaRPr>
                    </a:p>
                  </a:txBody>
                  <a:tcPr marT="45725" marB="45725" marR="91450" marL="91450"/>
                </a:tc>
              </a:tr>
            </a:tbl>
          </a:graphicData>
        </a:graphic>
      </p:graphicFrame>
      <p:sp>
        <p:nvSpPr>
          <p:cNvPr id="322" name="Google Shape;322;p58"/>
          <p:cNvSpPr/>
          <p:nvPr/>
        </p:nvSpPr>
        <p:spPr>
          <a:xfrm>
            <a:off x="252919" y="1663809"/>
            <a:ext cx="7996136" cy="2585323"/>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i="0" lang="en-US" sz="1800" u="none" cap="none" strike="noStrike">
                <a:solidFill>
                  <a:srgbClr val="000000"/>
                </a:solidFill>
                <a:latin typeface="Roboto"/>
                <a:ea typeface="Roboto"/>
                <a:cs typeface="Roboto"/>
                <a:sym typeface="Roboto"/>
              </a:rPr>
              <a:t>Parameters:</a:t>
            </a:r>
            <a:endParaRPr/>
          </a:p>
          <a:p>
            <a:pPr indent="0" lvl="0" marL="0" marR="0" rtl="0" algn="just">
              <a:lnSpc>
                <a:spcPct val="150000"/>
              </a:lnSpc>
              <a:spcBef>
                <a:spcPts val="0"/>
              </a:spcBef>
              <a:spcAft>
                <a:spcPts val="0"/>
              </a:spcAft>
              <a:buNone/>
            </a:pPr>
            <a:r>
              <a:rPr b="0" i="0" lang="en-US" sz="1800" u="none" cap="none" strike="noStrike">
                <a:solidFill>
                  <a:srgbClr val="000000"/>
                </a:solidFill>
                <a:latin typeface="Roboto"/>
                <a:ea typeface="Roboto"/>
                <a:cs typeface="Roboto"/>
                <a:sym typeface="Roboto"/>
              </a:rPr>
              <a:t>autoCommit - true to enable auto-commit mode; false to disable it</a:t>
            </a:r>
            <a:endParaRPr/>
          </a:p>
          <a:p>
            <a:pPr indent="0" lvl="0" marL="0" marR="0" rtl="0" algn="just">
              <a:lnSpc>
                <a:spcPct val="150000"/>
              </a:lnSpc>
              <a:spcBef>
                <a:spcPts val="0"/>
              </a:spcBef>
              <a:spcAft>
                <a:spcPts val="0"/>
              </a:spcAft>
              <a:buNone/>
            </a:pPr>
            <a:r>
              <a:rPr b="1" i="0" lang="en-US" sz="1800" u="none" cap="none" strike="noStrike">
                <a:solidFill>
                  <a:srgbClr val="000000"/>
                </a:solidFill>
                <a:latin typeface="Roboto"/>
                <a:ea typeface="Roboto"/>
                <a:cs typeface="Roboto"/>
                <a:sym typeface="Roboto"/>
              </a:rPr>
              <a:t>Throws:</a:t>
            </a:r>
            <a:endParaRPr/>
          </a:p>
          <a:p>
            <a:pPr indent="0" lvl="0" marL="0" marR="0" rtl="0" algn="just">
              <a:lnSpc>
                <a:spcPct val="150000"/>
              </a:lnSpc>
              <a:spcBef>
                <a:spcPts val="0"/>
              </a:spcBef>
              <a:spcAft>
                <a:spcPts val="0"/>
              </a:spcAft>
              <a:buNone/>
            </a:pPr>
            <a:r>
              <a:rPr b="0" i="0" lang="en-US" sz="1800" u="none" cap="none" strike="noStrike">
                <a:solidFill>
                  <a:srgbClr val="000000"/>
                </a:solidFill>
                <a:latin typeface="Roboto"/>
                <a:ea typeface="Roboto"/>
                <a:cs typeface="Roboto"/>
                <a:sym typeface="Roboto"/>
              </a:rPr>
              <a:t>SQLException - if a database access error occurs, setAutoCommit(true) is called while participating in a distributed transaction, or this method is called on a closed connection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59"/>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28" name="Google Shape;328;p59"/>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29" name="Google Shape;329;p59"/>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9"/>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Roboto"/>
                <a:ea typeface="Roboto"/>
                <a:cs typeface="Roboto"/>
                <a:sym typeface="Roboto"/>
              </a:rPr>
              <a:t>getDriver</a:t>
            </a:r>
            <a:endParaRPr b="1" i="0" sz="1600" u="none" cap="none" strike="noStrike">
              <a:solidFill>
                <a:schemeClr val="lt1"/>
              </a:solidFill>
              <a:latin typeface="Roboto"/>
              <a:ea typeface="Roboto"/>
              <a:cs typeface="Roboto"/>
              <a:sym typeface="Roboto"/>
            </a:endParaRPr>
          </a:p>
        </p:txBody>
      </p:sp>
      <p:graphicFrame>
        <p:nvGraphicFramePr>
          <p:cNvPr id="331" name="Google Shape;331;p59"/>
          <p:cNvGraphicFramePr/>
          <p:nvPr/>
        </p:nvGraphicFramePr>
        <p:xfrm>
          <a:off x="152400" y="785100"/>
          <a:ext cx="3000000" cy="3000000"/>
        </p:xfrm>
        <a:graphic>
          <a:graphicData uri="http://schemas.openxmlformats.org/drawingml/2006/table">
            <a:tbl>
              <a:tblPr bandRow="1" firstRow="1">
                <a:noFill/>
                <a:tableStyleId>{ADC206BE-3DD3-4B41-ADE6-C423AEECAFD2}</a:tableStyleId>
              </a:tblPr>
              <a:tblGrid>
                <a:gridCol w="6560400"/>
              </a:tblGrid>
              <a:tr h="370850">
                <a:tc>
                  <a:txBody>
                    <a:bodyPr/>
                    <a:lstStyle/>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public static </a:t>
                      </a:r>
                      <a:r>
                        <a:rPr b="0" i="0" lang="en-US" sz="1400" u="none" cap="none" strike="noStrike">
                          <a:solidFill>
                            <a:schemeClr val="dk1"/>
                          </a:solidFill>
                          <a:latin typeface="Consolas"/>
                          <a:ea typeface="Consolas"/>
                          <a:cs typeface="Consolas"/>
                          <a:sym typeface="Consolas"/>
                        </a:rPr>
                        <a:t>Driver</a:t>
                      </a:r>
                      <a:r>
                        <a:rPr lang="en-US" sz="1400" u="none" cap="none" strike="noStrike">
                          <a:latin typeface="Consolas"/>
                          <a:ea typeface="Consolas"/>
                          <a:cs typeface="Consolas"/>
                          <a:sym typeface="Consolas"/>
                        </a:rPr>
                        <a:t> getDriver(</a:t>
                      </a:r>
                      <a:r>
                        <a:rPr b="0" i="0" lang="en-US" sz="1400" u="sng" cap="none" strike="noStrike">
                          <a:solidFill>
                            <a:schemeClr val="dk1"/>
                          </a:solidFill>
                          <a:latin typeface="Consolas"/>
                          <a:ea typeface="Consolas"/>
                          <a:cs typeface="Consolas"/>
                          <a:sym typeface="Consolas"/>
                          <a:hlinkClick r:id="rId4"/>
                        </a:rPr>
                        <a:t>String</a:t>
                      </a:r>
                      <a:r>
                        <a:rPr lang="en-US" sz="1400" u="none" cap="none" strike="noStrike">
                          <a:latin typeface="Consolas"/>
                          <a:ea typeface="Consolas"/>
                          <a:cs typeface="Consolas"/>
                          <a:sym typeface="Consolas"/>
                        </a:rPr>
                        <a:t> url) throws </a:t>
                      </a:r>
                      <a:r>
                        <a:rPr b="0" i="0" lang="en-US" sz="1400" u="sng" cap="none" strike="noStrike">
                          <a:solidFill>
                            <a:schemeClr val="dk1"/>
                          </a:solidFill>
                          <a:latin typeface="Consolas"/>
                          <a:ea typeface="Consolas"/>
                          <a:cs typeface="Consolas"/>
                          <a:sym typeface="Consolas"/>
                          <a:hlinkClick r:id="rId5"/>
                        </a:rPr>
                        <a:t>SQLException</a:t>
                      </a:r>
                      <a:endParaRPr sz="1400" u="none" cap="none" strike="noStrike">
                        <a:latin typeface="Consolas"/>
                        <a:ea typeface="Consolas"/>
                        <a:cs typeface="Consolas"/>
                        <a:sym typeface="Consolas"/>
                      </a:endParaRPr>
                    </a:p>
                  </a:txBody>
                  <a:tcPr marT="45725" marB="45725" marR="91450" marL="91450"/>
                </a:tc>
              </a:tr>
            </a:tbl>
          </a:graphicData>
        </a:graphic>
      </p:graphicFrame>
      <p:sp>
        <p:nvSpPr>
          <p:cNvPr id="332" name="Google Shape;332;p59"/>
          <p:cNvSpPr/>
          <p:nvPr/>
        </p:nvSpPr>
        <p:spPr>
          <a:xfrm>
            <a:off x="152400" y="1441286"/>
            <a:ext cx="8145294" cy="2585323"/>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i="0" lang="en-US" sz="1800" u="none" cap="none" strike="noStrike">
                <a:solidFill>
                  <a:srgbClr val="000000"/>
                </a:solidFill>
                <a:latin typeface="Roboto"/>
                <a:ea typeface="Roboto"/>
                <a:cs typeface="Roboto"/>
                <a:sym typeface="Roboto"/>
              </a:rPr>
              <a:t>Parameters:</a:t>
            </a:r>
            <a:endParaRPr/>
          </a:p>
          <a:p>
            <a:pPr indent="0" lvl="0" marL="0" marR="0" rtl="0" algn="just">
              <a:lnSpc>
                <a:spcPct val="150000"/>
              </a:lnSpc>
              <a:spcBef>
                <a:spcPts val="0"/>
              </a:spcBef>
              <a:spcAft>
                <a:spcPts val="0"/>
              </a:spcAft>
              <a:buNone/>
            </a:pPr>
            <a:r>
              <a:rPr b="0" i="0" lang="en-US" sz="1800" u="none" cap="none" strike="noStrike">
                <a:solidFill>
                  <a:srgbClr val="000000"/>
                </a:solidFill>
                <a:latin typeface="Roboto"/>
                <a:ea typeface="Roboto"/>
                <a:cs typeface="Roboto"/>
                <a:sym typeface="Roboto"/>
              </a:rPr>
              <a:t>url - a database URL of the form jdbc:subprotocol:subname</a:t>
            </a:r>
            <a:endParaRPr b="0" i="0" sz="1800" u="none" cap="none" strike="noStrike">
              <a:solidFill>
                <a:srgbClr val="000000"/>
              </a:solidFill>
              <a:latin typeface="Roboto"/>
              <a:ea typeface="Roboto"/>
              <a:cs typeface="Roboto"/>
              <a:sym typeface="Roboto"/>
            </a:endParaRPr>
          </a:p>
          <a:p>
            <a:pPr indent="0" lvl="0" marL="0" marR="0" rtl="0" algn="just">
              <a:lnSpc>
                <a:spcPct val="150000"/>
              </a:lnSpc>
              <a:spcBef>
                <a:spcPts val="0"/>
              </a:spcBef>
              <a:spcAft>
                <a:spcPts val="0"/>
              </a:spcAft>
              <a:buNone/>
            </a:pPr>
            <a:r>
              <a:rPr b="1" i="0" lang="en-US" sz="1800" u="none" cap="none" strike="noStrike">
                <a:solidFill>
                  <a:srgbClr val="000000"/>
                </a:solidFill>
                <a:latin typeface="Roboto"/>
                <a:ea typeface="Roboto"/>
                <a:cs typeface="Roboto"/>
                <a:sym typeface="Roboto"/>
              </a:rPr>
              <a:t>Returns:</a:t>
            </a:r>
            <a:endParaRPr/>
          </a:p>
          <a:p>
            <a:pPr indent="0" lvl="0" marL="0" marR="0" rtl="0" algn="just">
              <a:lnSpc>
                <a:spcPct val="150000"/>
              </a:lnSpc>
              <a:spcBef>
                <a:spcPts val="0"/>
              </a:spcBef>
              <a:spcAft>
                <a:spcPts val="0"/>
              </a:spcAft>
              <a:buNone/>
            </a:pPr>
            <a:r>
              <a:rPr b="0" i="0" lang="en-US" sz="1800" u="none" cap="none" strike="noStrike">
                <a:solidFill>
                  <a:srgbClr val="000000"/>
                </a:solidFill>
                <a:latin typeface="Roboto"/>
                <a:ea typeface="Roboto"/>
                <a:cs typeface="Roboto"/>
                <a:sym typeface="Roboto"/>
              </a:rPr>
              <a:t>a Driver object representing a driver that can connect to the given URL</a:t>
            </a:r>
            <a:endParaRPr/>
          </a:p>
          <a:p>
            <a:pPr indent="0" lvl="0" marL="0" marR="0" rtl="0" algn="just">
              <a:lnSpc>
                <a:spcPct val="150000"/>
              </a:lnSpc>
              <a:spcBef>
                <a:spcPts val="0"/>
              </a:spcBef>
              <a:spcAft>
                <a:spcPts val="0"/>
              </a:spcAft>
              <a:buNone/>
            </a:pPr>
            <a:r>
              <a:rPr b="1" i="0" lang="en-US" sz="1800" u="none" cap="none" strike="noStrike">
                <a:solidFill>
                  <a:srgbClr val="000000"/>
                </a:solidFill>
                <a:latin typeface="Roboto"/>
                <a:ea typeface="Roboto"/>
                <a:cs typeface="Roboto"/>
                <a:sym typeface="Roboto"/>
              </a:rPr>
              <a:t>Throws:</a:t>
            </a:r>
            <a:endParaRPr/>
          </a:p>
          <a:p>
            <a:pPr indent="0" lvl="0" marL="0" marR="0" rtl="0" algn="just">
              <a:lnSpc>
                <a:spcPct val="150000"/>
              </a:lnSpc>
              <a:spcBef>
                <a:spcPts val="0"/>
              </a:spcBef>
              <a:spcAft>
                <a:spcPts val="0"/>
              </a:spcAft>
              <a:buNone/>
            </a:pPr>
            <a:r>
              <a:rPr b="0" i="0" lang="en-US" sz="1800" u="none" cap="none" strike="noStrike">
                <a:solidFill>
                  <a:srgbClr val="000000"/>
                </a:solidFill>
                <a:latin typeface="Roboto"/>
                <a:ea typeface="Roboto"/>
                <a:cs typeface="Roboto"/>
                <a:sym typeface="Roboto"/>
              </a:rPr>
              <a:t>SQLException - if a database access error occur</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60"/>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38" name="Google Shape;338;p60"/>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39" name="Google Shape;339;p60"/>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60"/>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Roboto"/>
                <a:ea typeface="Roboto"/>
                <a:cs typeface="Roboto"/>
                <a:sym typeface="Roboto"/>
              </a:rPr>
              <a:t>RESULT SET</a:t>
            </a:r>
            <a:endParaRPr b="1" i="0" sz="1600" u="none" cap="none" strike="noStrike">
              <a:solidFill>
                <a:schemeClr val="lt1"/>
              </a:solidFill>
              <a:latin typeface="Roboto"/>
              <a:ea typeface="Roboto"/>
              <a:cs typeface="Roboto"/>
              <a:sym typeface="Roboto"/>
            </a:endParaRPr>
          </a:p>
        </p:txBody>
      </p:sp>
      <p:sp>
        <p:nvSpPr>
          <p:cNvPr id="341" name="Google Shape;341;p60"/>
          <p:cNvSpPr/>
          <p:nvPr/>
        </p:nvSpPr>
        <p:spPr>
          <a:xfrm>
            <a:off x="278969" y="945398"/>
            <a:ext cx="8417559" cy="3000821"/>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rgbClr val="000000"/>
              </a:buClr>
              <a:buSzPts val="2700"/>
              <a:buFont typeface="Arial"/>
              <a:buChar char="•"/>
            </a:pPr>
            <a:r>
              <a:rPr b="0" i="0" lang="en-US" sz="1800" u="none" cap="none" strike="noStrike">
                <a:solidFill>
                  <a:srgbClr val="000000"/>
                </a:solidFill>
                <a:latin typeface="Roboto"/>
                <a:ea typeface="Roboto"/>
                <a:cs typeface="Roboto"/>
                <a:sym typeface="Roboto"/>
              </a:rPr>
              <a:t>A table of data representing a database result set, which is usually generated by executing a statement that queries the database.</a:t>
            </a:r>
            <a:endParaRPr/>
          </a:p>
          <a:p>
            <a:pPr indent="-285750" lvl="0" marL="285750" marR="0" rtl="0" algn="just">
              <a:lnSpc>
                <a:spcPct val="150000"/>
              </a:lnSpc>
              <a:spcBef>
                <a:spcPts val="0"/>
              </a:spcBef>
              <a:spcAft>
                <a:spcPts val="0"/>
              </a:spcAft>
              <a:buClr>
                <a:srgbClr val="000000"/>
              </a:buClr>
              <a:buSzPts val="2700"/>
              <a:buFont typeface="Arial"/>
              <a:buChar char="•"/>
            </a:pPr>
            <a:r>
              <a:rPr b="0" i="0" lang="en-US" sz="1800" u="none" cap="none" strike="noStrike">
                <a:solidFill>
                  <a:srgbClr val="000000"/>
                </a:solidFill>
                <a:latin typeface="Roboto"/>
                <a:ea typeface="Roboto"/>
                <a:cs typeface="Roboto"/>
                <a:sym typeface="Roboto"/>
              </a:rPr>
              <a:t>A ResultSet object maintains a cursor pointing to its current row of data. Initially the cursor is positioned before the first row.</a:t>
            </a:r>
            <a:endParaRPr/>
          </a:p>
          <a:p>
            <a:pPr indent="-285750" lvl="0" marL="285750" marR="0" rtl="0" algn="just">
              <a:lnSpc>
                <a:spcPct val="150000"/>
              </a:lnSpc>
              <a:spcBef>
                <a:spcPts val="0"/>
              </a:spcBef>
              <a:spcAft>
                <a:spcPts val="0"/>
              </a:spcAft>
              <a:buClr>
                <a:srgbClr val="000000"/>
              </a:buClr>
              <a:buSzPts val="2700"/>
              <a:buFont typeface="Arial"/>
              <a:buChar char="•"/>
            </a:pPr>
            <a:r>
              <a:rPr b="0" i="0" lang="en-US" sz="1800" u="none" cap="none" strike="noStrike">
                <a:solidFill>
                  <a:srgbClr val="000000"/>
                </a:solidFill>
                <a:latin typeface="Roboto"/>
                <a:ea typeface="Roboto"/>
                <a:cs typeface="Roboto"/>
                <a:sym typeface="Roboto"/>
              </a:rPr>
              <a:t>The next method moves the cursor to the next row, and because it returns false when there are no more rows in the ResultSet object, it can be used in a while loop to iterate through the result set.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61"/>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47" name="Google Shape;347;p61"/>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48" name="Google Shape;348;p61"/>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61"/>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i="0" sz="1600" u="none" cap="none" strike="noStrike">
              <a:solidFill>
                <a:schemeClr val="lt1"/>
              </a:solidFill>
              <a:latin typeface="Roboto"/>
              <a:ea typeface="Roboto"/>
              <a:cs typeface="Roboto"/>
              <a:sym typeface="Roboto"/>
            </a:endParaRPr>
          </a:p>
        </p:txBody>
      </p:sp>
      <p:sp>
        <p:nvSpPr>
          <p:cNvPr id="350" name="Google Shape;350;p61"/>
          <p:cNvSpPr/>
          <p:nvPr/>
        </p:nvSpPr>
        <p:spPr>
          <a:xfrm>
            <a:off x="152399" y="785100"/>
            <a:ext cx="8573311" cy="3000821"/>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0" i="0" lang="en-US" sz="1800" u="none" cap="none" strike="noStrike">
                <a:solidFill>
                  <a:srgbClr val="000000"/>
                </a:solidFill>
                <a:latin typeface="Roboto"/>
                <a:ea typeface="Roboto"/>
                <a:cs typeface="Roboto"/>
                <a:sym typeface="Roboto"/>
              </a:rPr>
              <a:t>The object of ResultSet maintains a cursor pointing to a row of a table. Initially, cursor points to before the first row.</a:t>
            </a:r>
            <a:endParaRPr/>
          </a:p>
          <a:p>
            <a:pPr indent="0" lvl="0" marL="0" marR="0" rtl="0" algn="just">
              <a:lnSpc>
                <a:spcPct val="15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None/>
            </a:pPr>
            <a:r>
              <a:rPr b="0" i="0" lang="en-US" sz="1800" u="none" cap="none" strike="noStrike">
                <a:solidFill>
                  <a:srgbClr val="000000"/>
                </a:solidFill>
                <a:latin typeface="Arial"/>
                <a:ea typeface="Arial"/>
                <a:cs typeface="Arial"/>
                <a:sym typeface="Arial"/>
              </a:rPr>
              <a:t>But we can make this object to move forward and backward direction by passing either TYPE_SCROLL_INSENSITIVE or TYPE_SCROLL_SENSITIVE in createStatement(int,int) method as well as we can make this object as updatable by:</a:t>
            </a:r>
            <a:endParaRPr b="0" i="0" sz="1400" u="none" cap="none" strike="noStrike">
              <a:solidFill>
                <a:srgbClr val="000000"/>
              </a:solidFill>
              <a:latin typeface="Consolas"/>
              <a:ea typeface="Consolas"/>
              <a:cs typeface="Consolas"/>
              <a:sym typeface="Consolas"/>
            </a:endParaRPr>
          </a:p>
        </p:txBody>
      </p:sp>
      <p:graphicFrame>
        <p:nvGraphicFramePr>
          <p:cNvPr id="351" name="Google Shape;351;p61"/>
          <p:cNvGraphicFramePr/>
          <p:nvPr/>
        </p:nvGraphicFramePr>
        <p:xfrm>
          <a:off x="911157" y="3415081"/>
          <a:ext cx="3000000" cy="3000000"/>
        </p:xfrm>
        <a:graphic>
          <a:graphicData uri="http://schemas.openxmlformats.org/drawingml/2006/table">
            <a:tbl>
              <a:tblPr bandRow="1" firstRow="1">
                <a:noFill/>
                <a:tableStyleId>{ADC206BE-3DD3-4B41-ADE6-C423AEECAFD2}</a:tableStyleId>
              </a:tblPr>
              <a:tblGrid>
                <a:gridCol w="7931275"/>
              </a:tblGrid>
              <a:tr h="370850">
                <a:tc>
                  <a:txBody>
                    <a:bodyPr/>
                    <a:lstStyle/>
                    <a:p>
                      <a:pPr indent="0" lvl="0" marL="0" marR="0" rtl="0" algn="just">
                        <a:lnSpc>
                          <a:spcPct val="150000"/>
                        </a:lnSpc>
                        <a:spcBef>
                          <a:spcPts val="0"/>
                        </a:spcBef>
                        <a:spcAft>
                          <a:spcPts val="0"/>
                        </a:spcAft>
                        <a:buNone/>
                      </a:pPr>
                      <a:r>
                        <a:rPr lang="en-US" sz="1400" u="none" cap="none" strike="noStrike">
                          <a:latin typeface="Consolas"/>
                          <a:ea typeface="Consolas"/>
                          <a:cs typeface="Consolas"/>
                          <a:sym typeface="Consolas"/>
                        </a:rPr>
                        <a:t>Statement stmt = con.createStatement(ResultSet.TYPE_SCROLL_INSENSITIVE,  </a:t>
                      </a:r>
                      <a:endParaRPr/>
                    </a:p>
                    <a:p>
                      <a:pPr indent="0" lvl="0" marL="0" marR="0" rtl="0" algn="just">
                        <a:lnSpc>
                          <a:spcPct val="150000"/>
                        </a:lnSpc>
                        <a:spcBef>
                          <a:spcPts val="0"/>
                        </a:spcBef>
                        <a:spcAft>
                          <a:spcPts val="0"/>
                        </a:spcAft>
                        <a:buNone/>
                      </a:pPr>
                      <a:r>
                        <a:rPr lang="en-US" sz="1400" u="none" cap="none" strike="noStrike">
                          <a:latin typeface="Consolas"/>
                          <a:ea typeface="Consolas"/>
                          <a:cs typeface="Consolas"/>
                          <a:sym typeface="Consolas"/>
                        </a:rPr>
                        <a:t>                     ResultSet.CONCUR_UPDATABLE);</a:t>
                      </a:r>
                      <a:endParaRPr sz="1400" u="none" cap="none" strike="noStrike">
                        <a:latin typeface="Consolas"/>
                        <a:ea typeface="Consolas"/>
                        <a:cs typeface="Consolas"/>
                        <a:sym typeface="Consolas"/>
                      </a:endParaRPr>
                    </a:p>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62"/>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57" name="Google Shape;357;p62"/>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58" name="Google Shape;358;p62"/>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62"/>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Roboto"/>
                <a:ea typeface="Roboto"/>
                <a:cs typeface="Roboto"/>
                <a:sym typeface="Roboto"/>
              </a:rPr>
              <a:t>METHODS IN RESULT SET:</a:t>
            </a:r>
            <a:endParaRPr b="1" i="0" sz="1600" u="none" cap="none" strike="noStrike">
              <a:solidFill>
                <a:schemeClr val="lt1"/>
              </a:solidFill>
              <a:latin typeface="Roboto"/>
              <a:ea typeface="Roboto"/>
              <a:cs typeface="Roboto"/>
              <a:sym typeface="Roboto"/>
            </a:endParaRPr>
          </a:p>
        </p:txBody>
      </p:sp>
      <p:graphicFrame>
        <p:nvGraphicFramePr>
          <p:cNvPr id="360" name="Google Shape;360;p62"/>
          <p:cNvGraphicFramePr/>
          <p:nvPr/>
        </p:nvGraphicFramePr>
        <p:xfrm>
          <a:off x="152398" y="948312"/>
          <a:ext cx="3000000" cy="3000000"/>
        </p:xfrm>
        <a:graphic>
          <a:graphicData uri="http://schemas.openxmlformats.org/drawingml/2006/table">
            <a:tbl>
              <a:tblPr bandRow="1" firstRow="1">
                <a:noFill/>
                <a:tableStyleId>{ADC206BE-3DD3-4B41-ADE6-C423AEECAFD2}</a:tableStyleId>
              </a:tblPr>
              <a:tblGrid>
                <a:gridCol w="3795400"/>
                <a:gridCol w="3795400"/>
              </a:tblGrid>
              <a:tr h="370850">
                <a:tc>
                  <a:txBody>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 public boolean next()</a:t>
                      </a:r>
                      <a:endParaRPr/>
                    </a:p>
                  </a:txBody>
                  <a:tcPr marT="45725" marB="45725" marR="91450" marL="91450"/>
                </a:tc>
                <a:tc>
                  <a:txBody>
                    <a:bodyPr/>
                    <a:lstStyle/>
                    <a:p>
                      <a:pPr indent="0" lvl="0" marL="0" marR="0" rtl="0" algn="l">
                        <a:lnSpc>
                          <a:spcPct val="100000"/>
                        </a:lnSpc>
                        <a:spcBef>
                          <a:spcPts val="0"/>
                        </a:spcBef>
                        <a:spcAft>
                          <a:spcPts val="0"/>
                        </a:spcAft>
                        <a:buNone/>
                      </a:pPr>
                      <a:br>
                        <a:rPr lang="en-US" sz="1400" u="none" cap="none" strike="noStrike">
                          <a:solidFill>
                            <a:srgbClr val="000000"/>
                          </a:solidFill>
                          <a:latin typeface="Roboto"/>
                          <a:ea typeface="Roboto"/>
                          <a:cs typeface="Roboto"/>
                          <a:sym typeface="Roboto"/>
                        </a:rPr>
                      </a:br>
                      <a:r>
                        <a:rPr lang="en-US" sz="1400" u="none" cap="none" strike="noStrike">
                          <a:solidFill>
                            <a:srgbClr val="000000"/>
                          </a:solidFill>
                          <a:latin typeface="Roboto"/>
                          <a:ea typeface="Roboto"/>
                          <a:cs typeface="Roboto"/>
                          <a:sym typeface="Roboto"/>
                        </a:rPr>
                        <a:t>is used to move the cursor to the one row next from the current position</a:t>
                      </a:r>
                      <a:endParaRPr/>
                    </a:p>
                  </a:txBody>
                  <a:tcPr marT="76200" marB="76200" marR="76200" marL="76200"/>
                </a:tc>
              </a:tr>
              <a:tr h="370850">
                <a:tc>
                  <a:txBody>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public boolean previous():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Roboto"/>
                          <a:ea typeface="Roboto"/>
                          <a:cs typeface="Roboto"/>
                          <a:sym typeface="Roboto"/>
                        </a:rPr>
                        <a:t>is used to move the cursor to the one row previous from the current position.</a:t>
                      </a:r>
                      <a:endParaRPr sz="1400" u="none" cap="none" strike="noStrike">
                        <a:latin typeface="Roboto"/>
                        <a:ea typeface="Roboto"/>
                        <a:cs typeface="Roboto"/>
                        <a:sym typeface="Roboto"/>
                      </a:endParaRPr>
                    </a:p>
                  </a:txBody>
                  <a:tcPr marT="45725" marB="45725" marR="91450" marL="91450"/>
                </a:tc>
              </a:tr>
              <a:tr h="370850">
                <a:tc>
                  <a:txBody>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public boolean first():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Roboto"/>
                          <a:ea typeface="Roboto"/>
                          <a:cs typeface="Roboto"/>
                          <a:sym typeface="Roboto"/>
                        </a:rPr>
                        <a:t>is used to move the cursor to the first row in result set object.</a:t>
                      </a:r>
                      <a:endParaRPr sz="1400" u="none" cap="none" strike="noStrike">
                        <a:latin typeface="Roboto"/>
                        <a:ea typeface="Roboto"/>
                        <a:cs typeface="Roboto"/>
                        <a:sym typeface="Roboto"/>
                      </a:endParaRPr>
                    </a:p>
                  </a:txBody>
                  <a:tcPr marT="45725" marB="45725" marR="91450" marL="91450"/>
                </a:tc>
              </a:tr>
              <a:tr h="370850">
                <a:tc>
                  <a:txBody>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public boolean last():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Roboto"/>
                          <a:ea typeface="Roboto"/>
                          <a:cs typeface="Roboto"/>
                          <a:sym typeface="Roboto"/>
                        </a:rPr>
                        <a:t>is used to move the cursor to the last row in result set object.</a:t>
                      </a:r>
                      <a:endParaRPr sz="1400" u="none" cap="none" strike="noStrike">
                        <a:latin typeface="Roboto"/>
                        <a:ea typeface="Roboto"/>
                        <a:cs typeface="Roboto"/>
                        <a:sym typeface="Roboto"/>
                      </a:endParaRPr>
                    </a:p>
                  </a:txBody>
                  <a:tcPr marT="45725" marB="45725" marR="91450" marL="91450"/>
                </a:tc>
              </a:tr>
              <a:tr h="370850">
                <a:tc>
                  <a:txBody>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public int getInt(int columnIndex):</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Roboto"/>
                          <a:ea typeface="Roboto"/>
                          <a:cs typeface="Roboto"/>
                          <a:sym typeface="Roboto"/>
                        </a:rPr>
                        <a:t>is used to return the data of specified column index of the current row as int.</a:t>
                      </a:r>
                      <a:endParaRPr sz="1400" u="none" cap="none" strike="noStrike">
                        <a:latin typeface="Roboto"/>
                        <a:ea typeface="Roboto"/>
                        <a:cs typeface="Roboto"/>
                        <a:sym typeface="Roboto"/>
                      </a:endParaRPr>
                    </a:p>
                  </a:txBody>
                  <a:tcPr marT="45725" marB="45725" marR="91450" marL="9145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63"/>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66" name="Google Shape;366;p63"/>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67" name="Google Shape;367;p63"/>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63"/>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Roboto"/>
                <a:ea typeface="Roboto"/>
                <a:cs typeface="Roboto"/>
                <a:sym typeface="Roboto"/>
              </a:rPr>
              <a:t>EXAMPLE:</a:t>
            </a:r>
            <a:endParaRPr b="1" i="0" sz="1600" u="none" cap="none" strike="noStrike">
              <a:solidFill>
                <a:schemeClr val="lt1"/>
              </a:solidFill>
              <a:latin typeface="Roboto"/>
              <a:ea typeface="Roboto"/>
              <a:cs typeface="Roboto"/>
              <a:sym typeface="Roboto"/>
            </a:endParaRPr>
          </a:p>
        </p:txBody>
      </p:sp>
      <p:graphicFrame>
        <p:nvGraphicFramePr>
          <p:cNvPr id="369" name="Google Shape;369;p63"/>
          <p:cNvGraphicFramePr/>
          <p:nvPr/>
        </p:nvGraphicFramePr>
        <p:xfrm>
          <a:off x="74579" y="785100"/>
          <a:ext cx="3000000" cy="3000000"/>
        </p:xfrm>
        <a:graphic>
          <a:graphicData uri="http://schemas.openxmlformats.org/drawingml/2006/table">
            <a:tbl>
              <a:tblPr bandRow="1" firstRow="1">
                <a:noFill/>
                <a:tableStyleId>{ADC206BE-3DD3-4B41-ADE6-C423AEECAFD2}</a:tableStyleId>
              </a:tblPr>
              <a:tblGrid>
                <a:gridCol w="8524675"/>
              </a:tblGrid>
              <a:tr h="370850">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import java.sql.*;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class FetchRecord{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public static void main(String args[])throws Exception{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Class.forName("oracle.jdbc.driver.OracleDriver");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Connection con=DriverManager.getConnection("jdbc:oracle:thin:@localhost:1521:xe","system","oracle");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Statement stmt=con.createStatement(ResultSet.TYPE_SCROLL_SENSITIVE,ResultSet.CONCUR_UPDATABLE);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ResultSet rs=stmt.executeQuery("select * from emp765");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//getting the record of 3rd row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rs.absolute(3);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System.out.println(rs.getString(1)+" "+rs.getString(2)+" "+rs.getString(3));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con.close();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a:t>
                      </a:r>
                      <a:r>
                        <a:rPr b="0" i="0" lang="en-US" sz="14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descr="Image result for paint splatter ppt background" id="210" name="Google Shape;210;p46"/>
          <p:cNvPicPr preferRelativeResize="0"/>
          <p:nvPr/>
        </p:nvPicPr>
        <p:blipFill rotWithShape="1">
          <a:blip r:embed="rId3">
            <a:alphaModFix/>
          </a:blip>
          <a:srcRect b="9346" l="0" r="0" t="0"/>
          <a:stretch/>
        </p:blipFill>
        <p:spPr>
          <a:xfrm>
            <a:off x="0" y="-377685"/>
            <a:ext cx="9144001" cy="5521184"/>
          </a:xfrm>
          <a:prstGeom prst="rect">
            <a:avLst/>
          </a:prstGeom>
          <a:noFill/>
          <a:ln>
            <a:noFill/>
          </a:ln>
        </p:spPr>
      </p:pic>
      <p:sp>
        <p:nvSpPr>
          <p:cNvPr id="211" name="Google Shape;211;p46"/>
          <p:cNvSpPr/>
          <p:nvPr/>
        </p:nvSpPr>
        <p:spPr>
          <a:xfrm>
            <a:off x="2794295" y="1051650"/>
            <a:ext cx="3568200" cy="304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DRIVER CONNECTIONS</a:t>
            </a:r>
            <a:endParaRPr/>
          </a:p>
          <a:p>
            <a:pPr indent="0" lvl="0" marL="0" marR="0" rtl="0" algn="ctr">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IN </a:t>
            </a:r>
            <a:endParaRPr b="0" i="0" sz="30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JAVA</a:t>
            </a:r>
            <a:endParaRPr b="0" i="0" sz="3000" u="none" cap="none" strike="noStrike">
              <a:solidFill>
                <a:srgbClr val="000000"/>
              </a:solidFill>
              <a:latin typeface="Roboto"/>
              <a:ea typeface="Roboto"/>
              <a:cs typeface="Roboto"/>
              <a:sym typeface="Roboto"/>
            </a:endParaRPr>
          </a:p>
        </p:txBody>
      </p:sp>
      <p:cxnSp>
        <p:nvCxnSpPr>
          <p:cNvPr id="212" name="Google Shape;212;p46"/>
          <p:cNvCxnSpPr/>
          <p:nvPr/>
        </p:nvCxnSpPr>
        <p:spPr>
          <a:xfrm>
            <a:off x="6362495" y="1036496"/>
            <a:ext cx="0" cy="1486500"/>
          </a:xfrm>
          <a:prstGeom prst="straightConnector1">
            <a:avLst/>
          </a:prstGeom>
          <a:noFill/>
          <a:ln cap="flat" cmpd="sng" w="76200">
            <a:solidFill>
              <a:srgbClr val="000000"/>
            </a:solidFill>
            <a:prstDash val="solid"/>
            <a:round/>
            <a:headEnd len="sm" w="sm" type="none"/>
            <a:tailEnd len="sm" w="sm" type="none"/>
          </a:ln>
        </p:spPr>
      </p:cxnSp>
      <p:cxnSp>
        <p:nvCxnSpPr>
          <p:cNvPr id="213" name="Google Shape;213;p46"/>
          <p:cNvCxnSpPr/>
          <p:nvPr/>
        </p:nvCxnSpPr>
        <p:spPr>
          <a:xfrm>
            <a:off x="2818672" y="2571750"/>
            <a:ext cx="600" cy="1506900"/>
          </a:xfrm>
          <a:prstGeom prst="straightConnector1">
            <a:avLst/>
          </a:prstGeom>
          <a:noFill/>
          <a:ln cap="flat" cmpd="sng" w="76200">
            <a:solidFill>
              <a:srgbClr val="000000"/>
            </a:solidFill>
            <a:prstDash val="solid"/>
            <a:round/>
            <a:headEnd len="sm" w="sm" type="none"/>
            <a:tailEnd len="sm" w="sm" type="none"/>
          </a:ln>
        </p:spPr>
      </p:cxnSp>
      <p:cxnSp>
        <p:nvCxnSpPr>
          <p:cNvPr id="214" name="Google Shape;214;p46"/>
          <p:cNvCxnSpPr/>
          <p:nvPr/>
        </p:nvCxnSpPr>
        <p:spPr>
          <a:xfrm>
            <a:off x="2791146" y="4078650"/>
            <a:ext cx="1730700" cy="0"/>
          </a:xfrm>
          <a:prstGeom prst="straightConnector1">
            <a:avLst/>
          </a:prstGeom>
          <a:noFill/>
          <a:ln cap="flat" cmpd="sng" w="76200">
            <a:solidFill>
              <a:srgbClr val="000000"/>
            </a:solidFill>
            <a:prstDash val="solid"/>
            <a:round/>
            <a:headEnd len="sm" w="sm" type="none"/>
            <a:tailEnd len="sm" w="sm" type="none"/>
          </a:ln>
        </p:spPr>
      </p:cxnSp>
      <p:cxnSp>
        <p:nvCxnSpPr>
          <p:cNvPr id="215" name="Google Shape;215;p46"/>
          <p:cNvCxnSpPr/>
          <p:nvPr/>
        </p:nvCxnSpPr>
        <p:spPr>
          <a:xfrm>
            <a:off x="4590583" y="1063838"/>
            <a:ext cx="1784100" cy="0"/>
          </a:xfrm>
          <a:prstGeom prst="straightConnector1">
            <a:avLst/>
          </a:prstGeom>
          <a:noFill/>
          <a:ln cap="flat" cmpd="sng" w="76200">
            <a:solidFill>
              <a:srgbClr val="000000"/>
            </a:solidFill>
            <a:prstDash val="solid"/>
            <a:round/>
            <a:headEnd len="sm" w="sm" type="none"/>
            <a:tailEnd len="sm" w="sm" type="none"/>
          </a:ln>
        </p:spPr>
      </p:cxnSp>
      <p:pic>
        <p:nvPicPr>
          <p:cNvPr descr="Image result for ethnus" id="216" name="Google Shape;216;p46"/>
          <p:cNvPicPr preferRelativeResize="0"/>
          <p:nvPr/>
        </p:nvPicPr>
        <p:blipFill rotWithShape="1">
          <a:blip r:embed="rId4">
            <a:alphaModFix/>
          </a:blip>
          <a:srcRect b="0" l="0" r="0" t="0"/>
          <a:stretch/>
        </p:blipFill>
        <p:spPr>
          <a:xfrm>
            <a:off x="8267100" y="-76200"/>
            <a:ext cx="914400" cy="914400"/>
          </a:xfrm>
          <a:prstGeom prst="rect">
            <a:avLst/>
          </a:prstGeom>
          <a:noFill/>
          <a:ln>
            <a:noFill/>
          </a:ln>
        </p:spPr>
      </p:pic>
      <p:pic>
        <p:nvPicPr>
          <p:cNvPr id="217" name="Google Shape;217;p46"/>
          <p:cNvPicPr preferRelativeResize="0"/>
          <p:nvPr/>
        </p:nvPicPr>
        <p:blipFill rotWithShape="1">
          <a:blip r:embed="rId5">
            <a:alphaModFix/>
          </a:blip>
          <a:srcRect b="27755" l="0" r="0" t="0"/>
          <a:stretch/>
        </p:blipFill>
        <p:spPr>
          <a:xfrm rot="-1217309">
            <a:off x="8361351" y="4144408"/>
            <a:ext cx="692727" cy="914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1"/>
                                        </p:tgtEl>
                                        <p:attrNameLst>
                                          <p:attrName>style.visibility</p:attrName>
                                        </p:attrNameLst>
                                      </p:cBhvr>
                                      <p:to>
                                        <p:strVal val="visible"/>
                                      </p:to>
                                    </p:set>
                                    <p:anim calcmode="lin" valueType="num">
                                      <p:cBhvr additive="base">
                                        <p:cTn dur="1000"/>
                                        <p:tgtEl>
                                          <p:spTgt spid="211"/>
                                        </p:tgtEl>
                                        <p:attrNameLst>
                                          <p:attrName>ppt_w</p:attrName>
                                        </p:attrNameLst>
                                      </p:cBhvr>
                                      <p:tavLst>
                                        <p:tav fmla="" tm="0">
                                          <p:val>
                                            <p:strVal val="0"/>
                                          </p:val>
                                        </p:tav>
                                        <p:tav fmla="" tm="100000">
                                          <p:val>
                                            <p:strVal val="#ppt_w"/>
                                          </p:val>
                                        </p:tav>
                                      </p:tavLst>
                                    </p:anim>
                                    <p:anim calcmode="lin" valueType="num">
                                      <p:cBhvr additive="base">
                                        <p:cTn dur="1000"/>
                                        <p:tgtEl>
                                          <p:spTgt spid="211"/>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1000"/>
                                        <p:tgtEl>
                                          <p:spTgt spid="217"/>
                                        </p:tgtEl>
                                        <p:attrNameLst>
                                          <p:attrName>ppt_w</p:attrName>
                                        </p:attrNameLst>
                                      </p:cBhvr>
                                      <p:tavLst>
                                        <p:tav fmla="" tm="0">
                                          <p:val>
                                            <p:strVal val="0"/>
                                          </p:val>
                                        </p:tav>
                                        <p:tav fmla="" tm="100000">
                                          <p:val>
                                            <p:strVal val="#ppt_w"/>
                                          </p:val>
                                        </p:tav>
                                      </p:tavLst>
                                    </p:anim>
                                    <p:anim calcmode="lin" valueType="num">
                                      <p:cBhvr additive="base">
                                        <p:cTn dur="1000"/>
                                        <p:tgtEl>
                                          <p:spTgt spid="21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pic>
        <p:nvPicPr>
          <p:cNvPr id="374" name="Google Shape;374;p64"/>
          <p:cNvPicPr preferRelativeResize="0"/>
          <p:nvPr/>
        </p:nvPicPr>
        <p:blipFill rotWithShape="1">
          <a:blip r:embed="rId3">
            <a:alphaModFix/>
          </a:blip>
          <a:srcRect b="9288" l="0" r="0" t="0"/>
          <a:stretch/>
        </p:blipFill>
        <p:spPr>
          <a:xfrm>
            <a:off x="0" y="0"/>
            <a:ext cx="9355484" cy="5143500"/>
          </a:xfrm>
          <a:prstGeom prst="rect">
            <a:avLst/>
          </a:prstGeom>
          <a:noFill/>
          <a:ln>
            <a:noFill/>
          </a:ln>
        </p:spPr>
      </p:pic>
      <p:sp>
        <p:nvSpPr>
          <p:cNvPr id="375" name="Google Shape;375;p64"/>
          <p:cNvSpPr txBox="1"/>
          <p:nvPr/>
        </p:nvSpPr>
        <p:spPr>
          <a:xfrm>
            <a:off x="2977792" y="1253466"/>
            <a:ext cx="3399900" cy="3000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Roboto"/>
                <a:ea typeface="Roboto"/>
                <a:cs typeface="Roboto"/>
                <a:sym typeface="Roboto"/>
              </a:rPr>
              <a:t>THANK YOU</a:t>
            </a:r>
            <a:endParaRPr b="0" i="0" sz="3000" u="none" cap="none" strike="noStrike">
              <a:solidFill>
                <a:schemeClr val="dk1"/>
              </a:solidFill>
              <a:latin typeface="Roboto"/>
              <a:ea typeface="Roboto"/>
              <a:cs typeface="Roboto"/>
              <a:sym typeface="Roboto"/>
            </a:endParaRPr>
          </a:p>
        </p:txBody>
      </p:sp>
      <p:pic>
        <p:nvPicPr>
          <p:cNvPr id="376" name="Google Shape;376;p64"/>
          <p:cNvPicPr preferRelativeResize="0"/>
          <p:nvPr/>
        </p:nvPicPr>
        <p:blipFill rotWithShape="1">
          <a:blip r:embed="rId4">
            <a:alphaModFix/>
          </a:blip>
          <a:srcRect b="27755" l="0" r="0" t="0"/>
          <a:stretch/>
        </p:blipFill>
        <p:spPr>
          <a:xfrm rot="-1762720">
            <a:off x="8424394" y="4144408"/>
            <a:ext cx="692726" cy="914402"/>
          </a:xfrm>
          <a:prstGeom prst="rect">
            <a:avLst/>
          </a:prstGeom>
          <a:noFill/>
          <a:ln>
            <a:noFill/>
          </a:ln>
        </p:spPr>
      </p:pic>
      <p:pic>
        <p:nvPicPr>
          <p:cNvPr descr="Image result for ethnus" id="377" name="Google Shape;377;p64"/>
          <p:cNvPicPr preferRelativeResize="0"/>
          <p:nvPr/>
        </p:nvPicPr>
        <p:blipFill rotWithShape="1">
          <a:blip r:embed="rId5">
            <a:alphaModFix/>
          </a:blip>
          <a:srcRect b="0" l="0" r="0" t="0"/>
          <a:stretch/>
        </p:blipFill>
        <p:spPr>
          <a:xfrm>
            <a:off x="8343300" y="0"/>
            <a:ext cx="914400" cy="91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id="222" name="Google Shape;222;p47"/>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23" name="Google Shape;223;p47"/>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pic>
        <p:nvPicPr>
          <p:cNvPr descr="Related image" id="224" name="Google Shape;224;p47"/>
          <p:cNvPicPr preferRelativeResize="0"/>
          <p:nvPr/>
        </p:nvPicPr>
        <p:blipFill rotWithShape="1">
          <a:blip r:embed="rId5">
            <a:alphaModFix/>
          </a:blip>
          <a:srcRect b="0" l="0" r="0" t="0"/>
          <a:stretch/>
        </p:blipFill>
        <p:spPr>
          <a:xfrm>
            <a:off x="50800" y="396240"/>
            <a:ext cx="9033835" cy="432720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8"/>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0" name="Google Shape;230;p48"/>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48"/>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Roboto"/>
                <a:ea typeface="Roboto"/>
                <a:cs typeface="Roboto"/>
                <a:sym typeface="Roboto"/>
              </a:rPr>
              <a:t>DRIVER MANAGER CLASS</a:t>
            </a:r>
            <a:endParaRPr b="1" i="0" sz="1600" u="none" cap="none" strike="noStrike">
              <a:solidFill>
                <a:schemeClr val="lt1"/>
              </a:solidFill>
              <a:latin typeface="Roboto"/>
              <a:ea typeface="Roboto"/>
              <a:cs typeface="Roboto"/>
              <a:sym typeface="Roboto"/>
            </a:endParaRPr>
          </a:p>
        </p:txBody>
      </p:sp>
      <p:pic>
        <p:nvPicPr>
          <p:cNvPr id="232" name="Google Shape;232;p48"/>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33" name="Google Shape;233;p48"/>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34" name="Google Shape;234;p48"/>
          <p:cNvSpPr/>
          <p:nvPr/>
        </p:nvSpPr>
        <p:spPr>
          <a:xfrm>
            <a:off x="152400" y="934949"/>
            <a:ext cx="8450972" cy="2169825"/>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rgbClr val="000000"/>
              </a:buClr>
              <a:buSzPts val="2700"/>
              <a:buFont typeface="Arial"/>
              <a:buChar char="•"/>
            </a:pPr>
            <a:r>
              <a:rPr b="0" i="0" lang="en-US" sz="1800" u="none" cap="none" strike="noStrike">
                <a:solidFill>
                  <a:srgbClr val="000000"/>
                </a:solidFill>
                <a:latin typeface="Roboto"/>
                <a:ea typeface="Roboto"/>
                <a:cs typeface="Roboto"/>
                <a:sym typeface="Roboto"/>
              </a:rPr>
              <a:t>The Driver Manager class acts as an interface between user and drivers. </a:t>
            </a:r>
            <a:endParaRPr b="0" i="0" sz="1800" u="none" cap="none" strike="noStrike">
              <a:solidFill>
                <a:srgbClr val="000000"/>
              </a:solidFill>
              <a:latin typeface="Roboto"/>
              <a:ea typeface="Roboto"/>
              <a:cs typeface="Roboto"/>
              <a:sym typeface="Roboto"/>
            </a:endParaRPr>
          </a:p>
          <a:p>
            <a:pPr indent="-285750" lvl="0" marL="285750" marR="0" rtl="0" algn="just">
              <a:lnSpc>
                <a:spcPct val="150000"/>
              </a:lnSpc>
              <a:spcBef>
                <a:spcPts val="0"/>
              </a:spcBef>
              <a:spcAft>
                <a:spcPts val="0"/>
              </a:spcAft>
              <a:buClr>
                <a:srgbClr val="000000"/>
              </a:buClr>
              <a:buSzPts val="2700"/>
              <a:buFont typeface="Arial"/>
              <a:buChar char="•"/>
            </a:pPr>
            <a:r>
              <a:rPr b="0" i="0" lang="en-US" sz="1800" u="none" cap="none" strike="noStrike">
                <a:solidFill>
                  <a:srgbClr val="000000"/>
                </a:solidFill>
                <a:latin typeface="Roboto"/>
                <a:ea typeface="Roboto"/>
                <a:cs typeface="Roboto"/>
                <a:sym typeface="Roboto"/>
              </a:rPr>
              <a:t>It keeps track of the drivers that are available and handles establishing a connection between a database and the appropriate driver.</a:t>
            </a:r>
            <a:endParaRPr/>
          </a:p>
          <a:p>
            <a:pPr indent="-285750" lvl="0" marL="285750" marR="0" rtl="0" algn="just">
              <a:lnSpc>
                <a:spcPct val="150000"/>
              </a:lnSpc>
              <a:spcBef>
                <a:spcPts val="0"/>
              </a:spcBef>
              <a:spcAft>
                <a:spcPts val="0"/>
              </a:spcAft>
              <a:buClr>
                <a:srgbClr val="000000"/>
              </a:buClr>
              <a:buSzPts val="2700"/>
              <a:buFont typeface="Arial"/>
              <a:buChar char="•"/>
            </a:pPr>
            <a:r>
              <a:rPr b="0" i="0" lang="en-US" sz="1800" u="none" cap="none" strike="noStrike">
                <a:solidFill>
                  <a:srgbClr val="000000"/>
                </a:solidFill>
                <a:latin typeface="Roboto"/>
                <a:ea typeface="Roboto"/>
                <a:cs typeface="Roboto"/>
                <a:sym typeface="Roboto"/>
              </a:rPr>
              <a:t>The DriverManager class maintains a list of Driver classes that have registered themselves by calling the method DriverManager.registerDriver().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9"/>
          <p:cNvSpPr txBox="1"/>
          <p:nvPr>
            <p:ph type="title"/>
          </p:nvPr>
        </p:nvSpPr>
        <p:spPr>
          <a:xfrm>
            <a:off x="0" y="1583161"/>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t>METHODS IN DRIVER MANAGER</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50"/>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45" name="Google Shape;245;p50"/>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46" name="Google Shape;246;p50"/>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47" name="Google Shape;247;p50"/>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50"/>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Roboto"/>
                <a:ea typeface="Roboto"/>
                <a:cs typeface="Roboto"/>
                <a:sym typeface="Roboto"/>
              </a:rPr>
              <a:t>getConnection</a:t>
            </a:r>
            <a:endParaRPr b="1" i="0" sz="1600" u="none" cap="none" strike="noStrike">
              <a:solidFill>
                <a:schemeClr val="lt1"/>
              </a:solidFill>
              <a:latin typeface="Roboto"/>
              <a:ea typeface="Roboto"/>
              <a:cs typeface="Roboto"/>
              <a:sym typeface="Roboto"/>
            </a:endParaRPr>
          </a:p>
        </p:txBody>
      </p:sp>
      <p:graphicFrame>
        <p:nvGraphicFramePr>
          <p:cNvPr id="249" name="Google Shape;249;p50"/>
          <p:cNvGraphicFramePr/>
          <p:nvPr/>
        </p:nvGraphicFramePr>
        <p:xfrm>
          <a:off x="184041" y="828192"/>
          <a:ext cx="3000000" cy="3000000"/>
        </p:xfrm>
        <a:graphic>
          <a:graphicData uri="http://schemas.openxmlformats.org/drawingml/2006/table">
            <a:tbl>
              <a:tblPr bandRow="1" firstRow="1">
                <a:noFill/>
                <a:tableStyleId>{ADC206BE-3DD3-4B41-ADE6-C423AEECAFD2}</a:tableStyleId>
              </a:tblPr>
              <a:tblGrid>
                <a:gridCol w="7617550"/>
              </a:tblGrid>
              <a:tr h="370850">
                <a:tc>
                  <a:txBody>
                    <a:bodyPr/>
                    <a:lstStyle/>
                    <a:p>
                      <a:pPr indent="0" lvl="0" marL="0" marR="0" rtl="0" algn="l">
                        <a:lnSpc>
                          <a:spcPct val="150000"/>
                        </a:lnSpc>
                        <a:spcBef>
                          <a:spcPts val="0"/>
                        </a:spcBef>
                        <a:spcAft>
                          <a:spcPts val="0"/>
                        </a:spcAft>
                        <a:buNone/>
                      </a:pPr>
                      <a:r>
                        <a:rPr lang="en-US" sz="1400" u="none" cap="none" strike="noStrike">
                          <a:solidFill>
                            <a:schemeClr val="dk1"/>
                          </a:solidFill>
                          <a:latin typeface="Consolas"/>
                          <a:ea typeface="Consolas"/>
                          <a:cs typeface="Consolas"/>
                          <a:sym typeface="Consolas"/>
                        </a:rPr>
                        <a:t>public static </a:t>
                      </a:r>
                      <a:r>
                        <a:rPr b="0" i="0" lang="en-US" sz="1400" u="none" cap="none" strike="noStrike">
                          <a:solidFill>
                            <a:schemeClr val="dk1"/>
                          </a:solidFill>
                          <a:latin typeface="Consolas"/>
                          <a:ea typeface="Consolas"/>
                          <a:cs typeface="Consolas"/>
                          <a:sym typeface="Consolas"/>
                        </a:rPr>
                        <a:t>Connection</a:t>
                      </a:r>
                      <a:r>
                        <a:rPr lang="en-US" sz="1400" u="none" cap="none" strike="noStrike">
                          <a:solidFill>
                            <a:schemeClr val="dk1"/>
                          </a:solidFill>
                          <a:latin typeface="Consolas"/>
                          <a:ea typeface="Consolas"/>
                          <a:cs typeface="Consolas"/>
                          <a:sym typeface="Consolas"/>
                        </a:rPr>
                        <a:t> getConnection(</a:t>
                      </a:r>
                      <a:r>
                        <a:rPr b="0" i="0" lang="en-US" sz="1400" u="sng" cap="none" strike="noStrike">
                          <a:solidFill>
                            <a:schemeClr val="dk1"/>
                          </a:solidFill>
                          <a:latin typeface="Consolas"/>
                          <a:ea typeface="Consolas"/>
                          <a:cs typeface="Consolas"/>
                          <a:sym typeface="Consolas"/>
                          <a:hlinkClick r:id="rId5"/>
                        </a:rPr>
                        <a:t>String</a:t>
                      </a:r>
                      <a:r>
                        <a:rPr lang="en-US" sz="1400" u="none" cap="none" strike="noStrike">
                          <a:solidFill>
                            <a:schemeClr val="dk1"/>
                          </a:solidFill>
                          <a:latin typeface="Consolas"/>
                          <a:ea typeface="Consolas"/>
                          <a:cs typeface="Consolas"/>
                          <a:sym typeface="Consolas"/>
                        </a:rPr>
                        <a:t> url, </a:t>
                      </a:r>
                      <a:r>
                        <a:rPr b="0" i="0" lang="en-US" sz="1400" u="none" cap="none" strike="noStrike">
                          <a:solidFill>
                            <a:schemeClr val="dk1"/>
                          </a:solidFill>
                          <a:latin typeface="Consolas"/>
                          <a:ea typeface="Consolas"/>
                          <a:cs typeface="Consolas"/>
                          <a:sym typeface="Consolas"/>
                        </a:rPr>
                        <a:t>String</a:t>
                      </a:r>
                      <a:r>
                        <a:rPr lang="en-US" sz="1400" u="none" cap="none" strike="noStrike">
                          <a:solidFill>
                            <a:schemeClr val="dk1"/>
                          </a:solidFill>
                          <a:latin typeface="Consolas"/>
                          <a:ea typeface="Consolas"/>
                          <a:cs typeface="Consolas"/>
                          <a:sym typeface="Consolas"/>
                        </a:rPr>
                        <a:t> user, </a:t>
                      </a:r>
                      <a:r>
                        <a:rPr b="0" i="0" lang="en-US" sz="1400" u="none" cap="none" strike="noStrike">
                          <a:solidFill>
                            <a:schemeClr val="dk1"/>
                          </a:solidFill>
                          <a:latin typeface="Consolas"/>
                          <a:ea typeface="Consolas"/>
                          <a:cs typeface="Consolas"/>
                          <a:sym typeface="Consolas"/>
                        </a:rPr>
                        <a:t>String</a:t>
                      </a:r>
                      <a:r>
                        <a:rPr lang="en-US" sz="1400" u="none" cap="none" strike="noStrike">
                          <a:solidFill>
                            <a:schemeClr val="dk1"/>
                          </a:solidFill>
                          <a:latin typeface="Consolas"/>
                          <a:ea typeface="Consolas"/>
                          <a:cs typeface="Consolas"/>
                          <a:sym typeface="Consolas"/>
                        </a:rPr>
                        <a:t> password) throws </a:t>
                      </a:r>
                      <a:r>
                        <a:rPr b="0" i="0" lang="en-US" sz="1400" u="sng" cap="none" strike="noStrike">
                          <a:solidFill>
                            <a:schemeClr val="dk1"/>
                          </a:solidFill>
                          <a:latin typeface="Consolas"/>
                          <a:ea typeface="Consolas"/>
                          <a:cs typeface="Consolas"/>
                          <a:sym typeface="Consolas"/>
                          <a:hlinkClick r:id="rId6"/>
                        </a:rPr>
                        <a:t>SQLException</a:t>
                      </a:r>
                      <a:endParaRPr sz="1400" u="none" cap="none" strike="noStrike">
                        <a:solidFill>
                          <a:schemeClr val="dk1"/>
                        </a:solidFill>
                        <a:latin typeface="Consolas"/>
                        <a:ea typeface="Consolas"/>
                        <a:cs typeface="Consolas"/>
                        <a:sym typeface="Consolas"/>
                      </a:endParaRPr>
                    </a:p>
                  </a:txBody>
                  <a:tcPr marT="45725" marB="45725" marR="91450" marL="91450"/>
                </a:tc>
              </a:tr>
            </a:tbl>
          </a:graphicData>
        </a:graphic>
      </p:graphicFrame>
      <p:sp>
        <p:nvSpPr>
          <p:cNvPr id="250" name="Google Shape;250;p50"/>
          <p:cNvSpPr/>
          <p:nvPr/>
        </p:nvSpPr>
        <p:spPr>
          <a:xfrm>
            <a:off x="152399" y="1702720"/>
            <a:ext cx="7941013" cy="2585323"/>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i="0" lang="en-US" sz="1800" u="none" cap="none" strike="noStrike">
                <a:solidFill>
                  <a:srgbClr val="000000"/>
                </a:solidFill>
                <a:latin typeface="Roboto"/>
                <a:ea typeface="Roboto"/>
                <a:cs typeface="Roboto"/>
                <a:sym typeface="Roboto"/>
              </a:rPr>
              <a:t>Parameters:</a:t>
            </a:r>
            <a:endParaRPr/>
          </a:p>
          <a:p>
            <a:pPr indent="0" lvl="0" marL="0" marR="0" rtl="0" algn="just">
              <a:lnSpc>
                <a:spcPct val="150000"/>
              </a:lnSpc>
              <a:spcBef>
                <a:spcPts val="0"/>
              </a:spcBef>
              <a:spcAft>
                <a:spcPts val="0"/>
              </a:spcAft>
              <a:buNone/>
            </a:pPr>
            <a:r>
              <a:rPr b="0" i="0" lang="en-US" sz="1800" u="none" cap="none" strike="noStrike">
                <a:solidFill>
                  <a:srgbClr val="000000"/>
                </a:solidFill>
                <a:latin typeface="Roboto"/>
                <a:ea typeface="Roboto"/>
                <a:cs typeface="Roboto"/>
                <a:sym typeface="Roboto"/>
              </a:rPr>
              <a:t>url - a database url of the form jdbc:subprotocol:subname</a:t>
            </a:r>
            <a:endParaRPr b="0" i="0" sz="1800" u="none" cap="none" strike="noStrike">
              <a:solidFill>
                <a:srgbClr val="000000"/>
              </a:solidFill>
              <a:latin typeface="Roboto"/>
              <a:ea typeface="Roboto"/>
              <a:cs typeface="Roboto"/>
              <a:sym typeface="Roboto"/>
            </a:endParaRPr>
          </a:p>
          <a:p>
            <a:pPr indent="0" lvl="0" marL="0" marR="0" rtl="0" algn="just">
              <a:lnSpc>
                <a:spcPct val="150000"/>
              </a:lnSpc>
              <a:spcBef>
                <a:spcPts val="0"/>
              </a:spcBef>
              <a:spcAft>
                <a:spcPts val="0"/>
              </a:spcAft>
              <a:buNone/>
            </a:pPr>
            <a:r>
              <a:rPr b="0" i="0" lang="en-US" sz="1800" u="none" cap="none" strike="noStrike">
                <a:solidFill>
                  <a:srgbClr val="000000"/>
                </a:solidFill>
                <a:latin typeface="Roboto"/>
                <a:ea typeface="Roboto"/>
                <a:cs typeface="Roboto"/>
                <a:sym typeface="Roboto"/>
              </a:rPr>
              <a:t>user - the database user on whose behalf the connection is being made</a:t>
            </a:r>
            <a:endParaRPr/>
          </a:p>
          <a:p>
            <a:pPr indent="0" lvl="0" marL="0" marR="0" rtl="0" algn="just">
              <a:lnSpc>
                <a:spcPct val="150000"/>
              </a:lnSpc>
              <a:spcBef>
                <a:spcPts val="0"/>
              </a:spcBef>
              <a:spcAft>
                <a:spcPts val="0"/>
              </a:spcAft>
              <a:buNone/>
            </a:pPr>
            <a:r>
              <a:rPr b="0" i="0" lang="en-US" sz="1800" u="none" cap="none" strike="noStrike">
                <a:solidFill>
                  <a:srgbClr val="000000"/>
                </a:solidFill>
                <a:latin typeface="Roboto"/>
                <a:ea typeface="Roboto"/>
                <a:cs typeface="Roboto"/>
                <a:sym typeface="Roboto"/>
              </a:rPr>
              <a:t>password - the user's password</a:t>
            </a:r>
            <a:endParaRPr/>
          </a:p>
          <a:p>
            <a:pPr indent="0" lvl="0" marL="0" marR="0" rtl="0" algn="just">
              <a:lnSpc>
                <a:spcPct val="150000"/>
              </a:lnSpc>
              <a:spcBef>
                <a:spcPts val="0"/>
              </a:spcBef>
              <a:spcAft>
                <a:spcPts val="0"/>
              </a:spcAft>
              <a:buNone/>
            </a:pPr>
            <a:r>
              <a:rPr b="1" i="0" lang="en-US" sz="1800" u="none" cap="none" strike="noStrike">
                <a:solidFill>
                  <a:srgbClr val="000000"/>
                </a:solidFill>
                <a:latin typeface="Roboto"/>
                <a:ea typeface="Roboto"/>
                <a:cs typeface="Roboto"/>
                <a:sym typeface="Roboto"/>
              </a:rPr>
              <a:t>Returns:</a:t>
            </a:r>
            <a:endParaRPr/>
          </a:p>
          <a:p>
            <a:pPr indent="0" lvl="0" marL="0" marR="0" rtl="0" algn="just">
              <a:lnSpc>
                <a:spcPct val="150000"/>
              </a:lnSpc>
              <a:spcBef>
                <a:spcPts val="0"/>
              </a:spcBef>
              <a:spcAft>
                <a:spcPts val="0"/>
              </a:spcAft>
              <a:buNone/>
            </a:pPr>
            <a:r>
              <a:rPr b="0" i="0" lang="en-US" sz="1800" u="none" cap="none" strike="noStrike">
                <a:solidFill>
                  <a:srgbClr val="000000"/>
                </a:solidFill>
                <a:latin typeface="Roboto"/>
                <a:ea typeface="Roboto"/>
                <a:cs typeface="Roboto"/>
                <a:sym typeface="Roboto"/>
              </a:rPr>
              <a:t>a connection to the URL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51"/>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56" name="Google Shape;256;p51"/>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257" name="Google Shape;257;p51"/>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51"/>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Roboto"/>
                <a:ea typeface="Roboto"/>
                <a:cs typeface="Roboto"/>
                <a:sym typeface="Roboto"/>
              </a:rPr>
              <a:t>getDriver</a:t>
            </a:r>
            <a:endParaRPr b="1" i="0" sz="1600" u="none" cap="none" strike="noStrike">
              <a:solidFill>
                <a:schemeClr val="lt1"/>
              </a:solidFill>
              <a:latin typeface="Roboto"/>
              <a:ea typeface="Roboto"/>
              <a:cs typeface="Roboto"/>
              <a:sym typeface="Roboto"/>
            </a:endParaRPr>
          </a:p>
        </p:txBody>
      </p:sp>
      <p:graphicFrame>
        <p:nvGraphicFramePr>
          <p:cNvPr id="259" name="Google Shape;259;p51"/>
          <p:cNvGraphicFramePr/>
          <p:nvPr/>
        </p:nvGraphicFramePr>
        <p:xfrm>
          <a:off x="152399" y="785100"/>
          <a:ext cx="3000000" cy="3000000"/>
        </p:xfrm>
        <a:graphic>
          <a:graphicData uri="http://schemas.openxmlformats.org/drawingml/2006/table">
            <a:tbl>
              <a:tblPr bandRow="1" firstRow="1">
                <a:noFill/>
                <a:tableStyleId>{ADC206BE-3DD3-4B41-ADE6-C423AEECAFD2}</a:tableStyleId>
              </a:tblPr>
              <a:tblGrid>
                <a:gridCol w="6851525"/>
              </a:tblGrid>
              <a:tr h="370850">
                <a:tc>
                  <a:txBody>
                    <a:bodyPr/>
                    <a:lstStyle/>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public static </a:t>
                      </a:r>
                      <a:r>
                        <a:rPr b="0" i="0" lang="en-US" sz="1400" u="none" cap="none" strike="noStrike">
                          <a:solidFill>
                            <a:schemeClr val="dk1"/>
                          </a:solidFill>
                          <a:latin typeface="Consolas"/>
                          <a:ea typeface="Consolas"/>
                          <a:cs typeface="Consolas"/>
                          <a:sym typeface="Consolas"/>
                        </a:rPr>
                        <a:t>Driver</a:t>
                      </a:r>
                      <a:r>
                        <a:rPr lang="en-US" sz="1400" u="none" cap="none" strike="noStrike">
                          <a:latin typeface="Consolas"/>
                          <a:ea typeface="Consolas"/>
                          <a:cs typeface="Consolas"/>
                          <a:sym typeface="Consolas"/>
                        </a:rPr>
                        <a:t> getDriver(</a:t>
                      </a:r>
                      <a:r>
                        <a:rPr b="0" i="0" lang="en-US" sz="1400" u="sng" cap="none" strike="noStrike">
                          <a:solidFill>
                            <a:schemeClr val="dk1"/>
                          </a:solidFill>
                          <a:latin typeface="Consolas"/>
                          <a:ea typeface="Consolas"/>
                          <a:cs typeface="Consolas"/>
                          <a:sym typeface="Consolas"/>
                          <a:hlinkClick r:id="rId4"/>
                        </a:rPr>
                        <a:t>String</a:t>
                      </a:r>
                      <a:r>
                        <a:rPr lang="en-US" sz="1400" u="none" cap="none" strike="noStrike">
                          <a:latin typeface="Consolas"/>
                          <a:ea typeface="Consolas"/>
                          <a:cs typeface="Consolas"/>
                          <a:sym typeface="Consolas"/>
                        </a:rPr>
                        <a:t> url) throws </a:t>
                      </a:r>
                      <a:r>
                        <a:rPr b="0" i="0" lang="en-US" sz="1400" u="sng" cap="none" strike="noStrike">
                          <a:solidFill>
                            <a:schemeClr val="dk1"/>
                          </a:solidFill>
                          <a:latin typeface="Consolas"/>
                          <a:ea typeface="Consolas"/>
                          <a:cs typeface="Consolas"/>
                          <a:sym typeface="Consolas"/>
                          <a:hlinkClick r:id="rId5"/>
                        </a:rPr>
                        <a:t>SQLException</a:t>
                      </a:r>
                      <a:endParaRPr sz="1400" u="none" cap="none" strike="noStrike">
                        <a:latin typeface="Consolas"/>
                        <a:ea typeface="Consolas"/>
                        <a:cs typeface="Consolas"/>
                        <a:sym typeface="Consolas"/>
                      </a:endParaRPr>
                    </a:p>
                  </a:txBody>
                  <a:tcPr marT="45725" marB="45725" marR="91450" marL="91450"/>
                </a:tc>
              </a:tr>
            </a:tbl>
          </a:graphicData>
        </a:graphic>
      </p:graphicFrame>
      <p:sp>
        <p:nvSpPr>
          <p:cNvPr id="260" name="Google Shape;260;p51"/>
          <p:cNvSpPr/>
          <p:nvPr/>
        </p:nvSpPr>
        <p:spPr>
          <a:xfrm>
            <a:off x="152400" y="1354211"/>
            <a:ext cx="8171235" cy="2585323"/>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i="0" lang="en-US" sz="1800" u="none" cap="none" strike="noStrike">
                <a:solidFill>
                  <a:srgbClr val="000000"/>
                </a:solidFill>
                <a:latin typeface="Roboto"/>
                <a:ea typeface="Roboto"/>
                <a:cs typeface="Roboto"/>
                <a:sym typeface="Roboto"/>
              </a:rPr>
              <a:t>Parameters</a:t>
            </a:r>
            <a:r>
              <a:rPr b="0" i="0" lang="en-US" sz="1800" u="none" cap="none" strike="noStrike">
                <a:solidFill>
                  <a:srgbClr val="000000"/>
                </a:solidFill>
                <a:latin typeface="Roboto"/>
                <a:ea typeface="Roboto"/>
                <a:cs typeface="Roboto"/>
                <a:sym typeface="Roboto"/>
              </a:rPr>
              <a:t>:</a:t>
            </a:r>
            <a:endParaRPr/>
          </a:p>
          <a:p>
            <a:pPr indent="0" lvl="0" marL="0" marR="0" rtl="0" algn="just">
              <a:lnSpc>
                <a:spcPct val="150000"/>
              </a:lnSpc>
              <a:spcBef>
                <a:spcPts val="0"/>
              </a:spcBef>
              <a:spcAft>
                <a:spcPts val="0"/>
              </a:spcAft>
              <a:buNone/>
            </a:pPr>
            <a:r>
              <a:rPr b="0" i="0" lang="en-US" sz="1800" u="none" cap="none" strike="noStrike">
                <a:solidFill>
                  <a:srgbClr val="000000"/>
                </a:solidFill>
                <a:latin typeface="Roboto"/>
                <a:ea typeface="Roboto"/>
                <a:cs typeface="Roboto"/>
                <a:sym typeface="Roboto"/>
              </a:rPr>
              <a:t>url - a database URL of the form jdbc:subprotocol:subname</a:t>
            </a:r>
            <a:endParaRPr b="0" i="0" sz="1800" u="none" cap="none" strike="noStrike">
              <a:solidFill>
                <a:srgbClr val="000000"/>
              </a:solidFill>
              <a:latin typeface="Roboto"/>
              <a:ea typeface="Roboto"/>
              <a:cs typeface="Roboto"/>
              <a:sym typeface="Roboto"/>
            </a:endParaRPr>
          </a:p>
          <a:p>
            <a:pPr indent="0" lvl="0" marL="0" marR="0" rtl="0" algn="just">
              <a:lnSpc>
                <a:spcPct val="150000"/>
              </a:lnSpc>
              <a:spcBef>
                <a:spcPts val="0"/>
              </a:spcBef>
              <a:spcAft>
                <a:spcPts val="0"/>
              </a:spcAft>
              <a:buNone/>
            </a:pPr>
            <a:r>
              <a:rPr b="1" i="0" lang="en-US" sz="1800" u="none" cap="none" strike="noStrike">
                <a:solidFill>
                  <a:srgbClr val="000000"/>
                </a:solidFill>
                <a:latin typeface="Roboto"/>
                <a:ea typeface="Roboto"/>
                <a:cs typeface="Roboto"/>
                <a:sym typeface="Roboto"/>
              </a:rPr>
              <a:t>Returns:</a:t>
            </a:r>
            <a:endParaRPr/>
          </a:p>
          <a:p>
            <a:pPr indent="0" lvl="0" marL="0" marR="0" rtl="0" algn="just">
              <a:lnSpc>
                <a:spcPct val="150000"/>
              </a:lnSpc>
              <a:spcBef>
                <a:spcPts val="0"/>
              </a:spcBef>
              <a:spcAft>
                <a:spcPts val="0"/>
              </a:spcAft>
              <a:buNone/>
            </a:pPr>
            <a:r>
              <a:rPr b="0" i="0" lang="en-US" sz="1800" u="none" cap="none" strike="noStrike">
                <a:solidFill>
                  <a:srgbClr val="000000"/>
                </a:solidFill>
                <a:latin typeface="Roboto"/>
                <a:ea typeface="Roboto"/>
                <a:cs typeface="Roboto"/>
                <a:sym typeface="Roboto"/>
              </a:rPr>
              <a:t>a Driver object representing a driver that can connect to the given URL</a:t>
            </a:r>
            <a:endParaRPr/>
          </a:p>
          <a:p>
            <a:pPr indent="0" lvl="0" marL="0" marR="0" rtl="0" algn="just">
              <a:lnSpc>
                <a:spcPct val="150000"/>
              </a:lnSpc>
              <a:spcBef>
                <a:spcPts val="0"/>
              </a:spcBef>
              <a:spcAft>
                <a:spcPts val="0"/>
              </a:spcAft>
              <a:buNone/>
            </a:pPr>
            <a:r>
              <a:rPr b="1" i="0" lang="en-US" sz="1800" u="none" cap="none" strike="noStrike">
                <a:solidFill>
                  <a:srgbClr val="000000"/>
                </a:solidFill>
                <a:latin typeface="Roboto"/>
                <a:ea typeface="Roboto"/>
                <a:cs typeface="Roboto"/>
                <a:sym typeface="Roboto"/>
              </a:rPr>
              <a:t>Throws:</a:t>
            </a:r>
            <a:endParaRPr/>
          </a:p>
          <a:p>
            <a:pPr indent="0" lvl="0" marL="0" marR="0" rtl="0" algn="just">
              <a:lnSpc>
                <a:spcPct val="150000"/>
              </a:lnSpc>
              <a:spcBef>
                <a:spcPts val="0"/>
              </a:spcBef>
              <a:spcAft>
                <a:spcPts val="0"/>
              </a:spcAft>
              <a:buNone/>
            </a:pPr>
            <a:r>
              <a:rPr b="0" i="0" lang="en-US" sz="1800" u="none" cap="none" strike="noStrike">
                <a:solidFill>
                  <a:srgbClr val="000000"/>
                </a:solidFill>
                <a:latin typeface="Roboto"/>
                <a:ea typeface="Roboto"/>
                <a:cs typeface="Roboto"/>
                <a:sym typeface="Roboto"/>
              </a:rPr>
              <a:t>SQLException - if a database access error occurs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52"/>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66" name="Google Shape;266;p52"/>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267" name="Google Shape;267;p52"/>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52"/>
          <p:cNvSpPr txBox="1"/>
          <p:nvPr/>
        </p:nvSpPr>
        <p:spPr>
          <a:xfrm>
            <a:off x="152399" y="249103"/>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Roboto"/>
                <a:ea typeface="Roboto"/>
                <a:cs typeface="Roboto"/>
                <a:sym typeface="Roboto"/>
              </a:rPr>
              <a:t>deregisterDriver</a:t>
            </a:r>
            <a:endParaRPr b="1" i="0" sz="1600" u="none" cap="none" strike="noStrike">
              <a:solidFill>
                <a:schemeClr val="lt1"/>
              </a:solidFill>
              <a:latin typeface="Roboto"/>
              <a:ea typeface="Roboto"/>
              <a:cs typeface="Roboto"/>
              <a:sym typeface="Roboto"/>
            </a:endParaRPr>
          </a:p>
        </p:txBody>
      </p:sp>
      <p:graphicFrame>
        <p:nvGraphicFramePr>
          <p:cNvPr id="269" name="Google Shape;269;p52"/>
          <p:cNvGraphicFramePr/>
          <p:nvPr/>
        </p:nvGraphicFramePr>
        <p:xfrm>
          <a:off x="152399" y="801715"/>
          <a:ext cx="3000000" cy="3000000"/>
        </p:xfrm>
        <a:graphic>
          <a:graphicData uri="http://schemas.openxmlformats.org/drawingml/2006/table">
            <a:tbl>
              <a:tblPr bandRow="1" firstRow="1">
                <a:noFill/>
                <a:tableStyleId>{ADC206BE-3DD3-4B41-ADE6-C423AEECAFD2}</a:tableStyleId>
              </a:tblPr>
              <a:tblGrid>
                <a:gridCol w="7191975"/>
              </a:tblGrid>
              <a:tr h="370850">
                <a:tc>
                  <a:txBody>
                    <a:bodyPr/>
                    <a:lstStyle/>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public static void deregisterDriver(</a:t>
                      </a:r>
                      <a:r>
                        <a:rPr b="0" i="0" lang="en-US" sz="1400" u="sng" cap="none" strike="noStrike">
                          <a:solidFill>
                            <a:schemeClr val="dk1"/>
                          </a:solidFill>
                          <a:latin typeface="Consolas"/>
                          <a:ea typeface="Consolas"/>
                          <a:cs typeface="Consolas"/>
                          <a:sym typeface="Consolas"/>
                          <a:hlinkClick r:id="rId4"/>
                        </a:rPr>
                        <a:t>Driver</a:t>
                      </a:r>
                      <a:r>
                        <a:rPr lang="en-US" sz="1400" u="none" cap="none" strike="noStrike">
                          <a:latin typeface="Consolas"/>
                          <a:ea typeface="Consolas"/>
                          <a:cs typeface="Consolas"/>
                          <a:sym typeface="Consolas"/>
                        </a:rPr>
                        <a:t> driver) throws </a:t>
                      </a:r>
                      <a:r>
                        <a:rPr b="0" i="0" lang="en-US" sz="1400" u="sng" cap="none" strike="noStrike">
                          <a:solidFill>
                            <a:schemeClr val="dk1"/>
                          </a:solidFill>
                          <a:latin typeface="Consolas"/>
                          <a:ea typeface="Consolas"/>
                          <a:cs typeface="Consolas"/>
                          <a:sym typeface="Consolas"/>
                          <a:hlinkClick r:id="rId5"/>
                        </a:rPr>
                        <a:t>SQLException</a:t>
                      </a:r>
                      <a:endParaRPr sz="1400" u="none" cap="none" strike="noStrike">
                        <a:latin typeface="Consolas"/>
                        <a:ea typeface="Consolas"/>
                        <a:cs typeface="Consolas"/>
                        <a:sym typeface="Consolas"/>
                      </a:endParaRPr>
                    </a:p>
                  </a:txBody>
                  <a:tcPr marT="45725" marB="45725" marR="91450" marL="91450"/>
                </a:tc>
              </a:tr>
            </a:tbl>
          </a:graphicData>
        </a:graphic>
      </p:graphicFrame>
      <p:sp>
        <p:nvSpPr>
          <p:cNvPr id="270" name="Google Shape;270;p52"/>
          <p:cNvSpPr/>
          <p:nvPr/>
        </p:nvSpPr>
        <p:spPr>
          <a:xfrm>
            <a:off x="152399" y="1389126"/>
            <a:ext cx="8437123" cy="2539157"/>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rgbClr val="000000"/>
              </a:buClr>
              <a:buSzPts val="2700"/>
              <a:buFont typeface="Arial"/>
              <a:buChar char="•"/>
            </a:pPr>
            <a:r>
              <a:rPr b="0" i="0" lang="en-US" sz="1800" u="none" cap="none" strike="noStrike">
                <a:solidFill>
                  <a:srgbClr val="000000"/>
                </a:solidFill>
                <a:latin typeface="Roboto"/>
                <a:ea typeface="Roboto"/>
                <a:cs typeface="Roboto"/>
                <a:sym typeface="Roboto"/>
              </a:rPr>
              <a:t>Removes the specified driver from the DriverManager's list of registered drivers.</a:t>
            </a:r>
            <a:endParaRPr/>
          </a:p>
          <a:p>
            <a:pPr indent="-285750" lvl="0" marL="285750" marR="0" rtl="0" algn="just">
              <a:lnSpc>
                <a:spcPct val="150000"/>
              </a:lnSpc>
              <a:spcBef>
                <a:spcPts val="0"/>
              </a:spcBef>
              <a:spcAft>
                <a:spcPts val="0"/>
              </a:spcAft>
              <a:buClr>
                <a:srgbClr val="000000"/>
              </a:buClr>
              <a:buSzPts val="2700"/>
              <a:buFont typeface="Arial"/>
              <a:buChar char="•"/>
            </a:pPr>
            <a:r>
              <a:rPr b="0" i="0" lang="en-US" sz="1800" u="none" cap="none" strike="noStrike">
                <a:solidFill>
                  <a:srgbClr val="000000"/>
                </a:solidFill>
                <a:latin typeface="Roboto"/>
                <a:ea typeface="Roboto"/>
                <a:cs typeface="Roboto"/>
                <a:sym typeface="Roboto"/>
              </a:rPr>
              <a:t>If a null value is specified for the driver to be removed, then no action is taken.</a:t>
            </a:r>
            <a:endParaRPr/>
          </a:p>
          <a:p>
            <a:pPr indent="-114300" lvl="0" marL="285750" marR="0" rtl="0" algn="just">
              <a:lnSpc>
                <a:spcPct val="150000"/>
              </a:lnSpc>
              <a:spcBef>
                <a:spcPts val="0"/>
              </a:spcBef>
              <a:spcAft>
                <a:spcPts val="0"/>
              </a:spcAft>
              <a:buClr>
                <a:srgbClr val="000000"/>
              </a:buClr>
              <a:buSzPts val="2700"/>
              <a:buFont typeface="Arial"/>
              <a:buNone/>
            </a:pPr>
            <a:r>
              <a:t/>
            </a:r>
            <a:endParaRPr b="0" i="0" sz="1800" u="none" cap="none" strike="noStrike">
              <a:solidFill>
                <a:srgbClr val="000000"/>
              </a:solidFill>
              <a:latin typeface="Roboto"/>
              <a:ea typeface="Roboto"/>
              <a:cs typeface="Roboto"/>
              <a:sym typeface="Roboto"/>
            </a:endParaRPr>
          </a:p>
          <a:p>
            <a:pPr indent="-285750" lvl="0" marL="285750" marR="0" rtl="0" algn="just">
              <a:lnSpc>
                <a:spcPct val="150000"/>
              </a:lnSpc>
              <a:spcBef>
                <a:spcPts val="0"/>
              </a:spcBef>
              <a:spcAft>
                <a:spcPts val="0"/>
              </a:spcAft>
              <a:buClr>
                <a:srgbClr val="000000"/>
              </a:buClr>
              <a:buSzPts val="2700"/>
              <a:buFont typeface="Arial"/>
              <a:buChar char="•"/>
            </a:pPr>
            <a:r>
              <a:rPr b="0" i="0" lang="en-US" sz="1800" u="none" cap="none" strike="noStrike">
                <a:solidFill>
                  <a:srgbClr val="000000"/>
                </a:solidFill>
                <a:latin typeface="Roboto"/>
                <a:ea typeface="Roboto"/>
                <a:cs typeface="Roboto"/>
                <a:sym typeface="Roboto"/>
              </a:rPr>
              <a:t>If a security manager exists and its checkPermission denies permission, then a SecurityException will be thrown.</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53"/>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76" name="Google Shape;276;p53"/>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277" name="Google Shape;277;p53"/>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3"/>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Roboto"/>
                <a:ea typeface="Roboto"/>
                <a:cs typeface="Roboto"/>
                <a:sym typeface="Roboto"/>
              </a:rPr>
              <a:t>deregisterDriver</a:t>
            </a:r>
            <a:endParaRPr b="1" i="0" sz="1600" u="none" cap="none" strike="noStrike">
              <a:solidFill>
                <a:schemeClr val="lt1"/>
              </a:solidFill>
              <a:latin typeface="Roboto"/>
              <a:ea typeface="Roboto"/>
              <a:cs typeface="Roboto"/>
              <a:sym typeface="Roboto"/>
            </a:endParaRPr>
          </a:p>
        </p:txBody>
      </p:sp>
      <p:sp>
        <p:nvSpPr>
          <p:cNvPr id="279" name="Google Shape;279;p53"/>
          <p:cNvSpPr/>
          <p:nvPr/>
        </p:nvSpPr>
        <p:spPr>
          <a:xfrm>
            <a:off x="0" y="785100"/>
            <a:ext cx="8696528" cy="341632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t/>
            </a:r>
            <a:endParaRPr b="0" i="0" sz="1800" u="none" cap="none" strike="noStrike">
              <a:solidFill>
                <a:srgbClr val="000000"/>
              </a:solidFill>
              <a:latin typeface="Roboto"/>
              <a:ea typeface="Roboto"/>
              <a:cs typeface="Roboto"/>
              <a:sym typeface="Roboto"/>
            </a:endParaRPr>
          </a:p>
          <a:p>
            <a:pPr indent="-285750" lvl="0" marL="285750" marR="0" rtl="0" algn="just">
              <a:lnSpc>
                <a:spcPct val="150000"/>
              </a:lnSpc>
              <a:spcBef>
                <a:spcPts val="0"/>
              </a:spcBef>
              <a:spcAft>
                <a:spcPts val="0"/>
              </a:spcAft>
              <a:buClr>
                <a:srgbClr val="000000"/>
              </a:buClr>
              <a:buSzPts val="2700"/>
              <a:buFont typeface="Arial"/>
              <a:buChar char="•"/>
            </a:pPr>
            <a:r>
              <a:rPr b="0" i="0" lang="en-US" sz="1800" u="none" cap="none" strike="noStrike">
                <a:solidFill>
                  <a:srgbClr val="000000"/>
                </a:solidFill>
                <a:latin typeface="Roboto"/>
                <a:ea typeface="Roboto"/>
                <a:cs typeface="Roboto"/>
                <a:sym typeface="Roboto"/>
              </a:rPr>
              <a:t>If the specified driver is not found in the list of registered drivers, then no action is taken. If the driver was found, it will be removed from the list of registered drivers.</a:t>
            </a:r>
            <a:endParaRPr/>
          </a:p>
          <a:p>
            <a:pPr indent="-114300" lvl="0" marL="285750" marR="0" rtl="0" algn="just">
              <a:lnSpc>
                <a:spcPct val="150000"/>
              </a:lnSpc>
              <a:spcBef>
                <a:spcPts val="0"/>
              </a:spcBef>
              <a:spcAft>
                <a:spcPts val="0"/>
              </a:spcAft>
              <a:buClr>
                <a:srgbClr val="000000"/>
              </a:buClr>
              <a:buSzPts val="2700"/>
              <a:buFont typeface="Arial"/>
              <a:buNone/>
            </a:pPr>
            <a:r>
              <a:t/>
            </a:r>
            <a:endParaRPr b="0" i="0" sz="1800" u="none" cap="none" strike="noStrike">
              <a:solidFill>
                <a:srgbClr val="000000"/>
              </a:solidFill>
              <a:latin typeface="Roboto"/>
              <a:ea typeface="Roboto"/>
              <a:cs typeface="Roboto"/>
              <a:sym typeface="Roboto"/>
            </a:endParaRPr>
          </a:p>
          <a:p>
            <a:pPr indent="-285750" lvl="0" marL="285750" marR="0" rtl="0" algn="just">
              <a:lnSpc>
                <a:spcPct val="150000"/>
              </a:lnSpc>
              <a:spcBef>
                <a:spcPts val="0"/>
              </a:spcBef>
              <a:spcAft>
                <a:spcPts val="0"/>
              </a:spcAft>
              <a:buClr>
                <a:srgbClr val="000000"/>
              </a:buClr>
              <a:buSzPts val="2700"/>
              <a:buFont typeface="Arial"/>
              <a:buChar char="•"/>
            </a:pPr>
            <a:r>
              <a:rPr b="0" i="0" lang="en-US" sz="1800" u="none" cap="none" strike="noStrike">
                <a:solidFill>
                  <a:srgbClr val="000000"/>
                </a:solidFill>
                <a:latin typeface="Roboto"/>
                <a:ea typeface="Roboto"/>
                <a:cs typeface="Roboto"/>
                <a:sym typeface="Roboto"/>
              </a:rPr>
              <a:t>If a DriverAction instance was specified when the JDBC driver was registered, its deregister method will be called prior to the driver being removed from the list of registered drivers.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21656D"/>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