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y="5143500" cx="9144000"/>
  <p:notesSz cx="6858000" cy="9144000"/>
  <p:embeddedFontLst>
    <p:embeddedFont>
      <p:font typeface="Roboto"/>
      <p:regular r:id="rId37"/>
      <p:bold r:id="rId38"/>
      <p:italic r:id="rId39"/>
      <p:boldItalic r:id="rId40"/>
    </p:embeddedFont>
    <p:embeddedFont>
      <p:font typeface="Aclonica"/>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E44C4F9-F5A8-433F-9852-0F7D635203AC}">
  <a:tblStyle styleId="{0E44C4F9-F5A8-433F-9852-0F7D635203AC}"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1.xml"/><Relationship Id="rId41" Type="http://schemas.openxmlformats.org/officeDocument/2006/relationships/font" Target="fonts/Aclonica-regular.fntdata"/><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font" Target="fonts/Roboto-regular.fntdata"/><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font" Target="fonts/Roboto-italic.fntdata"/><Relationship Id="rId16" Type="http://schemas.openxmlformats.org/officeDocument/2006/relationships/slide" Target="slides/slide7.xml"/><Relationship Id="rId38" Type="http://schemas.openxmlformats.org/officeDocument/2006/relationships/font" Target="fonts/Roboto-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eeksforgeeks.org/practice-questions-for-linked-list-and-recursio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Output:</a:t>
            </a:r>
            <a:endParaRPr/>
          </a:p>
          <a:p>
            <a:pPr indent="0" lvl="0" marL="0" rtl="0" algn="l">
              <a:lnSpc>
                <a:spcPct val="100000"/>
              </a:lnSpc>
              <a:spcBef>
                <a:spcPts val="0"/>
              </a:spcBef>
              <a:spcAft>
                <a:spcPts val="0"/>
              </a:spcAft>
              <a:buSzPts val="1100"/>
              <a:buNone/>
            </a:pPr>
            <a:r>
              <a:rPr lang="en-GB"/>
              <a:t>The LinkedList is: [Geeks, for, Geeks, 10, 20]</a:t>
            </a:r>
            <a:endParaRPr/>
          </a:p>
          <a:p>
            <a:pPr indent="0" lvl="0" marL="0" rtl="0" algn="l">
              <a:lnSpc>
                <a:spcPct val="100000"/>
              </a:lnSpc>
              <a:spcBef>
                <a:spcPts val="0"/>
              </a:spcBef>
              <a:spcAft>
                <a:spcPts val="0"/>
              </a:spcAft>
              <a:buSzPts val="1100"/>
              <a:buNone/>
            </a:pPr>
            <a:r>
              <a:rPr lang="en-GB"/>
              <a:t>The new linked list is: [Geeks, for, Geeks, 10, 20, A, Computer, Portal, for, Geeks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Output:</a:t>
            </a:r>
            <a:endParaRPr/>
          </a:p>
          <a:p>
            <a:pPr indent="0" lvl="0" marL="0" rtl="0" algn="l">
              <a:lnSpc>
                <a:spcPct val="100000"/>
              </a:lnSpc>
              <a:spcBef>
                <a:spcPts val="0"/>
              </a:spcBef>
              <a:spcAft>
                <a:spcPts val="0"/>
              </a:spcAft>
              <a:buSzPts val="1100"/>
              <a:buNone/>
            </a:pPr>
            <a:r>
              <a:rPr lang="en-GB"/>
              <a:t>The LinkedList is: [Geeks, for, Geeks, 10, 20]</a:t>
            </a:r>
            <a:endParaRPr/>
          </a:p>
          <a:p>
            <a:pPr indent="0" lvl="0" marL="0" rtl="0" algn="l">
              <a:lnSpc>
                <a:spcPct val="100000"/>
              </a:lnSpc>
              <a:spcBef>
                <a:spcPts val="0"/>
              </a:spcBef>
              <a:spcAft>
                <a:spcPts val="0"/>
              </a:spcAft>
              <a:buSzPts val="1100"/>
              <a:buNone/>
            </a:pPr>
            <a:r>
              <a:rPr lang="en-GB"/>
              <a:t>The new linked list is: [Geeks, for, Geeks, 10, 20, A, Computer, Portal, for, Geeks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GB" sz="1100" u="none" cap="none" strike="noStrike">
                <a:solidFill>
                  <a:srgbClr val="000000"/>
                </a:solidFill>
                <a:latin typeface="Arial"/>
                <a:ea typeface="Arial"/>
                <a:cs typeface="Arial"/>
                <a:sym typeface="Arial"/>
              </a:rPr>
              <a:t>Question 1 Explanation: </a:t>
            </a:r>
            <a:endParaRPr/>
          </a:p>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fun1() prints the given Linked List in reverse manner. For Linked List 1-&gt;2-&gt;3-&gt;4-&gt;5, fun1() prints 5-&gt;4-&gt;3-&gt;2-&gt;1. See </a:t>
            </a:r>
            <a:r>
              <a:rPr b="0" i="0" lang="en-GB" sz="1100" u="sng" cap="none" strike="noStrike">
                <a:solidFill>
                  <a:schemeClr val="hlink"/>
                </a:solidFill>
                <a:latin typeface="Arial"/>
                <a:ea typeface="Arial"/>
                <a:cs typeface="Arial"/>
                <a:sym typeface="Arial"/>
                <a:hlinkClick r:id="rId2"/>
              </a:rPr>
              <a:t>http://www.geeksforgeeks.org/practice-questions-for-linked-list-and-recursion/</a:t>
            </a:r>
            <a:endParaRPr b="0" i="0" sz="1100" u="none" cap="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br>
              <a:rPr b="1" i="0" lang="en-GB" sz="1100" u="none" cap="none" strike="noStrike">
                <a:solidFill>
                  <a:srgbClr val="000000"/>
                </a:solidFill>
                <a:latin typeface="Arial"/>
                <a:ea typeface="Arial"/>
                <a:cs typeface="Arial"/>
                <a:sym typeface="Arial"/>
              </a:rPr>
            </a:br>
            <a:r>
              <a:rPr b="1" i="0" lang="en-GB" sz="1100" u="none" cap="none" strike="noStrike">
                <a:solidFill>
                  <a:srgbClr val="000000"/>
                </a:solidFill>
                <a:latin typeface="Arial"/>
                <a:ea typeface="Arial"/>
                <a:cs typeface="Arial"/>
                <a:sym typeface="Arial"/>
              </a:rPr>
              <a:t>Question 2 Explanation: </a:t>
            </a:r>
            <a:endParaRPr/>
          </a:p>
          <a:p>
            <a:pPr indent="-298450" lvl="0" marL="457200" rtl="0" algn="l">
              <a:lnSpc>
                <a:spcPct val="100000"/>
              </a:lnSpc>
              <a:spcBef>
                <a:spcPts val="0"/>
              </a:spcBef>
              <a:spcAft>
                <a:spcPts val="0"/>
              </a:spcAft>
              <a:buSzPts val="1100"/>
              <a:buChar char="●"/>
            </a:pPr>
            <a:r>
              <a:rPr b="0" i="0" lang="en-GB" sz="1100" u="none" cap="none" strike="noStrike">
                <a:solidFill>
                  <a:srgbClr val="000000"/>
                </a:solidFill>
                <a:latin typeface="Arial"/>
                <a:ea typeface="Arial"/>
                <a:cs typeface="Arial"/>
                <a:sym typeface="Arial"/>
              </a:rPr>
              <a:t>fun() prints alternate nodes of the given Linked List, first from head to end, and then from end to head. If Linked List has even number of nodes, then skips the last node.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8" name="Google Shape;7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9" name="Google Shape;7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0" name="Google Shape;80;p1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1" name="Google Shape;81;p1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2" name="Google Shape;82;p1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3" name="Google Shape;83;p1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7" name="Google Shape;87;p1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9" name="Google Shape;89;p1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5" name="Shape 105"/>
        <p:cNvGrpSpPr/>
        <p:nvPr/>
      </p:nvGrpSpPr>
      <p:grpSpPr>
        <a:xfrm>
          <a:off x="0" y="0"/>
          <a:ext cx="0" cy="0"/>
          <a:chOff x="0" y="0"/>
          <a:chExt cx="0" cy="0"/>
        </a:xfrm>
      </p:grpSpPr>
      <p:sp>
        <p:nvSpPr>
          <p:cNvPr id="106" name="Google Shape;10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6" name="Google Shape;16;p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7" name="Google Shape;17;p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9" name="Google Shape;19;p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0" name="Shape 1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5" name="Google Shape;25;p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7" name="Google Shape;27;p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5" name="Google Shape;17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 name="Google Shape;18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3" name="Google Shape;33;p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4" name="Google Shape;34;p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6" name="Google Shape;36;p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0" name="Google Shape;40;p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1" name="Google Shape;41;p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2" name="Google Shape;42;p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3" name="Google Shape;43;p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8" name="Google Shape;48;p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9" name="Google Shape;49;p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0" name="Google Shape;50;p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1" name="Google Shape;51;p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5" name="Google Shape;55;p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6" name="Google Shape;56;p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8" name="Google Shape;58;p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6" name="Google Shape;66;p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7" name="Google Shape;67;p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8" name="Google Shape;68;p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2" name="Google Shape;72;p1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3" name="Google Shape;73;p1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4" name="Google Shape;74;p1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5" name="Google Shape;75;p1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3.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1.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1" Type="http://schemas.openxmlformats.org/officeDocument/2006/relationships/hyperlink" Target="https://www.geeksforgeeks.org/linkedlist-clear-method-in-java/" TargetMode="External"/><Relationship Id="rId10" Type="http://schemas.openxmlformats.org/officeDocument/2006/relationships/hyperlink" Target="https://www.geeksforgeeks.org/linkedlist-addlast-method-in-java/" TargetMode="External"/><Relationship Id="rId13" Type="http://schemas.openxmlformats.org/officeDocument/2006/relationships/hyperlink" Target="https://www.geeksforgeeks.org/linkedlist-contains-method-in-java/" TargetMode="External"/><Relationship Id="rId12" Type="http://schemas.openxmlformats.org/officeDocument/2006/relationships/hyperlink" Target="https://www.geeksforgeeks.org/linkedlist-clone-method-in-java/" TargetMode="External"/><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jpg"/><Relationship Id="rId9" Type="http://schemas.openxmlformats.org/officeDocument/2006/relationships/hyperlink" Target="https://www.geeksforgeeks.org/linkedlist-addfirst-method-in-java/" TargetMode="External"/><Relationship Id="rId5" Type="http://schemas.openxmlformats.org/officeDocument/2006/relationships/hyperlink" Target="https://www.geeksforgeeks.org/java-util-linkedlist-add-method-in-java/" TargetMode="External"/><Relationship Id="rId6" Type="http://schemas.openxmlformats.org/officeDocument/2006/relationships/hyperlink" Target="https://www.geeksforgeeks.org/java-util-linkedlist-add-method-in-java/" TargetMode="External"/><Relationship Id="rId7" Type="http://schemas.openxmlformats.org/officeDocument/2006/relationships/hyperlink" Target="https://www.geeksforgeeks.org/java-util-linkedlist-addall-method-in-java/" TargetMode="External"/><Relationship Id="rId8" Type="http://schemas.openxmlformats.org/officeDocument/2006/relationships/hyperlink" Target="https://www.geeksforgeeks.org/java-util-linkedlist-addall-method-in-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4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5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5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4"/>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Why do we need a Linked List?</a:t>
            </a:r>
            <a:endParaRPr/>
          </a:p>
        </p:txBody>
      </p:sp>
      <p:pic>
        <p:nvPicPr>
          <p:cNvPr id="295" name="Google Shape;295;p5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96" name="Google Shape;296;p5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97" name="Google Shape;297;p54"/>
          <p:cNvSpPr txBox="1"/>
          <p:nvPr/>
        </p:nvSpPr>
        <p:spPr>
          <a:xfrm>
            <a:off x="-12857" y="720888"/>
            <a:ext cx="9097491" cy="27390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linear data structure but </a:t>
            </a:r>
            <a:r>
              <a:rPr b="1" i="0" lang="en-GB" sz="1800" u="none" cap="none" strike="noStrike">
                <a:solidFill>
                  <a:srgbClr val="000000"/>
                </a:solidFill>
                <a:latin typeface="Arial"/>
                <a:ea typeface="Arial"/>
                <a:cs typeface="Arial"/>
                <a:sym typeface="Arial"/>
              </a:rPr>
              <a:t>arrays have certain limitations such as:</a:t>
            </a:r>
            <a:endParaRPr/>
          </a:p>
          <a:p>
            <a:pPr indent="-228600" lvl="0" marL="457200" marR="0" rtl="0" algn="l">
              <a:lnSpc>
                <a:spcPct val="100000"/>
              </a:lnSpc>
              <a:spcBef>
                <a:spcPts val="0"/>
              </a:spcBef>
              <a:spcAft>
                <a:spcPts val="0"/>
              </a:spcAft>
              <a:buClr>
                <a:srgbClr val="000000"/>
              </a:buClr>
              <a:buSzPts val="1800"/>
              <a:buFont typeface="Roboto"/>
              <a:buNone/>
            </a:pPr>
            <a:r>
              <a:t/>
            </a:r>
            <a:endParaRPr b="1" i="0" sz="18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b="0" i="0" lang="en-GB" sz="1800" u="none" cap="none" strike="noStrike">
                <a:solidFill>
                  <a:srgbClr val="000000"/>
                </a:solidFill>
                <a:latin typeface="Arial"/>
                <a:ea typeface="Arial"/>
                <a:cs typeface="Arial"/>
                <a:sym typeface="Arial"/>
              </a:rPr>
              <a:t>1) </a:t>
            </a:r>
            <a:r>
              <a:rPr b="1" i="0" lang="en-GB" sz="1800" u="none" cap="none" strike="noStrike">
                <a:solidFill>
                  <a:srgbClr val="000000"/>
                </a:solidFill>
                <a:latin typeface="Arial"/>
                <a:ea typeface="Arial"/>
                <a:cs typeface="Arial"/>
                <a:sym typeface="Arial"/>
              </a:rPr>
              <a:t>Size of the array is fixed</a:t>
            </a:r>
            <a:r>
              <a:rPr b="0" i="0" lang="en-GB" sz="1800" u="none" cap="none" strike="noStrike">
                <a:solidFill>
                  <a:srgbClr val="000000"/>
                </a:solidFill>
                <a:latin typeface="Arial"/>
                <a:ea typeface="Arial"/>
                <a:cs typeface="Arial"/>
                <a:sym typeface="Arial"/>
              </a:rPr>
              <a:t> which is decided when we create an array so it is hard to predict the number of elements in advance.</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GB" sz="1800" u="none" cap="none" strike="noStrike">
                <a:solidFill>
                  <a:srgbClr val="000000"/>
                </a:solidFill>
                <a:latin typeface="Arial"/>
                <a:ea typeface="Arial"/>
                <a:cs typeface="Arial"/>
                <a:sym typeface="Arial"/>
              </a:rPr>
              <a:t>2) Array elements </a:t>
            </a:r>
            <a:r>
              <a:rPr b="1" i="0" lang="en-GB" sz="1800" u="none" cap="none" strike="noStrike">
                <a:solidFill>
                  <a:srgbClr val="000000"/>
                </a:solidFill>
                <a:latin typeface="Arial"/>
                <a:ea typeface="Arial"/>
                <a:cs typeface="Arial"/>
                <a:sym typeface="Arial"/>
              </a:rPr>
              <a:t>need contiguous memory locations</a:t>
            </a:r>
            <a:r>
              <a:rPr b="0" i="0" lang="en-GB" sz="1800" u="none" cap="none" strike="noStrike">
                <a:solidFill>
                  <a:srgbClr val="000000"/>
                </a:solidFill>
                <a:latin typeface="Arial"/>
                <a:ea typeface="Arial"/>
                <a:cs typeface="Arial"/>
                <a:sym typeface="Arial"/>
              </a:rPr>
              <a:t> to store their values.</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GB" sz="1800" u="none" cap="none" strike="noStrike">
                <a:solidFill>
                  <a:srgbClr val="000000"/>
                </a:solidFill>
                <a:latin typeface="Arial"/>
                <a:ea typeface="Arial"/>
                <a:cs typeface="Arial"/>
                <a:sym typeface="Arial"/>
              </a:rPr>
              <a:t>3) </a:t>
            </a:r>
            <a:r>
              <a:rPr b="1" i="0" lang="en-GB" sz="1800" u="none" cap="none" strike="noStrike">
                <a:solidFill>
                  <a:srgbClr val="000000"/>
                </a:solidFill>
                <a:latin typeface="Arial"/>
                <a:ea typeface="Arial"/>
                <a:cs typeface="Arial"/>
                <a:sym typeface="Arial"/>
              </a:rPr>
              <a:t>Inserting an element in an array is performance wise expensive</a:t>
            </a:r>
            <a:r>
              <a:rPr b="0" i="0" lang="en-GB" sz="1800" u="none" cap="none" strike="noStrike">
                <a:solidFill>
                  <a:srgbClr val="000000"/>
                </a:solidFill>
                <a:latin typeface="Arial"/>
                <a:ea typeface="Arial"/>
                <a:cs typeface="Arial"/>
                <a:sym typeface="Arial"/>
              </a:rPr>
              <a:t> as we have to shift several elements to make a space for the new element.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3" name="Google Shape;303;p5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05" name="Google Shape;305;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06" name="Google Shape;306;p5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07" name="Google Shape;307;p55"/>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308" name="Google Shape;308;p55"/>
          <p:cNvGraphicFramePr/>
          <p:nvPr/>
        </p:nvGraphicFramePr>
        <p:xfrm>
          <a:off x="383569" y="1043184"/>
          <a:ext cx="3000000" cy="3000000"/>
        </p:xfrm>
        <a:graphic>
          <a:graphicData uri="http://schemas.openxmlformats.org/drawingml/2006/table">
            <a:tbl>
              <a:tblPr bandRow="1" firstRow="1">
                <a:noFill/>
                <a:tableStyleId>{0E44C4F9-F5A8-433F-9852-0F7D635203AC}</a:tableStyleId>
              </a:tblPr>
              <a:tblGrid>
                <a:gridCol w="4003500"/>
                <a:gridCol w="4697575"/>
              </a:tblGrid>
              <a:tr h="370850">
                <a:tc>
                  <a:txBody>
                    <a:bodyPr/>
                    <a:lstStyle/>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import java.util.*;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public class Test {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public static void main(String args[]){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LinkedList&lt;String&gt; object = new       LinkedList&lt;String&gt;();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object.add("A");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object.add("B");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object.addLast("C");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object.addFirst("D");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object.add(2, "E");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object.add("F");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object.add("G");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System.out.println("Linked list : " + object);</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object.remove("B");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object.remove(3);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object.removeFirst();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object.removeLast();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System.out.println("Linked list after deletion: " + object);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boolean status = object.contains("E");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if(status)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System.out.println("List contains the element 'E' ");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else</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System.out.println("List doesn't contain the element 'E'");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int size = object.size();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System.out.println("Size of linked list = " + size);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Object element = object.get(2);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System.out.println("Element returned by get() : " + element);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bject.set(2, "Y");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System.out.println("Linked list after change : " + object);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sz="11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9" name="Google Shape;309;p55"/>
          <p:cNvSpPr/>
          <p:nvPr/>
        </p:nvSpPr>
        <p:spPr>
          <a:xfrm>
            <a:off x="6498405" y="3348953"/>
            <a:ext cx="2645595" cy="144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Linked list : [D, A, E, B, C, F, G]</a:t>
            </a:r>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Linked list after deletion: [A, E, F]</a:t>
            </a:r>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List contains the element 'E' </a:t>
            </a:r>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Size of linked list = 3</a:t>
            </a:r>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Element returned by get() : F</a:t>
            </a:r>
            <a:endParaRPr/>
          </a:p>
          <a:p>
            <a:pPr indent="0" lvl="0" marL="0" marR="0" rtl="0" algn="l">
              <a:lnSpc>
                <a:spcPct val="100000"/>
              </a:lnSpc>
              <a:spcBef>
                <a:spcPts val="0"/>
              </a:spcBef>
              <a:spcAft>
                <a:spcPts val="0"/>
              </a:spcAft>
              <a:buNone/>
            </a:pPr>
            <a:r>
              <a:rPr b="1" i="0" lang="en-GB" sz="1100" u="none" cap="none" strike="noStrike">
                <a:solidFill>
                  <a:srgbClr val="000000"/>
                </a:solidFill>
                <a:latin typeface="Arial"/>
                <a:ea typeface="Arial"/>
                <a:cs typeface="Arial"/>
                <a:sym typeface="Arial"/>
              </a:rPr>
              <a:t>Linked list after change : [A, E, 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5" name="Google Shape;315;p5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Methods for Java LinkedList:</a:t>
            </a:r>
            <a:endParaRPr b="1" i="0" sz="1600" u="none" cap="none" strike="noStrike">
              <a:solidFill>
                <a:schemeClr val="lt1"/>
              </a:solidFill>
              <a:latin typeface="Roboto"/>
              <a:ea typeface="Roboto"/>
              <a:cs typeface="Roboto"/>
              <a:sym typeface="Roboto"/>
            </a:endParaRPr>
          </a:p>
        </p:txBody>
      </p:sp>
      <p:pic>
        <p:nvPicPr>
          <p:cNvPr id="317" name="Google Shape;317;p5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18" name="Google Shape;318;p5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19" name="Google Shape;319;p56"/>
          <p:cNvSpPr txBox="1"/>
          <p:nvPr/>
        </p:nvSpPr>
        <p:spPr>
          <a:xfrm>
            <a:off x="-12857" y="720888"/>
            <a:ext cx="9097491" cy="27390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5"/>
              </a:rPr>
              <a:t>add​(int index, E element):</a:t>
            </a:r>
            <a:r>
              <a:rPr b="0" i="0" lang="en-GB" sz="1700" u="none" cap="none" strike="noStrike">
                <a:solidFill>
                  <a:srgbClr val="000000"/>
                </a:solidFill>
                <a:latin typeface="Arial"/>
                <a:ea typeface="Arial"/>
                <a:cs typeface="Arial"/>
                <a:sym typeface="Arial"/>
              </a:rPr>
              <a:t> This method Inserts the specified element at the specified position in this 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6"/>
              </a:rPr>
              <a:t>add​(E e):</a:t>
            </a:r>
            <a:r>
              <a:rPr b="0" i="0" lang="en-GB" sz="1700" u="none" cap="none" strike="noStrike">
                <a:solidFill>
                  <a:srgbClr val="000000"/>
                </a:solidFill>
                <a:latin typeface="Arial"/>
                <a:ea typeface="Arial"/>
                <a:cs typeface="Arial"/>
                <a:sym typeface="Arial"/>
              </a:rPr>
              <a:t> This method Appends the specified element to the end of this 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7"/>
              </a:rPr>
              <a:t>addAll​(int index, Collection c):</a:t>
            </a:r>
            <a:r>
              <a:rPr b="0" i="0" lang="en-GB" sz="1700" u="none" cap="none" strike="noStrike">
                <a:solidFill>
                  <a:srgbClr val="000000"/>
                </a:solidFill>
                <a:latin typeface="Arial"/>
                <a:ea typeface="Arial"/>
                <a:cs typeface="Arial"/>
                <a:sym typeface="Arial"/>
              </a:rPr>
              <a:t> This method Inserts all of the elements in the specified collection into this list, starting at the specified position.</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8"/>
              </a:rPr>
              <a:t>addAll​(Collection c):</a:t>
            </a:r>
            <a:r>
              <a:rPr b="0" i="0" lang="en-GB" sz="1700" u="none" cap="none" strike="noStrike">
                <a:solidFill>
                  <a:srgbClr val="000000"/>
                </a:solidFill>
                <a:latin typeface="Arial"/>
                <a:ea typeface="Arial"/>
                <a:cs typeface="Arial"/>
                <a:sym typeface="Arial"/>
              </a:rPr>
              <a:t> This method Appends all of the elements in the specified collection to the end of this list, in the order that they are returned by the specified collection’s iterator.</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9"/>
              </a:rPr>
              <a:t>addFirst​(E e):</a:t>
            </a:r>
            <a:r>
              <a:rPr b="0" i="0" lang="en-GB" sz="1700" u="none" cap="none" strike="noStrike">
                <a:solidFill>
                  <a:srgbClr val="000000"/>
                </a:solidFill>
                <a:latin typeface="Arial"/>
                <a:ea typeface="Arial"/>
                <a:cs typeface="Arial"/>
                <a:sym typeface="Arial"/>
              </a:rPr>
              <a:t> This method Inserts the specified element at the beginning of this 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10"/>
              </a:rPr>
              <a:t>addLast​(E e):</a:t>
            </a:r>
            <a:r>
              <a:rPr b="0" i="0" lang="en-GB" sz="1700" u="none" cap="none" strike="noStrike">
                <a:solidFill>
                  <a:srgbClr val="000000"/>
                </a:solidFill>
                <a:latin typeface="Arial"/>
                <a:ea typeface="Arial"/>
                <a:cs typeface="Arial"/>
                <a:sym typeface="Arial"/>
              </a:rPr>
              <a:t> This method Appends the specified element to the end of this 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11"/>
              </a:rPr>
              <a:t>clear​():</a:t>
            </a:r>
            <a:r>
              <a:rPr b="0" i="0" lang="en-GB" sz="1700" u="none" cap="none" strike="noStrike">
                <a:solidFill>
                  <a:srgbClr val="000000"/>
                </a:solidFill>
                <a:latin typeface="Arial"/>
                <a:ea typeface="Arial"/>
                <a:cs typeface="Arial"/>
                <a:sym typeface="Arial"/>
              </a:rPr>
              <a:t> This method removes all of the elements from this 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12"/>
              </a:rPr>
              <a:t>clone​():</a:t>
            </a:r>
            <a:r>
              <a:rPr b="0" i="0" lang="en-GB" sz="1700" u="none" cap="none" strike="noStrike">
                <a:solidFill>
                  <a:srgbClr val="000000"/>
                </a:solidFill>
                <a:latin typeface="Arial"/>
                <a:ea typeface="Arial"/>
                <a:cs typeface="Arial"/>
                <a:sym typeface="Arial"/>
              </a:rPr>
              <a:t> This method returns a shallow copy of this LinkedList.</a:t>
            </a:r>
            <a:endParaRPr/>
          </a:p>
          <a:p>
            <a:pPr indent="-285750" lvl="0" marL="285750" marR="0" rtl="0" algn="l">
              <a:lnSpc>
                <a:spcPct val="100000"/>
              </a:lnSpc>
              <a:spcBef>
                <a:spcPts val="0"/>
              </a:spcBef>
              <a:spcAft>
                <a:spcPts val="0"/>
              </a:spcAft>
              <a:buClr>
                <a:srgbClr val="000000"/>
              </a:buClr>
              <a:buSzPts val="1700"/>
              <a:buFont typeface="Arial"/>
              <a:buChar char="•"/>
            </a:pPr>
            <a:r>
              <a:rPr b="1" i="0" lang="en-GB" sz="1700" u="sng" cap="none" strike="noStrike">
                <a:solidFill>
                  <a:schemeClr val="hlink"/>
                </a:solidFill>
                <a:latin typeface="Arial"/>
                <a:ea typeface="Arial"/>
                <a:cs typeface="Arial"/>
                <a:sym typeface="Arial"/>
                <a:hlinkClick r:id="rId13"/>
              </a:rPr>
              <a:t>contains​(Object o):</a:t>
            </a:r>
            <a:r>
              <a:rPr b="0" i="0" lang="en-GB" sz="1700" u="none" cap="none" strike="noStrike">
                <a:solidFill>
                  <a:srgbClr val="000000"/>
                </a:solidFill>
                <a:latin typeface="Arial"/>
                <a:ea typeface="Arial"/>
                <a:cs typeface="Arial"/>
                <a:sym typeface="Arial"/>
              </a:rPr>
              <a:t> This method returns true if this list contains the specified element.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600" u="none" cap="none" strike="noStrike">
                <a:solidFill>
                  <a:schemeClr val="lt1"/>
                </a:solidFill>
                <a:latin typeface="Arial"/>
                <a:ea typeface="Arial"/>
                <a:cs typeface="Arial"/>
                <a:sym typeface="Arial"/>
              </a:rPr>
              <a:t>LinkedList add() Method in Java</a:t>
            </a:r>
            <a:endParaRPr/>
          </a:p>
        </p:txBody>
      </p:sp>
      <p:pic>
        <p:nvPicPr>
          <p:cNvPr id="327" name="Google Shape;327;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28" name="Google Shape;328;p5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29" name="Google Shape;329;p57"/>
          <p:cNvSpPr txBox="1"/>
          <p:nvPr/>
        </p:nvSpPr>
        <p:spPr>
          <a:xfrm>
            <a:off x="-12857" y="720888"/>
            <a:ext cx="8992469"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boolean add(Object element): This method appends the specified element to the end of this list.</a:t>
            </a:r>
            <a:endParaRPr/>
          </a:p>
          <a:p>
            <a:pPr indent="0" lvl="0" marL="11430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Syntax:</a:t>
            </a:r>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Parameters: This function accepts a single parameter element as shown in the above syntax. The element specified by this parameter is appended to end of the list.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Return Value: This method returns True after execution.</a:t>
            </a:r>
            <a:endParaRPr b="0" i="0" sz="1800" u="none" cap="none" strike="noStrike">
              <a:solidFill>
                <a:srgbClr val="000000"/>
              </a:solidFill>
              <a:latin typeface="Arial"/>
              <a:ea typeface="Arial"/>
              <a:cs typeface="Arial"/>
              <a:sym typeface="Arial"/>
            </a:endParaRPr>
          </a:p>
        </p:txBody>
      </p:sp>
      <p:graphicFrame>
        <p:nvGraphicFramePr>
          <p:cNvPr id="330" name="Google Shape;330;p57"/>
          <p:cNvGraphicFramePr/>
          <p:nvPr/>
        </p:nvGraphicFramePr>
        <p:xfrm>
          <a:off x="938373" y="1711004"/>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boolean add(Object element)</a:t>
                      </a:r>
                      <a:endParaRPr b="1" i="0" sz="1400" u="none" cap="none" strike="noStrike">
                        <a:solidFill>
                          <a:schemeClr val="lt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6" name="Google Shape;336;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38" name="Google Shape;338;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39" name="Google Shape;339;p5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40" name="Google Shape;340;p58"/>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341" name="Google Shape;341;p58"/>
          <p:cNvGraphicFramePr/>
          <p:nvPr/>
        </p:nvGraphicFramePr>
        <p:xfrm>
          <a:off x="383569" y="1043184"/>
          <a:ext cx="3000000" cy="3000000"/>
        </p:xfrm>
        <a:graphic>
          <a:graphicData uri="http://schemas.openxmlformats.org/drawingml/2006/table">
            <a:tbl>
              <a:tblPr bandRow="1" firstRow="1">
                <a:noFill/>
                <a:tableStyleId>{0E44C4F9-F5A8-433F-9852-0F7D635203AC}</a:tableStyleId>
              </a:tblPr>
              <a:tblGrid>
                <a:gridCol w="4003500"/>
                <a:gridCol w="469757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java.io.*;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LinkedListDemo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LinkedList list = new 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list.add("10");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list.add("20");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System.out.println("The list is:" + list);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list.add("Last");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list.add("Element");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System.out.println("The new List is:" + list);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2" name="Google Shape;342;p58"/>
          <p:cNvSpPr/>
          <p:nvPr/>
        </p:nvSpPr>
        <p:spPr>
          <a:xfrm>
            <a:off x="4875088" y="3973949"/>
            <a:ext cx="4209547"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The list is:[Geeks, for, Geeks, 10, 20]</a:t>
            </a:r>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The new List is:[Geeks, for, Geeks, 10, 20, Last, Element]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8" name="Google Shape;348;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600" u="none" cap="none" strike="noStrike">
                <a:solidFill>
                  <a:schemeClr val="lt1"/>
                </a:solidFill>
                <a:latin typeface="Arial"/>
                <a:ea typeface="Arial"/>
                <a:cs typeface="Arial"/>
                <a:sym typeface="Arial"/>
              </a:rPr>
              <a:t>void add(int index, Object element):</a:t>
            </a:r>
            <a:endParaRPr b="0" i="0" sz="1600" u="none" cap="none" strike="noStrike">
              <a:solidFill>
                <a:schemeClr val="lt1"/>
              </a:solidFill>
              <a:latin typeface="Arial"/>
              <a:ea typeface="Arial"/>
              <a:cs typeface="Arial"/>
              <a:sym typeface="Arial"/>
            </a:endParaRPr>
          </a:p>
        </p:txBody>
      </p:sp>
      <p:pic>
        <p:nvPicPr>
          <p:cNvPr id="350" name="Google Shape;350;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51" name="Google Shape;351;p5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52" name="Google Shape;352;p59"/>
          <p:cNvSpPr txBox="1"/>
          <p:nvPr/>
        </p:nvSpPr>
        <p:spPr>
          <a:xfrm>
            <a:off x="-12856" y="720888"/>
            <a:ext cx="9002744"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This method inserts an element at a specified index in the list. It shifts the element currently at that position (if any) and any subsequent elements to the right (will add one to their indices).</a:t>
            </a:r>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Syntax:</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Parameters: This method accepts two parameters as described below.</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index: The index at which the specified element is to be inserted.</a:t>
            </a:r>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element: The element which is needed to be inserted.</a:t>
            </a:r>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Return Value: This method does not return any value.</a:t>
            </a:r>
            <a:endParaRPr b="0" i="0" sz="1800" u="none" cap="none" strike="noStrike">
              <a:solidFill>
                <a:srgbClr val="000000"/>
              </a:solidFill>
              <a:latin typeface="Arial"/>
              <a:ea typeface="Arial"/>
              <a:cs typeface="Arial"/>
              <a:sym typeface="Arial"/>
            </a:endParaRPr>
          </a:p>
        </p:txBody>
      </p:sp>
      <p:graphicFrame>
        <p:nvGraphicFramePr>
          <p:cNvPr id="353" name="Google Shape;353;p59"/>
          <p:cNvGraphicFramePr/>
          <p:nvPr/>
        </p:nvGraphicFramePr>
        <p:xfrm>
          <a:off x="938373" y="1957580"/>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114300" marR="0" rtl="0" algn="l">
                        <a:lnSpc>
                          <a:spcPct val="100000"/>
                        </a:lnSpc>
                        <a:spcBef>
                          <a:spcPts val="0"/>
                        </a:spcBef>
                        <a:spcAft>
                          <a:spcPts val="0"/>
                        </a:spcAft>
                        <a:buClr>
                          <a:srgbClr val="000000"/>
                        </a:buClr>
                        <a:buSzPts val="1800"/>
                        <a:buFont typeface="Roboto"/>
                        <a:buNone/>
                      </a:pPr>
                      <a:r>
                        <a:rPr b="0" i="0" lang="en-GB" sz="1400" u="none" cap="none" strike="noStrike">
                          <a:solidFill>
                            <a:schemeClr val="dk1"/>
                          </a:solidFill>
                          <a:latin typeface="Consolas"/>
                          <a:ea typeface="Consolas"/>
                          <a:cs typeface="Consolas"/>
                          <a:sym typeface="Consolas"/>
                        </a:rPr>
                        <a:t>void add(int index, Object element)</a:t>
                      </a:r>
                      <a:endParaRPr b="0" i="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54" name="Google Shape;354;p59"/>
          <p:cNvSpPr/>
          <p:nvPr/>
        </p:nvSpPr>
        <p:spPr>
          <a:xfrm>
            <a:off x="4572000" y="4030954"/>
            <a:ext cx="4572000"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Exception:</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Throws IndexOutOfBoundsException if the specified</a:t>
            </a:r>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index is out of range (index  size()).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0" name="Google Shape;360;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62" name="Google Shape;362;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63" name="Google Shape;363;p6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64" name="Google Shape;364;p60"/>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365" name="Google Shape;365;p60"/>
          <p:cNvGraphicFramePr/>
          <p:nvPr/>
        </p:nvGraphicFramePr>
        <p:xfrm>
          <a:off x="383569" y="1043184"/>
          <a:ext cx="3000000" cy="3000000"/>
        </p:xfrm>
        <a:graphic>
          <a:graphicData uri="http://schemas.openxmlformats.org/drawingml/2006/table">
            <a:tbl>
              <a:tblPr bandRow="1" firstRow="1">
                <a:noFill/>
                <a:tableStyleId>{0E44C4F9-F5A8-433F-9852-0F7D635203AC}</a:tableStyleId>
              </a:tblPr>
              <a:tblGrid>
                <a:gridCol w="4003500"/>
                <a:gridCol w="469757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java.io.*;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LinkedListDemo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LinkedList list = new 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list.add("10");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list.add("20");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System.out.println("The list is:"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Adding new elements to the end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 "Hello");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list.add(4, "End");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printing the new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System.out.println("The new List is:"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6" name="Google Shape;366;p60"/>
          <p:cNvSpPr/>
          <p:nvPr/>
        </p:nvSpPr>
        <p:spPr>
          <a:xfrm>
            <a:off x="4529540" y="4008106"/>
            <a:ext cx="4799393"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2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200" u="none" cap="none" strike="noStrike">
                <a:solidFill>
                  <a:srgbClr val="000000"/>
                </a:solidFill>
                <a:latin typeface="Arial"/>
                <a:ea typeface="Arial"/>
                <a:cs typeface="Arial"/>
                <a:sym typeface="Arial"/>
              </a:rPr>
              <a:t>The list is:[Geeks, for, Geeks, 10, 20]</a:t>
            </a:r>
            <a:endParaRPr/>
          </a:p>
          <a:p>
            <a:pPr indent="0" lvl="0" marL="0" marR="0" rtl="0" algn="l">
              <a:lnSpc>
                <a:spcPct val="100000"/>
              </a:lnSpc>
              <a:spcBef>
                <a:spcPts val="0"/>
              </a:spcBef>
              <a:spcAft>
                <a:spcPts val="0"/>
              </a:spcAft>
              <a:buNone/>
            </a:pPr>
            <a:r>
              <a:rPr b="1" i="0" lang="en-GB" sz="1200" u="none" cap="none" strike="noStrike">
                <a:solidFill>
                  <a:srgbClr val="000000"/>
                </a:solidFill>
                <a:latin typeface="Arial"/>
                <a:ea typeface="Arial"/>
                <a:cs typeface="Arial"/>
                <a:sym typeface="Arial"/>
              </a:rPr>
              <a:t>The new List is:[Geeks, for, Hello, Geeks, End, 10, 20]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2" name="Google Shape;372;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600" u="none" cap="none" strike="noStrike">
                <a:solidFill>
                  <a:schemeClr val="lt1"/>
                </a:solidFill>
                <a:latin typeface="Arial"/>
                <a:ea typeface="Arial"/>
                <a:cs typeface="Arial"/>
                <a:sym typeface="Arial"/>
              </a:rPr>
              <a:t>LinkedList addAll() Method in Java</a:t>
            </a:r>
            <a:endParaRPr/>
          </a:p>
        </p:txBody>
      </p:sp>
      <p:pic>
        <p:nvPicPr>
          <p:cNvPr id="374" name="Google Shape;374;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75" name="Google Shape;375;p6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76" name="Google Shape;376;p61"/>
          <p:cNvSpPr txBox="1"/>
          <p:nvPr/>
        </p:nvSpPr>
        <p:spPr>
          <a:xfrm>
            <a:off x="-12857" y="690066"/>
            <a:ext cx="8858905"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java.util.LThis method is used to append all of the elements from the collection passed as parameter to this function to the end of a list keeping in mind the order of return by the collections iterator.</a:t>
            </a:r>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Syntax:</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Parameters: The parameter C is a collection of ArrayList. It is the collection whose elements are needed to be appended at the end of the list.</a:t>
            </a:r>
            <a:endParaRPr b="0" i="0" sz="1800" u="none" cap="none" strike="noStrike">
              <a:solidFill>
                <a:srgbClr val="000000"/>
              </a:solidFill>
              <a:latin typeface="Arial"/>
              <a:ea typeface="Arial"/>
              <a:cs typeface="Arial"/>
              <a:sym typeface="Arial"/>
            </a:endParaRPr>
          </a:p>
        </p:txBody>
      </p:sp>
      <p:graphicFrame>
        <p:nvGraphicFramePr>
          <p:cNvPr id="377" name="Google Shape;377;p61"/>
          <p:cNvGraphicFramePr/>
          <p:nvPr/>
        </p:nvGraphicFramePr>
        <p:xfrm>
          <a:off x="938373" y="1957580"/>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114300" marR="0" rtl="0" algn="l">
                        <a:lnSpc>
                          <a:spcPct val="100000"/>
                        </a:lnSpc>
                        <a:spcBef>
                          <a:spcPts val="0"/>
                        </a:spcBef>
                        <a:spcAft>
                          <a:spcPts val="0"/>
                        </a:spcAft>
                        <a:buClr>
                          <a:srgbClr val="000000"/>
                        </a:buClr>
                        <a:buSzPts val="1800"/>
                        <a:buFont typeface="Roboto"/>
                        <a:buNone/>
                      </a:pPr>
                      <a:r>
                        <a:rPr b="0" i="0" lang="en-GB" sz="1400" u="none" cap="none" strike="noStrike">
                          <a:solidFill>
                            <a:schemeClr val="dk1"/>
                          </a:solidFill>
                          <a:latin typeface="Consolas"/>
                          <a:ea typeface="Consolas"/>
                          <a:cs typeface="Consolas"/>
                          <a:sym typeface="Consolas"/>
                        </a:rPr>
                        <a:t>boolean addAll(Collection 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3" name="Google Shape;383;p6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385" name="Google Shape;385;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86" name="Google Shape;386;p6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87" name="Google Shape;387;p62"/>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388" name="Google Shape;388;p62"/>
          <p:cNvGraphicFramePr/>
          <p:nvPr/>
        </p:nvGraphicFramePr>
        <p:xfrm>
          <a:off x="383569" y="1043184"/>
          <a:ext cx="3000000" cy="3000000"/>
        </p:xfrm>
        <a:graphic>
          <a:graphicData uri="http://schemas.openxmlformats.org/drawingml/2006/table">
            <a:tbl>
              <a:tblPr bandRow="1" firstRow="1">
                <a:noFill/>
                <a:tableStyleId>{0E44C4F9-F5A8-433F-9852-0F7D635203AC}</a:tableStyleId>
              </a:tblPr>
              <a:tblGrid>
                <a:gridCol w="4003500"/>
                <a:gridCol w="469757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java.util.ArrayList;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LinkedListDemo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LinkedList&lt;String&gt; list = new LinkedList&lt;String&gt;();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list.add("10");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list.add("20");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Collection&lt;String&gt; collect = new ArrayList&lt;String&gt;();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collect.add("A");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collect.add("Computer");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collect.add("Portal");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collect.add("Geeks");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System.out.println("The LinkedList is: "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list.addAll(collect);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System.out.println("The new linked list is: "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4" name="Google Shape;394;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600" u="none" cap="none" strike="noStrike">
                <a:solidFill>
                  <a:schemeClr val="lt1"/>
                </a:solidFill>
                <a:latin typeface="Arial"/>
                <a:ea typeface="Arial"/>
                <a:cs typeface="Arial"/>
                <a:sym typeface="Arial"/>
              </a:rPr>
              <a:t>LinkedList addFirst() Method in Java</a:t>
            </a:r>
            <a:endParaRPr/>
          </a:p>
        </p:txBody>
      </p:sp>
      <p:pic>
        <p:nvPicPr>
          <p:cNvPr id="396" name="Google Shape;396;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397" name="Google Shape;397;p6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398" name="Google Shape;398;p63"/>
          <p:cNvSpPr txBox="1"/>
          <p:nvPr/>
        </p:nvSpPr>
        <p:spPr>
          <a:xfrm>
            <a:off x="-12856" y="720888"/>
            <a:ext cx="886918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java.util.LinkedList.addFirst() method in Java is used to insert a specific element at the beginning of a LinkedList.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Syntax:</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Parameters: This function accepts a single parameter element as shown in the above syntax. The element specified by this parameter is appended at beginning of the list.</a:t>
            </a:r>
            <a:endParaRPr b="0" i="0" sz="1800" u="none" cap="none" strike="noStrike">
              <a:solidFill>
                <a:srgbClr val="000000"/>
              </a:solidFill>
              <a:latin typeface="Arial"/>
              <a:ea typeface="Arial"/>
              <a:cs typeface="Arial"/>
              <a:sym typeface="Arial"/>
            </a:endParaRPr>
          </a:p>
        </p:txBody>
      </p:sp>
      <p:graphicFrame>
        <p:nvGraphicFramePr>
          <p:cNvPr id="399" name="Google Shape;399;p63"/>
          <p:cNvGraphicFramePr/>
          <p:nvPr/>
        </p:nvGraphicFramePr>
        <p:xfrm>
          <a:off x="938373" y="1957580"/>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114300" marR="0" rtl="0" algn="l">
                        <a:lnSpc>
                          <a:spcPct val="100000"/>
                        </a:lnSpc>
                        <a:spcBef>
                          <a:spcPts val="0"/>
                        </a:spcBef>
                        <a:spcAft>
                          <a:spcPts val="0"/>
                        </a:spcAft>
                        <a:buClr>
                          <a:srgbClr val="000000"/>
                        </a:buClr>
                        <a:buSzPts val="1800"/>
                        <a:buFont typeface="Roboto"/>
                        <a:buNone/>
                      </a:pPr>
                      <a:r>
                        <a:rPr b="0" i="0" lang="en-GB" sz="1400" u="none" cap="none" strike="noStrike">
                          <a:solidFill>
                            <a:schemeClr val="dk1"/>
                          </a:solidFill>
                          <a:latin typeface="Consolas"/>
                          <a:ea typeface="Consolas"/>
                          <a:cs typeface="Consolas"/>
                          <a:sym typeface="Consolas"/>
                        </a:rPr>
                        <a:t>void addFirst(Object element)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Image result for paint splatter ppt background" id="210" name="Google Shape;210;p4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11" name="Google Shape;211;p4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GB" sz="3200" u="none" cap="none" strike="noStrike">
                <a:solidFill>
                  <a:schemeClr val="dk1"/>
                </a:solidFill>
                <a:latin typeface="Arial"/>
                <a:ea typeface="Arial"/>
                <a:cs typeface="Arial"/>
                <a:sym typeface="Arial"/>
              </a:rPr>
              <a:t>LinkedList</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Arial"/>
                <a:ea typeface="Arial"/>
                <a:cs typeface="Arial"/>
                <a:sym typeface="Arial"/>
              </a:rPr>
              <a:t>IN </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dk1"/>
                </a:solidFill>
                <a:latin typeface="Arial"/>
                <a:ea typeface="Arial"/>
                <a:cs typeface="Arial"/>
                <a:sym typeface="Arial"/>
              </a:rPr>
              <a:t>JAVA</a:t>
            </a:r>
            <a:endParaRPr b="0" i="0" sz="3200" u="none" cap="none" strike="noStrike">
              <a:solidFill>
                <a:schemeClr val="dk1"/>
              </a:solidFill>
              <a:latin typeface="Arial"/>
              <a:ea typeface="Arial"/>
              <a:cs typeface="Arial"/>
              <a:sym typeface="Arial"/>
            </a:endParaRPr>
          </a:p>
        </p:txBody>
      </p:sp>
      <p:cxnSp>
        <p:nvCxnSpPr>
          <p:cNvPr id="212" name="Google Shape;212;p4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13" name="Google Shape;213;p4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14" name="Google Shape;214;p4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15" name="Google Shape;215;p4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16" name="Google Shape;216;p4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17" name="Google Shape;217;p4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5" name="Google Shape;405;p6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407" name="Google Shape;407;p6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08" name="Google Shape;408;p64"/>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09" name="Google Shape;409;p64"/>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410" name="Google Shape;410;p64"/>
          <p:cNvGraphicFramePr/>
          <p:nvPr/>
        </p:nvGraphicFramePr>
        <p:xfrm>
          <a:off x="383569" y="1043184"/>
          <a:ext cx="3000000" cy="3000000"/>
        </p:xfrm>
        <a:graphic>
          <a:graphicData uri="http://schemas.openxmlformats.org/drawingml/2006/table">
            <a:tbl>
              <a:tblPr bandRow="1" firstRow="1">
                <a:noFill/>
                <a:tableStyleId>{0E44C4F9-F5A8-433F-9852-0F7D635203AC}</a:tableStyleId>
              </a:tblPr>
              <a:tblGrid>
                <a:gridCol w="4003500"/>
                <a:gridCol w="469757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java.io.*;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LinkedListDemo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static void main(String args[])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LinkedList&lt;String&gt; list = new LinkedList&lt;String&gt;();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list.add("10");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Output the present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System.out.println("The list is:" + list);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Adding new elements at the beginning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list.addFirst("First");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list.addFirst("At");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 Displaying the new list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System.out.println("The new List is:" + list);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GB" sz="1400" u="none" cap="none" strike="noStrike">
                          <a:latin typeface="Consolas"/>
                          <a:ea typeface="Consolas"/>
                          <a:cs typeface="Consolas"/>
                          <a:sym typeface="Consolas"/>
                        </a:rPr>
                        <a:t>Output:</a:t>
                      </a:r>
                      <a:endParaRPr/>
                    </a:p>
                    <a:p>
                      <a:pPr indent="0" lvl="0" marL="0" marR="0" rtl="0" algn="l">
                        <a:lnSpc>
                          <a:spcPct val="100000"/>
                        </a:lnSpc>
                        <a:spcBef>
                          <a:spcPts val="0"/>
                        </a:spcBef>
                        <a:spcAft>
                          <a:spcPts val="0"/>
                        </a:spcAft>
                        <a:buNone/>
                      </a:pPr>
                      <a:r>
                        <a:t/>
                      </a:r>
                      <a:endParaRPr b="1" sz="1400" u="none" cap="none" strike="noStrike">
                        <a:latin typeface="Consolas"/>
                        <a:ea typeface="Consolas"/>
                        <a:cs typeface="Consolas"/>
                        <a:sym typeface="Consolas"/>
                      </a:endParaRPr>
                    </a:p>
                    <a:p>
                      <a:pPr indent="0" lvl="0" marL="0" marR="0" rtl="0" algn="l">
                        <a:lnSpc>
                          <a:spcPct val="100000"/>
                        </a:lnSpc>
                        <a:spcBef>
                          <a:spcPts val="0"/>
                        </a:spcBef>
                        <a:spcAft>
                          <a:spcPts val="0"/>
                        </a:spcAft>
                        <a:buNone/>
                      </a:pPr>
                      <a:r>
                        <a:rPr b="1" lang="en-GB" sz="1400" u="none" cap="none" strike="noStrike">
                          <a:latin typeface="Consolas"/>
                          <a:ea typeface="Consolas"/>
                          <a:cs typeface="Consolas"/>
                          <a:sym typeface="Consolas"/>
                        </a:rPr>
                        <a:t>The list is:[Geeks, for, Geeks, 10, 20]</a:t>
                      </a:r>
                      <a:endParaRPr/>
                    </a:p>
                    <a:p>
                      <a:pPr indent="0" lvl="0" marL="0" marR="0" rtl="0" algn="l">
                        <a:lnSpc>
                          <a:spcPct val="100000"/>
                        </a:lnSpc>
                        <a:spcBef>
                          <a:spcPts val="0"/>
                        </a:spcBef>
                        <a:spcAft>
                          <a:spcPts val="0"/>
                        </a:spcAft>
                        <a:buNone/>
                      </a:pPr>
                      <a:r>
                        <a:rPr b="1" lang="en-GB" sz="1400" u="none" cap="none" strike="noStrike">
                          <a:latin typeface="Consolas"/>
                          <a:ea typeface="Consolas"/>
                          <a:cs typeface="Consolas"/>
                          <a:sym typeface="Consolas"/>
                        </a:rPr>
                        <a:t>The new List is:[At, First, Geeks, for, Geeks, 10, 20]</a:t>
                      </a:r>
                      <a:endParaRPr b="1"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6" name="Google Shape;416;p6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GB" sz="1600" u="none" cap="none" strike="noStrike">
                <a:solidFill>
                  <a:schemeClr val="lt1"/>
                </a:solidFill>
                <a:latin typeface="Arial"/>
                <a:ea typeface="Arial"/>
                <a:cs typeface="Arial"/>
                <a:sym typeface="Arial"/>
              </a:rPr>
              <a:t>LinkedList addLast() Method in Java</a:t>
            </a:r>
            <a:endParaRPr/>
          </a:p>
        </p:txBody>
      </p:sp>
      <p:pic>
        <p:nvPicPr>
          <p:cNvPr id="418" name="Google Shape;418;p6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19" name="Google Shape;419;p65"/>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20" name="Google Shape;420;p65"/>
          <p:cNvSpPr txBox="1"/>
          <p:nvPr/>
        </p:nvSpPr>
        <p:spPr>
          <a:xfrm>
            <a:off x="-12856" y="720888"/>
            <a:ext cx="89431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java.util.LinkedList.addLast() method in Java is used to insert a specific element at the end of a LinkedList.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Syntax:</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Parameters: This function accepts a single parameter element as shown in the above syntax. The element specified by this parameter is appended at end of the list.</a:t>
            </a:r>
            <a:endParaRPr b="0" i="0" sz="1800" u="none" cap="none" strike="noStrike">
              <a:solidFill>
                <a:srgbClr val="000000"/>
              </a:solidFill>
              <a:latin typeface="Arial"/>
              <a:ea typeface="Arial"/>
              <a:cs typeface="Arial"/>
              <a:sym typeface="Arial"/>
            </a:endParaRPr>
          </a:p>
        </p:txBody>
      </p:sp>
      <p:graphicFrame>
        <p:nvGraphicFramePr>
          <p:cNvPr id="421" name="Google Shape;421;p65"/>
          <p:cNvGraphicFramePr/>
          <p:nvPr/>
        </p:nvGraphicFramePr>
        <p:xfrm>
          <a:off x="938373" y="1957580"/>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114300" marR="0" rtl="0" algn="l">
                        <a:lnSpc>
                          <a:spcPct val="100000"/>
                        </a:lnSpc>
                        <a:spcBef>
                          <a:spcPts val="0"/>
                        </a:spcBef>
                        <a:spcAft>
                          <a:spcPts val="0"/>
                        </a:spcAft>
                        <a:buClr>
                          <a:srgbClr val="000000"/>
                        </a:buClr>
                        <a:buSzPts val="1800"/>
                        <a:buFont typeface="Roboto"/>
                        <a:buNone/>
                      </a:pPr>
                      <a:r>
                        <a:rPr lang="en-GB" sz="1400" u="none" cap="none" strike="noStrike">
                          <a:latin typeface="Consolas"/>
                          <a:ea typeface="Consolas"/>
                          <a:cs typeface="Consolas"/>
                          <a:sym typeface="Consolas"/>
                        </a:rPr>
                        <a:t>void addLast(Object element)</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7" name="Google Shape;427;p6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429" name="Google Shape;429;p6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30" name="Google Shape;430;p66"/>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31" name="Google Shape;431;p66"/>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graphicFrame>
        <p:nvGraphicFramePr>
          <p:cNvPr id="432" name="Google Shape;432;p66"/>
          <p:cNvGraphicFramePr/>
          <p:nvPr/>
        </p:nvGraphicFramePr>
        <p:xfrm>
          <a:off x="383569" y="853184"/>
          <a:ext cx="3000000" cy="3000000"/>
        </p:xfrm>
        <a:graphic>
          <a:graphicData uri="http://schemas.openxmlformats.org/drawingml/2006/table">
            <a:tbl>
              <a:tblPr bandRow="1" firstRow="1">
                <a:noFill/>
                <a:tableStyleId>{0E44C4F9-F5A8-433F-9852-0F7D635203AC}</a:tableStyleId>
              </a:tblPr>
              <a:tblGrid>
                <a:gridCol w="4188425"/>
                <a:gridCol w="4512625"/>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java.io.*;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import java.util.LinkedList;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class LinkedListDemo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public static void main(String args[])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LinkedList&lt;String&gt; list = new LinkedList&lt;String&gt;();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list.add("for");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list.add("Geeks");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list.add("10");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list.add("20");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System.out.println("The list is:"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r>
                        <a:rPr lang="en-GB" sz="1400" u="none" cap="none" strike="noStrike">
                          <a:latin typeface="Consolas"/>
                          <a:ea typeface="Consolas"/>
                          <a:cs typeface="Consolas"/>
                          <a:sym typeface="Consolas"/>
                        </a:rPr>
                        <a:t>list.addLast("At");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list.addLast("Last");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System.out.println("The new List is:" + list);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33" name="Google Shape;433;p66"/>
          <p:cNvSpPr/>
          <p:nvPr/>
        </p:nvSpPr>
        <p:spPr>
          <a:xfrm>
            <a:off x="4512635" y="4061776"/>
            <a:ext cx="457200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The list is:[Geeks, for, Geeks, 10, 20]</a:t>
            </a:r>
            <a:endParaRPr/>
          </a:p>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The new List is:[Geeks, for, Geeks, 10, 20, At, Last]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9" name="Google Shape;439;p6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Question 1</a:t>
            </a:r>
            <a:endParaRPr b="1" i="0" sz="1600" u="none" cap="none" strike="noStrike">
              <a:solidFill>
                <a:schemeClr val="lt1"/>
              </a:solidFill>
              <a:latin typeface="Roboto"/>
              <a:ea typeface="Roboto"/>
              <a:cs typeface="Roboto"/>
              <a:sym typeface="Roboto"/>
            </a:endParaRPr>
          </a:p>
        </p:txBody>
      </p:sp>
      <p:pic>
        <p:nvPicPr>
          <p:cNvPr id="441" name="Google Shape;441;p6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42" name="Google Shape;442;p6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43" name="Google Shape;443;p67"/>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What does the following function do for a given Linked List with first node as </a:t>
            </a:r>
            <a:r>
              <a:rPr b="0" i="1" lang="en-GB" sz="1800" u="none" cap="none" strike="noStrike">
                <a:solidFill>
                  <a:srgbClr val="000000"/>
                </a:solidFill>
                <a:latin typeface="Arial"/>
                <a:ea typeface="Arial"/>
                <a:cs typeface="Arial"/>
                <a:sym typeface="Arial"/>
              </a:rPr>
              <a:t>head</a:t>
            </a:r>
            <a:r>
              <a:rPr b="0" i="0" lang="en-GB" sz="1800" u="none" cap="none" strike="noStrike">
                <a:solidFill>
                  <a:srgbClr val="000000"/>
                </a:solidFill>
                <a:latin typeface="Arial"/>
                <a:ea typeface="Arial"/>
                <a:cs typeface="Arial"/>
                <a:sym typeface="Arial"/>
              </a:rPr>
              <a:t>?</a:t>
            </a:r>
            <a:endParaRPr b="0" i="0" sz="1800" u="none" cap="none" strike="noStrike">
              <a:solidFill>
                <a:srgbClr val="000000"/>
              </a:solidFill>
              <a:latin typeface="Roboto"/>
              <a:ea typeface="Roboto"/>
              <a:cs typeface="Roboto"/>
              <a:sym typeface="Roboto"/>
            </a:endParaRPr>
          </a:p>
        </p:txBody>
      </p:sp>
      <p:graphicFrame>
        <p:nvGraphicFramePr>
          <p:cNvPr id="444" name="Google Shape;444;p67"/>
          <p:cNvGraphicFramePr/>
          <p:nvPr/>
        </p:nvGraphicFramePr>
        <p:xfrm>
          <a:off x="517132" y="1495246"/>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void fun1(struct node* head)</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if(head == NULL)</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return;</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fun1(head-&gt;next);</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  printf("%d  ", head-&gt;data);</a:t>
                      </a:r>
                      <a:endParaRPr/>
                    </a:p>
                    <a:p>
                      <a:pPr indent="0" lvl="0" marL="0" marR="0" rtl="0" algn="l">
                        <a:lnSpc>
                          <a:spcPct val="100000"/>
                        </a:lnSpc>
                        <a:spcBef>
                          <a:spcPts val="0"/>
                        </a:spcBef>
                        <a:spcAft>
                          <a:spcPts val="0"/>
                        </a:spcAft>
                        <a:buNone/>
                      </a:pPr>
                      <a:r>
                        <a:rPr lang="en-GB" sz="1400" u="none" cap="none" strike="noStrike">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5" name="Google Shape;445;p67"/>
          <p:cNvSpPr/>
          <p:nvPr/>
        </p:nvSpPr>
        <p:spPr>
          <a:xfrm>
            <a:off x="1475144" y="3454108"/>
            <a:ext cx="4572000" cy="1345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Prints all nodes of linked lists</a:t>
            </a:r>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Prints all nodes of linked list in reverse order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Prints alternate nodes of Linked List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Prints alternate nodes in reverse order</a:t>
            </a:r>
            <a:endParaRPr/>
          </a:p>
        </p:txBody>
      </p:sp>
      <p:sp>
        <p:nvSpPr>
          <p:cNvPr id="446" name="Google Shape;446;p67"/>
          <p:cNvSpPr/>
          <p:nvPr/>
        </p:nvSpPr>
        <p:spPr>
          <a:xfrm>
            <a:off x="7532245" y="4231053"/>
            <a:ext cx="107112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Answer: 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2" name="Google Shape;452;p6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Question 2</a:t>
            </a:r>
            <a:endParaRPr b="1" i="0" sz="1600" u="none" cap="none" strike="noStrike">
              <a:solidFill>
                <a:schemeClr val="lt1"/>
              </a:solidFill>
              <a:latin typeface="Roboto"/>
              <a:ea typeface="Roboto"/>
              <a:cs typeface="Roboto"/>
              <a:sym typeface="Roboto"/>
            </a:endParaRPr>
          </a:p>
        </p:txBody>
      </p:sp>
      <p:pic>
        <p:nvPicPr>
          <p:cNvPr id="454" name="Google Shape;454;p6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55" name="Google Shape;455;p6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56" name="Google Shape;456;p68"/>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What is the output of following function for start pointing to first node of following linked list? 1-&gt;2-&gt;3-&gt;4-&gt;5-&gt;6</a:t>
            </a:r>
            <a:endParaRPr b="0" i="0" sz="1800" u="none" cap="none" strike="noStrike">
              <a:solidFill>
                <a:srgbClr val="000000"/>
              </a:solidFill>
              <a:latin typeface="Roboto"/>
              <a:ea typeface="Roboto"/>
              <a:cs typeface="Roboto"/>
              <a:sym typeface="Roboto"/>
            </a:endParaRPr>
          </a:p>
        </p:txBody>
      </p:sp>
      <p:graphicFrame>
        <p:nvGraphicFramePr>
          <p:cNvPr id="457" name="Google Shape;457;p68"/>
          <p:cNvGraphicFramePr/>
          <p:nvPr/>
        </p:nvGraphicFramePr>
        <p:xfrm>
          <a:off x="517132" y="1495246"/>
          <a:ext cx="3000000" cy="3000000"/>
        </p:xfrm>
        <a:graphic>
          <a:graphicData uri="http://schemas.openxmlformats.org/drawingml/2006/table">
            <a:tbl>
              <a:tblPr bandRow="1" firstRow="1">
                <a:noFill/>
                <a:tableStyleId>{0E44C4F9-F5A8-433F-9852-0F7D635203AC}</a:tableStyleId>
              </a:tblPr>
              <a:tblGrid>
                <a:gridCol w="6096000"/>
              </a:tblGrid>
              <a:tr h="370850">
                <a:tc>
                  <a:txBody>
                    <a:bodyPr/>
                    <a:lstStyle/>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void fun(struct node* start)</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if(start == NULL)</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return;</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printf("%d  ", start-&gt;data);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if(start-&gt;next != NULL )</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fun(start-&gt;next-&gt;next);</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  printf("%d  ", start-&gt;data);</a:t>
                      </a:r>
                      <a:endParaRPr/>
                    </a:p>
                    <a:p>
                      <a:pPr indent="0" lvl="0" marL="0" marR="0" rtl="0" algn="l">
                        <a:lnSpc>
                          <a:spcPct val="100000"/>
                        </a:lnSpc>
                        <a:spcBef>
                          <a:spcPts val="0"/>
                        </a:spcBef>
                        <a:spcAft>
                          <a:spcPts val="0"/>
                        </a:spcAft>
                        <a:buNone/>
                      </a:pPr>
                      <a:r>
                        <a:rPr b="0" i="0" lang="en-GB"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58" name="Google Shape;458;p68"/>
          <p:cNvSpPr/>
          <p:nvPr/>
        </p:nvSpPr>
        <p:spPr>
          <a:xfrm>
            <a:off x="1783902" y="3712417"/>
            <a:ext cx="4572000" cy="134504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1 4 6 6 4 1</a:t>
            </a:r>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1 3 5 1 3 5</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1 2 3 5</a:t>
            </a:r>
            <a:endParaRPr/>
          </a:p>
          <a:p>
            <a:pPr indent="-342900" lvl="0" marL="342900" marR="0" rtl="0" algn="l">
              <a:lnSpc>
                <a:spcPct val="150000"/>
              </a:lnSpc>
              <a:spcBef>
                <a:spcPts val="0"/>
              </a:spcBef>
              <a:spcAft>
                <a:spcPts val="0"/>
              </a:spcAft>
              <a:buClr>
                <a:srgbClr val="000000"/>
              </a:buClr>
              <a:buSzPts val="1400"/>
              <a:buFont typeface="Arial"/>
              <a:buAutoNum type="alphaUcPeriod"/>
            </a:pPr>
            <a:r>
              <a:rPr b="0" i="0" lang="en-GB" sz="1400" u="none" cap="none" strike="noStrike">
                <a:solidFill>
                  <a:srgbClr val="000000"/>
                </a:solidFill>
                <a:latin typeface="Arial"/>
                <a:ea typeface="Arial"/>
                <a:cs typeface="Arial"/>
                <a:sym typeface="Arial"/>
              </a:rPr>
              <a:t>1 3 5 5 3 1</a:t>
            </a:r>
            <a:endParaRPr/>
          </a:p>
        </p:txBody>
      </p:sp>
      <p:sp>
        <p:nvSpPr>
          <p:cNvPr id="459" name="Google Shape;459;p68"/>
          <p:cNvSpPr/>
          <p:nvPr/>
        </p:nvSpPr>
        <p:spPr>
          <a:xfrm>
            <a:off x="7532245" y="4231053"/>
            <a:ext cx="107112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Answer: 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65" name="Google Shape;465;p6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466" name="Google Shape;466;p6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467" name="Google Shape;467;p69"/>
          <p:cNvSpPr txBox="1"/>
          <p:nvPr/>
        </p:nvSpPr>
        <p:spPr>
          <a:xfrm>
            <a:off x="3051750" y="1023094"/>
            <a:ext cx="3040500" cy="188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en-GB" sz="3500" u="none" cap="none" strike="noStrike">
                <a:solidFill>
                  <a:srgbClr val="000000"/>
                </a:solidFill>
                <a:latin typeface="Aclonica"/>
                <a:ea typeface="Aclonica"/>
                <a:cs typeface="Aclonica"/>
                <a:sym typeface="Aclonica"/>
              </a:rPr>
              <a:t>Aptimithra</a:t>
            </a:r>
            <a:endParaRPr b="0" i="0" sz="3500" u="none" cap="none" strike="noStrike">
              <a:solidFill>
                <a:srgbClr val="000000"/>
              </a:solidFill>
              <a:latin typeface="Aclonica"/>
              <a:ea typeface="Aclonica"/>
              <a:cs typeface="Aclonica"/>
              <a:sym typeface="Aclonica"/>
            </a:endParaRPr>
          </a:p>
        </p:txBody>
      </p:sp>
      <p:pic>
        <p:nvPicPr>
          <p:cNvPr id="468" name="Google Shape;468;p69"/>
          <p:cNvPicPr preferRelativeResize="0"/>
          <p:nvPr/>
        </p:nvPicPr>
        <p:blipFill rotWithShape="1">
          <a:blip r:embed="rId5">
            <a:alphaModFix/>
          </a:blip>
          <a:srcRect b="0" l="0" r="0" t="0"/>
          <a:stretch/>
        </p:blipFill>
        <p:spPr>
          <a:xfrm>
            <a:off x="3824288" y="2271994"/>
            <a:ext cx="1495425" cy="1524000"/>
          </a:xfrm>
          <a:prstGeom prst="rect">
            <a:avLst/>
          </a:prstGeom>
          <a:noFill/>
          <a:ln>
            <a:noFill/>
          </a:ln>
        </p:spPr>
      </p:pic>
      <p:sp>
        <p:nvSpPr>
          <p:cNvPr id="469" name="Google Shape;469;p69"/>
          <p:cNvSpPr txBox="1"/>
          <p:nvPr/>
        </p:nvSpPr>
        <p:spPr>
          <a:xfrm>
            <a:off x="3623250" y="3720206"/>
            <a:ext cx="18975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aptimithra.com</a:t>
            </a:r>
            <a:endParaRPr b="0" i="0" sz="1800" u="none" cap="none" strike="noStrike">
              <a:solidFill>
                <a:srgbClr val="000000"/>
              </a:solidFill>
              <a:latin typeface="Roboto"/>
              <a:ea typeface="Roboto"/>
              <a:cs typeface="Roboto"/>
              <a:sym typeface="Roboto"/>
            </a:endParaRPr>
          </a:p>
        </p:txBody>
      </p:sp>
      <p:sp>
        <p:nvSpPr>
          <p:cNvPr id="470" name="Google Shape;470;p6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Roboto"/>
                <a:ea typeface="Roboto"/>
                <a:cs typeface="Roboto"/>
                <a:sym typeface="Roboto"/>
              </a:rPr>
              <a:t>OUR PRODUCT</a:t>
            </a:r>
            <a:endParaRPr b="1" i="0" sz="1600" u="none" cap="none" strike="noStrike">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77" name="Google Shape;477;p7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478" name="Google Shape;478;p70"/>
          <p:cNvSpPr txBox="1"/>
          <p:nvPr/>
        </p:nvSpPr>
        <p:spPr>
          <a:xfrm>
            <a:off x="3623250" y="4648200"/>
            <a:ext cx="18975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ethnus.com</a:t>
            </a:r>
            <a:endParaRPr b="0" i="0" sz="1800" u="none" cap="none" strike="noStrike">
              <a:solidFill>
                <a:srgbClr val="000000"/>
              </a:solidFill>
              <a:latin typeface="Roboto"/>
              <a:ea typeface="Roboto"/>
              <a:cs typeface="Roboto"/>
              <a:sym typeface="Roboto"/>
            </a:endParaRPr>
          </a:p>
        </p:txBody>
      </p:sp>
      <p:pic>
        <p:nvPicPr>
          <p:cNvPr id="479" name="Google Shape;479;p70"/>
          <p:cNvPicPr preferRelativeResize="0"/>
          <p:nvPr/>
        </p:nvPicPr>
        <p:blipFill rotWithShape="1">
          <a:blip r:embed="rId4">
            <a:alphaModFix/>
          </a:blip>
          <a:srcRect b="0" l="0" r="0" t="0"/>
          <a:stretch/>
        </p:blipFill>
        <p:spPr>
          <a:xfrm>
            <a:off x="3857625" y="597569"/>
            <a:ext cx="1428750" cy="1428750"/>
          </a:xfrm>
          <a:prstGeom prst="rect">
            <a:avLst/>
          </a:prstGeom>
          <a:noFill/>
          <a:ln>
            <a:noFill/>
          </a:ln>
        </p:spPr>
      </p:pic>
      <p:pic>
        <p:nvPicPr>
          <p:cNvPr id="480" name="Google Shape;480;p70"/>
          <p:cNvPicPr preferRelativeResize="0"/>
          <p:nvPr/>
        </p:nvPicPr>
        <p:blipFill rotWithShape="1">
          <a:blip r:embed="rId5">
            <a:alphaModFix/>
          </a:blip>
          <a:srcRect b="0" l="0" r="0" t="0"/>
          <a:stretch/>
        </p:blipFill>
        <p:spPr>
          <a:xfrm>
            <a:off x="3356262" y="1701750"/>
            <a:ext cx="2431475" cy="2806800"/>
          </a:xfrm>
          <a:prstGeom prst="rect">
            <a:avLst/>
          </a:prstGeom>
          <a:noFill/>
          <a:ln>
            <a:noFill/>
          </a:ln>
        </p:spPr>
      </p:pic>
      <p:sp>
        <p:nvSpPr>
          <p:cNvPr id="481" name="Google Shape;481;p7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Roboto"/>
                <a:ea typeface="Roboto"/>
                <a:cs typeface="Roboto"/>
                <a:sym typeface="Roboto"/>
              </a:rPr>
              <a:t>Google Review </a:t>
            </a:r>
            <a:endParaRPr b="1" i="0" sz="1600" u="none" cap="none" strike="noStrike">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pic>
        <p:nvPicPr>
          <p:cNvPr id="487" name="Google Shape;487;p71"/>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488" name="Google Shape;488;p71"/>
          <p:cNvSpPr txBox="1"/>
          <p:nvPr/>
        </p:nvSpPr>
        <p:spPr>
          <a:xfrm>
            <a:off x="2872050" y="2148411"/>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GB" sz="4000" u="none" cap="none" strike="noStrike">
                <a:solidFill>
                  <a:schemeClr val="dk1"/>
                </a:solidFill>
                <a:latin typeface="Roboto"/>
                <a:ea typeface="Roboto"/>
                <a:cs typeface="Roboto"/>
                <a:sym typeface="Roboto"/>
              </a:rPr>
              <a:t>THANK YOU</a:t>
            </a:r>
            <a:endParaRPr b="0" i="0" sz="3000" u="none" cap="none" strike="noStrike">
              <a:solidFill>
                <a:schemeClr val="dk1"/>
              </a:solidFill>
              <a:latin typeface="Roboto"/>
              <a:ea typeface="Roboto"/>
              <a:cs typeface="Roboto"/>
              <a:sym typeface="Roboto"/>
            </a:endParaRPr>
          </a:p>
        </p:txBody>
      </p:sp>
      <p:pic>
        <p:nvPicPr>
          <p:cNvPr id="489" name="Google Shape;489;p71"/>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490" name="Google Shape;490;p71"/>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3" name="Google Shape;223;p4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24" name="Google Shape;224;p47"/>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rPr>
              <a:t>LinkedList in Java</a:t>
            </a:r>
            <a:endParaRPr b="1"/>
          </a:p>
        </p:txBody>
      </p:sp>
      <p:pic>
        <p:nvPicPr>
          <p:cNvPr id="232" name="Google Shape;232;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3" name="Google Shape;233;p4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34" name="Google Shape;234;p48"/>
          <p:cNvSpPr txBox="1"/>
          <p:nvPr/>
        </p:nvSpPr>
        <p:spPr>
          <a:xfrm>
            <a:off x="-12857" y="720888"/>
            <a:ext cx="8930825"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Linked List are linear data structures where the elements are not stored in contiguous locations and every element is a separate object with a data part and address part.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The elements are linked using pointers and addresses.</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LinkedList has the reference(address/pointer) to the next element of the LinkedList.</a:t>
            </a:r>
            <a:endParaRPr b="0" i="0" sz="1800" u="none" cap="none" strike="noStrike">
              <a:solidFill>
                <a:srgbClr val="000000"/>
              </a:solidFill>
              <a:latin typeface="Arial"/>
              <a:ea typeface="Arial"/>
              <a:cs typeface="Arial"/>
              <a:sym typeface="Arial"/>
            </a:endParaRPr>
          </a:p>
          <a:p>
            <a:pPr indent="0" lvl="0" marL="1143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0" name="Google Shape;240;p4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42" name="Google Shape;242;p4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3" name="Google Shape;243;p4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44" name="Google Shape;244;p49"/>
          <p:cNvSpPr txBox="1"/>
          <p:nvPr/>
        </p:nvSpPr>
        <p:spPr>
          <a:xfrm>
            <a:off x="-12857" y="720888"/>
            <a:ext cx="8848631" cy="2739000"/>
          </a:xfrm>
          <a:prstGeom prst="rect">
            <a:avLst/>
          </a:prstGeom>
          <a:noFill/>
          <a:ln>
            <a:noFill/>
          </a:ln>
        </p:spPr>
        <p:txBody>
          <a:bodyPr anchorCtr="0" anchor="t" bIns="91425" lIns="91425" spcFirstLastPara="1" rIns="91425" wrap="square" tIns="91425">
            <a:noAutofit/>
          </a:bodyPr>
          <a:lstStyle/>
          <a:p>
            <a:pPr indent="0" lvl="0" marL="11430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The important points about Java LinkedList are:</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5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 LinkedList class can contain duplicate elements.</a:t>
            </a:r>
            <a:endParaRPr/>
          </a:p>
          <a:p>
            <a:pPr indent="-342900" lvl="0" marL="457200" marR="0" rtl="0" algn="l">
              <a:lnSpc>
                <a:spcPct val="15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 LinkedList class maintains insertion order.</a:t>
            </a:r>
            <a:endParaRPr/>
          </a:p>
          <a:p>
            <a:pPr indent="-342900" lvl="0" marL="457200" marR="0" rtl="0" algn="l">
              <a:lnSpc>
                <a:spcPct val="15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 LinkedList class is non synchronized.</a:t>
            </a:r>
            <a:endParaRPr/>
          </a:p>
          <a:p>
            <a:pPr indent="-342900" lvl="0" marL="457200" marR="0" rtl="0" algn="l">
              <a:lnSpc>
                <a:spcPct val="15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In Java LinkedList class, manipulation is fast because no shifting needs to occur.</a:t>
            </a:r>
            <a:endParaRPr/>
          </a:p>
          <a:p>
            <a:pPr indent="-342900" lvl="0" marL="457200" marR="0" rtl="0" algn="l">
              <a:lnSpc>
                <a:spcPct val="15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Java LinkedList class can be used as a list, stack or queue.</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p:txBody>
      </p:sp>
      <p:sp>
        <p:nvSpPr>
          <p:cNvPr id="245" name="Google Shape;245;p4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rPr>
              <a:t>LinkedList in Java</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p5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0"/>
          <p:cNvSpPr txBox="1"/>
          <p:nvPr/>
        </p:nvSpPr>
        <p:spPr>
          <a:xfrm>
            <a:off x="152400" y="228600"/>
            <a:ext cx="5367000" cy="3689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Constructors for Java LinkedList:</a:t>
            </a:r>
            <a:endParaRPr b="1" i="0" sz="1600" u="none" cap="none" strike="noStrike">
              <a:solidFill>
                <a:schemeClr val="lt1"/>
              </a:solidFill>
              <a:latin typeface="Roboto"/>
              <a:ea typeface="Roboto"/>
              <a:cs typeface="Roboto"/>
              <a:sym typeface="Roboto"/>
            </a:endParaRPr>
          </a:p>
        </p:txBody>
      </p:sp>
      <p:pic>
        <p:nvPicPr>
          <p:cNvPr id="253" name="Google Shape;253;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54" name="Google Shape;254;p50"/>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55" name="Google Shape;255;p50"/>
          <p:cNvSpPr txBox="1"/>
          <p:nvPr/>
        </p:nvSpPr>
        <p:spPr>
          <a:xfrm>
            <a:off x="-12857" y="720888"/>
            <a:ext cx="8828083" cy="2739000"/>
          </a:xfrm>
          <a:prstGeom prst="rect">
            <a:avLst/>
          </a:prstGeom>
          <a:noFill/>
          <a:ln>
            <a:noFill/>
          </a:ln>
        </p:spPr>
        <p:txBody>
          <a:bodyPr anchorCtr="0" anchor="t" bIns="91425" lIns="91425" spcFirstLastPara="1" rIns="91425" wrap="square" tIns="91425">
            <a:noAutofit/>
          </a:bodyPr>
          <a:lstStyle/>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LinkedList(): Used to create an empty linked list.</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GB" sz="1800" u="none" cap="none" strike="noStrike">
                <a:solidFill>
                  <a:srgbClr val="000000"/>
                </a:solidFill>
                <a:latin typeface="Arial"/>
                <a:ea typeface="Arial"/>
                <a:cs typeface="Arial"/>
                <a:sym typeface="Arial"/>
              </a:rPr>
              <a:t>LinkedList(Collection C): Used to create a ordered list which contains all the elements of a specified collection, as returned by the collection’s iterator.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p5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1"/>
          <p:cNvSpPr txBox="1"/>
          <p:nvPr/>
        </p:nvSpPr>
        <p:spPr>
          <a:xfrm>
            <a:off x="152400" y="228600"/>
            <a:ext cx="5367000" cy="4801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Arial"/>
                <a:ea typeface="Arial"/>
                <a:cs typeface="Arial"/>
                <a:sym typeface="Arial"/>
              </a:rPr>
              <a:t>LinkedList representation</a:t>
            </a:r>
            <a:endParaRPr/>
          </a:p>
        </p:txBody>
      </p:sp>
      <p:pic>
        <p:nvPicPr>
          <p:cNvPr id="263" name="Google Shape;263;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64" name="Google Shape;264;p51"/>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65" name="Google Shape;265;p51"/>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Each element in the LinkedList is called the </a:t>
            </a:r>
            <a:r>
              <a:rPr b="1" i="0" lang="en-GB" sz="1800" u="none" cap="none" strike="noStrike">
                <a:solidFill>
                  <a:srgbClr val="000000"/>
                </a:solidFill>
                <a:latin typeface="Arial"/>
                <a:ea typeface="Arial"/>
                <a:cs typeface="Arial"/>
                <a:sym typeface="Arial"/>
              </a:rPr>
              <a:t>Node</a:t>
            </a:r>
            <a:r>
              <a:rPr b="0" i="0" lang="en-GB" sz="1800" u="none" cap="none" strike="noStrike">
                <a:solidFill>
                  <a:srgbClr val="000000"/>
                </a:solidFill>
                <a:latin typeface="Arial"/>
                <a:ea typeface="Arial"/>
                <a:cs typeface="Arial"/>
                <a:sym typeface="Arial"/>
              </a:rPr>
              <a:t>.</a:t>
            </a:r>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Arial"/>
                <a:ea typeface="Arial"/>
                <a:cs typeface="Arial"/>
                <a:sym typeface="Arial"/>
              </a:rPr>
              <a:t>Each Node of the LinkedList contains two items: </a:t>
            </a:r>
            <a:endParaRPr b="0" i="0" sz="18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arenR"/>
            </a:pPr>
            <a:r>
              <a:rPr b="0" i="0" lang="en-GB" sz="1800" u="none" cap="none" strike="noStrike">
                <a:solidFill>
                  <a:srgbClr val="000000"/>
                </a:solidFill>
                <a:latin typeface="Arial"/>
                <a:ea typeface="Arial"/>
                <a:cs typeface="Arial"/>
                <a:sym typeface="Arial"/>
              </a:rPr>
              <a:t>Content of the element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arenR"/>
            </a:pPr>
            <a:r>
              <a:rPr b="0" i="0" lang="en-GB" sz="1800" u="none" cap="none" strike="noStrike">
                <a:solidFill>
                  <a:srgbClr val="000000"/>
                </a:solidFill>
                <a:latin typeface="Arial"/>
                <a:ea typeface="Arial"/>
                <a:cs typeface="Arial"/>
                <a:sym typeface="Arial"/>
              </a:rPr>
              <a:t>Pointer/Address/Reference to the Next Node in the LinkedList.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5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73" name="Google Shape;273;p5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74" name="Google Shape;274;p52"/>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75" name="Google Shape;275;p52"/>
          <p:cNvSpPr txBox="1"/>
          <p:nvPr/>
        </p:nvSpPr>
        <p:spPr>
          <a:xfrm>
            <a:off x="-12856" y="720888"/>
            <a:ext cx="7548000" cy="27390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pic>
        <p:nvPicPr>
          <p:cNvPr id="276" name="Google Shape;276;p52"/>
          <p:cNvPicPr preferRelativeResize="0"/>
          <p:nvPr/>
        </p:nvPicPr>
        <p:blipFill rotWithShape="1">
          <a:blip r:embed="rId5">
            <a:alphaModFix/>
          </a:blip>
          <a:srcRect b="0" l="0" r="0" t="0"/>
          <a:stretch/>
        </p:blipFill>
        <p:spPr>
          <a:xfrm>
            <a:off x="1033462" y="1381125"/>
            <a:ext cx="7077075" cy="2381250"/>
          </a:xfrm>
          <a:prstGeom prst="rect">
            <a:avLst/>
          </a:prstGeom>
          <a:noFill/>
          <a:ln>
            <a:noFill/>
          </a:ln>
        </p:spPr>
      </p:pic>
      <p:sp>
        <p:nvSpPr>
          <p:cNvPr id="277" name="Google Shape;277;p52"/>
          <p:cNvSpPr/>
          <p:nvPr/>
        </p:nvSpPr>
        <p:spPr>
          <a:xfrm>
            <a:off x="3356400" y="1381125"/>
            <a:ext cx="1934791" cy="34493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3" name="Google Shape;283;p5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pic>
        <p:nvPicPr>
          <p:cNvPr id="285" name="Google Shape;285;p5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86" name="Google Shape;286;p53"/>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87" name="Google Shape;287;p53"/>
          <p:cNvSpPr txBox="1"/>
          <p:nvPr/>
        </p:nvSpPr>
        <p:spPr>
          <a:xfrm>
            <a:off x="-12857" y="720888"/>
            <a:ext cx="9156857" cy="27390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None/>
            </a:pPr>
            <a:r>
              <a:rPr b="1" i="0" lang="en-GB" sz="1800" u="none" cap="none" strike="noStrike">
                <a:solidFill>
                  <a:srgbClr val="000000"/>
                </a:solidFill>
                <a:latin typeface="Arial"/>
                <a:ea typeface="Arial"/>
                <a:cs typeface="Arial"/>
                <a:sym typeface="Arial"/>
              </a:rPr>
              <a:t>Note:</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1. </a:t>
            </a:r>
            <a:r>
              <a:rPr b="1" i="0" lang="en-GB" sz="1800" u="none" cap="none" strike="noStrike">
                <a:solidFill>
                  <a:srgbClr val="000000"/>
                </a:solidFill>
                <a:latin typeface="Arial"/>
                <a:ea typeface="Arial"/>
                <a:cs typeface="Arial"/>
                <a:sym typeface="Arial"/>
              </a:rPr>
              <a:t>Head</a:t>
            </a:r>
            <a:r>
              <a:rPr b="0" i="0" lang="en-GB" sz="1800" u="none" cap="none" strike="noStrike">
                <a:solidFill>
                  <a:srgbClr val="000000"/>
                </a:solidFill>
                <a:latin typeface="Arial"/>
                <a:ea typeface="Arial"/>
                <a:cs typeface="Arial"/>
                <a:sym typeface="Arial"/>
              </a:rPr>
              <a:t> of the LinkedList only contains the Address of the </a:t>
            </a:r>
            <a:r>
              <a:rPr b="1" i="0" lang="en-GB" sz="1800" u="none" cap="none" strike="noStrike">
                <a:solidFill>
                  <a:srgbClr val="000000"/>
                </a:solidFill>
                <a:latin typeface="Arial"/>
                <a:ea typeface="Arial"/>
                <a:cs typeface="Arial"/>
                <a:sym typeface="Arial"/>
              </a:rPr>
              <a:t>First element</a:t>
            </a:r>
            <a:r>
              <a:rPr b="0" i="0" lang="en-GB" sz="1800" u="none" cap="none" strike="noStrike">
                <a:solidFill>
                  <a:srgbClr val="000000"/>
                </a:solidFill>
                <a:latin typeface="Arial"/>
                <a:ea typeface="Arial"/>
                <a:cs typeface="Arial"/>
                <a:sym typeface="Arial"/>
              </a:rPr>
              <a:t> of the List.</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2. The Last element of the LinkedList contains </a:t>
            </a:r>
            <a:r>
              <a:rPr b="1" i="0" lang="en-GB" sz="1800" u="none" cap="none" strike="noStrike">
                <a:solidFill>
                  <a:srgbClr val="000000"/>
                </a:solidFill>
                <a:latin typeface="Arial"/>
                <a:ea typeface="Arial"/>
                <a:cs typeface="Arial"/>
                <a:sym typeface="Arial"/>
              </a:rPr>
              <a:t>null</a:t>
            </a:r>
            <a:r>
              <a:rPr b="0" i="0" lang="en-GB" sz="1800" u="none" cap="none" strike="noStrike">
                <a:solidFill>
                  <a:srgbClr val="000000"/>
                </a:solidFill>
                <a:latin typeface="Arial"/>
                <a:ea typeface="Arial"/>
                <a:cs typeface="Arial"/>
                <a:sym typeface="Arial"/>
              </a:rPr>
              <a:t> in the pointer part of the node because it is the end of the List so it doesn’t point to anything as shown in the above diagram.</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3. The diagram which is shown above represents a </a:t>
            </a:r>
            <a:r>
              <a:rPr b="1" i="0" lang="en-GB" sz="1800" u="none" cap="none" strike="noStrike">
                <a:solidFill>
                  <a:srgbClr val="000000"/>
                </a:solidFill>
                <a:latin typeface="Arial"/>
                <a:ea typeface="Arial"/>
                <a:cs typeface="Arial"/>
                <a:sym typeface="Arial"/>
              </a:rPr>
              <a:t>singly linked list</a:t>
            </a:r>
            <a:r>
              <a:rPr b="0" i="0" lang="en-GB" sz="1800" u="none" cap="none" strike="noStrike">
                <a:solidFill>
                  <a:srgbClr val="000000"/>
                </a:solidFill>
                <a:latin typeface="Arial"/>
                <a:ea typeface="Arial"/>
                <a:cs typeface="Arial"/>
                <a:sym typeface="Arial"/>
              </a:rPr>
              <a:t>. There is another complex type variation of LinkedList which is called </a:t>
            </a:r>
            <a:r>
              <a:rPr b="1" i="0" lang="en-GB" sz="1800" u="none" cap="none" strike="noStrike">
                <a:solidFill>
                  <a:srgbClr val="000000"/>
                </a:solidFill>
                <a:latin typeface="Arial"/>
                <a:ea typeface="Arial"/>
                <a:cs typeface="Arial"/>
                <a:sym typeface="Arial"/>
              </a:rPr>
              <a:t>doubly linked list</a:t>
            </a:r>
            <a:r>
              <a:rPr b="0" i="0" lang="en-GB" sz="1800" u="none" cap="none" strike="noStrike">
                <a:solidFill>
                  <a:srgbClr val="000000"/>
                </a:solidFill>
                <a:latin typeface="Arial"/>
                <a:ea typeface="Arial"/>
                <a:cs typeface="Arial"/>
                <a:sym typeface="Arial"/>
              </a:rPr>
              <a:t>, node of a doubly linked list contains three parts: 1) Pointer to the previous node of the linked list 2) content of the element 3) pointer to the next node of the linked list.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