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5"/>
    <p:sldMasterId id="2147483689" r:id="rId6"/>
    <p:sldMasterId id="2147483690" r:id="rId7"/>
    <p:sldMasterId id="214748369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Lst>
  <p:sldSz cy="5143500" cx="9144000"/>
  <p:notesSz cx="6858000" cy="9144000"/>
  <p:embeddedFontLst>
    <p:embeddedFont>
      <p:font typeface="Roboto"/>
      <p:regular r:id="rId37"/>
      <p:bold r:id="rId38"/>
      <p:italic r:id="rId39"/>
      <p:boldItalic r:id="rId40"/>
    </p:embeddedFont>
    <p:embeddedFont>
      <p:font typeface="Aclonica"/>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335149-FF6D-4EF7-9060-EE90C4834953}">
  <a:tblStyle styleId="{77335149-FF6D-4EF7-9060-EE90C4834953}"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1.xml"/><Relationship Id="rId41" Type="http://schemas.openxmlformats.org/officeDocument/2006/relationships/font" Target="fonts/Aclonica-regular.fnt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font" Target="fonts/Roboto-regular.fntdata"/><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font" Target="fonts/Roboto-italic.fntdata"/><Relationship Id="rId16" Type="http://schemas.openxmlformats.org/officeDocument/2006/relationships/slide" Target="slides/slide7.xml"/><Relationship Id="rId38" Type="http://schemas.openxmlformats.org/officeDocument/2006/relationships/font" Target="fonts/Roboto-bold.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GB" sz="1100" u="none" cap="none" strike="noStrike">
                <a:solidFill>
                  <a:srgbClr val="000000"/>
                </a:solidFill>
                <a:latin typeface="Arial"/>
                <a:ea typeface="Arial"/>
                <a:cs typeface="Arial"/>
                <a:sym typeface="Arial"/>
              </a:rPr>
              <a:t>As our queue is limited to two elements, when we try to add third element using BlockingQueue.add(), it throws an exception as shown above.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GB" sz="1100" u="none" cap="none" strike="noStrike">
                <a:solidFill>
                  <a:srgbClr val="000000"/>
                </a:solidFill>
                <a:latin typeface="Arial"/>
                <a:ea typeface="Arial"/>
                <a:cs typeface="Arial"/>
                <a:sym typeface="Arial"/>
              </a:rPr>
              <a:t>As our queue is limited to two elements, when we try to add third element using BlockingQueue.offer() operation, it returns “false” value as shown above.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GB" sz="1100" u="none" cap="none" strike="noStrike">
                <a:solidFill>
                  <a:srgbClr val="000000"/>
                </a:solidFill>
                <a:latin typeface="Arial"/>
                <a:ea typeface="Arial"/>
                <a:cs typeface="Arial"/>
                <a:sym typeface="Arial"/>
              </a:rPr>
              <a:t>As our queue has only two elements, when we try to call remove() method for third time, it throws an exception as shown above.</a:t>
            </a:r>
            <a:endParaRPr/>
          </a:p>
          <a:p>
            <a:pPr indent="-298450" lvl="0" marL="457200" rtl="0" algn="l">
              <a:lnSpc>
                <a:spcPct val="100000"/>
              </a:lnSpc>
              <a:spcBef>
                <a:spcPts val="0"/>
              </a:spcBef>
              <a:spcAft>
                <a:spcPts val="0"/>
              </a:spcAft>
              <a:buSzPts val="1100"/>
              <a:buChar char="●"/>
            </a:pPr>
            <a:r>
              <a:rPr b="1" i="0" lang="en-GB" sz="1100" u="none" cap="none" strike="noStrike">
                <a:solidFill>
                  <a:srgbClr val="000000"/>
                </a:solidFill>
                <a:latin typeface="Arial"/>
                <a:ea typeface="Arial"/>
                <a:cs typeface="Arial"/>
                <a:sym typeface="Arial"/>
              </a:rPr>
              <a:t>NOTE:-</a:t>
            </a:r>
            <a:br>
              <a:rPr b="0" i="0" lang="en-GB" sz="1100" u="none" cap="none" strike="noStrike">
                <a:solidFill>
                  <a:srgbClr val="000000"/>
                </a:solidFill>
                <a:latin typeface="Arial"/>
                <a:ea typeface="Arial"/>
                <a:cs typeface="Arial"/>
                <a:sym typeface="Arial"/>
              </a:rPr>
            </a:br>
            <a:r>
              <a:rPr b="0" i="0" lang="en-GB" sz="1100" u="none" cap="none" strike="noStrike">
                <a:solidFill>
                  <a:srgbClr val="000000"/>
                </a:solidFill>
                <a:latin typeface="Arial"/>
                <a:ea typeface="Arial"/>
                <a:cs typeface="Arial"/>
                <a:sym typeface="Arial"/>
              </a:rPr>
              <a:t>Queue.remove(element) is used to delete a specified element from the queue. If it performs delete operation successfully, it returns “true” value. Otherwise it returns “false” value.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GB" sz="1100" u="none" cap="none" strike="noStrike">
                <a:solidFill>
                  <a:srgbClr val="000000"/>
                </a:solidFill>
                <a:latin typeface="Arial"/>
                <a:ea typeface="Arial"/>
                <a:cs typeface="Arial"/>
                <a:sym typeface="Arial"/>
              </a:rPr>
              <a:t>As our queue has only two elements, when we try to call poll() method for third time, it returns null value as shown above.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GB" sz="1100" u="none" cap="none" strike="noStrike">
                <a:solidFill>
                  <a:srgbClr val="000000"/>
                </a:solidFill>
                <a:latin typeface="Arial"/>
                <a:ea typeface="Arial"/>
                <a:cs typeface="Arial"/>
                <a:sym typeface="Arial"/>
              </a:rPr>
              <a:t>If we try to call element() method on empty Queue, it throws an exception as shown above.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GB" sz="1100" u="none" cap="none" strike="noStrike">
                <a:solidFill>
                  <a:srgbClr val="000000"/>
                </a:solidFill>
                <a:latin typeface="Arial"/>
                <a:ea typeface="Arial"/>
                <a:cs typeface="Arial"/>
                <a:sym typeface="Arial"/>
              </a:rPr>
              <a:t>If we try to call peek() method on empty Queue, it returns null value, but does NOT throw an exception as shown above.</a:t>
            </a:r>
            <a:endParaRPr/>
          </a:p>
          <a:p>
            <a:pPr indent="-298450" lvl="0" marL="457200" rtl="0" algn="l">
              <a:lnSpc>
                <a:spcPct val="100000"/>
              </a:lnSpc>
              <a:spcBef>
                <a:spcPts val="0"/>
              </a:spcBef>
              <a:spcAft>
                <a:spcPts val="0"/>
              </a:spcAft>
              <a:buSzPts val="1100"/>
              <a:buChar char="●"/>
            </a:pPr>
            <a:br>
              <a:rPr lang="en-GB"/>
            </a:b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6" name="Shape 76"/>
        <p:cNvGrpSpPr/>
        <p:nvPr/>
      </p:nvGrpSpPr>
      <p:grpSpPr>
        <a:xfrm>
          <a:off x="0" y="0"/>
          <a:ext cx="0" cy="0"/>
          <a:chOff x="0" y="0"/>
          <a:chExt cx="0" cy="0"/>
        </a:xfrm>
      </p:grpSpPr>
      <p:sp>
        <p:nvSpPr>
          <p:cNvPr id="77" name="Google Shape;7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8" name="Google Shape;78;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9" name="Google Shape;7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0" name="Google Shape;80;p1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1" name="Google Shape;81;p1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2" name="Google Shape;82;p1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3" name="Google Shape;83;p1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6" name="Google Shape;86;p1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7" name="Google Shape;87;p1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8" name="Google Shape;88;p1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9" name="Google Shape;89;p1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4" name="Shape 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8" name="Google Shape;9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1" name="Google Shape;10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5" name="Shape 105"/>
        <p:cNvGrpSpPr/>
        <p:nvPr/>
      </p:nvGrpSpPr>
      <p:grpSpPr>
        <a:xfrm>
          <a:off x="0" y="0"/>
          <a:ext cx="0" cy="0"/>
          <a:chOff x="0" y="0"/>
          <a:chExt cx="0" cy="0"/>
        </a:xfrm>
      </p:grpSpPr>
      <p:sp>
        <p:nvSpPr>
          <p:cNvPr id="106" name="Google Shape;106;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7" name="Shape 117"/>
        <p:cNvGrpSpPr/>
        <p:nvPr/>
      </p:nvGrpSpPr>
      <p:grpSpPr>
        <a:xfrm>
          <a:off x="0" y="0"/>
          <a:ext cx="0" cy="0"/>
          <a:chOff x="0" y="0"/>
          <a:chExt cx="0" cy="0"/>
        </a:xfrm>
      </p:grpSpPr>
      <p:sp>
        <p:nvSpPr>
          <p:cNvPr id="118" name="Google Shape;118;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6" name="Google Shape;16;p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7" name="Google Shape;17;p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8" name="Google Shape;18;p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9" name="Google Shape;19;p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9" name="Google Shape;1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0" name="Shape 13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4" name="Google Shape;1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7" name="Google Shape;1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8" name="Shape 138"/>
        <p:cNvGrpSpPr/>
        <p:nvPr/>
      </p:nvGrpSpPr>
      <p:grpSpPr>
        <a:xfrm>
          <a:off x="0" y="0"/>
          <a:ext cx="0" cy="0"/>
          <a:chOff x="0" y="0"/>
          <a:chExt cx="0" cy="0"/>
        </a:xfrm>
      </p:grpSpPr>
      <p:sp>
        <p:nvSpPr>
          <p:cNvPr id="139" name="Google Shape;139;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0" name="Google Shape;1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4" name="Google Shape;144;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5" name="Google Shape;145;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6" name="Google Shape;1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7" name="Shape 147"/>
        <p:cNvGrpSpPr/>
        <p:nvPr/>
      </p:nvGrpSpPr>
      <p:grpSpPr>
        <a:xfrm>
          <a:off x="0" y="0"/>
          <a:ext cx="0" cy="0"/>
          <a:chOff x="0" y="0"/>
          <a:chExt cx="0" cy="0"/>
        </a:xfrm>
      </p:grpSpPr>
      <p:sp>
        <p:nvSpPr>
          <p:cNvPr id="148" name="Google Shape;148;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49" name="Google Shape;1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sp>
        <p:nvSpPr>
          <p:cNvPr id="151" name="Google Shape;151;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2" name="Google Shape;152;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3" name="Google Shape;15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4" name="Shape 154"/>
        <p:cNvGrpSpPr/>
        <p:nvPr/>
      </p:nvGrpSpPr>
      <p:grpSpPr>
        <a:xfrm>
          <a:off x="0" y="0"/>
          <a:ext cx="0" cy="0"/>
          <a:chOff x="0" y="0"/>
          <a:chExt cx="0" cy="0"/>
        </a:xfrm>
      </p:grpSpPr>
      <p:sp>
        <p:nvSpPr>
          <p:cNvPr id="155" name="Google Shape;15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25" name="Google Shape;25;p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26" name="Google Shape;26;p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27" name="Google Shape;27;p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0" name="Shape 160"/>
        <p:cNvGrpSpPr/>
        <p:nvPr/>
      </p:nvGrpSpPr>
      <p:grpSpPr>
        <a:xfrm>
          <a:off x="0" y="0"/>
          <a:ext cx="0" cy="0"/>
          <a:chOff x="0" y="0"/>
          <a:chExt cx="0" cy="0"/>
        </a:xfrm>
      </p:grpSpPr>
      <p:sp>
        <p:nvSpPr>
          <p:cNvPr id="161" name="Google Shape;161;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2" name="Google Shape;162;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3" name="Google Shape;16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7" name="Shape 167"/>
        <p:cNvGrpSpPr/>
        <p:nvPr/>
      </p:nvGrpSpPr>
      <p:grpSpPr>
        <a:xfrm>
          <a:off x="0" y="0"/>
          <a:ext cx="0" cy="0"/>
          <a:chOff x="0" y="0"/>
          <a:chExt cx="0" cy="0"/>
        </a:xfrm>
      </p:grpSpPr>
      <p:sp>
        <p:nvSpPr>
          <p:cNvPr id="168" name="Google Shape;16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 name="Google Shape;169;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0" name="Google Shape;17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1" name="Shape 171"/>
        <p:cNvGrpSpPr/>
        <p:nvPr/>
      </p:nvGrpSpPr>
      <p:grpSpPr>
        <a:xfrm>
          <a:off x="0" y="0"/>
          <a:ext cx="0" cy="0"/>
          <a:chOff x="0" y="0"/>
          <a:chExt cx="0" cy="0"/>
        </a:xfrm>
      </p:grpSpPr>
      <p:sp>
        <p:nvSpPr>
          <p:cNvPr id="172" name="Google Shape;17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 name="Google Shape;173;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4" name="Google Shape;174;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5" name="Google Shape;17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9" name="Shape 179"/>
        <p:cNvGrpSpPr/>
        <p:nvPr/>
      </p:nvGrpSpPr>
      <p:grpSpPr>
        <a:xfrm>
          <a:off x="0" y="0"/>
          <a:ext cx="0" cy="0"/>
          <a:chOff x="0" y="0"/>
          <a:chExt cx="0" cy="0"/>
        </a:xfrm>
      </p:grpSpPr>
      <p:sp>
        <p:nvSpPr>
          <p:cNvPr id="180" name="Google Shape;180;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1" name="Google Shape;181;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3" name="Google Shape;33;p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34" name="Google Shape;34;p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35" name="Google Shape;35;p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36" name="Google Shape;36;p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0" name="Google Shape;40;p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1" name="Google Shape;41;p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42" name="Google Shape;42;p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43" name="Google Shape;43;p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8" name="Google Shape;48;p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9" name="Google Shape;49;p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0" name="Google Shape;50;p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1" name="Google Shape;51;p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2" name="Shape 52"/>
        <p:cNvGrpSpPr/>
        <p:nvPr/>
      </p:nvGrpSpPr>
      <p:grpSpPr>
        <a:xfrm>
          <a:off x="0" y="0"/>
          <a:ext cx="0" cy="0"/>
          <a:chOff x="0" y="0"/>
          <a:chExt cx="0" cy="0"/>
        </a:xfrm>
      </p:grpSpPr>
      <p:sp>
        <p:nvSpPr>
          <p:cNvPr id="53" name="Google Shape;5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4" name="Google Shape;5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5" name="Google Shape;55;p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56" name="Google Shape;56;p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7" name="Google Shape;57;p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8" name="Google Shape;58;p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5" name="Google Shape;65;p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6" name="Google Shape;66;p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7" name="Google Shape;67;p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8" name="Google Shape;68;p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1" name="Google Shape;7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2" name="Google Shape;72;p1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3" name="Google Shape;73;p1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4" name="Google Shape;74;p1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5" name="Google Shape;75;p1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0" Type="http://schemas.openxmlformats.org/officeDocument/2006/relationships/theme" Target="../theme/theme1.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2.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0" name="Shape 90"/>
        <p:cNvGrpSpPr/>
        <p:nvPr/>
      </p:nvGrpSpPr>
      <p:grpSpPr>
        <a:xfrm>
          <a:off x="0" y="0"/>
          <a:ext cx="0" cy="0"/>
          <a:chOff x="0" y="0"/>
          <a:chExt cx="0" cy="0"/>
        </a:xfrm>
      </p:grpSpPr>
      <p:sp>
        <p:nvSpPr>
          <p:cNvPr id="91" name="Google Shape;9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2" name="Google Shape;9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3" name="Google Shape;9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5" name="Google Shape;12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6" name="Google Shape;1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8" name="Google Shape;15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9" name="Google Shape;1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45"/>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4" name="Google Shape;294;p5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4"/>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Array to Queue</a:t>
            </a:r>
            <a:endParaRPr/>
          </a:p>
        </p:txBody>
      </p:sp>
      <p:pic>
        <p:nvPicPr>
          <p:cNvPr id="296" name="Google Shape;296;p5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97" name="Google Shape;297;p5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98" name="Google Shape;298;p54"/>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convert a Java array to Queue using “Collections.addAll()” method.</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p:txBody>
      </p:sp>
      <p:graphicFrame>
        <p:nvGraphicFramePr>
          <p:cNvPr id="299" name="Google Shape;299;p54"/>
          <p:cNvGraphicFramePr/>
          <p:nvPr/>
        </p:nvGraphicFramePr>
        <p:xfrm>
          <a:off x="513709" y="1280569"/>
          <a:ext cx="3000000" cy="3000000"/>
        </p:xfrm>
        <a:graphic>
          <a:graphicData uri="http://schemas.openxmlformats.org/drawingml/2006/table">
            <a:tbl>
              <a:tblPr bandRow="1" firstRow="1">
                <a:noFill/>
                <a:tableStyleId>{77335149-FF6D-4EF7-9060-EE90C4834953}</a:tableStyleId>
              </a:tblPr>
              <a:tblGrid>
                <a:gridCol w="7161100"/>
              </a:tblGrid>
              <a:tr h="2479775">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ArrayToQueue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String nums[] = {"one","two","three","four","five"};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Queue&lt;String&gt; queue = new LinkedList&lt;&gt;();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Collections.addAll(queue, nums);</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00" name="Google Shape;300;p54"/>
          <p:cNvPicPr preferRelativeResize="0"/>
          <p:nvPr/>
        </p:nvPicPr>
        <p:blipFill rotWithShape="1">
          <a:blip r:embed="rId5">
            <a:alphaModFix/>
          </a:blip>
          <a:srcRect b="0" l="0" r="0" t="0"/>
          <a:stretch/>
        </p:blipFill>
        <p:spPr>
          <a:xfrm>
            <a:off x="3955550" y="4303084"/>
            <a:ext cx="5024868" cy="6596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6" name="Google Shape;306;p5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to Array</a:t>
            </a:r>
            <a:endParaRPr/>
          </a:p>
        </p:txBody>
      </p:sp>
      <p:pic>
        <p:nvPicPr>
          <p:cNvPr id="308" name="Google Shape;308;p5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09" name="Google Shape;309;p5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10" name="Google Shape;310;p55"/>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convert a Java Queue to a Java Array using “toArray()”</a:t>
            </a:r>
            <a:endParaRPr b="0" i="0" sz="1800" u="none" cap="none" strike="noStrike">
              <a:solidFill>
                <a:srgbClr val="000000"/>
              </a:solidFill>
              <a:latin typeface="Roboto"/>
              <a:ea typeface="Roboto"/>
              <a:cs typeface="Roboto"/>
              <a:sym typeface="Roboto"/>
            </a:endParaRPr>
          </a:p>
        </p:txBody>
      </p:sp>
      <p:graphicFrame>
        <p:nvGraphicFramePr>
          <p:cNvPr id="311" name="Google Shape;311;p55"/>
          <p:cNvGraphicFramePr/>
          <p:nvPr/>
        </p:nvGraphicFramePr>
        <p:xfrm>
          <a:off x="513709" y="1280569"/>
          <a:ext cx="3000000" cy="3000000"/>
        </p:xfrm>
        <a:graphic>
          <a:graphicData uri="http://schemas.openxmlformats.org/drawingml/2006/table">
            <a:tbl>
              <a:tblPr bandRow="1" firstRow="1">
                <a:noFill/>
                <a:tableStyleId>{77335149-FF6D-4EF7-9060-EE90C4834953}</a:tableStyleId>
              </a:tblPr>
              <a:tblGrid>
                <a:gridCol w="7161100"/>
              </a:tblGrid>
              <a:tr h="2479775">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QueueToArray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Queue&lt;String&gt; queue = new LinkedList&lt;&gt;();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queue.add("one");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queue.add("two");</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queue.add("three");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queue.add("four");</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queue.add("five");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String strArray[] = queue.toArray(new String[queue.size()]);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System.out.println(Arrays.toString(strArray));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12" name="Google Shape;312;p55"/>
          <p:cNvPicPr preferRelativeResize="0"/>
          <p:nvPr/>
        </p:nvPicPr>
        <p:blipFill rotWithShape="1">
          <a:blip r:embed="rId5">
            <a:alphaModFix/>
          </a:blip>
          <a:srcRect b="0" l="0" r="0" t="0"/>
          <a:stretch/>
        </p:blipFill>
        <p:spPr>
          <a:xfrm>
            <a:off x="3955550" y="4303084"/>
            <a:ext cx="5024868" cy="6596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8" name="Google Shape;318;p5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Common Operations</a:t>
            </a:r>
            <a:endParaRPr/>
          </a:p>
        </p:txBody>
      </p:sp>
      <p:pic>
        <p:nvPicPr>
          <p:cNvPr id="320" name="Google Shape;320;p5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21" name="Google Shape;321;p5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22" name="Google Shape;322;p56"/>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Java Queue supports all operations supported by Collection interface and some more operations. It supports almost all operations in two forms.</a:t>
            </a:r>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One set of operations throws an exception if the operation fails.</a:t>
            </a:r>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The other set of operations returns a special value if the operation fails.</a:t>
            </a:r>
            <a:endParaRPr/>
          </a:p>
        </p:txBody>
      </p:sp>
      <p:pic>
        <p:nvPicPr>
          <p:cNvPr id="323" name="Google Shape;323;p56"/>
          <p:cNvPicPr preferRelativeResize="0"/>
          <p:nvPr/>
        </p:nvPicPr>
        <p:blipFill rotWithShape="1">
          <a:blip r:embed="rId5">
            <a:alphaModFix/>
          </a:blip>
          <a:srcRect b="0" l="0" r="0" t="0"/>
          <a:stretch/>
        </p:blipFill>
        <p:spPr>
          <a:xfrm>
            <a:off x="3855535" y="2392861"/>
            <a:ext cx="4655374" cy="25490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5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Insert Operations</a:t>
            </a:r>
            <a:endParaRPr/>
          </a:p>
        </p:txBody>
      </p:sp>
      <p:pic>
        <p:nvPicPr>
          <p:cNvPr id="331" name="Google Shape;331;p5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32" name="Google Shape;332;p5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33" name="Google Shape;333;p57"/>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Java Queue Insert operation in-detail with some useful examples. If this operation performs successfully, it returns “true” value. As we know, Queue supports insert operation in two forms:</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Queue.add(e):</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It throws an exception if the operation fails.</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Queue.offer(e):</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It returns a special value if the operation fails.</a:t>
            </a:r>
            <a:endParaRPr/>
          </a:p>
          <a:p>
            <a:pPr indent="0" lvl="0" marL="0" marR="0" rtl="0" algn="l">
              <a:lnSpc>
                <a:spcPct val="150000"/>
              </a:lnSpc>
              <a:spcBef>
                <a:spcPts val="0"/>
              </a:spcBef>
              <a:spcAft>
                <a:spcPts val="0"/>
              </a:spcAft>
              <a:buNone/>
            </a:pPr>
            <a:r>
              <a:rPr b="1" i="0" lang="en-GB" sz="1800" u="none" cap="none" strike="noStrike">
                <a:solidFill>
                  <a:srgbClr val="000000"/>
                </a:solidFill>
                <a:latin typeface="Arial"/>
                <a:ea typeface="Arial"/>
                <a:cs typeface="Arial"/>
                <a:sym typeface="Arial"/>
              </a:rPr>
              <a:t>       NOTE:-</a:t>
            </a:r>
            <a:r>
              <a:rPr b="0" i="0" lang="en-GB" sz="1800" u="none" cap="none" strike="noStrike">
                <a:solidFill>
                  <a:srgbClr val="000000"/>
                </a:solidFill>
                <a:latin typeface="Arial"/>
                <a:ea typeface="Arial"/>
                <a:cs typeface="Arial"/>
                <a:sym typeface="Arial"/>
              </a:rPr>
              <a:t> Here special value may be either “false” or “null”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9" name="Google Shape;339;p5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Queue add() operation</a:t>
            </a:r>
            <a:endParaRPr/>
          </a:p>
        </p:txBody>
      </p:sp>
      <p:pic>
        <p:nvPicPr>
          <p:cNvPr id="341" name="Google Shape;341;p5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42" name="Google Shape;342;p5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43" name="Google Shape;343;p58"/>
          <p:cNvSpPr txBox="1"/>
          <p:nvPr/>
        </p:nvSpPr>
        <p:spPr>
          <a:xfrm>
            <a:off x="-12857" y="720888"/>
            <a:ext cx="8858905"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The add() operation is used to insert new element into the queue. </a:t>
            </a:r>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If it performs insert operation successfully, it returns “true” value. Otherwise it throws java.lang.IllegalStateException.</a:t>
            </a:r>
            <a:endParaRPr b="0" i="0" sz="1800" u="none" cap="none" strike="noStrike">
              <a:solidFill>
                <a:srgbClr val="000000"/>
              </a:solidFill>
              <a:latin typeface="Roboto"/>
              <a:ea typeface="Roboto"/>
              <a:cs typeface="Roboto"/>
              <a:sym typeface="Roboto"/>
            </a:endParaRPr>
          </a:p>
        </p:txBody>
      </p:sp>
      <p:graphicFrame>
        <p:nvGraphicFramePr>
          <p:cNvPr id="344" name="Google Shape;344;p58"/>
          <p:cNvGraphicFramePr/>
          <p:nvPr/>
        </p:nvGraphicFramePr>
        <p:xfrm>
          <a:off x="534257" y="1773728"/>
          <a:ext cx="3000000" cy="3000000"/>
        </p:xfrm>
        <a:graphic>
          <a:graphicData uri="http://schemas.openxmlformats.org/drawingml/2006/table">
            <a:tbl>
              <a:tblPr bandRow="1" firstRow="1">
                <a:noFill/>
                <a:tableStyleId>{77335149-FF6D-4EF7-9060-EE90C4834953}</a:tableStyleId>
              </a:tblPr>
              <a:tblGrid>
                <a:gridCol w="7161100"/>
              </a:tblGrid>
              <a:tr h="2479775">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java.util.concurrent.*;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QueueAddOperation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BlockingQueue&lt;String&gt; queue = new ArrayBlockingQueue&lt;&gt;(2);</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System.out.println(queue.add("one"));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System.out.println(queue.add("two"));</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System.out.println(queue.add("three"));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45" name="Google Shape;345;p58"/>
          <p:cNvPicPr preferRelativeResize="0"/>
          <p:nvPr/>
        </p:nvPicPr>
        <p:blipFill rotWithShape="1">
          <a:blip r:embed="rId5">
            <a:alphaModFix/>
          </a:blip>
          <a:srcRect b="0" l="0" r="0" t="0"/>
          <a:stretch/>
        </p:blipFill>
        <p:spPr>
          <a:xfrm>
            <a:off x="4252471" y="3945276"/>
            <a:ext cx="4832164" cy="9965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1" name="Google Shape;351;p5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Queue offer() operation</a:t>
            </a:r>
            <a:endParaRPr/>
          </a:p>
        </p:txBody>
      </p:sp>
      <p:pic>
        <p:nvPicPr>
          <p:cNvPr id="353" name="Google Shape;353;p5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54" name="Google Shape;354;p5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55" name="Google Shape;355;p59"/>
          <p:cNvSpPr txBox="1"/>
          <p:nvPr/>
        </p:nvSpPr>
        <p:spPr>
          <a:xfrm>
            <a:off x="-12857" y="720888"/>
            <a:ext cx="8828083"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The offer() operation is used to insert new element into the queue.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If it performs insert operation successfully, it returns “true” value. Otherwise it returns “false” value.</a:t>
            </a:r>
            <a:endParaRPr b="0" i="0" sz="1800" u="none" cap="none" strike="noStrike">
              <a:solidFill>
                <a:srgbClr val="000000"/>
              </a:solidFill>
              <a:latin typeface="Roboto"/>
              <a:ea typeface="Roboto"/>
              <a:cs typeface="Roboto"/>
              <a:sym typeface="Roboto"/>
            </a:endParaRPr>
          </a:p>
        </p:txBody>
      </p:sp>
      <p:graphicFrame>
        <p:nvGraphicFramePr>
          <p:cNvPr id="356" name="Google Shape;356;p59"/>
          <p:cNvGraphicFramePr/>
          <p:nvPr/>
        </p:nvGraphicFramePr>
        <p:xfrm>
          <a:off x="534257" y="1773728"/>
          <a:ext cx="3000000" cy="3000000"/>
        </p:xfrm>
        <a:graphic>
          <a:graphicData uri="http://schemas.openxmlformats.org/drawingml/2006/table">
            <a:tbl>
              <a:tblPr bandRow="1" firstRow="1">
                <a:noFill/>
                <a:tableStyleId>{77335149-FF6D-4EF7-9060-EE90C4834953}</a:tableStyleId>
              </a:tblPr>
              <a:tblGrid>
                <a:gridCol w="7161100"/>
              </a:tblGrid>
              <a:tr h="2479775">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java.util.concurrent.*;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QueueOfferOperation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BlockingQueue&lt;String&gt; queue = new ArrayBlockingQueue&lt;&gt;(2);</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System.out.println(queue.offer("one"));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System.out.println(queue.offer("two"));</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System.out.println(queue.offer("three"));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57" name="Google Shape;357;p59"/>
          <p:cNvPicPr preferRelativeResize="0"/>
          <p:nvPr/>
        </p:nvPicPr>
        <p:blipFill rotWithShape="1">
          <a:blip r:embed="rId5">
            <a:alphaModFix/>
          </a:blip>
          <a:srcRect b="0" l="0" r="0" t="0"/>
          <a:stretch/>
        </p:blipFill>
        <p:spPr>
          <a:xfrm>
            <a:off x="4674741" y="4029768"/>
            <a:ext cx="4290210" cy="1018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6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3" name="Google Shape;363;p6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Delete Operations</a:t>
            </a:r>
            <a:endParaRPr/>
          </a:p>
        </p:txBody>
      </p:sp>
      <p:pic>
        <p:nvPicPr>
          <p:cNvPr id="365" name="Google Shape;365;p6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66" name="Google Shape;366;p6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67" name="Google Shape;367;p60"/>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Java Queue Delete operation in-detail with some useful examples. The Delete operations returns the head element of the queue, if it performs successfully. As we know, Queue supports delete operation in two forms:</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Queue.remove():</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It throws an exception if the operation fails.</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Queue.poll():</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It returns a special value if the operation fails.</a:t>
            </a:r>
            <a:endParaRPr/>
          </a:p>
          <a:p>
            <a:pPr indent="-285750" lvl="0" marL="285750" marR="0" rtl="0" algn="l">
              <a:lnSpc>
                <a:spcPct val="150000"/>
              </a:lnSpc>
              <a:spcBef>
                <a:spcPts val="0"/>
              </a:spcBef>
              <a:spcAft>
                <a:spcPts val="0"/>
              </a:spcAft>
              <a:buClr>
                <a:srgbClr val="000000"/>
              </a:buClr>
              <a:buSzPts val="1800"/>
              <a:buFont typeface="Arial"/>
              <a:buChar char="•"/>
            </a:pPr>
            <a:r>
              <a:rPr b="1" i="0" lang="en-GB" sz="1800" u="none" cap="none" strike="noStrike">
                <a:solidFill>
                  <a:srgbClr val="000000"/>
                </a:solidFill>
                <a:latin typeface="Arial"/>
                <a:ea typeface="Arial"/>
                <a:cs typeface="Arial"/>
                <a:sym typeface="Arial"/>
              </a:rPr>
              <a:t>NOTE:-</a:t>
            </a:r>
            <a:r>
              <a:rPr b="0" i="0" lang="en-GB" sz="1800" u="none" cap="none" strike="noStrike">
                <a:solidFill>
                  <a:srgbClr val="000000"/>
                </a:solidFill>
                <a:latin typeface="Arial"/>
                <a:ea typeface="Arial"/>
                <a:cs typeface="Arial"/>
                <a:sym typeface="Arial"/>
              </a:rPr>
              <a:t> Here special value may be either “false” or “null”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3" name="Google Shape;373;p6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Queue remove() operation</a:t>
            </a:r>
            <a:endParaRPr/>
          </a:p>
        </p:txBody>
      </p:sp>
      <p:pic>
        <p:nvPicPr>
          <p:cNvPr id="375" name="Google Shape;375;p6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76" name="Google Shape;376;p6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77" name="Google Shape;377;p61"/>
          <p:cNvSpPr txBox="1"/>
          <p:nvPr/>
        </p:nvSpPr>
        <p:spPr>
          <a:xfrm>
            <a:off x="-12856" y="720888"/>
            <a:ext cx="892055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The remove() operation is used to delete an element from the head of the queue. If it performs delete operation successfully,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it returns the head element of the queue. Otherwise it throws java.util.NoSuchElementException.</a:t>
            </a:r>
            <a:endParaRPr b="0" i="0" sz="1800" u="none" cap="none" strike="noStrike">
              <a:solidFill>
                <a:srgbClr val="000000"/>
              </a:solidFill>
              <a:latin typeface="Roboto"/>
              <a:ea typeface="Roboto"/>
              <a:cs typeface="Roboto"/>
              <a:sym typeface="Roboto"/>
            </a:endParaRPr>
          </a:p>
        </p:txBody>
      </p:sp>
      <p:graphicFrame>
        <p:nvGraphicFramePr>
          <p:cNvPr id="378" name="Google Shape;378;p61"/>
          <p:cNvGraphicFramePr/>
          <p:nvPr/>
        </p:nvGraphicFramePr>
        <p:xfrm>
          <a:off x="534257" y="1989482"/>
          <a:ext cx="3000000" cy="3000000"/>
        </p:xfrm>
        <a:graphic>
          <a:graphicData uri="http://schemas.openxmlformats.org/drawingml/2006/table">
            <a:tbl>
              <a:tblPr bandRow="1" firstRow="1">
                <a:noFill/>
                <a:tableStyleId>{77335149-FF6D-4EF7-9060-EE90C4834953}</a:tableStyleId>
              </a:tblPr>
              <a:tblGrid>
                <a:gridCol w="7161100"/>
              </a:tblGrid>
              <a:tr h="2479775">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QueueRemoveOperation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Queue&lt;String&gt; queue = new LinkedList&lt;&gt;();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queue.offer("one");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queue.offer("two");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System.out.println(queue.remove());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System.out.println(queue.remove());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System.out.println(queue.remove());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79" name="Google Shape;379;p61"/>
          <p:cNvPicPr preferRelativeResize="0"/>
          <p:nvPr/>
        </p:nvPicPr>
        <p:blipFill rotWithShape="1">
          <a:blip r:embed="rId5">
            <a:alphaModFix/>
          </a:blip>
          <a:srcRect b="0" l="0" r="0" t="0"/>
          <a:stretch/>
        </p:blipFill>
        <p:spPr>
          <a:xfrm>
            <a:off x="4572000" y="4190857"/>
            <a:ext cx="4572000" cy="9485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5" name="Google Shape;385;p6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Queue poll() operation</a:t>
            </a:r>
            <a:endParaRPr/>
          </a:p>
        </p:txBody>
      </p:sp>
      <p:pic>
        <p:nvPicPr>
          <p:cNvPr id="387" name="Google Shape;387;p6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88" name="Google Shape;388;p6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89" name="Google Shape;389;p62"/>
          <p:cNvSpPr txBox="1"/>
          <p:nvPr/>
        </p:nvSpPr>
        <p:spPr>
          <a:xfrm>
            <a:off x="-12856" y="720888"/>
            <a:ext cx="892055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The poll() operation is used to delete an element from the head of the queue. If it performs delete operation successfully,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it returns the head element of the queue. Otherwise it returns “null” value.</a:t>
            </a:r>
            <a:endParaRPr b="0" i="0" sz="1800" u="none" cap="none" strike="noStrike">
              <a:solidFill>
                <a:srgbClr val="000000"/>
              </a:solidFill>
              <a:latin typeface="Roboto"/>
              <a:ea typeface="Roboto"/>
              <a:cs typeface="Roboto"/>
              <a:sym typeface="Roboto"/>
            </a:endParaRPr>
          </a:p>
        </p:txBody>
      </p:sp>
      <p:graphicFrame>
        <p:nvGraphicFramePr>
          <p:cNvPr id="390" name="Google Shape;390;p62"/>
          <p:cNvGraphicFramePr/>
          <p:nvPr/>
        </p:nvGraphicFramePr>
        <p:xfrm>
          <a:off x="534257" y="1763454"/>
          <a:ext cx="3000000" cy="3000000"/>
        </p:xfrm>
        <a:graphic>
          <a:graphicData uri="http://schemas.openxmlformats.org/drawingml/2006/table">
            <a:tbl>
              <a:tblPr bandRow="1" firstRow="1">
                <a:noFill/>
                <a:tableStyleId>{77335149-FF6D-4EF7-9060-EE90C4834953}</a:tableStyleId>
              </a:tblPr>
              <a:tblGrid>
                <a:gridCol w="7161100"/>
              </a:tblGrid>
              <a:tr h="2479775">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QueuePollOperation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Queue&lt;String&gt; queue = new LinkedList&lt;&gt;();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queue.offer("one");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queue.offer("two");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System.out.println(queue.poll());</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System.out.println(queue.poll());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System.out.println(queue.poll());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91" name="Google Shape;391;p62"/>
          <p:cNvPicPr preferRelativeResize="0"/>
          <p:nvPr/>
        </p:nvPicPr>
        <p:blipFill rotWithShape="1">
          <a:blip r:embed="rId5">
            <a:alphaModFix/>
          </a:blip>
          <a:srcRect b="0" l="0" r="0" t="0"/>
          <a:stretch/>
        </p:blipFill>
        <p:spPr>
          <a:xfrm>
            <a:off x="4243227" y="4034589"/>
            <a:ext cx="4736386" cy="10084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7" name="Google Shape;397;p6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Examine Operations</a:t>
            </a:r>
            <a:endParaRPr/>
          </a:p>
        </p:txBody>
      </p:sp>
      <p:pic>
        <p:nvPicPr>
          <p:cNvPr id="399" name="Google Shape;399;p6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00" name="Google Shape;400;p6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01" name="Google Shape;401;p63"/>
          <p:cNvSpPr txBox="1"/>
          <p:nvPr/>
        </p:nvSpPr>
        <p:spPr>
          <a:xfrm>
            <a:off x="-12856" y="720888"/>
            <a:ext cx="892055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Java Queue Examine operations in-detail with some useful examples. If this operation performs successfully, it returns the head element of the queue without removing it. As we know, Queue supports examine operation in two forms:</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Queue.element():</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It throws an exception if the operation fails.</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Queue.peek():</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It returns a special value if the operation fails.</a:t>
            </a:r>
            <a:endParaRPr/>
          </a:p>
          <a:p>
            <a:pPr indent="-285750" lvl="0" marL="285750" marR="0" rtl="0" algn="l">
              <a:lnSpc>
                <a:spcPct val="150000"/>
              </a:lnSpc>
              <a:spcBef>
                <a:spcPts val="0"/>
              </a:spcBef>
              <a:spcAft>
                <a:spcPts val="0"/>
              </a:spcAft>
              <a:buClr>
                <a:srgbClr val="000000"/>
              </a:buClr>
              <a:buSzPts val="1800"/>
              <a:buFont typeface="Arial"/>
              <a:buChar char="•"/>
            </a:pPr>
            <a:r>
              <a:rPr b="1" i="0" lang="en-GB" sz="1800" u="none" cap="none" strike="noStrike">
                <a:solidFill>
                  <a:srgbClr val="000000"/>
                </a:solidFill>
                <a:latin typeface="Arial"/>
                <a:ea typeface="Arial"/>
                <a:cs typeface="Arial"/>
                <a:sym typeface="Arial"/>
              </a:rPr>
              <a:t>NOTE:-</a:t>
            </a:r>
            <a:r>
              <a:rPr b="0" i="0" lang="en-GB" sz="1800" u="none" cap="none" strike="noStrike">
                <a:solidFill>
                  <a:srgbClr val="000000"/>
                </a:solidFill>
                <a:latin typeface="Arial"/>
                <a:ea typeface="Arial"/>
                <a:cs typeface="Arial"/>
                <a:sym typeface="Arial"/>
              </a:rPr>
              <a:t> Here special value may be either “false” or “null”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descr="Image result for paint splatter ppt background" id="210" name="Google Shape;210;p46"/>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11" name="Google Shape;211;p46"/>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GB" sz="4000" u="none" cap="none" strike="noStrike">
                <a:solidFill>
                  <a:srgbClr val="000000"/>
                </a:solidFill>
                <a:latin typeface="Roboto"/>
                <a:ea typeface="Roboto"/>
                <a:cs typeface="Roboto"/>
                <a:sym typeface="Roboto"/>
              </a:rPr>
              <a:t>SAMPLE PPT</a:t>
            </a:r>
            <a:endParaRPr b="0" i="0" sz="4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Roboto"/>
                <a:ea typeface="Roboto"/>
                <a:cs typeface="Roboto"/>
                <a:sym typeface="Roboto"/>
              </a:rPr>
              <a:t>IN </a:t>
            </a:r>
            <a:endParaRPr b="0" i="0" sz="3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Roboto"/>
                <a:ea typeface="Roboto"/>
                <a:cs typeface="Roboto"/>
                <a:sym typeface="Roboto"/>
              </a:rPr>
              <a:t>JAVA</a:t>
            </a:r>
            <a:endParaRPr b="0" i="0" sz="3000" u="none" cap="none" strike="noStrike">
              <a:solidFill>
                <a:srgbClr val="000000"/>
              </a:solidFill>
              <a:latin typeface="Roboto"/>
              <a:ea typeface="Roboto"/>
              <a:cs typeface="Roboto"/>
              <a:sym typeface="Roboto"/>
            </a:endParaRPr>
          </a:p>
        </p:txBody>
      </p:sp>
      <p:cxnSp>
        <p:nvCxnSpPr>
          <p:cNvPr id="212" name="Google Shape;212;p46"/>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13" name="Google Shape;213;p46"/>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14" name="Google Shape;214;p46"/>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15" name="Google Shape;215;p46"/>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16" name="Google Shape;216;p46"/>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17" name="Google Shape;217;p46"/>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ppt_w</p:attrName>
                                        </p:attrNameLst>
                                      </p:cBhvr>
                                      <p:tavLst>
                                        <p:tav fmla="" tm="0">
                                          <p:val>
                                            <p:strVal val="0"/>
                                          </p:val>
                                        </p:tav>
                                        <p:tav fmla="" tm="100000">
                                          <p:val>
                                            <p:strVal val="#ppt_w"/>
                                          </p:val>
                                        </p:tav>
                                      </p:tavLst>
                                    </p:anim>
                                    <p:anim calcmode="lin" valueType="num">
                                      <p:cBhvr additive="base">
                                        <p:cTn dur="1000"/>
                                        <p:tgtEl>
                                          <p:spTgt spid="21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ppt_w</p:attrName>
                                        </p:attrNameLst>
                                      </p:cBhvr>
                                      <p:tavLst>
                                        <p:tav fmla="" tm="0">
                                          <p:val>
                                            <p:strVal val="0"/>
                                          </p:val>
                                        </p:tav>
                                        <p:tav fmla="" tm="100000">
                                          <p:val>
                                            <p:strVal val="#ppt_w"/>
                                          </p:val>
                                        </p:tav>
                                      </p:tavLst>
                                    </p:anim>
                                    <p:anim calcmode="lin" valueType="num">
                                      <p:cBhvr additive="base">
                                        <p:cTn dur="1000"/>
                                        <p:tgtEl>
                                          <p:spTgt spid="2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7" name="Google Shape;407;p6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4"/>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Queue element() operation</a:t>
            </a:r>
            <a:endParaRPr/>
          </a:p>
        </p:txBody>
      </p:sp>
      <p:pic>
        <p:nvPicPr>
          <p:cNvPr id="409" name="Google Shape;409;p6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10" name="Google Shape;410;p6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11" name="Google Shape;411;p64"/>
          <p:cNvSpPr txBox="1"/>
          <p:nvPr/>
        </p:nvSpPr>
        <p:spPr>
          <a:xfrm>
            <a:off x="-12856" y="720888"/>
            <a:ext cx="892055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The element() operation is used to retrieve an element from the head of the queue, without removing it. If it performs examine operation successfully, it returns the head element of the queue. Otherwise it throws java.util.NoSuchElementException.</a:t>
            </a:r>
            <a:endParaRPr b="0" i="0" sz="1800" u="none" cap="none" strike="noStrike">
              <a:solidFill>
                <a:srgbClr val="000000"/>
              </a:solidFill>
              <a:latin typeface="Arial"/>
              <a:ea typeface="Arial"/>
              <a:cs typeface="Arial"/>
              <a:sym typeface="Arial"/>
            </a:endParaRPr>
          </a:p>
        </p:txBody>
      </p:sp>
      <p:graphicFrame>
        <p:nvGraphicFramePr>
          <p:cNvPr id="412" name="Google Shape;412;p64"/>
          <p:cNvGraphicFramePr/>
          <p:nvPr/>
        </p:nvGraphicFramePr>
        <p:xfrm>
          <a:off x="575353" y="2027328"/>
          <a:ext cx="3000000" cy="3000000"/>
        </p:xfrm>
        <a:graphic>
          <a:graphicData uri="http://schemas.openxmlformats.org/drawingml/2006/table">
            <a:tbl>
              <a:tblPr bandRow="1" firstRow="1">
                <a:noFill/>
                <a:tableStyleId>{77335149-FF6D-4EF7-9060-EE90C4834953}</a:tableStyleId>
              </a:tblPr>
              <a:tblGrid>
                <a:gridCol w="7161100"/>
              </a:tblGrid>
              <a:tr h="2479775">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QueueElementOperation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Queue&lt;String&gt; queue = new LinkedList&lt;&gt;();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queue.add("one");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System.out.println(queue.element());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queue.clear();</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System.out.println(queue.element());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13" name="Google Shape;413;p64"/>
          <p:cNvPicPr preferRelativeResize="0"/>
          <p:nvPr/>
        </p:nvPicPr>
        <p:blipFill rotWithShape="1">
          <a:blip r:embed="rId5">
            <a:alphaModFix/>
          </a:blip>
          <a:srcRect b="0" l="0" r="0" t="0"/>
          <a:stretch/>
        </p:blipFill>
        <p:spPr>
          <a:xfrm>
            <a:off x="3205537" y="4067724"/>
            <a:ext cx="5702157" cy="10228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9" name="Google Shape;419;p6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Queue peek() operation</a:t>
            </a:r>
            <a:endParaRPr/>
          </a:p>
        </p:txBody>
      </p:sp>
      <p:pic>
        <p:nvPicPr>
          <p:cNvPr id="421" name="Google Shape;421;p6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22" name="Google Shape;422;p6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23" name="Google Shape;423;p65"/>
          <p:cNvSpPr txBox="1"/>
          <p:nvPr/>
        </p:nvSpPr>
        <p:spPr>
          <a:xfrm>
            <a:off x="-12856" y="720888"/>
            <a:ext cx="892055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The peek() operation is used to retrieve an element from the head of the queue, without removing it. If it performs examine operation successfully, it returns the head element of the queue. Otherwise it returns null value.</a:t>
            </a:r>
            <a:endParaRPr/>
          </a:p>
        </p:txBody>
      </p:sp>
      <p:graphicFrame>
        <p:nvGraphicFramePr>
          <p:cNvPr id="424" name="Google Shape;424;p65"/>
          <p:cNvGraphicFramePr/>
          <p:nvPr/>
        </p:nvGraphicFramePr>
        <p:xfrm>
          <a:off x="575353" y="2027328"/>
          <a:ext cx="3000000" cy="3000000"/>
        </p:xfrm>
        <a:graphic>
          <a:graphicData uri="http://schemas.openxmlformats.org/drawingml/2006/table">
            <a:tbl>
              <a:tblPr bandRow="1" firstRow="1">
                <a:noFill/>
                <a:tableStyleId>{77335149-FF6D-4EF7-9060-EE90C4834953}</a:tableStyleId>
              </a:tblPr>
              <a:tblGrid>
                <a:gridCol w="7161100"/>
              </a:tblGrid>
              <a:tr h="2479775">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QueuePeekOperation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Queue&lt;String&gt; queue = new LinkedList&lt;&gt;();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queue.add("one");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System.out.println(queue.peek());</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queue.clear();</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System.out.println(queue.peek());</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5" name="Google Shape;425;p65"/>
          <p:cNvPicPr preferRelativeResize="0"/>
          <p:nvPr/>
        </p:nvPicPr>
        <p:blipFill rotWithShape="1">
          <a:blip r:embed="rId5">
            <a:alphaModFix/>
          </a:blip>
          <a:srcRect b="0" l="0" r="0" t="0"/>
          <a:stretch/>
        </p:blipFill>
        <p:spPr>
          <a:xfrm>
            <a:off x="3350066" y="4046015"/>
            <a:ext cx="5557628" cy="9856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1" name="Google Shape;431;p6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Categories</a:t>
            </a:r>
            <a:endParaRPr/>
          </a:p>
        </p:txBody>
      </p:sp>
      <p:pic>
        <p:nvPicPr>
          <p:cNvPr id="433" name="Google Shape;433;p6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34" name="Google Shape;434;p6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35" name="Google Shape;435;p66"/>
          <p:cNvSpPr txBox="1"/>
          <p:nvPr/>
        </p:nvSpPr>
        <p:spPr>
          <a:xfrm>
            <a:off x="-12856" y="720888"/>
            <a:ext cx="892055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In Java, we can find many Queue implementations. W can broadly categorize them into the following two types</a:t>
            </a:r>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Bounded Queues</a:t>
            </a:r>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Unbounded Queues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Bounded Queues are queues which are bounded by capacity that means we need to provide the max size of the queue at the time of creation. For example ArrayBlockingQueue.</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Unbounded Queues are queues which are NOT bounded by capacity that means we should not provide the size of the queue. For example LinkedList.</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1" name="Google Shape;441;p6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Categories</a:t>
            </a:r>
            <a:endParaRPr/>
          </a:p>
        </p:txBody>
      </p:sp>
      <p:pic>
        <p:nvPicPr>
          <p:cNvPr id="443" name="Google Shape;443;p6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44" name="Google Shape;444;p6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45" name="Google Shape;445;p67"/>
          <p:cNvSpPr txBox="1"/>
          <p:nvPr/>
        </p:nvSpPr>
        <p:spPr>
          <a:xfrm>
            <a:off x="-12856" y="720888"/>
            <a:ext cx="892055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All Queues which are available in java.util package are Unbounded Queues and Queues which are available in java.util.concurrent package are Bounded Queues.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In other ways, W can broadly categorize them into the following two types: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Blocking Queues</a:t>
            </a:r>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Non-Blocking Queues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All Queues which implement BlockingQueue interface are BlockingQueues and rest are Non-Blocking Queues.</a:t>
            </a:r>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BlockingQueues blocks until it finishes it’s job or time out, but Non-BlockingQueues do not.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1" name="Google Shape;451;p6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BlockingQueue Operations</a:t>
            </a:r>
            <a:endParaRPr/>
          </a:p>
        </p:txBody>
      </p:sp>
      <p:pic>
        <p:nvPicPr>
          <p:cNvPr id="453" name="Google Shape;453;p6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54" name="Google Shape;454;p6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55" name="Google Shape;455;p68"/>
          <p:cNvSpPr txBox="1"/>
          <p:nvPr/>
        </p:nvSpPr>
        <p:spPr>
          <a:xfrm>
            <a:off x="-12856" y="720888"/>
            <a:ext cx="8920550"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In addition to Queue’s two forms of operations, BlockingQueue’s supports two more forms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Some operations are blocked until it finishes it’s job and other are blocked until time out.</a:t>
            </a:r>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That’s all of a quick roundup on Queue in Java. I hope these Java Queue examples will help you in getting started with Queue collection programming.</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56" name="Google Shape;456;p68"/>
          <p:cNvPicPr preferRelativeResize="0"/>
          <p:nvPr/>
        </p:nvPicPr>
        <p:blipFill rotWithShape="1">
          <a:blip r:embed="rId5">
            <a:alphaModFix/>
          </a:blip>
          <a:srcRect b="0" l="0" r="0" t="0"/>
          <a:stretch/>
        </p:blipFill>
        <p:spPr>
          <a:xfrm>
            <a:off x="1644242" y="1291025"/>
            <a:ext cx="5921338" cy="20558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62" name="Google Shape;462;p6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63" name="Google Shape;463;p6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64" name="Google Shape;464;p69"/>
          <p:cNvSpPr txBox="1"/>
          <p:nvPr/>
        </p:nvSpPr>
        <p:spPr>
          <a:xfrm>
            <a:off x="3051750" y="1023094"/>
            <a:ext cx="3040500" cy="188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GB" sz="3500" u="none" cap="none" strike="noStrike">
                <a:solidFill>
                  <a:srgbClr val="000000"/>
                </a:solidFill>
                <a:latin typeface="Aclonica"/>
                <a:ea typeface="Aclonica"/>
                <a:cs typeface="Aclonica"/>
                <a:sym typeface="Aclonica"/>
              </a:rPr>
              <a:t>Aptimithra</a:t>
            </a:r>
            <a:endParaRPr b="0" i="0" sz="3500" u="none" cap="none" strike="noStrike">
              <a:solidFill>
                <a:srgbClr val="000000"/>
              </a:solidFill>
              <a:latin typeface="Aclonica"/>
              <a:ea typeface="Aclonica"/>
              <a:cs typeface="Aclonica"/>
              <a:sym typeface="Aclonica"/>
            </a:endParaRPr>
          </a:p>
        </p:txBody>
      </p:sp>
      <p:pic>
        <p:nvPicPr>
          <p:cNvPr id="465" name="Google Shape;465;p69"/>
          <p:cNvPicPr preferRelativeResize="0"/>
          <p:nvPr/>
        </p:nvPicPr>
        <p:blipFill rotWithShape="1">
          <a:blip r:embed="rId5">
            <a:alphaModFix/>
          </a:blip>
          <a:srcRect b="0" l="0" r="0" t="0"/>
          <a:stretch/>
        </p:blipFill>
        <p:spPr>
          <a:xfrm>
            <a:off x="3824288" y="2271994"/>
            <a:ext cx="1495425" cy="1524000"/>
          </a:xfrm>
          <a:prstGeom prst="rect">
            <a:avLst/>
          </a:prstGeom>
          <a:noFill/>
          <a:ln>
            <a:noFill/>
          </a:ln>
        </p:spPr>
      </p:pic>
      <p:sp>
        <p:nvSpPr>
          <p:cNvPr id="466" name="Google Shape;466;p69"/>
          <p:cNvSpPr txBox="1"/>
          <p:nvPr/>
        </p:nvSpPr>
        <p:spPr>
          <a:xfrm>
            <a:off x="3623250" y="3720206"/>
            <a:ext cx="18975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aptimithra.com</a:t>
            </a:r>
            <a:endParaRPr b="0" i="0" sz="1800" u="none" cap="none" strike="noStrike">
              <a:solidFill>
                <a:srgbClr val="000000"/>
              </a:solidFill>
              <a:latin typeface="Roboto"/>
              <a:ea typeface="Roboto"/>
              <a:cs typeface="Roboto"/>
              <a:sym typeface="Roboto"/>
            </a:endParaRPr>
          </a:p>
        </p:txBody>
      </p:sp>
      <p:sp>
        <p:nvSpPr>
          <p:cNvPr id="467" name="Google Shape;467;p6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Roboto"/>
                <a:ea typeface="Roboto"/>
                <a:cs typeface="Roboto"/>
                <a:sym typeface="Roboto"/>
              </a:rPr>
              <a:t>OUR PRODUCT</a:t>
            </a:r>
            <a:endParaRPr b="1" i="0" sz="1600" u="none" cap="none" strike="noStrike">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7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74" name="Google Shape;474;p7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475" name="Google Shape;475;p70"/>
          <p:cNvSpPr txBox="1"/>
          <p:nvPr/>
        </p:nvSpPr>
        <p:spPr>
          <a:xfrm>
            <a:off x="3623250" y="4648200"/>
            <a:ext cx="18975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ethnus.com</a:t>
            </a:r>
            <a:endParaRPr b="0" i="0" sz="1800" u="none" cap="none" strike="noStrike">
              <a:solidFill>
                <a:srgbClr val="000000"/>
              </a:solidFill>
              <a:latin typeface="Roboto"/>
              <a:ea typeface="Roboto"/>
              <a:cs typeface="Roboto"/>
              <a:sym typeface="Roboto"/>
            </a:endParaRPr>
          </a:p>
        </p:txBody>
      </p:sp>
      <p:pic>
        <p:nvPicPr>
          <p:cNvPr id="476" name="Google Shape;476;p70"/>
          <p:cNvPicPr preferRelativeResize="0"/>
          <p:nvPr/>
        </p:nvPicPr>
        <p:blipFill rotWithShape="1">
          <a:blip r:embed="rId4">
            <a:alphaModFix/>
          </a:blip>
          <a:srcRect b="0" l="0" r="0" t="0"/>
          <a:stretch/>
        </p:blipFill>
        <p:spPr>
          <a:xfrm>
            <a:off x="3857625" y="597569"/>
            <a:ext cx="1428750" cy="1428750"/>
          </a:xfrm>
          <a:prstGeom prst="rect">
            <a:avLst/>
          </a:prstGeom>
          <a:noFill/>
          <a:ln>
            <a:noFill/>
          </a:ln>
        </p:spPr>
      </p:pic>
      <p:pic>
        <p:nvPicPr>
          <p:cNvPr id="477" name="Google Shape;477;p70"/>
          <p:cNvPicPr preferRelativeResize="0"/>
          <p:nvPr/>
        </p:nvPicPr>
        <p:blipFill rotWithShape="1">
          <a:blip r:embed="rId5">
            <a:alphaModFix/>
          </a:blip>
          <a:srcRect b="0" l="0" r="0" t="0"/>
          <a:stretch/>
        </p:blipFill>
        <p:spPr>
          <a:xfrm>
            <a:off x="3356262" y="1701750"/>
            <a:ext cx="2431475" cy="2806800"/>
          </a:xfrm>
          <a:prstGeom prst="rect">
            <a:avLst/>
          </a:prstGeom>
          <a:noFill/>
          <a:ln>
            <a:noFill/>
          </a:ln>
        </p:spPr>
      </p:pic>
      <p:sp>
        <p:nvSpPr>
          <p:cNvPr id="478" name="Google Shape;478;p7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Roboto"/>
                <a:ea typeface="Roboto"/>
                <a:cs typeface="Roboto"/>
                <a:sym typeface="Roboto"/>
              </a:rPr>
              <a:t>Google Review </a:t>
            </a:r>
            <a:endParaRPr b="1" i="0" sz="1600" u="none" cap="none" strike="noStrike">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pic>
        <p:nvPicPr>
          <p:cNvPr id="484" name="Google Shape;484;p71"/>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485" name="Google Shape;485;p71"/>
          <p:cNvSpPr txBox="1"/>
          <p:nvPr/>
        </p:nvSpPr>
        <p:spPr>
          <a:xfrm>
            <a:off x="2872050" y="2148411"/>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GB" sz="4000" u="none" cap="none" strike="noStrike">
                <a:solidFill>
                  <a:schemeClr val="dk1"/>
                </a:solidFill>
                <a:latin typeface="Roboto"/>
                <a:ea typeface="Roboto"/>
                <a:cs typeface="Roboto"/>
                <a:sym typeface="Roboto"/>
              </a:rPr>
              <a:t>THANK YOU</a:t>
            </a:r>
            <a:endParaRPr b="0" i="0" sz="3000" u="none" cap="none" strike="noStrike">
              <a:solidFill>
                <a:schemeClr val="dk1"/>
              </a:solidFill>
              <a:latin typeface="Roboto"/>
              <a:ea typeface="Roboto"/>
              <a:cs typeface="Roboto"/>
              <a:sym typeface="Roboto"/>
            </a:endParaRPr>
          </a:p>
        </p:txBody>
      </p:sp>
      <p:pic>
        <p:nvPicPr>
          <p:cNvPr id="486" name="Google Shape;486;p71"/>
          <p:cNvPicPr preferRelativeResize="0"/>
          <p:nvPr/>
        </p:nvPicPr>
        <p:blipFill rotWithShape="1">
          <a:blip r:embed="rId4">
            <a:alphaModFix/>
          </a:blip>
          <a:srcRect b="27755" l="0" r="0" t="0"/>
          <a:stretch/>
        </p:blipFill>
        <p:spPr>
          <a:xfrm rot="-1762720">
            <a:off x="8424394" y="4144408"/>
            <a:ext cx="692726" cy="914402"/>
          </a:xfrm>
          <a:prstGeom prst="rect">
            <a:avLst/>
          </a:prstGeom>
          <a:noFill/>
          <a:ln>
            <a:noFill/>
          </a:ln>
        </p:spPr>
      </p:pic>
      <p:pic>
        <p:nvPicPr>
          <p:cNvPr descr="Image result for ethnus" id="487" name="Google Shape;487;p71"/>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4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23" name="Google Shape;223;p4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24" name="Google Shape;224;p47"/>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p4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Queue in Java</a:t>
            </a:r>
            <a:endParaRPr/>
          </a:p>
        </p:txBody>
      </p:sp>
      <p:pic>
        <p:nvPicPr>
          <p:cNvPr id="232" name="Google Shape;232;p4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33" name="Google Shape;233;p4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34" name="Google Shape;234;p48"/>
          <p:cNvSpPr txBox="1"/>
          <p:nvPr/>
        </p:nvSpPr>
        <p:spPr>
          <a:xfrm>
            <a:off x="-12857" y="720888"/>
            <a:ext cx="8817809"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Java Queue is an interface available in java.util package and extends java.util.Collection interface.</a:t>
            </a:r>
            <a:br>
              <a:rPr b="0" i="0" lang="en-GB"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Just like Java List, Java Queue is a collection of ordered elements (Or objects) but it performs insert and remove operations differently. </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We can use Queue to store elements before processing those elements.</a:t>
            </a:r>
            <a:endParaRPr b="0" i="0" sz="1800" u="none" cap="none" strike="noStrike">
              <a:solidFill>
                <a:srgbClr val="000000"/>
              </a:solidFill>
              <a:latin typeface="Roboto"/>
              <a:ea typeface="Roboto"/>
              <a:cs typeface="Roboto"/>
              <a:sym typeface="Roboto"/>
            </a:endParaRPr>
          </a:p>
        </p:txBody>
      </p:sp>
      <p:pic>
        <p:nvPicPr>
          <p:cNvPr descr="https://cdn.journaldev.com/wp-content/uploads/2016/12/java_queue-450x148.png" id="235" name="Google Shape;235;p48"/>
          <p:cNvPicPr preferRelativeResize="0"/>
          <p:nvPr/>
        </p:nvPicPr>
        <p:blipFill rotWithShape="1">
          <a:blip r:embed="rId5">
            <a:alphaModFix/>
          </a:blip>
          <a:srcRect b="0" l="0" r="0" t="0"/>
          <a:stretch/>
        </p:blipFill>
        <p:spPr>
          <a:xfrm>
            <a:off x="2252922" y="2997949"/>
            <a:ext cx="4286250" cy="140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1" name="Google Shape;241;p4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243" name="Google Shape;243;p4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4" name="Google Shape;244;p4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45" name="Google Shape;245;p49"/>
          <p:cNvSpPr txBox="1"/>
          <p:nvPr/>
        </p:nvSpPr>
        <p:spPr>
          <a:xfrm>
            <a:off x="-12857" y="720888"/>
            <a:ext cx="8961647"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java.util.Queue interface is a subtype of java.util.Collection interface.</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Just like a real-world queue (for instance, in a bank or at ATM), Queue inserts elements at the end of the queue and removes from the beginning of the queue.</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Java Queue represents an ordered list of elements.</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Java Queue follows FIFO order to insert and remove it’s elements. FIFO stands for First In First Out.</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Java Queue supports all methods of Collection interface.</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Most frequently used Queue implementations are LinkedList, ArrayBlockingQueue and PriorityQueue.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1" name="Google Shape;251;p5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253" name="Google Shape;253;p5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54" name="Google Shape;254;p5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55" name="Google Shape;255;p50"/>
          <p:cNvSpPr txBox="1"/>
          <p:nvPr/>
        </p:nvSpPr>
        <p:spPr>
          <a:xfrm>
            <a:off x="-12857" y="720888"/>
            <a:ext cx="8982195"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All Queues which are available in java.util package are Unbounded Queues and Queues which are available in java.util.concurrent package are Bounded Queues.</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All Deques are not thread-safe.</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All Queues supports insertion at the tail of the queue and removal at the head of the queue, except Deques.</a:t>
            </a:r>
            <a:endParaRPr/>
          </a:p>
          <a:p>
            <a:pPr indent="-285750" lvl="0" marL="28575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Deques are queues but they support element insertion and removal at both ends.</a:t>
            </a:r>
            <a:endParaRPr/>
          </a:p>
        </p:txBody>
      </p:sp>
      <p:pic>
        <p:nvPicPr>
          <p:cNvPr descr="https://cdn.journaldev.com/wp-content/uploads/2016/12/java_deque-450x148.png" id="256" name="Google Shape;256;p50"/>
          <p:cNvPicPr preferRelativeResize="0"/>
          <p:nvPr/>
        </p:nvPicPr>
        <p:blipFill rotWithShape="1">
          <a:blip r:embed="rId5">
            <a:alphaModFix/>
          </a:blip>
          <a:srcRect b="0" l="0" r="0" t="0"/>
          <a:stretch/>
        </p:blipFill>
        <p:spPr>
          <a:xfrm>
            <a:off x="2426550" y="3459888"/>
            <a:ext cx="4286250" cy="140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5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2" name="Google Shape;262;p5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1"/>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Methods</a:t>
            </a:r>
            <a:endParaRPr/>
          </a:p>
        </p:txBody>
      </p:sp>
      <p:pic>
        <p:nvPicPr>
          <p:cNvPr id="264" name="Google Shape;264;p5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65" name="Google Shape;265;p5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66" name="Google Shape;266;p51"/>
          <p:cNvSpPr txBox="1"/>
          <p:nvPr/>
        </p:nvSpPr>
        <p:spPr>
          <a:xfrm>
            <a:off x="-12856" y="720888"/>
            <a:ext cx="9013018" cy="27390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2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int size(): to get the number of elements in the Set.</a:t>
            </a:r>
            <a:endParaRPr/>
          </a:p>
          <a:p>
            <a:pPr indent="-342900" lvl="0" marL="342900" marR="0" rtl="0" algn="l">
              <a:lnSpc>
                <a:spcPct val="2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boolean isEmpty(): to check if Set is empty or not.</a:t>
            </a:r>
            <a:endParaRPr/>
          </a:p>
          <a:p>
            <a:pPr indent="-342900" lvl="0" marL="342900" marR="0" rtl="0" algn="l">
              <a:lnSpc>
                <a:spcPct val="2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boolean contains(Object o): Returns true if this Set contains the specified element.</a:t>
            </a:r>
            <a:endParaRPr/>
          </a:p>
          <a:p>
            <a:pPr indent="-342900" lvl="0" marL="342900" marR="0" rtl="0" algn="l">
              <a:lnSpc>
                <a:spcPct val="2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Iterator iterator(): Returns an iterator over the elements in this set. The elements are returned in no particular order.</a:t>
            </a:r>
            <a:endParaRPr/>
          </a:p>
          <a:p>
            <a:pPr indent="-342900" lvl="0" marL="342900" marR="0" rtl="0" algn="l">
              <a:lnSpc>
                <a:spcPct val="20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boolean removeAll(Collection c): Removes from this set all of its elements that are contained in the specified collection (optional operation).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5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2" name="Google Shape;272;p5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Methods</a:t>
            </a:r>
            <a:endParaRPr b="1" i="0" sz="1600" u="none" cap="none" strike="noStrike">
              <a:solidFill>
                <a:schemeClr val="lt1"/>
              </a:solidFill>
              <a:latin typeface="Arial"/>
              <a:ea typeface="Arial"/>
              <a:cs typeface="Arial"/>
              <a:sym typeface="Arial"/>
            </a:endParaRPr>
          </a:p>
        </p:txBody>
      </p:sp>
      <p:pic>
        <p:nvPicPr>
          <p:cNvPr id="274" name="Google Shape;274;p5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75" name="Google Shape;275;p5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76" name="Google Shape;276;p52"/>
          <p:cNvSpPr txBox="1"/>
          <p:nvPr/>
        </p:nvSpPr>
        <p:spPr>
          <a:xfrm>
            <a:off x="-12857" y="720888"/>
            <a:ext cx="8971921" cy="27390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boolean retainAll(Collection c): Retains only the elements in this set that are contained in the specified collection (optional operation).</a:t>
            </a:r>
            <a:endParaRPr/>
          </a:p>
          <a:p>
            <a:pPr indent="-342900" lvl="0" marL="34290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void clear(): Removes all the elements from the set.</a:t>
            </a:r>
            <a:endParaRPr/>
          </a:p>
          <a:p>
            <a:pPr indent="-342900" lvl="0" marL="34290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E remove(): Retrieves and removes the head of this queue.</a:t>
            </a:r>
            <a:endParaRPr/>
          </a:p>
          <a:p>
            <a:pPr indent="-342900" lvl="0" marL="34290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E poll(): Retrieves and removes the head of this queue, or returns null if this queue is empty.</a:t>
            </a:r>
            <a:endParaRPr/>
          </a:p>
          <a:p>
            <a:pPr indent="-342900" lvl="0" marL="34290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E peek(): Retrieves, but does not remove, the head of this queue, or returns null if this queue is empty.</a:t>
            </a:r>
            <a:endParaRPr/>
          </a:p>
          <a:p>
            <a:pPr indent="-342900" lvl="0" marL="342900" marR="0" rtl="0" algn="l">
              <a:lnSpc>
                <a:spcPct val="150000"/>
              </a:lnSpc>
              <a:spcBef>
                <a:spcPts val="0"/>
              </a:spcBef>
              <a:spcAft>
                <a:spcPts val="0"/>
              </a:spcAft>
              <a:buClr>
                <a:srgbClr val="000000"/>
              </a:buClr>
              <a:buSzPts val="1800"/>
              <a:buFont typeface="Arial"/>
              <a:buChar char="•"/>
            </a:pPr>
            <a:r>
              <a:rPr b="0" i="0" lang="en-GB" sz="1800" u="none" cap="none" strike="noStrike">
                <a:solidFill>
                  <a:srgbClr val="000000"/>
                </a:solidFill>
                <a:latin typeface="Arial"/>
                <a:ea typeface="Arial"/>
                <a:cs typeface="Arial"/>
                <a:sym typeface="Arial"/>
              </a:rPr>
              <a:t>boolean offer(E e): Inserts the specified element into this queue if it is possible to do so immediately without violating capacity restrictions.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2" name="Google Shape;282;p5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Java Queue Basics</a:t>
            </a:r>
            <a:endParaRPr/>
          </a:p>
        </p:txBody>
      </p:sp>
      <p:pic>
        <p:nvPicPr>
          <p:cNvPr id="284" name="Google Shape;284;p5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85" name="Google Shape;285;p5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86" name="Google Shape;286;p53"/>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graphicFrame>
        <p:nvGraphicFramePr>
          <p:cNvPr id="287" name="Google Shape;287;p53"/>
          <p:cNvGraphicFramePr/>
          <p:nvPr/>
        </p:nvGraphicFramePr>
        <p:xfrm>
          <a:off x="152400" y="785100"/>
          <a:ext cx="3000000" cy="3000000"/>
        </p:xfrm>
        <a:graphic>
          <a:graphicData uri="http://schemas.openxmlformats.org/drawingml/2006/table">
            <a:tbl>
              <a:tblPr bandRow="1" firstRow="1">
                <a:noFill/>
                <a:tableStyleId>{77335149-FF6D-4EF7-9060-EE90C4834953}</a:tableStyleId>
              </a:tblPr>
              <a:tblGrid>
                <a:gridCol w="8793525"/>
              </a:tblGrid>
              <a:tr h="370850">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QueueExample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Queue&lt;String&gt; queue = new LinkedList&lt;&gt;();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queue.add("one");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queue.add("two");</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queue.add("three");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queue.add("four");</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System.out.println(queue);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queue.remove("three");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System.out.println(queue);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System.out.println("Queue Size: " + queue.size());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System.out.println("Queue Contains element 'two' or not? : " + queue.contains("two"));</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 To empty the queue</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queue.clear();</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288" name="Google Shape;288;p53"/>
          <p:cNvPicPr preferRelativeResize="0"/>
          <p:nvPr/>
        </p:nvPicPr>
        <p:blipFill rotWithShape="1">
          <a:blip r:embed="rId5">
            <a:alphaModFix/>
          </a:blip>
          <a:srcRect b="0" l="0" r="0" t="0"/>
          <a:stretch/>
        </p:blipFill>
        <p:spPr>
          <a:xfrm>
            <a:off x="4572000" y="3790321"/>
            <a:ext cx="4332754" cy="11291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