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97" r:id="rId5"/>
    <p:sldMasterId id="2147483698" r:id="rId6"/>
    <p:sldMasterId id="2147483699" r:id="rId7"/>
    <p:sldMasterId id="2147483700" r:id="rId8"/>
    <p:sldMasterId id="2147483701"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Lst>
  <p:sldSz cy="5143500" cx="9144000"/>
  <p:notesSz cx="6858000" cy="9144000"/>
  <p:embeddedFontLst>
    <p:embeddedFont>
      <p:font typeface="Roboto"/>
      <p:regular r:id="rId53"/>
      <p:bold r:id="rId54"/>
      <p:italic r:id="rId55"/>
      <p:boldItalic r:id="rId56"/>
    </p:embeddedFont>
    <p:embeddedFont>
      <p:font typeface="Aclonica"/>
      <p:regular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616E8B5-5E28-4400-8B3C-4726309AEA50}">
  <a:tblStyle styleId="{6616E8B5-5E28-4400-8B3C-4726309AEA50}"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0.xml"/><Relationship Id="rId42" Type="http://schemas.openxmlformats.org/officeDocument/2006/relationships/slide" Target="slides/slide32.xml"/><Relationship Id="rId41" Type="http://schemas.openxmlformats.org/officeDocument/2006/relationships/slide" Target="slides/slide31.xml"/><Relationship Id="rId44" Type="http://schemas.openxmlformats.org/officeDocument/2006/relationships/slide" Target="slides/slide34.xml"/><Relationship Id="rId43" Type="http://schemas.openxmlformats.org/officeDocument/2006/relationships/slide" Target="slides/slide33.xml"/><Relationship Id="rId46" Type="http://schemas.openxmlformats.org/officeDocument/2006/relationships/slide" Target="slides/slide36.xml"/><Relationship Id="rId45" Type="http://schemas.openxmlformats.org/officeDocument/2006/relationships/slide" Target="slides/slide3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slide" Target="slides/slide38.xml"/><Relationship Id="rId47" Type="http://schemas.openxmlformats.org/officeDocument/2006/relationships/slide" Target="slides/slide37.xml"/><Relationship Id="rId49" Type="http://schemas.openxmlformats.org/officeDocument/2006/relationships/slide" Target="slides/slide39.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1.xml"/><Relationship Id="rId30" Type="http://schemas.openxmlformats.org/officeDocument/2006/relationships/slide" Target="slides/slide20.xml"/><Relationship Id="rId33" Type="http://schemas.openxmlformats.org/officeDocument/2006/relationships/slide" Target="slides/slide23.xml"/><Relationship Id="rId32" Type="http://schemas.openxmlformats.org/officeDocument/2006/relationships/slide" Target="slides/slide22.xml"/><Relationship Id="rId35" Type="http://schemas.openxmlformats.org/officeDocument/2006/relationships/slide" Target="slides/slide25.xml"/><Relationship Id="rId34" Type="http://schemas.openxmlformats.org/officeDocument/2006/relationships/slide" Target="slides/slide24.xml"/><Relationship Id="rId37" Type="http://schemas.openxmlformats.org/officeDocument/2006/relationships/slide" Target="slides/slide27.xml"/><Relationship Id="rId36" Type="http://schemas.openxmlformats.org/officeDocument/2006/relationships/slide" Target="slides/slide26.xml"/><Relationship Id="rId39" Type="http://schemas.openxmlformats.org/officeDocument/2006/relationships/slide" Target="slides/slide29.xml"/><Relationship Id="rId38" Type="http://schemas.openxmlformats.org/officeDocument/2006/relationships/slide" Target="slides/slide28.xml"/><Relationship Id="rId20" Type="http://schemas.openxmlformats.org/officeDocument/2006/relationships/slide" Target="slides/slide10.xml"/><Relationship Id="rId22" Type="http://schemas.openxmlformats.org/officeDocument/2006/relationships/slide" Target="slides/slide12.xml"/><Relationship Id="rId21" Type="http://schemas.openxmlformats.org/officeDocument/2006/relationships/slide" Target="slides/slide11.xml"/><Relationship Id="rId24" Type="http://schemas.openxmlformats.org/officeDocument/2006/relationships/slide" Target="slides/slide14.xml"/><Relationship Id="rId23" Type="http://schemas.openxmlformats.org/officeDocument/2006/relationships/slide" Target="slides/slide13.xml"/><Relationship Id="rId26" Type="http://schemas.openxmlformats.org/officeDocument/2006/relationships/slide" Target="slides/slide16.xml"/><Relationship Id="rId25" Type="http://schemas.openxmlformats.org/officeDocument/2006/relationships/slide" Target="slides/slide15.xml"/><Relationship Id="rId28" Type="http://schemas.openxmlformats.org/officeDocument/2006/relationships/slide" Target="slides/slide18.xml"/><Relationship Id="rId27" Type="http://schemas.openxmlformats.org/officeDocument/2006/relationships/slide" Target="slides/slide17.xml"/><Relationship Id="rId29" Type="http://schemas.openxmlformats.org/officeDocument/2006/relationships/slide" Target="slides/slide19.xml"/><Relationship Id="rId51" Type="http://schemas.openxmlformats.org/officeDocument/2006/relationships/slide" Target="slides/slide41.xml"/><Relationship Id="rId50" Type="http://schemas.openxmlformats.org/officeDocument/2006/relationships/slide" Target="slides/slide40.xml"/><Relationship Id="rId53" Type="http://schemas.openxmlformats.org/officeDocument/2006/relationships/font" Target="fonts/Roboto-regular.fntdata"/><Relationship Id="rId52" Type="http://schemas.openxmlformats.org/officeDocument/2006/relationships/slide" Target="slides/slide42.xml"/><Relationship Id="rId11" Type="http://schemas.openxmlformats.org/officeDocument/2006/relationships/slide" Target="slides/slide1.xml"/><Relationship Id="rId55" Type="http://schemas.openxmlformats.org/officeDocument/2006/relationships/font" Target="fonts/Roboto-italic.fntdata"/><Relationship Id="rId10" Type="http://schemas.openxmlformats.org/officeDocument/2006/relationships/notesMaster" Target="notesMasters/notesMaster1.xml"/><Relationship Id="rId54" Type="http://schemas.openxmlformats.org/officeDocument/2006/relationships/font" Target="fonts/Roboto-bold.fntdata"/><Relationship Id="rId13" Type="http://schemas.openxmlformats.org/officeDocument/2006/relationships/slide" Target="slides/slide3.xml"/><Relationship Id="rId57" Type="http://schemas.openxmlformats.org/officeDocument/2006/relationships/font" Target="fonts/Aclonica-regular.fntdata"/><Relationship Id="rId12" Type="http://schemas.openxmlformats.org/officeDocument/2006/relationships/slide" Target="slides/slide2.xml"/><Relationship Id="rId56" Type="http://schemas.openxmlformats.org/officeDocument/2006/relationships/font" Target="fonts/Roboto-boldItalic.fntdata"/><Relationship Id="rId15" Type="http://schemas.openxmlformats.org/officeDocument/2006/relationships/slide" Target="slides/slide5.xml"/><Relationship Id="rId14" Type="http://schemas.openxmlformats.org/officeDocument/2006/relationships/slide" Target="slides/slide4.xml"/><Relationship Id="rId17" Type="http://schemas.openxmlformats.org/officeDocument/2006/relationships/slide" Target="slides/slide7.xml"/><Relationship Id="rId16" Type="http://schemas.openxmlformats.org/officeDocument/2006/relationships/slide" Target="slides/slide6.xml"/><Relationship Id="rId19" Type="http://schemas.openxmlformats.org/officeDocument/2006/relationships/slide" Target="slides/slide9.xml"/><Relationship Id="rId18"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78fce87858_2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78fce87858_2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78fce87858_2_2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g78fce87858_2_2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78fce87858_2_2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78fce87858_2_2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78fce87858_2_2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g78fce87858_2_2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78fce87858_2_2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g78fce87858_2_2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78fce87858_2_2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g78fce87858_2_2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78fce87858_2_2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g78fce87858_2_2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78fce87858_2_2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g78fce87858_2_2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78fce87858_2_2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g78fce87858_2_2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78fce87858_2_3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g78fce87858_2_3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78fce87858_2_3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g78fce87858_2_3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78fce87858_2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g78fce87858_2_1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78fce87858_2_3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g78fce87858_2_3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g78fce87858_2_3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g78fce87858_2_3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g78fce87858_2_3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g78fce87858_2_3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g78fce87858_2_3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2" name="Google Shape;462;g78fce87858_2_3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g78fce87858_2_3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2" name="Google Shape;472;g78fce87858_2_3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en" sz="1100" u="none" cap="none" strike="noStrike">
                <a:solidFill>
                  <a:srgbClr val="000000"/>
                </a:solidFill>
                <a:latin typeface="Arial"/>
                <a:ea typeface="Arial"/>
                <a:cs typeface="Arial"/>
                <a:sym typeface="Arial"/>
              </a:rPr>
              <a:t>in the above figure, a tree is seen as the collection of nodes where each node contains three parts : left pointer, data element and right pointer. Left pointer stores the address of the left child while the right pointer stores the address of the right child. The leaf node contains </a:t>
            </a:r>
            <a:r>
              <a:rPr b="1" i="0" lang="en" sz="1100" u="none" cap="none" strike="noStrike">
                <a:solidFill>
                  <a:srgbClr val="000000"/>
                </a:solidFill>
                <a:latin typeface="Arial"/>
                <a:ea typeface="Arial"/>
                <a:cs typeface="Arial"/>
                <a:sym typeface="Arial"/>
              </a:rPr>
              <a:t>null</a:t>
            </a:r>
            <a:r>
              <a:rPr b="0" i="0" lang="en" sz="1100" u="none" cap="none" strike="noStrike">
                <a:solidFill>
                  <a:srgbClr val="000000"/>
                </a:solidFill>
                <a:latin typeface="Arial"/>
                <a:ea typeface="Arial"/>
                <a:cs typeface="Arial"/>
                <a:sym typeface="Arial"/>
              </a:rPr>
              <a:t> in its left and right pointers.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g78fce87858_2_3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2" name="Google Shape;482;g78fce87858_2_3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g78fce87858_2_3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g78fce87858_2_3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g78fce87858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5" name="Google Shape;505;g78fce87858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78fce87858_2_3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g78fce87858_2_3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en" sz="1100" u="none" cap="none" strike="noStrike">
                <a:solidFill>
                  <a:srgbClr val="000000"/>
                </a:solidFill>
                <a:latin typeface="Arial"/>
                <a:ea typeface="Arial"/>
                <a:cs typeface="Arial"/>
                <a:sym typeface="Arial"/>
              </a:rPr>
              <a:t>A Binary search tree is shown in the above figure. As the constraint applied on the BST, we can see that the root node 30 doesn't contain any value greater than or equal to 30 in its left sub-tree and it also doesn't contain any value less than 30 in its right sub-tree.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Google Shape;524;g78fce87858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5" name="Google Shape;525;g78fce87858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en" sz="1100" u="none" cap="none" strike="noStrike">
                <a:solidFill>
                  <a:srgbClr val="000000"/>
                </a:solidFill>
                <a:latin typeface="Arial"/>
                <a:ea typeface="Arial"/>
                <a:cs typeface="Arial"/>
                <a:sym typeface="Arial"/>
              </a:rPr>
              <a:t>A Binary search tree is shown in the above figure. As the constraint applied on the BST, we can see that the root node 30 doesn't contain any value greater than or equal to 30 in its left sub-tree and it also doesn't contain any value less than 30 in its right sub-tree.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78fce87858_2_1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78fce87858_2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g78fce87858_2_4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5" name="Google Shape;535;g78fce87858_2_4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3" name="Shape 543"/>
        <p:cNvGrpSpPr/>
        <p:nvPr/>
      </p:nvGrpSpPr>
      <p:grpSpPr>
        <a:xfrm>
          <a:off x="0" y="0"/>
          <a:ext cx="0" cy="0"/>
          <a:chOff x="0" y="0"/>
          <a:chExt cx="0" cy="0"/>
        </a:xfrm>
      </p:grpSpPr>
      <p:sp>
        <p:nvSpPr>
          <p:cNvPr id="544" name="Google Shape;544;g78fce87858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5" name="Google Shape;545;g78fce87858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Google Shape;554;g78fce87858_2_4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5" name="Google Shape;555;g78fce87858_2_4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g78fce87858_2_4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5" name="Google Shape;565;g78fce87858_2_4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Google Shape;575;g78fce87858_2_4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6" name="Google Shape;576;g78fce87858_2_4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Google Shape;586;g78fce87858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7" name="Google Shape;587;g78fce87858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Google Shape;596;g78fce87858_2_4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7" name="Google Shape;597;g78fce87858_2_4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g78fce87858_2_4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7" name="Google Shape;607;g78fce87858_2_4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5" name="Shape 615"/>
        <p:cNvGrpSpPr/>
        <p:nvPr/>
      </p:nvGrpSpPr>
      <p:grpSpPr>
        <a:xfrm>
          <a:off x="0" y="0"/>
          <a:ext cx="0" cy="0"/>
          <a:chOff x="0" y="0"/>
          <a:chExt cx="0" cy="0"/>
        </a:xfrm>
      </p:grpSpPr>
      <p:sp>
        <p:nvSpPr>
          <p:cNvPr id="616" name="Google Shape;616;g78fce87858_2_4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7" name="Google Shape;617;g78fce87858_2_4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6" name="Shape 626"/>
        <p:cNvGrpSpPr/>
        <p:nvPr/>
      </p:nvGrpSpPr>
      <p:grpSpPr>
        <a:xfrm>
          <a:off x="0" y="0"/>
          <a:ext cx="0" cy="0"/>
          <a:chOff x="0" y="0"/>
          <a:chExt cx="0" cy="0"/>
        </a:xfrm>
      </p:grpSpPr>
      <p:sp>
        <p:nvSpPr>
          <p:cNvPr id="627" name="Google Shape;627;g78fce87858_2_4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8" name="Google Shape;628;g78fce87858_2_4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78fce87858_2_1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78fce87858_2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6" name="Shape 636"/>
        <p:cNvGrpSpPr/>
        <p:nvPr/>
      </p:nvGrpSpPr>
      <p:grpSpPr>
        <a:xfrm>
          <a:off x="0" y="0"/>
          <a:ext cx="0" cy="0"/>
          <a:chOff x="0" y="0"/>
          <a:chExt cx="0" cy="0"/>
        </a:xfrm>
      </p:grpSpPr>
      <p:sp>
        <p:nvSpPr>
          <p:cNvPr id="637" name="Google Shape;637;g78fce87858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8" name="Google Shape;638;g78fce87858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6" name="Shape 646"/>
        <p:cNvGrpSpPr/>
        <p:nvPr/>
      </p:nvGrpSpPr>
      <p:grpSpPr>
        <a:xfrm>
          <a:off x="0" y="0"/>
          <a:ext cx="0" cy="0"/>
          <a:chOff x="0" y="0"/>
          <a:chExt cx="0" cy="0"/>
        </a:xfrm>
      </p:grpSpPr>
      <p:sp>
        <p:nvSpPr>
          <p:cNvPr id="647" name="Google Shape;647;g78fce87858_2_4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8" name="Google Shape;648;g78fce87858_2_4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6" name="Shape 656"/>
        <p:cNvGrpSpPr/>
        <p:nvPr/>
      </p:nvGrpSpPr>
      <p:grpSpPr>
        <a:xfrm>
          <a:off x="0" y="0"/>
          <a:ext cx="0" cy="0"/>
          <a:chOff x="0" y="0"/>
          <a:chExt cx="0" cy="0"/>
        </a:xfrm>
      </p:grpSpPr>
      <p:sp>
        <p:nvSpPr>
          <p:cNvPr id="657" name="Google Shape;657;g78fce87858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8" name="Google Shape;658;g78fce87858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78fce87858_2_1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g78fce87858_2_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8fce87858_2_1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78fce87858_2_1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78fce87858_2_2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78fce87858_2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78fce87858_2_2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78fce87858_2_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78fce87858_2_2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g78fce87858_2_2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5"/>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62" name="Google Shape;62;p15"/>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63" name="Google Shape;63;p15"/>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64" name="Google Shape;64;p15"/>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5" name="Shape 65"/>
        <p:cNvGrpSpPr/>
        <p:nvPr/>
      </p:nvGrpSpPr>
      <p:grpSpPr>
        <a:xfrm>
          <a:off x="0" y="0"/>
          <a:ext cx="0" cy="0"/>
          <a:chOff x="0" y="0"/>
          <a:chExt cx="0" cy="0"/>
        </a:xfrm>
      </p:grpSpPr>
      <p:sp>
        <p:nvSpPr>
          <p:cNvPr id="66" name="Google Shape;6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7" name="Google Shape;67;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9" name="Google Shape;69;p16"/>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70" name="Google Shape;70;p16"/>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71" name="Google Shape;71;p16"/>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72" name="Google Shape;72;p16"/>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3" name="Shape 73"/>
        <p:cNvGrpSpPr/>
        <p:nvPr/>
      </p:nvGrpSpPr>
      <p:grpSpPr>
        <a:xfrm>
          <a:off x="0" y="0"/>
          <a:ext cx="0" cy="0"/>
          <a:chOff x="0" y="0"/>
          <a:chExt cx="0" cy="0"/>
        </a:xfrm>
      </p:grpSpPr>
      <p:sp>
        <p:nvSpPr>
          <p:cNvPr id="74" name="Google Shape;74;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5" name="Google Shape;75;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6" name="Google Shape;76;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7" name="Google Shape;7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8" name="Google Shape;78;p17"/>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79" name="Google Shape;79;p17"/>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80" name="Google Shape;80;p17"/>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81" name="Google Shape;81;p17"/>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4" name="Google Shape;8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5" name="Google Shape;85;p18"/>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86" name="Google Shape;86;p18"/>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87" name="Google Shape;87;p18"/>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88" name="Google Shape;88;p18"/>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9" name="Shape 89"/>
        <p:cNvGrpSpPr/>
        <p:nvPr/>
      </p:nvGrpSpPr>
      <p:grpSpPr>
        <a:xfrm>
          <a:off x="0" y="0"/>
          <a:ext cx="0" cy="0"/>
          <a:chOff x="0" y="0"/>
          <a:chExt cx="0" cy="0"/>
        </a:xfrm>
      </p:grpSpPr>
      <p:sp>
        <p:nvSpPr>
          <p:cNvPr id="90" name="Google Shape;90;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1" name="Google Shape;91;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92" name="Google Shape;92;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3" name="Google Shape;93;p19"/>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94" name="Google Shape;94;p19"/>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95" name="Google Shape;95;p19"/>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96" name="Google Shape;96;p19"/>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97" name="Shape 97"/>
        <p:cNvGrpSpPr/>
        <p:nvPr/>
      </p:nvGrpSpPr>
      <p:grpSpPr>
        <a:xfrm>
          <a:off x="0" y="0"/>
          <a:ext cx="0" cy="0"/>
          <a:chOff x="0" y="0"/>
          <a:chExt cx="0" cy="0"/>
        </a:xfrm>
      </p:grpSpPr>
      <p:sp>
        <p:nvSpPr>
          <p:cNvPr id="98" name="Google Shape;9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99" name="Google Shape;9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00" name="Google Shape;100;p20"/>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101" name="Google Shape;101;p20"/>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102" name="Google Shape;102;p20"/>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103" name="Google Shape;103;p20"/>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04" name="Shape 104"/>
        <p:cNvGrpSpPr/>
        <p:nvPr/>
      </p:nvGrpSpPr>
      <p:grpSpPr>
        <a:xfrm>
          <a:off x="0" y="0"/>
          <a:ext cx="0" cy="0"/>
          <a:chOff x="0" y="0"/>
          <a:chExt cx="0" cy="0"/>
        </a:xfrm>
      </p:grpSpPr>
      <p:sp>
        <p:nvSpPr>
          <p:cNvPr id="105" name="Google Shape;105;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07" name="Google Shape;107;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8" name="Google Shape;108;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09" name="Google Shape;10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0" name="Google Shape;110;p21"/>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111" name="Google Shape;111;p21"/>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112" name="Google Shape;112;p21"/>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113" name="Google Shape;113;p21"/>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14" name="Shape 114"/>
        <p:cNvGrpSpPr/>
        <p:nvPr/>
      </p:nvGrpSpPr>
      <p:grpSpPr>
        <a:xfrm>
          <a:off x="0" y="0"/>
          <a:ext cx="0" cy="0"/>
          <a:chOff x="0" y="0"/>
          <a:chExt cx="0" cy="0"/>
        </a:xfrm>
      </p:grpSpPr>
      <p:sp>
        <p:nvSpPr>
          <p:cNvPr id="115" name="Google Shape;115;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16" name="Google Shape;11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7" name="Google Shape;117;p22"/>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118" name="Google Shape;118;p22"/>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119" name="Google Shape;119;p22"/>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120" name="Google Shape;120;p22"/>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21" name="Shape 121"/>
        <p:cNvGrpSpPr/>
        <p:nvPr/>
      </p:nvGrpSpPr>
      <p:grpSpPr>
        <a:xfrm>
          <a:off x="0" y="0"/>
          <a:ext cx="0" cy="0"/>
          <a:chOff x="0" y="0"/>
          <a:chExt cx="0" cy="0"/>
        </a:xfrm>
      </p:grpSpPr>
      <p:sp>
        <p:nvSpPr>
          <p:cNvPr id="122" name="Google Shape;122;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3" name="Google Shape;123;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24" name="Google Shape;12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25" name="Google Shape;125;p23"/>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126" name="Google Shape;126;p23"/>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127" name="Google Shape;127;p23"/>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128" name="Google Shape;128;p23"/>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9" name="Shape 129"/>
        <p:cNvGrpSpPr/>
        <p:nvPr/>
      </p:nvGrpSpPr>
      <p:grpSpPr>
        <a:xfrm>
          <a:off x="0" y="0"/>
          <a:ext cx="0" cy="0"/>
          <a:chOff x="0" y="0"/>
          <a:chExt cx="0" cy="0"/>
        </a:xfrm>
      </p:grpSpPr>
      <p:sp>
        <p:nvSpPr>
          <p:cNvPr id="130" name="Google Shape;13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31" name="Google Shape;131;p24"/>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132" name="Google Shape;132;p24"/>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133" name="Google Shape;133;p24"/>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134" name="Google Shape;134;p24"/>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9" name="Shape 139"/>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2" name="Google Shape;142;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43" name="Google Shape;143;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46" name="Google Shape;146;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47" name="Shape 147"/>
        <p:cNvGrpSpPr/>
        <p:nvPr/>
      </p:nvGrpSpPr>
      <p:grpSpPr>
        <a:xfrm>
          <a:off x="0" y="0"/>
          <a:ext cx="0" cy="0"/>
          <a:chOff x="0" y="0"/>
          <a:chExt cx="0" cy="0"/>
        </a:xfrm>
      </p:grpSpPr>
      <p:sp>
        <p:nvSpPr>
          <p:cNvPr id="148" name="Google Shape;148;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9" name="Google Shape;14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50" name="Shape 150"/>
        <p:cNvGrpSpPr/>
        <p:nvPr/>
      </p:nvGrpSpPr>
      <p:grpSpPr>
        <a:xfrm>
          <a:off x="0" y="0"/>
          <a:ext cx="0" cy="0"/>
          <a:chOff x="0" y="0"/>
          <a:chExt cx="0" cy="0"/>
        </a:xfrm>
      </p:grpSpPr>
      <p:sp>
        <p:nvSpPr>
          <p:cNvPr id="151" name="Google Shape;151;p3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52" name="Google Shape;152;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53" name="Shape 153"/>
        <p:cNvGrpSpPr/>
        <p:nvPr/>
      </p:nvGrpSpPr>
      <p:grpSpPr>
        <a:xfrm>
          <a:off x="0" y="0"/>
          <a:ext cx="0" cy="0"/>
          <a:chOff x="0" y="0"/>
          <a:chExt cx="0" cy="0"/>
        </a:xfrm>
      </p:grpSpPr>
      <p:sp>
        <p:nvSpPr>
          <p:cNvPr id="154" name="Google Shape;154;p3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3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56" name="Google Shape;156;p3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57" name="Google Shape;157;p3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58" name="Google Shape;158;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59" name="Shape 159"/>
        <p:cNvGrpSpPr/>
        <p:nvPr/>
      </p:nvGrpSpPr>
      <p:grpSpPr>
        <a:xfrm>
          <a:off x="0" y="0"/>
          <a:ext cx="0" cy="0"/>
          <a:chOff x="0" y="0"/>
          <a:chExt cx="0" cy="0"/>
        </a:xfrm>
      </p:grpSpPr>
      <p:sp>
        <p:nvSpPr>
          <p:cNvPr id="160" name="Google Shape;160;p3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61" name="Google Shape;16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62" name="Shape 162"/>
        <p:cNvGrpSpPr/>
        <p:nvPr/>
      </p:nvGrpSpPr>
      <p:grpSpPr>
        <a:xfrm>
          <a:off x="0" y="0"/>
          <a:ext cx="0" cy="0"/>
          <a:chOff x="0" y="0"/>
          <a:chExt cx="0" cy="0"/>
        </a:xfrm>
      </p:grpSpPr>
      <p:sp>
        <p:nvSpPr>
          <p:cNvPr id="163" name="Google Shape;163;p3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64" name="Google Shape;164;p3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65" name="Google Shape;165;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66" name="Shape 166"/>
        <p:cNvGrpSpPr/>
        <p:nvPr/>
      </p:nvGrpSpPr>
      <p:grpSpPr>
        <a:xfrm>
          <a:off x="0" y="0"/>
          <a:ext cx="0" cy="0"/>
          <a:chOff x="0" y="0"/>
          <a:chExt cx="0" cy="0"/>
        </a:xfrm>
      </p:grpSpPr>
      <p:sp>
        <p:nvSpPr>
          <p:cNvPr id="167" name="Google Shape;167;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2" name="Shape 172"/>
        <p:cNvGrpSpPr/>
        <p:nvPr/>
      </p:nvGrpSpPr>
      <p:grpSpPr>
        <a:xfrm>
          <a:off x="0" y="0"/>
          <a:ext cx="0" cy="0"/>
          <a:chOff x="0" y="0"/>
          <a:chExt cx="0" cy="0"/>
        </a:xfrm>
      </p:grpSpPr>
      <p:sp>
        <p:nvSpPr>
          <p:cNvPr id="173" name="Google Shape;173;p3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4" name="Google Shape;174;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5" name="Shape 175"/>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6" name="Shape 176"/>
        <p:cNvGrpSpPr/>
        <p:nvPr/>
      </p:nvGrpSpPr>
      <p:grpSpPr>
        <a:xfrm>
          <a:off x="0" y="0"/>
          <a:ext cx="0" cy="0"/>
          <a:chOff x="0" y="0"/>
          <a:chExt cx="0" cy="0"/>
        </a:xfrm>
      </p:grpSpPr>
      <p:sp>
        <p:nvSpPr>
          <p:cNvPr id="177" name="Google Shape;177;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8" name="Google Shape;178;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9" name="Google Shape;179;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0" name="Shape 180"/>
        <p:cNvGrpSpPr/>
        <p:nvPr/>
      </p:nvGrpSpPr>
      <p:grpSpPr>
        <a:xfrm>
          <a:off x="0" y="0"/>
          <a:ext cx="0" cy="0"/>
          <a:chOff x="0" y="0"/>
          <a:chExt cx="0" cy="0"/>
        </a:xfrm>
      </p:grpSpPr>
      <p:sp>
        <p:nvSpPr>
          <p:cNvPr id="181" name="Google Shape;181;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2" name="Google Shape;182;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83" name="Shape 183"/>
        <p:cNvGrpSpPr/>
        <p:nvPr/>
      </p:nvGrpSpPr>
      <p:grpSpPr>
        <a:xfrm>
          <a:off x="0" y="0"/>
          <a:ext cx="0" cy="0"/>
          <a:chOff x="0" y="0"/>
          <a:chExt cx="0" cy="0"/>
        </a:xfrm>
      </p:grpSpPr>
      <p:sp>
        <p:nvSpPr>
          <p:cNvPr id="184" name="Google Shape;184;p4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85" name="Google Shape;185;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86" name="Shape 186"/>
        <p:cNvGrpSpPr/>
        <p:nvPr/>
      </p:nvGrpSpPr>
      <p:grpSpPr>
        <a:xfrm>
          <a:off x="0" y="0"/>
          <a:ext cx="0" cy="0"/>
          <a:chOff x="0" y="0"/>
          <a:chExt cx="0" cy="0"/>
        </a:xfrm>
      </p:grpSpPr>
      <p:sp>
        <p:nvSpPr>
          <p:cNvPr id="187" name="Google Shape;187;p4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4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89" name="Google Shape;189;p4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90" name="Google Shape;190;p4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1" name="Google Shape;191;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92" name="Shape 192"/>
        <p:cNvGrpSpPr/>
        <p:nvPr/>
      </p:nvGrpSpPr>
      <p:grpSpPr>
        <a:xfrm>
          <a:off x="0" y="0"/>
          <a:ext cx="0" cy="0"/>
          <a:chOff x="0" y="0"/>
          <a:chExt cx="0" cy="0"/>
        </a:xfrm>
      </p:grpSpPr>
      <p:sp>
        <p:nvSpPr>
          <p:cNvPr id="193" name="Google Shape;193;p4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94" name="Google Shape;194;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95" name="Shape 195"/>
        <p:cNvGrpSpPr/>
        <p:nvPr/>
      </p:nvGrpSpPr>
      <p:grpSpPr>
        <a:xfrm>
          <a:off x="0" y="0"/>
          <a:ext cx="0" cy="0"/>
          <a:chOff x="0" y="0"/>
          <a:chExt cx="0" cy="0"/>
        </a:xfrm>
      </p:grpSpPr>
      <p:sp>
        <p:nvSpPr>
          <p:cNvPr id="196" name="Google Shape;196;p4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97" name="Google Shape;197;p4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98" name="Google Shape;198;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99" name="Shape 199"/>
        <p:cNvGrpSpPr/>
        <p:nvPr/>
      </p:nvGrpSpPr>
      <p:grpSpPr>
        <a:xfrm>
          <a:off x="0" y="0"/>
          <a:ext cx="0" cy="0"/>
          <a:chOff x="0" y="0"/>
          <a:chExt cx="0" cy="0"/>
        </a:xfrm>
      </p:grpSpPr>
      <p:sp>
        <p:nvSpPr>
          <p:cNvPr id="200" name="Google Shape;200;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05" name="Shape 205"/>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6" name="Shape 206"/>
        <p:cNvGrpSpPr/>
        <p:nvPr/>
      </p:nvGrpSpPr>
      <p:grpSpPr>
        <a:xfrm>
          <a:off x="0" y="0"/>
          <a:ext cx="0" cy="0"/>
          <a:chOff x="0" y="0"/>
          <a:chExt cx="0" cy="0"/>
        </a:xfrm>
      </p:grpSpPr>
      <p:sp>
        <p:nvSpPr>
          <p:cNvPr id="207" name="Google Shape;207;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08" name="Google Shape;208;p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209" name="Google Shape;209;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0" name="Shape 210"/>
        <p:cNvGrpSpPr/>
        <p:nvPr/>
      </p:nvGrpSpPr>
      <p:grpSpPr>
        <a:xfrm>
          <a:off x="0" y="0"/>
          <a:ext cx="0" cy="0"/>
          <a:chOff x="0" y="0"/>
          <a:chExt cx="0" cy="0"/>
        </a:xfrm>
      </p:grpSpPr>
      <p:sp>
        <p:nvSpPr>
          <p:cNvPr id="211" name="Google Shape;211;p4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212" name="Google Shape;212;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13" name="Shape 213"/>
        <p:cNvGrpSpPr/>
        <p:nvPr/>
      </p:nvGrpSpPr>
      <p:grpSpPr>
        <a:xfrm>
          <a:off x="0" y="0"/>
          <a:ext cx="0" cy="0"/>
          <a:chOff x="0" y="0"/>
          <a:chExt cx="0" cy="0"/>
        </a:xfrm>
      </p:grpSpPr>
      <p:sp>
        <p:nvSpPr>
          <p:cNvPr id="214" name="Google Shape;214;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15" name="Google Shape;215;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216" name="Shape 216"/>
        <p:cNvGrpSpPr/>
        <p:nvPr/>
      </p:nvGrpSpPr>
      <p:grpSpPr>
        <a:xfrm>
          <a:off x="0" y="0"/>
          <a:ext cx="0" cy="0"/>
          <a:chOff x="0" y="0"/>
          <a:chExt cx="0" cy="0"/>
        </a:xfrm>
      </p:grpSpPr>
      <p:sp>
        <p:nvSpPr>
          <p:cNvPr id="217" name="Google Shape;217;p5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218" name="Google Shape;218;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219" name="Shape 219"/>
        <p:cNvGrpSpPr/>
        <p:nvPr/>
      </p:nvGrpSpPr>
      <p:grpSpPr>
        <a:xfrm>
          <a:off x="0" y="0"/>
          <a:ext cx="0" cy="0"/>
          <a:chOff x="0" y="0"/>
          <a:chExt cx="0" cy="0"/>
        </a:xfrm>
      </p:grpSpPr>
      <p:sp>
        <p:nvSpPr>
          <p:cNvPr id="220" name="Google Shape;220;p5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5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222" name="Google Shape;222;p5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23" name="Google Shape;223;p5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224" name="Google Shape;224;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25" name="Shape 225"/>
        <p:cNvGrpSpPr/>
        <p:nvPr/>
      </p:nvGrpSpPr>
      <p:grpSpPr>
        <a:xfrm>
          <a:off x="0" y="0"/>
          <a:ext cx="0" cy="0"/>
          <a:chOff x="0" y="0"/>
          <a:chExt cx="0" cy="0"/>
        </a:xfrm>
      </p:grpSpPr>
      <p:sp>
        <p:nvSpPr>
          <p:cNvPr id="226" name="Google Shape;226;p5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227" name="Google Shape;227;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228" name="Shape 228"/>
        <p:cNvGrpSpPr/>
        <p:nvPr/>
      </p:nvGrpSpPr>
      <p:grpSpPr>
        <a:xfrm>
          <a:off x="0" y="0"/>
          <a:ext cx="0" cy="0"/>
          <a:chOff x="0" y="0"/>
          <a:chExt cx="0" cy="0"/>
        </a:xfrm>
      </p:grpSpPr>
      <p:sp>
        <p:nvSpPr>
          <p:cNvPr id="229" name="Google Shape;229;p5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230" name="Google Shape;230;p5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231" name="Google Shape;231;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32" name="Shape 232"/>
        <p:cNvGrpSpPr/>
        <p:nvPr/>
      </p:nvGrpSpPr>
      <p:grpSpPr>
        <a:xfrm>
          <a:off x="0" y="0"/>
          <a:ext cx="0" cy="0"/>
          <a:chOff x="0" y="0"/>
          <a:chExt cx="0" cy="0"/>
        </a:xfrm>
      </p:grpSpPr>
      <p:sp>
        <p:nvSpPr>
          <p:cNvPr id="233" name="Google Shape;233;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0" Type="http://schemas.openxmlformats.org/officeDocument/2006/relationships/theme" Target="../theme/theme3.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10" Type="http://schemas.openxmlformats.org/officeDocument/2006/relationships/theme" Target="../theme/theme6.xml"/><Relationship Id="rId9" Type="http://schemas.openxmlformats.org/officeDocument/2006/relationships/slideLayout" Target="../slideLayouts/slideLayout40.xml"/><Relationship Id="rId5" Type="http://schemas.openxmlformats.org/officeDocument/2006/relationships/slideLayout" Target="../slideLayouts/slideLayout36.xml"/><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slideLayout" Target="../slideLayouts/slideLayout42.xml"/><Relationship Id="rId3" Type="http://schemas.openxmlformats.org/officeDocument/2006/relationships/slideLayout" Target="../slideLayouts/slideLayout43.xml"/><Relationship Id="rId4" Type="http://schemas.openxmlformats.org/officeDocument/2006/relationships/slideLayout" Target="../slideLayouts/slideLayout44.xml"/><Relationship Id="rId10" Type="http://schemas.openxmlformats.org/officeDocument/2006/relationships/theme" Target="../theme/theme5.xml"/><Relationship Id="rId9" Type="http://schemas.openxmlformats.org/officeDocument/2006/relationships/slideLayout" Target="../slideLayouts/slideLayout49.xml"/><Relationship Id="rId5" Type="http://schemas.openxmlformats.org/officeDocument/2006/relationships/slideLayout" Target="../slideLayouts/slideLayout45.xml"/><Relationship Id="rId6" Type="http://schemas.openxmlformats.org/officeDocument/2006/relationships/slideLayout" Target="../slideLayouts/slideLayout46.xml"/><Relationship Id="rId7" Type="http://schemas.openxmlformats.org/officeDocument/2006/relationships/slideLayout" Target="../slideLayouts/slideLayout47.xml"/><Relationship Id="rId8"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37" name="Google Shape;13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38" name="Google Shape;13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68" name="Shape 168"/>
        <p:cNvGrpSpPr/>
        <p:nvPr/>
      </p:nvGrpSpPr>
      <p:grpSpPr>
        <a:xfrm>
          <a:off x="0" y="0"/>
          <a:ext cx="0" cy="0"/>
          <a:chOff x="0" y="0"/>
          <a:chExt cx="0" cy="0"/>
        </a:xfrm>
      </p:grpSpPr>
      <p:sp>
        <p:nvSpPr>
          <p:cNvPr id="169" name="Google Shape;169;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70" name="Google Shape;170;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71" name="Google Shape;171;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201" name="Shape 201"/>
        <p:cNvGrpSpPr/>
        <p:nvPr/>
      </p:nvGrpSpPr>
      <p:grpSpPr>
        <a:xfrm>
          <a:off x="0" y="0"/>
          <a:ext cx="0" cy="0"/>
          <a:chOff x="0" y="0"/>
          <a:chExt cx="0" cy="0"/>
        </a:xfrm>
      </p:grpSpPr>
      <p:sp>
        <p:nvSpPr>
          <p:cNvPr id="202" name="Google Shape;202;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03" name="Google Shape;203;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204" name="Google Shape;204;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0.jpg"/><Relationship Id="rId5"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0.jpg"/><Relationship Id="rId5"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0.jpg"/><Relationship Id="rId5"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10.jpg"/><Relationship Id="rId5"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0.jpg"/><Relationship Id="rId5"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10.jpg"/><Relationship Id="rId5"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10.jpg"/><Relationship Id="rId5"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10.jpg"/><Relationship Id="rId5"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1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 Id="rId3" Type="http://schemas.openxmlformats.org/officeDocument/2006/relationships/image" Target="../media/image7.png"/><Relationship Id="rId4" Type="http://schemas.openxmlformats.org/officeDocument/2006/relationships/image" Target="../media/image10.jpg"/><Relationship Id="rId5"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image" Target="../media/image10.jpg"/><Relationship Id="rId5"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 Id="rId3" Type="http://schemas.openxmlformats.org/officeDocument/2006/relationships/image" Target="../media/image7.png"/><Relationship Id="rId4" Type="http://schemas.openxmlformats.org/officeDocument/2006/relationships/image" Target="../media/image10.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7.xml"/><Relationship Id="rId3" Type="http://schemas.openxmlformats.org/officeDocument/2006/relationships/image" Target="../media/image7.png"/><Relationship Id="rId4" Type="http://schemas.openxmlformats.org/officeDocument/2006/relationships/image" Target="../media/image10.jpg"/><Relationship Id="rId5"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 Id="rId3" Type="http://schemas.openxmlformats.org/officeDocument/2006/relationships/image" Target="../media/image7.png"/><Relationship Id="rId4" Type="http://schemas.openxmlformats.org/officeDocument/2006/relationships/image" Target="../media/image10.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9.xml"/><Relationship Id="rId3" Type="http://schemas.openxmlformats.org/officeDocument/2006/relationships/image" Target="../media/image7.png"/><Relationship Id="rId4" Type="http://schemas.openxmlformats.org/officeDocument/2006/relationships/image" Target="../media/image10.jpg"/><Relationship Id="rId5"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0.xml"/><Relationship Id="rId3" Type="http://schemas.openxmlformats.org/officeDocument/2006/relationships/image" Target="../media/image7.png"/><Relationship Id="rId4" Type="http://schemas.openxmlformats.org/officeDocument/2006/relationships/image" Target="../media/image10.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1.xml"/><Relationship Id="rId3" Type="http://schemas.openxmlformats.org/officeDocument/2006/relationships/image" Target="../media/image7.png"/><Relationship Id="rId4" Type="http://schemas.openxmlformats.org/officeDocument/2006/relationships/image" Target="../media/image10.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2.xml"/><Relationship Id="rId3" Type="http://schemas.openxmlformats.org/officeDocument/2006/relationships/image" Target="../media/image7.png"/><Relationship Id="rId4" Type="http://schemas.openxmlformats.org/officeDocument/2006/relationships/image" Target="../media/image10.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3.xml"/><Relationship Id="rId3" Type="http://schemas.openxmlformats.org/officeDocument/2006/relationships/image" Target="../media/image7.png"/><Relationship Id="rId4" Type="http://schemas.openxmlformats.org/officeDocument/2006/relationships/image" Target="../media/image10.jpg"/><Relationship Id="rId5"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4.xml"/><Relationship Id="rId3" Type="http://schemas.openxmlformats.org/officeDocument/2006/relationships/image" Target="../media/image7.png"/><Relationship Id="rId4" Type="http://schemas.openxmlformats.org/officeDocument/2006/relationships/image" Target="../media/image10.jpg"/><Relationship Id="rId5"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5.xml"/><Relationship Id="rId3" Type="http://schemas.openxmlformats.org/officeDocument/2006/relationships/image" Target="../media/image7.png"/><Relationship Id="rId4" Type="http://schemas.openxmlformats.org/officeDocument/2006/relationships/image" Target="../media/image10.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6.xml"/><Relationship Id="rId3" Type="http://schemas.openxmlformats.org/officeDocument/2006/relationships/image" Target="../media/image7.png"/><Relationship Id="rId4" Type="http://schemas.openxmlformats.org/officeDocument/2006/relationships/image" Target="../media/image10.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7.xml"/><Relationship Id="rId3" Type="http://schemas.openxmlformats.org/officeDocument/2006/relationships/image" Target="../media/image7.png"/><Relationship Id="rId4" Type="http://schemas.openxmlformats.org/officeDocument/2006/relationships/image" Target="../media/image10.jpg"/><Relationship Id="rId5"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8.xml"/><Relationship Id="rId3" Type="http://schemas.openxmlformats.org/officeDocument/2006/relationships/image" Target="../media/image7.png"/><Relationship Id="rId4" Type="http://schemas.openxmlformats.org/officeDocument/2006/relationships/image" Target="../media/image10.jpg"/><Relationship Id="rId5"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9.xml"/><Relationship Id="rId3" Type="http://schemas.openxmlformats.org/officeDocument/2006/relationships/image" Target="../media/image7.png"/><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0.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0.xml"/><Relationship Id="rId3" Type="http://schemas.openxmlformats.org/officeDocument/2006/relationships/image" Target="../media/image7.png"/><Relationship Id="rId4" Type="http://schemas.openxmlformats.org/officeDocument/2006/relationships/image" Target="../media/image10.jpg"/><Relationship Id="rId5"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1.xml"/><Relationship Id="rId3" Type="http://schemas.openxmlformats.org/officeDocument/2006/relationships/image" Target="../media/image7.png"/><Relationship Id="rId4" Type="http://schemas.openxmlformats.org/officeDocument/2006/relationships/image" Target="../media/image10.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42.xml"/><Relationship Id="rId3" Type="http://schemas.openxmlformats.org/officeDocument/2006/relationships/image" Target="../media/image29.png"/><Relationship Id="rId4" Type="http://schemas.openxmlformats.org/officeDocument/2006/relationships/image" Target="../media/image27.png"/><Relationship Id="rId5"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0.jp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0.jp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pic>
        <p:nvPicPr>
          <p:cNvPr id="238" name="Google Shape;238;p55"/>
          <p:cNvPicPr preferRelativeResize="0"/>
          <p:nvPr/>
        </p:nvPicPr>
        <p:blipFill rotWithShape="1">
          <a:blip r:embed="rId3">
            <a:alphaModFix/>
          </a:blip>
          <a:srcRect b="0" l="0" r="0" t="0"/>
          <a:stretch/>
        </p:blipFill>
        <p:spPr>
          <a:xfrm>
            <a:off x="2808001" y="431429"/>
            <a:ext cx="3527998" cy="42806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64"/>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7" name="Google Shape;327;p64"/>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64"/>
          <p:cNvSpPr txBox="1"/>
          <p:nvPr/>
        </p:nvSpPr>
        <p:spPr>
          <a:xfrm>
            <a:off x="152400" y="228600"/>
            <a:ext cx="5367000" cy="49228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chemeClr val="lt1"/>
                </a:solidFill>
              </a:rPr>
              <a:t>GENERAL TREE</a:t>
            </a:r>
            <a:endParaRPr b="1"/>
          </a:p>
        </p:txBody>
      </p:sp>
      <p:pic>
        <p:nvPicPr>
          <p:cNvPr id="329" name="Google Shape;329;p64"/>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330" name="Google Shape;330;p64"/>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331" name="Google Shape;331;p64"/>
          <p:cNvSpPr txBox="1"/>
          <p:nvPr/>
        </p:nvSpPr>
        <p:spPr>
          <a:xfrm>
            <a:off x="-12857" y="1101888"/>
            <a:ext cx="8971800" cy="2739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General Tree stores the elements in a hierarchical order in which the top level element is always present at level 0 as the root element</a:t>
            </a:r>
            <a:endParaRPr i="0" sz="1800" u="none" cap="none" strike="noStrike">
              <a:solidFill>
                <a:srgbClr val="000000"/>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sz="1800">
              <a:latin typeface="Roboto"/>
              <a:ea typeface="Roboto"/>
              <a:cs typeface="Roboto"/>
              <a:sym typeface="Roboto"/>
            </a:endParaRPr>
          </a:p>
          <a:p>
            <a:pPr indent="-342900" lvl="0" marL="457200" marR="0" rtl="0" algn="l">
              <a:lnSpc>
                <a:spcPct val="100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All the nodes except the root node are present at number of levels</a:t>
            </a:r>
            <a:endParaRPr sz="1800">
              <a:latin typeface="Roboto"/>
              <a:ea typeface="Roboto"/>
              <a:cs typeface="Roboto"/>
              <a:sym typeface="Roboto"/>
            </a:endParaRPr>
          </a:p>
          <a:p>
            <a:pPr indent="0" lvl="0" marL="457200" marR="0" rtl="0" algn="l">
              <a:lnSpc>
                <a:spcPct val="100000"/>
              </a:lnSpc>
              <a:spcBef>
                <a:spcPts val="0"/>
              </a:spcBef>
              <a:spcAft>
                <a:spcPts val="0"/>
              </a:spcAft>
              <a:buNone/>
            </a:pPr>
            <a:r>
              <a:t/>
            </a:r>
            <a:endParaRPr sz="1800">
              <a:latin typeface="Roboto"/>
              <a:ea typeface="Roboto"/>
              <a:cs typeface="Roboto"/>
              <a:sym typeface="Roboto"/>
            </a:endParaRPr>
          </a:p>
          <a:p>
            <a:pPr indent="-342900" lvl="0" marL="457200" marR="0" rtl="0" algn="l">
              <a:lnSpc>
                <a:spcPct val="100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The nodes which are present on the same level are called siblings while the nodes which are present on the different levels exhibit the parent-child relationship among them</a:t>
            </a:r>
            <a:endParaRPr i="0" sz="1800" u="none" cap="none" strike="noStrike">
              <a:solidFill>
                <a:srgbClr val="000000"/>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sz="1800">
              <a:latin typeface="Roboto"/>
              <a:ea typeface="Roboto"/>
              <a:cs typeface="Roboto"/>
              <a:sym typeface="Roboto"/>
            </a:endParaRPr>
          </a:p>
          <a:p>
            <a:pPr indent="-342900" lvl="0" marL="457200" marR="0" rtl="0" algn="l">
              <a:lnSpc>
                <a:spcPct val="100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A node may contain any number of sub-trees</a:t>
            </a:r>
            <a:endParaRPr sz="1800">
              <a:latin typeface="Roboto"/>
              <a:ea typeface="Roboto"/>
              <a:cs typeface="Roboto"/>
              <a:sym typeface="Roboto"/>
            </a:endParaRPr>
          </a:p>
          <a:p>
            <a:pPr indent="0" lvl="0" marL="457200" marR="0" rtl="0" algn="l">
              <a:lnSpc>
                <a:spcPct val="100000"/>
              </a:lnSpc>
              <a:spcBef>
                <a:spcPts val="0"/>
              </a:spcBef>
              <a:spcAft>
                <a:spcPts val="0"/>
              </a:spcAft>
              <a:buNone/>
            </a:pPr>
            <a:r>
              <a:rPr i="0" lang="en" sz="1800" u="none" cap="none" strike="noStrike">
                <a:solidFill>
                  <a:srgbClr val="000000"/>
                </a:solidFill>
                <a:latin typeface="Roboto"/>
                <a:ea typeface="Roboto"/>
                <a:cs typeface="Roboto"/>
                <a:sym typeface="Roboto"/>
              </a:rPr>
              <a:t> </a:t>
            </a:r>
            <a:endParaRPr i="0" sz="1800" u="none" cap="none" strike="noStrike">
              <a:solidFill>
                <a:srgbClr val="000000"/>
              </a:solidFill>
              <a:latin typeface="Roboto"/>
              <a:ea typeface="Roboto"/>
              <a:cs typeface="Roboto"/>
              <a:sym typeface="Roboto"/>
            </a:endParaRPr>
          </a:p>
          <a:p>
            <a:pPr indent="-342900" lvl="0" marL="457200" marR="0" rtl="0" algn="l">
              <a:lnSpc>
                <a:spcPct val="100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The tree in which each node contain 3 sub-tree, is called ternary tree</a:t>
            </a:r>
            <a:endParaRPr i="0" sz="1800" u="none" cap="none" strike="noStrike">
              <a:solidFill>
                <a:srgbClr val="000000"/>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65"/>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7" name="Google Shape;337;p65"/>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65"/>
          <p:cNvSpPr txBox="1"/>
          <p:nvPr/>
        </p:nvSpPr>
        <p:spPr>
          <a:xfrm>
            <a:off x="152400" y="228600"/>
            <a:ext cx="5367000" cy="49228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chemeClr val="lt1"/>
                </a:solidFill>
                <a:latin typeface="Roboto"/>
                <a:ea typeface="Roboto"/>
                <a:cs typeface="Roboto"/>
                <a:sym typeface="Roboto"/>
              </a:rPr>
              <a:t>FORESTS</a:t>
            </a:r>
            <a:endParaRPr b="1">
              <a:latin typeface="Roboto"/>
              <a:ea typeface="Roboto"/>
              <a:cs typeface="Roboto"/>
              <a:sym typeface="Roboto"/>
            </a:endParaRPr>
          </a:p>
        </p:txBody>
      </p:sp>
      <p:pic>
        <p:nvPicPr>
          <p:cNvPr id="339" name="Google Shape;339;p65"/>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340" name="Google Shape;340;p65"/>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341" name="Google Shape;341;p65"/>
          <p:cNvSpPr txBox="1"/>
          <p:nvPr/>
        </p:nvSpPr>
        <p:spPr>
          <a:xfrm>
            <a:off x="-12849" y="720900"/>
            <a:ext cx="9156900" cy="2739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Forest can be defined as the set of disjoint trees which can be obtained by deleting the root node and the edges which connects root node to the first level node</a:t>
            </a:r>
            <a:endParaRPr i="0" sz="1800" u="none" cap="none" strike="noStrike">
              <a:solidFill>
                <a:srgbClr val="000000"/>
              </a:solidFill>
              <a:latin typeface="Roboto"/>
              <a:ea typeface="Roboto"/>
              <a:cs typeface="Roboto"/>
              <a:sym typeface="Roboto"/>
            </a:endParaRPr>
          </a:p>
        </p:txBody>
      </p:sp>
      <p:pic>
        <p:nvPicPr>
          <p:cNvPr descr="Tree" id="342" name="Google Shape;342;p65"/>
          <p:cNvPicPr preferRelativeResize="0"/>
          <p:nvPr/>
        </p:nvPicPr>
        <p:blipFill rotWithShape="1">
          <a:blip r:embed="rId5">
            <a:alphaModFix/>
          </a:blip>
          <a:srcRect b="0" l="0" r="0" t="0"/>
          <a:stretch/>
        </p:blipFill>
        <p:spPr>
          <a:xfrm>
            <a:off x="2568289" y="1532706"/>
            <a:ext cx="4007423" cy="344968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66"/>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48" name="Google Shape;348;p66"/>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66"/>
          <p:cNvSpPr txBox="1"/>
          <p:nvPr/>
        </p:nvSpPr>
        <p:spPr>
          <a:xfrm>
            <a:off x="152400" y="228600"/>
            <a:ext cx="5367000" cy="49228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chemeClr val="lt1"/>
                </a:solidFill>
                <a:latin typeface="Roboto"/>
                <a:ea typeface="Roboto"/>
                <a:cs typeface="Roboto"/>
                <a:sym typeface="Roboto"/>
              </a:rPr>
              <a:t>BINARY TREE</a:t>
            </a:r>
            <a:endParaRPr b="1">
              <a:latin typeface="Roboto"/>
              <a:ea typeface="Roboto"/>
              <a:cs typeface="Roboto"/>
              <a:sym typeface="Roboto"/>
            </a:endParaRPr>
          </a:p>
        </p:txBody>
      </p:sp>
      <p:pic>
        <p:nvPicPr>
          <p:cNvPr id="350" name="Google Shape;350;p66"/>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351" name="Google Shape;351;p66"/>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352" name="Google Shape;352;p66"/>
          <p:cNvSpPr txBox="1"/>
          <p:nvPr/>
        </p:nvSpPr>
        <p:spPr>
          <a:xfrm>
            <a:off x="-12849" y="1254300"/>
            <a:ext cx="9144000" cy="2739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Roboto"/>
              <a:buChar char="●"/>
            </a:pPr>
            <a:r>
              <a:rPr b="0" i="0" lang="en" sz="1800" u="none" cap="none" strike="noStrike">
                <a:solidFill>
                  <a:srgbClr val="000000"/>
                </a:solidFill>
                <a:latin typeface="Arial"/>
                <a:ea typeface="Arial"/>
                <a:cs typeface="Arial"/>
                <a:sym typeface="Arial"/>
              </a:rPr>
              <a:t>Binary tree is a data structure in which each node can have at most 2 children</a:t>
            </a:r>
            <a:endParaRPr b="0" i="0" sz="1800" u="none" cap="none" strike="noStrike">
              <a:solidFill>
                <a:srgbClr val="000000"/>
              </a:solidFill>
              <a:latin typeface="Arial"/>
              <a:ea typeface="Arial"/>
              <a:cs typeface="Arial"/>
              <a:sym typeface="Arial"/>
            </a:endParaRPr>
          </a:p>
          <a:p>
            <a:pPr indent="-228600" lvl="0" marL="457200" marR="0" rtl="0" algn="l">
              <a:lnSpc>
                <a:spcPct val="100000"/>
              </a:lnSpc>
              <a:spcBef>
                <a:spcPts val="0"/>
              </a:spcBef>
              <a:spcAft>
                <a:spcPts val="0"/>
              </a:spcAft>
              <a:buClr>
                <a:srgbClr val="000000"/>
              </a:buClr>
              <a:buSzPts val="1800"/>
              <a:buFont typeface="Roboto"/>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Roboto"/>
              <a:buChar char="●"/>
            </a:pPr>
            <a:r>
              <a:rPr b="0" i="0" lang="en" sz="1800" u="none" cap="none" strike="noStrike">
                <a:solidFill>
                  <a:srgbClr val="000000"/>
                </a:solidFill>
                <a:latin typeface="Arial"/>
                <a:ea typeface="Arial"/>
                <a:cs typeface="Arial"/>
                <a:sym typeface="Arial"/>
              </a:rPr>
              <a:t>The node present at the top most level is called the root node. A node with the 0 children is called leaf node</a:t>
            </a:r>
            <a:endParaRPr b="0" i="0" sz="1800" u="none" cap="none" strike="noStrike">
              <a:solidFill>
                <a:srgbClr val="000000"/>
              </a:solidFill>
              <a:latin typeface="Arial"/>
              <a:ea typeface="Arial"/>
              <a:cs typeface="Arial"/>
              <a:sym typeface="Arial"/>
            </a:endParaRPr>
          </a:p>
          <a:p>
            <a:pPr indent="-228600" lvl="0" marL="457200" marR="0" rtl="0" algn="l">
              <a:lnSpc>
                <a:spcPct val="100000"/>
              </a:lnSpc>
              <a:spcBef>
                <a:spcPts val="0"/>
              </a:spcBef>
              <a:spcAft>
                <a:spcPts val="0"/>
              </a:spcAft>
              <a:buClr>
                <a:srgbClr val="000000"/>
              </a:buClr>
              <a:buSzPts val="1800"/>
              <a:buFont typeface="Roboto"/>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Roboto"/>
              <a:buChar char="●"/>
            </a:pPr>
            <a:r>
              <a:rPr b="0" i="0" lang="en" sz="1800" u="none" cap="none" strike="noStrike">
                <a:solidFill>
                  <a:srgbClr val="000000"/>
                </a:solidFill>
                <a:latin typeface="Arial"/>
                <a:ea typeface="Arial"/>
                <a:cs typeface="Arial"/>
                <a:sym typeface="Arial"/>
              </a:rPr>
              <a:t>Binary Trees are used in the applications like expression evaluation and many more</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67"/>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58" name="Google Shape;358;p67"/>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67"/>
          <p:cNvSpPr txBox="1"/>
          <p:nvPr/>
        </p:nvSpPr>
        <p:spPr>
          <a:xfrm>
            <a:off x="152400" y="228600"/>
            <a:ext cx="5367000" cy="49228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chemeClr val="lt1"/>
                </a:solidFill>
              </a:rPr>
              <a:t>BINARY SEARCH TREE</a:t>
            </a:r>
            <a:endParaRPr b="1"/>
          </a:p>
        </p:txBody>
      </p:sp>
      <p:pic>
        <p:nvPicPr>
          <p:cNvPr id="360" name="Google Shape;360;p67"/>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361" name="Google Shape;361;p67"/>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362" name="Google Shape;362;p67"/>
          <p:cNvSpPr txBox="1"/>
          <p:nvPr/>
        </p:nvSpPr>
        <p:spPr>
          <a:xfrm>
            <a:off x="-12850" y="1254300"/>
            <a:ext cx="9144000" cy="2739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Roboto"/>
              <a:buChar char="●"/>
            </a:pPr>
            <a:r>
              <a:rPr b="0" i="0" lang="en" sz="1800" u="none" cap="none" strike="noStrike">
                <a:solidFill>
                  <a:srgbClr val="000000"/>
                </a:solidFill>
                <a:latin typeface="Arial"/>
                <a:ea typeface="Arial"/>
                <a:cs typeface="Arial"/>
                <a:sym typeface="Arial"/>
              </a:rPr>
              <a:t>Binary search tree is an ordered binary tree</a:t>
            </a:r>
            <a:endParaRPr b="0" i="0" sz="1800" u="none" cap="none" strike="noStrike">
              <a:solidFill>
                <a:srgbClr val="000000"/>
              </a:solidFill>
              <a:latin typeface="Arial"/>
              <a:ea typeface="Arial"/>
              <a:cs typeface="Arial"/>
              <a:sym typeface="Arial"/>
            </a:endParaRPr>
          </a:p>
          <a:p>
            <a:pPr indent="-228600" lvl="0" marL="457200" marR="0" rtl="0" algn="l">
              <a:lnSpc>
                <a:spcPct val="100000"/>
              </a:lnSpc>
              <a:spcBef>
                <a:spcPts val="0"/>
              </a:spcBef>
              <a:spcAft>
                <a:spcPts val="0"/>
              </a:spcAft>
              <a:buClr>
                <a:srgbClr val="000000"/>
              </a:buClr>
              <a:buSzPts val="1800"/>
              <a:buFont typeface="Roboto"/>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Roboto"/>
              <a:buChar char="●"/>
            </a:pPr>
            <a:r>
              <a:rPr b="0" i="0" lang="en" sz="1800" u="none" cap="none" strike="noStrike">
                <a:solidFill>
                  <a:srgbClr val="000000"/>
                </a:solidFill>
                <a:latin typeface="Arial"/>
                <a:ea typeface="Arial"/>
                <a:cs typeface="Arial"/>
                <a:sym typeface="Arial"/>
              </a:rPr>
              <a:t>All the elements in the left sub-tree are less than the root while elements present in the right sub-tree are greater than or equal to the root node element</a:t>
            </a:r>
            <a:endParaRPr b="0" i="0" sz="1800" u="none" cap="none" strike="noStrike">
              <a:solidFill>
                <a:srgbClr val="000000"/>
              </a:solidFill>
              <a:latin typeface="Arial"/>
              <a:ea typeface="Arial"/>
              <a:cs typeface="Arial"/>
              <a:sym typeface="Arial"/>
            </a:endParaRPr>
          </a:p>
          <a:p>
            <a:pPr indent="-228600" lvl="0" marL="457200" marR="0" rtl="0" algn="l">
              <a:lnSpc>
                <a:spcPct val="100000"/>
              </a:lnSpc>
              <a:spcBef>
                <a:spcPts val="0"/>
              </a:spcBef>
              <a:spcAft>
                <a:spcPts val="0"/>
              </a:spcAft>
              <a:buClr>
                <a:srgbClr val="000000"/>
              </a:buClr>
              <a:buSzPts val="1800"/>
              <a:buFont typeface="Roboto"/>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Roboto"/>
              <a:buChar char="●"/>
            </a:pPr>
            <a:r>
              <a:rPr b="0" i="0" lang="en" sz="1800" u="none" cap="none" strike="noStrike">
                <a:solidFill>
                  <a:srgbClr val="000000"/>
                </a:solidFill>
                <a:latin typeface="Arial"/>
                <a:ea typeface="Arial"/>
                <a:cs typeface="Arial"/>
                <a:sym typeface="Arial"/>
              </a:rPr>
              <a:t>Binary search trees are used in most of the applications of computer science domain like searching, sorting, etc</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68"/>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8" name="Google Shape;368;p68"/>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68"/>
          <p:cNvSpPr txBox="1"/>
          <p:nvPr/>
        </p:nvSpPr>
        <p:spPr>
          <a:xfrm>
            <a:off x="152400" y="228600"/>
            <a:ext cx="5367000" cy="49228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chemeClr val="lt1"/>
                </a:solidFill>
              </a:rPr>
              <a:t>EXPRESSION TREE</a:t>
            </a:r>
            <a:endParaRPr b="1"/>
          </a:p>
        </p:txBody>
      </p:sp>
      <p:pic>
        <p:nvPicPr>
          <p:cNvPr id="370" name="Google Shape;370;p68"/>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371" name="Google Shape;371;p68"/>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372" name="Google Shape;372;p68"/>
          <p:cNvSpPr txBox="1"/>
          <p:nvPr/>
        </p:nvSpPr>
        <p:spPr>
          <a:xfrm>
            <a:off x="-12850" y="1330500"/>
            <a:ext cx="9097500" cy="2739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Roboto"/>
              <a:buChar char="●"/>
            </a:pPr>
            <a:r>
              <a:rPr b="0" i="0" lang="en" sz="1800" u="none" cap="none" strike="noStrike">
                <a:solidFill>
                  <a:srgbClr val="000000"/>
                </a:solidFill>
                <a:latin typeface="Arial"/>
                <a:ea typeface="Arial"/>
                <a:cs typeface="Arial"/>
                <a:sym typeface="Arial"/>
              </a:rPr>
              <a:t>Expression trees are used to evaluate the simple arithmetic expressions</a:t>
            </a:r>
            <a:endParaRPr b="0" i="0" sz="1800" u="none" cap="none" strike="noStrike">
              <a:solidFill>
                <a:srgbClr val="000000"/>
              </a:solidFill>
              <a:latin typeface="Arial"/>
              <a:ea typeface="Arial"/>
              <a:cs typeface="Arial"/>
              <a:sym typeface="Arial"/>
            </a:endParaRPr>
          </a:p>
          <a:p>
            <a:pPr indent="-228600" lvl="0" marL="457200" marR="0" rtl="0" algn="l">
              <a:lnSpc>
                <a:spcPct val="100000"/>
              </a:lnSpc>
              <a:spcBef>
                <a:spcPts val="0"/>
              </a:spcBef>
              <a:spcAft>
                <a:spcPts val="0"/>
              </a:spcAft>
              <a:buClr>
                <a:srgbClr val="000000"/>
              </a:buClr>
              <a:buSzPts val="1800"/>
              <a:buFont typeface="Roboto"/>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Roboto"/>
              <a:buChar char="●"/>
            </a:pPr>
            <a:r>
              <a:rPr b="0" i="0" lang="en" sz="1800" u="none" cap="none" strike="noStrike">
                <a:solidFill>
                  <a:srgbClr val="000000"/>
                </a:solidFill>
                <a:latin typeface="Arial"/>
                <a:ea typeface="Arial"/>
                <a:cs typeface="Arial"/>
                <a:sym typeface="Arial"/>
              </a:rPr>
              <a:t>Expression tree is basically a binary tree where internal nodes are represented by operators while the leaf nodes are represented by operands</a:t>
            </a:r>
            <a:endParaRPr b="0" i="0" sz="1800" u="none" cap="none" strike="noStrike">
              <a:solidFill>
                <a:srgbClr val="000000"/>
              </a:solidFill>
              <a:latin typeface="Arial"/>
              <a:ea typeface="Arial"/>
              <a:cs typeface="Arial"/>
              <a:sym typeface="Arial"/>
            </a:endParaRPr>
          </a:p>
          <a:p>
            <a:pPr indent="-228600" lvl="0" marL="457200" marR="0" rtl="0" algn="l">
              <a:lnSpc>
                <a:spcPct val="100000"/>
              </a:lnSpc>
              <a:spcBef>
                <a:spcPts val="0"/>
              </a:spcBef>
              <a:spcAft>
                <a:spcPts val="0"/>
              </a:spcAft>
              <a:buClr>
                <a:srgbClr val="000000"/>
              </a:buClr>
              <a:buSzPts val="1800"/>
              <a:buFont typeface="Roboto"/>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Roboto"/>
              <a:buChar char="●"/>
            </a:pPr>
            <a:r>
              <a:rPr b="0" i="0" lang="en" sz="1800" u="none" cap="none" strike="noStrike">
                <a:solidFill>
                  <a:srgbClr val="000000"/>
                </a:solidFill>
                <a:latin typeface="Arial"/>
                <a:ea typeface="Arial"/>
                <a:cs typeface="Arial"/>
                <a:sym typeface="Arial"/>
              </a:rPr>
              <a:t>Expression trees are widely used to solve algebraic expressions like (a+b)*(a-b). Consider the following example</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69"/>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78" name="Google Shape;378;p69"/>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69"/>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Roboto"/>
              <a:ea typeface="Roboto"/>
              <a:cs typeface="Roboto"/>
              <a:sym typeface="Roboto"/>
            </a:endParaRPr>
          </a:p>
        </p:txBody>
      </p:sp>
      <p:pic>
        <p:nvPicPr>
          <p:cNvPr id="380" name="Google Shape;380;p69"/>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381" name="Google Shape;381;p69"/>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382" name="Google Shape;382;p69"/>
          <p:cNvSpPr txBox="1"/>
          <p:nvPr/>
        </p:nvSpPr>
        <p:spPr>
          <a:xfrm>
            <a:off x="-12850" y="949500"/>
            <a:ext cx="9144000" cy="273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i="0" lang="en" sz="1800" u="none" cap="none" strike="noStrike">
                <a:solidFill>
                  <a:srgbClr val="000000"/>
                </a:solidFill>
                <a:latin typeface="Roboto"/>
                <a:ea typeface="Roboto"/>
                <a:cs typeface="Roboto"/>
                <a:sym typeface="Roboto"/>
              </a:rPr>
              <a:t>Construct an expression tree by using the following algebraic expression</a:t>
            </a:r>
            <a:endParaRPr>
              <a:latin typeface="Roboto"/>
              <a:ea typeface="Roboto"/>
              <a:cs typeface="Roboto"/>
              <a:sym typeface="Roboto"/>
            </a:endParaRPr>
          </a:p>
          <a:p>
            <a:pPr indent="0" lvl="0" marL="0" marR="0" rtl="0" algn="l">
              <a:lnSpc>
                <a:spcPct val="100000"/>
              </a:lnSpc>
              <a:spcBef>
                <a:spcPts val="0"/>
              </a:spcBef>
              <a:spcAft>
                <a:spcPts val="0"/>
              </a:spcAft>
              <a:buNone/>
            </a:pPr>
            <a:r>
              <a:rPr i="0" lang="en" sz="1800" u="none" cap="none" strike="noStrike">
                <a:solidFill>
                  <a:srgbClr val="000000"/>
                </a:solidFill>
                <a:latin typeface="Roboto"/>
                <a:ea typeface="Roboto"/>
                <a:cs typeface="Roboto"/>
                <a:sym typeface="Roboto"/>
              </a:rPr>
              <a:t>(a + b) / (a*b - c) + d</a:t>
            </a:r>
            <a:endParaRPr>
              <a:latin typeface="Roboto"/>
              <a:ea typeface="Roboto"/>
              <a:cs typeface="Roboto"/>
              <a:sym typeface="Roboto"/>
            </a:endParaRPr>
          </a:p>
        </p:txBody>
      </p:sp>
      <p:pic>
        <p:nvPicPr>
          <p:cNvPr descr="Tree" id="383" name="Google Shape;383;p69"/>
          <p:cNvPicPr preferRelativeResize="0"/>
          <p:nvPr/>
        </p:nvPicPr>
        <p:blipFill rotWithShape="1">
          <a:blip r:embed="rId5">
            <a:alphaModFix/>
          </a:blip>
          <a:srcRect b="0" l="0" r="0" t="0"/>
          <a:stretch/>
        </p:blipFill>
        <p:spPr>
          <a:xfrm>
            <a:off x="2138274" y="1399249"/>
            <a:ext cx="4867453" cy="3259401"/>
          </a:xfrm>
          <a:prstGeom prst="rect">
            <a:avLst/>
          </a:prstGeom>
          <a:noFill/>
          <a:ln>
            <a:noFill/>
          </a:ln>
        </p:spPr>
      </p:pic>
      <p:sp>
        <p:nvSpPr>
          <p:cNvPr id="384" name="Google Shape;384;p69"/>
          <p:cNvSpPr txBox="1"/>
          <p:nvPr/>
        </p:nvSpPr>
        <p:spPr>
          <a:xfrm>
            <a:off x="152400" y="228600"/>
            <a:ext cx="5367000" cy="49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chemeClr val="lt1"/>
                </a:solidFill>
              </a:rPr>
              <a:t>EXPRESSION TREE</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70"/>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90" name="Google Shape;390;p70"/>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70"/>
          <p:cNvSpPr txBox="1"/>
          <p:nvPr/>
        </p:nvSpPr>
        <p:spPr>
          <a:xfrm>
            <a:off x="152400" y="228600"/>
            <a:ext cx="5367000" cy="48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chemeClr val="lt1"/>
                </a:solidFill>
                <a:latin typeface="Roboto"/>
                <a:ea typeface="Roboto"/>
                <a:cs typeface="Roboto"/>
                <a:sym typeface="Roboto"/>
              </a:rPr>
              <a:t>TOURNAMENT TREE</a:t>
            </a:r>
            <a:endParaRPr b="1">
              <a:latin typeface="Roboto"/>
              <a:ea typeface="Roboto"/>
              <a:cs typeface="Roboto"/>
              <a:sym typeface="Roboto"/>
            </a:endParaRPr>
          </a:p>
        </p:txBody>
      </p:sp>
      <p:pic>
        <p:nvPicPr>
          <p:cNvPr id="392" name="Google Shape;392;p70"/>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393" name="Google Shape;393;p70"/>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394" name="Google Shape;394;p70"/>
          <p:cNvSpPr txBox="1"/>
          <p:nvPr/>
        </p:nvSpPr>
        <p:spPr>
          <a:xfrm>
            <a:off x="-12850" y="1254300"/>
            <a:ext cx="9097500" cy="2739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Tournament tree are used to record the winner of the match in each round being played between two players</a:t>
            </a:r>
            <a:endParaRPr i="0" sz="1800" u="none" cap="none" strike="noStrike">
              <a:solidFill>
                <a:srgbClr val="000000"/>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sz="1800">
              <a:latin typeface="Roboto"/>
              <a:ea typeface="Roboto"/>
              <a:cs typeface="Roboto"/>
              <a:sym typeface="Roboto"/>
            </a:endParaRPr>
          </a:p>
          <a:p>
            <a:pPr indent="-342900" lvl="0" marL="457200" marR="0" rtl="0" algn="l">
              <a:lnSpc>
                <a:spcPct val="100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Tournament tree can also be called as selection tree or winner tree. External nodes represent the players among which a match is being played while the internal nodes represent the winner of the match played</a:t>
            </a:r>
            <a:endParaRPr i="0" sz="1800" u="none" cap="none" strike="noStrike">
              <a:solidFill>
                <a:srgbClr val="000000"/>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sz="1800">
              <a:latin typeface="Roboto"/>
              <a:ea typeface="Roboto"/>
              <a:cs typeface="Roboto"/>
              <a:sym typeface="Roboto"/>
            </a:endParaRPr>
          </a:p>
          <a:p>
            <a:pPr indent="-342900" lvl="0" marL="457200" marR="0" rtl="0" algn="l">
              <a:lnSpc>
                <a:spcPct val="100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At the top most level, the winner of the tournament is present as the root node of the tree</a:t>
            </a:r>
            <a:endParaRPr i="0" sz="1800" u="none" cap="none" strike="noStrike">
              <a:solidFill>
                <a:srgbClr val="000000"/>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71"/>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00" name="Google Shape;400;p71"/>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71"/>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Roboto"/>
              <a:ea typeface="Roboto"/>
              <a:cs typeface="Roboto"/>
              <a:sym typeface="Roboto"/>
            </a:endParaRPr>
          </a:p>
        </p:txBody>
      </p:sp>
      <p:pic>
        <p:nvPicPr>
          <p:cNvPr id="402" name="Google Shape;402;p71"/>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403" name="Google Shape;403;p71"/>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404" name="Google Shape;404;p71"/>
          <p:cNvSpPr txBox="1"/>
          <p:nvPr/>
        </p:nvSpPr>
        <p:spPr>
          <a:xfrm>
            <a:off x="-12850" y="1178100"/>
            <a:ext cx="9097500" cy="1256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For example, tree .of a chess tournament being played among 4 players is shown as follows. However, the winner in the left sub-tree will play against the winner of right sub-tree</a:t>
            </a:r>
            <a:endParaRPr i="0" sz="1800" u="none" cap="none" strike="noStrike">
              <a:solidFill>
                <a:srgbClr val="000000"/>
              </a:solidFill>
              <a:latin typeface="Roboto"/>
              <a:ea typeface="Roboto"/>
              <a:cs typeface="Roboto"/>
              <a:sym typeface="Roboto"/>
            </a:endParaRPr>
          </a:p>
        </p:txBody>
      </p:sp>
      <p:pic>
        <p:nvPicPr>
          <p:cNvPr descr="Tree" id="405" name="Google Shape;405;p71"/>
          <p:cNvPicPr preferRelativeResize="0"/>
          <p:nvPr/>
        </p:nvPicPr>
        <p:blipFill rotWithShape="1">
          <a:blip r:embed="rId5">
            <a:alphaModFix/>
          </a:blip>
          <a:srcRect b="0" l="0" r="0" t="0"/>
          <a:stretch/>
        </p:blipFill>
        <p:spPr>
          <a:xfrm>
            <a:off x="2586038" y="1977093"/>
            <a:ext cx="3971925" cy="2733676"/>
          </a:xfrm>
          <a:prstGeom prst="rect">
            <a:avLst/>
          </a:prstGeom>
          <a:noFill/>
          <a:ln>
            <a:noFill/>
          </a:ln>
        </p:spPr>
      </p:pic>
      <p:sp>
        <p:nvSpPr>
          <p:cNvPr id="406" name="Google Shape;406;p71"/>
          <p:cNvSpPr txBox="1"/>
          <p:nvPr/>
        </p:nvSpPr>
        <p:spPr>
          <a:xfrm>
            <a:off x="152400" y="228600"/>
            <a:ext cx="5367000" cy="48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chemeClr val="lt1"/>
                </a:solidFill>
                <a:latin typeface="Roboto"/>
                <a:ea typeface="Roboto"/>
                <a:cs typeface="Roboto"/>
                <a:sym typeface="Roboto"/>
              </a:rPr>
              <a:t>TOURNAMENT TREE</a:t>
            </a:r>
            <a:endParaRPr b="1">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72"/>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12" name="Google Shape;412;p72"/>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72"/>
          <p:cNvSpPr txBox="1"/>
          <p:nvPr/>
        </p:nvSpPr>
        <p:spPr>
          <a:xfrm>
            <a:off x="152400" y="228600"/>
            <a:ext cx="5367000" cy="4801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chemeClr val="lt1"/>
                </a:solidFill>
              </a:rPr>
              <a:t>BINARY TREE</a:t>
            </a:r>
            <a:endParaRPr b="1"/>
          </a:p>
        </p:txBody>
      </p:sp>
      <p:pic>
        <p:nvPicPr>
          <p:cNvPr id="414" name="Google Shape;414;p72"/>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415" name="Google Shape;415;p72"/>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416" name="Google Shape;416;p72"/>
          <p:cNvSpPr txBox="1"/>
          <p:nvPr/>
        </p:nvSpPr>
        <p:spPr>
          <a:xfrm>
            <a:off x="-12850" y="1178100"/>
            <a:ext cx="9097500" cy="21837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Binary Tree is a special type of generic tree in which, each node can have at most two children. Binary tree is generally partitioned into three disjoint subsets</a:t>
            </a:r>
            <a:endParaRPr i="0" sz="1800" u="none" cap="none" strike="noStrike">
              <a:solidFill>
                <a:srgbClr val="000000"/>
              </a:solidFill>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solidFill>
                  <a:schemeClr val="dk1"/>
                </a:solidFill>
                <a:latin typeface="Roboto"/>
                <a:ea typeface="Roboto"/>
                <a:cs typeface="Roboto"/>
                <a:sym typeface="Roboto"/>
              </a:rPr>
              <a:t>Root of the node</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Left sub-tree which is also a binary tree</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Right binary sub-tree</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sz="1800">
              <a:solidFill>
                <a:schemeClr val="dk1"/>
              </a:solidFill>
              <a:latin typeface="Roboto"/>
              <a:ea typeface="Roboto"/>
              <a:cs typeface="Roboto"/>
              <a:sym typeface="Roboto"/>
            </a:endParaRPr>
          </a:p>
          <a:p>
            <a:pPr indent="0" lvl="0" marL="914400" marR="0" rtl="0" algn="l">
              <a:lnSpc>
                <a:spcPct val="100000"/>
              </a:lnSpc>
              <a:spcBef>
                <a:spcPts val="0"/>
              </a:spcBef>
              <a:spcAft>
                <a:spcPts val="0"/>
              </a:spcAft>
              <a:buNone/>
            </a:pPr>
            <a:r>
              <a:rPr i="0" lang="en" sz="1800" u="none" cap="none" strike="noStrike">
                <a:solidFill>
                  <a:srgbClr val="000000"/>
                </a:solidFill>
                <a:latin typeface="Roboto"/>
                <a:ea typeface="Roboto"/>
                <a:cs typeface="Roboto"/>
                <a:sym typeface="Roboto"/>
              </a:rPr>
              <a:t> </a:t>
            </a:r>
            <a:endParaRPr>
              <a:latin typeface="Roboto"/>
              <a:ea typeface="Roboto"/>
              <a:cs typeface="Roboto"/>
              <a:sym typeface="Roboto"/>
            </a:endParaRPr>
          </a:p>
          <a:p>
            <a:pPr indent="0" lvl="0" marL="914400" marR="0" rtl="0" algn="l">
              <a:lnSpc>
                <a:spcPct val="100000"/>
              </a:lnSpc>
              <a:spcBef>
                <a:spcPts val="0"/>
              </a:spcBef>
              <a:spcAft>
                <a:spcPts val="0"/>
              </a:spcAft>
              <a:buNone/>
            </a:pPr>
            <a:r>
              <a:t/>
            </a:r>
            <a:endParaRPr>
              <a:latin typeface="Roboto"/>
              <a:ea typeface="Roboto"/>
              <a:cs typeface="Roboto"/>
              <a:sym typeface="Roboto"/>
            </a:endParaRPr>
          </a:p>
          <a:p>
            <a:pPr indent="0" lvl="0" marL="914400" marR="0" rtl="0" algn="l">
              <a:lnSpc>
                <a:spcPct val="100000"/>
              </a:lnSpc>
              <a:spcBef>
                <a:spcPts val="0"/>
              </a:spcBef>
              <a:spcAft>
                <a:spcPts val="0"/>
              </a:spcAft>
              <a:buNone/>
            </a:pPr>
            <a:r>
              <a:rPr i="0" lang="en" sz="1800" u="none" cap="none" strike="noStrike">
                <a:solidFill>
                  <a:srgbClr val="000000"/>
                </a:solidFill>
                <a:latin typeface="Roboto"/>
                <a:ea typeface="Roboto"/>
                <a:cs typeface="Roboto"/>
                <a:sym typeface="Roboto"/>
              </a:rPr>
              <a:t> </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73"/>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22" name="Google Shape;422;p73"/>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73"/>
          <p:cNvSpPr txBox="1"/>
          <p:nvPr/>
        </p:nvSpPr>
        <p:spPr>
          <a:xfrm>
            <a:off x="152400" y="228600"/>
            <a:ext cx="5367000" cy="4801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chemeClr val="lt1"/>
                </a:solidFill>
                <a:latin typeface="Roboto"/>
                <a:ea typeface="Roboto"/>
                <a:cs typeface="Roboto"/>
                <a:sym typeface="Roboto"/>
              </a:rPr>
              <a:t>A BINARY TREE IS SHOWN IN THE FOLLOWING IMAGE</a:t>
            </a:r>
            <a:endParaRPr b="1" sz="1600">
              <a:solidFill>
                <a:schemeClr val="lt1"/>
              </a:solidFill>
              <a:latin typeface="Roboto"/>
              <a:ea typeface="Roboto"/>
              <a:cs typeface="Roboto"/>
              <a:sym typeface="Roboto"/>
            </a:endParaRPr>
          </a:p>
        </p:txBody>
      </p:sp>
      <p:pic>
        <p:nvPicPr>
          <p:cNvPr id="424" name="Google Shape;424;p73"/>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425" name="Google Shape;425;p73"/>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pic>
        <p:nvPicPr>
          <p:cNvPr descr="Binary Tree" id="426" name="Google Shape;426;p73"/>
          <p:cNvPicPr preferRelativeResize="0"/>
          <p:nvPr/>
        </p:nvPicPr>
        <p:blipFill rotWithShape="1">
          <a:blip r:embed="rId5">
            <a:alphaModFix/>
          </a:blip>
          <a:srcRect b="0" l="0" r="0" t="0"/>
          <a:stretch/>
        </p:blipFill>
        <p:spPr>
          <a:xfrm>
            <a:off x="2586038" y="852487"/>
            <a:ext cx="3971925" cy="42005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pic>
        <p:nvPicPr>
          <p:cNvPr id="243" name="Google Shape;243;p56"/>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44" name="Google Shape;244;p56"/>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pic>
        <p:nvPicPr>
          <p:cNvPr descr="Related image" id="245" name="Google Shape;245;p56"/>
          <p:cNvPicPr preferRelativeResize="0"/>
          <p:nvPr/>
        </p:nvPicPr>
        <p:blipFill rotWithShape="1">
          <a:blip r:embed="rId5">
            <a:alphaModFix/>
          </a:blip>
          <a:srcRect b="0" l="0" r="0" t="0"/>
          <a:stretch/>
        </p:blipFill>
        <p:spPr>
          <a:xfrm>
            <a:off x="50800" y="396240"/>
            <a:ext cx="9033835" cy="432720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74"/>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32" name="Google Shape;432;p74"/>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74"/>
          <p:cNvSpPr txBox="1"/>
          <p:nvPr/>
        </p:nvSpPr>
        <p:spPr>
          <a:xfrm>
            <a:off x="152400" y="228600"/>
            <a:ext cx="5367000" cy="4801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chemeClr val="lt1"/>
                </a:solidFill>
                <a:latin typeface="Roboto"/>
                <a:ea typeface="Roboto"/>
                <a:cs typeface="Roboto"/>
                <a:sym typeface="Roboto"/>
              </a:rPr>
              <a:t>TYPES OF BINARY TREE</a:t>
            </a:r>
            <a:endParaRPr b="1">
              <a:latin typeface="Roboto"/>
              <a:ea typeface="Roboto"/>
              <a:cs typeface="Roboto"/>
              <a:sym typeface="Roboto"/>
            </a:endParaRPr>
          </a:p>
        </p:txBody>
      </p:sp>
      <p:pic>
        <p:nvPicPr>
          <p:cNvPr id="434" name="Google Shape;434;p74"/>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435" name="Google Shape;435;p74"/>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436" name="Google Shape;436;p74"/>
          <p:cNvSpPr txBox="1"/>
          <p:nvPr/>
        </p:nvSpPr>
        <p:spPr>
          <a:xfrm>
            <a:off x="7692" y="720888"/>
            <a:ext cx="9023292" cy="2739000"/>
          </a:xfrm>
          <a:prstGeom prst="rect">
            <a:avLst/>
          </a:prstGeom>
          <a:noFill/>
          <a:ln>
            <a:noFill/>
          </a:ln>
        </p:spPr>
        <p:txBody>
          <a:bodyPr anchorCtr="0" anchor="t" bIns="91425" lIns="91425" spcFirstLastPara="1" rIns="91425" wrap="square" tIns="91425">
            <a:noAutofit/>
          </a:bodyPr>
          <a:lstStyle/>
          <a:p>
            <a:pPr indent="-342900" lvl="0" marL="342900" marR="0" rtl="0" algn="l">
              <a:lnSpc>
                <a:spcPct val="100000"/>
              </a:lnSpc>
              <a:spcBef>
                <a:spcPts val="0"/>
              </a:spcBef>
              <a:spcAft>
                <a:spcPts val="0"/>
              </a:spcAft>
              <a:buClr>
                <a:srgbClr val="000000"/>
              </a:buClr>
              <a:buSzPts val="1800"/>
              <a:buFont typeface="Roboto"/>
              <a:buAutoNum type="arabicPeriod"/>
            </a:pPr>
            <a:r>
              <a:rPr b="1" i="0" lang="en" sz="1800" u="none" cap="none" strike="noStrike">
                <a:solidFill>
                  <a:srgbClr val="000000"/>
                </a:solidFill>
                <a:latin typeface="Roboto"/>
                <a:ea typeface="Roboto"/>
                <a:cs typeface="Roboto"/>
                <a:sym typeface="Roboto"/>
              </a:rPr>
              <a:t>Strictly Binary Tree</a:t>
            </a:r>
            <a:endParaRPr>
              <a:latin typeface="Roboto"/>
              <a:ea typeface="Roboto"/>
              <a:cs typeface="Roboto"/>
              <a:sym typeface="Roboto"/>
            </a:endParaRPr>
          </a:p>
          <a:p>
            <a:pPr indent="-228600" lvl="0" marL="34290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In Strictly Binary Tree, every non-leaf node contain non-empty left and right sub-trees</a:t>
            </a:r>
            <a:endParaRPr i="0" sz="1800" u="none" cap="none" strike="noStrike">
              <a:solidFill>
                <a:srgbClr val="000000"/>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sz="1800">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In other words, the degree of every non-leaf node will always be 2. A strictly binary tree with n leaves, will have (2n - 1) nodes</a:t>
            </a:r>
            <a:endParaRPr>
              <a:latin typeface="Roboto"/>
              <a:ea typeface="Roboto"/>
              <a:cs typeface="Roboto"/>
              <a:sym typeface="Roboto"/>
            </a:endParaRPr>
          </a:p>
        </p:txBody>
      </p:sp>
      <p:pic>
        <p:nvPicPr>
          <p:cNvPr descr="Binary Tree" id="437" name="Google Shape;437;p74"/>
          <p:cNvPicPr preferRelativeResize="0"/>
          <p:nvPr/>
        </p:nvPicPr>
        <p:blipFill rotWithShape="1">
          <a:blip r:embed="rId5">
            <a:alphaModFix/>
          </a:blip>
          <a:srcRect b="0" l="0" r="0" t="0"/>
          <a:stretch/>
        </p:blipFill>
        <p:spPr>
          <a:xfrm>
            <a:off x="5520887" y="2364474"/>
            <a:ext cx="3539685" cy="262250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p75"/>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43" name="Google Shape;443;p75"/>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75"/>
          <p:cNvSpPr txBox="1"/>
          <p:nvPr/>
        </p:nvSpPr>
        <p:spPr>
          <a:xfrm>
            <a:off x="152400" y="228600"/>
            <a:ext cx="5367000" cy="4801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chemeClr val="lt1"/>
                </a:solidFill>
                <a:latin typeface="Roboto"/>
                <a:ea typeface="Roboto"/>
                <a:cs typeface="Roboto"/>
                <a:sym typeface="Roboto"/>
              </a:rPr>
              <a:t>COMPLETE BINARY TREE</a:t>
            </a:r>
            <a:endParaRPr b="1">
              <a:latin typeface="Roboto"/>
              <a:ea typeface="Roboto"/>
              <a:cs typeface="Roboto"/>
              <a:sym typeface="Roboto"/>
            </a:endParaRPr>
          </a:p>
        </p:txBody>
      </p:sp>
      <p:pic>
        <p:nvPicPr>
          <p:cNvPr id="445" name="Google Shape;445;p75"/>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446" name="Google Shape;446;p75"/>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447" name="Google Shape;447;p75"/>
          <p:cNvSpPr txBox="1"/>
          <p:nvPr/>
        </p:nvSpPr>
        <p:spPr>
          <a:xfrm>
            <a:off x="-12856" y="1025688"/>
            <a:ext cx="8900100" cy="2739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A Binary Tree is said to be a complete binary tree if all of the leaves are located at the same level d</a:t>
            </a:r>
            <a:endParaRPr sz="1800">
              <a:latin typeface="Roboto"/>
              <a:ea typeface="Roboto"/>
              <a:cs typeface="Roboto"/>
              <a:sym typeface="Roboto"/>
            </a:endParaRPr>
          </a:p>
          <a:p>
            <a:pPr indent="0" lvl="0" marL="457200" marR="0" rtl="0" algn="l">
              <a:lnSpc>
                <a:spcPct val="100000"/>
              </a:lnSpc>
              <a:spcBef>
                <a:spcPts val="0"/>
              </a:spcBef>
              <a:spcAft>
                <a:spcPts val="0"/>
              </a:spcAft>
              <a:buNone/>
            </a:pPr>
            <a:r>
              <a:t/>
            </a:r>
            <a:endParaRPr sz="1800">
              <a:latin typeface="Roboto"/>
              <a:ea typeface="Roboto"/>
              <a:cs typeface="Roboto"/>
              <a:sym typeface="Roboto"/>
            </a:endParaRPr>
          </a:p>
          <a:p>
            <a:pPr indent="-342900" lvl="0" marL="457200" marR="0" rtl="0" algn="l">
              <a:lnSpc>
                <a:spcPct val="100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A complete binary tree is a binary tree that contains exactly 2^l nodes at each level between level 0 and d</a:t>
            </a:r>
            <a:endParaRPr sz="1800">
              <a:latin typeface="Roboto"/>
              <a:ea typeface="Roboto"/>
              <a:cs typeface="Roboto"/>
              <a:sym typeface="Roboto"/>
            </a:endParaRPr>
          </a:p>
          <a:p>
            <a:pPr indent="0" lvl="0" marL="457200" marR="0" rtl="0" algn="l">
              <a:lnSpc>
                <a:spcPct val="100000"/>
              </a:lnSpc>
              <a:spcBef>
                <a:spcPts val="0"/>
              </a:spcBef>
              <a:spcAft>
                <a:spcPts val="0"/>
              </a:spcAft>
              <a:buNone/>
            </a:pPr>
            <a:r>
              <a:t/>
            </a:r>
            <a:endParaRPr sz="1800">
              <a:latin typeface="Roboto"/>
              <a:ea typeface="Roboto"/>
              <a:cs typeface="Roboto"/>
              <a:sym typeface="Roboto"/>
            </a:endParaRPr>
          </a:p>
          <a:p>
            <a:pPr indent="-342900" lvl="0" marL="457200" marR="0" rtl="0" algn="l">
              <a:lnSpc>
                <a:spcPct val="100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The total number of nodes in a complete binary tree with depth d is 2</a:t>
            </a:r>
            <a:r>
              <a:rPr baseline="30000" i="0" lang="en" sz="1800" u="none" cap="none" strike="noStrike">
                <a:solidFill>
                  <a:srgbClr val="000000"/>
                </a:solidFill>
                <a:latin typeface="Roboto"/>
                <a:ea typeface="Roboto"/>
                <a:cs typeface="Roboto"/>
                <a:sym typeface="Roboto"/>
              </a:rPr>
              <a:t>d+1</a:t>
            </a:r>
            <a:r>
              <a:rPr i="0" lang="en" sz="1800" u="none" cap="none" strike="noStrike">
                <a:solidFill>
                  <a:srgbClr val="000000"/>
                </a:solidFill>
                <a:latin typeface="Roboto"/>
                <a:ea typeface="Roboto"/>
                <a:cs typeface="Roboto"/>
                <a:sym typeface="Roboto"/>
              </a:rPr>
              <a:t>-1 where leaf nodes are 2</a:t>
            </a:r>
            <a:r>
              <a:rPr baseline="30000" i="0" lang="en" sz="1800" u="none" cap="none" strike="noStrike">
                <a:solidFill>
                  <a:srgbClr val="000000"/>
                </a:solidFill>
                <a:latin typeface="Roboto"/>
                <a:ea typeface="Roboto"/>
                <a:cs typeface="Roboto"/>
                <a:sym typeface="Roboto"/>
              </a:rPr>
              <a:t>d</a:t>
            </a:r>
            <a:r>
              <a:rPr i="0" lang="en" sz="1800" u="none" cap="none" strike="noStrike">
                <a:solidFill>
                  <a:srgbClr val="000000"/>
                </a:solidFill>
                <a:latin typeface="Roboto"/>
                <a:ea typeface="Roboto"/>
                <a:cs typeface="Roboto"/>
                <a:sym typeface="Roboto"/>
              </a:rPr>
              <a:t> while non-leaf nodes are 2</a:t>
            </a:r>
            <a:r>
              <a:rPr baseline="30000" i="0" lang="en" sz="1800" u="none" cap="none" strike="noStrike">
                <a:solidFill>
                  <a:srgbClr val="000000"/>
                </a:solidFill>
                <a:latin typeface="Roboto"/>
                <a:ea typeface="Roboto"/>
                <a:cs typeface="Roboto"/>
                <a:sym typeface="Roboto"/>
              </a:rPr>
              <a:t>d</a:t>
            </a:r>
            <a:r>
              <a:rPr i="0" lang="en" sz="1800" u="none" cap="none" strike="noStrike">
                <a:solidFill>
                  <a:srgbClr val="000000"/>
                </a:solidFill>
                <a:latin typeface="Roboto"/>
                <a:ea typeface="Roboto"/>
                <a:cs typeface="Roboto"/>
                <a:sym typeface="Roboto"/>
              </a:rPr>
              <a:t>-1</a:t>
            </a:r>
            <a:endParaRPr i="0" sz="1800" u="none" cap="none" strike="noStrike">
              <a:solidFill>
                <a:srgbClr val="000000"/>
              </a:solidFill>
              <a:latin typeface="Roboto"/>
              <a:ea typeface="Roboto"/>
              <a:cs typeface="Roboto"/>
              <a:sym typeface="Roboto"/>
            </a:endParaRPr>
          </a:p>
        </p:txBody>
      </p:sp>
      <p:pic>
        <p:nvPicPr>
          <p:cNvPr descr="Binary Tree" id="448" name="Google Shape;448;p75"/>
          <p:cNvPicPr preferRelativeResize="0"/>
          <p:nvPr/>
        </p:nvPicPr>
        <p:blipFill rotWithShape="1">
          <a:blip r:embed="rId5">
            <a:alphaModFix/>
          </a:blip>
          <a:srcRect b="15682" l="0" r="0" t="0"/>
          <a:stretch/>
        </p:blipFill>
        <p:spPr>
          <a:xfrm>
            <a:off x="5595600" y="3197301"/>
            <a:ext cx="3381725" cy="1906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76"/>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54" name="Google Shape;454;p76"/>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76"/>
          <p:cNvSpPr txBox="1"/>
          <p:nvPr/>
        </p:nvSpPr>
        <p:spPr>
          <a:xfrm>
            <a:off x="152400" y="228600"/>
            <a:ext cx="5367000" cy="49228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chemeClr val="lt1"/>
                </a:solidFill>
                <a:latin typeface="Roboto"/>
                <a:ea typeface="Roboto"/>
                <a:cs typeface="Roboto"/>
                <a:sym typeface="Roboto"/>
              </a:rPr>
              <a:t>BINARY TREE TRAVERSAL</a:t>
            </a:r>
            <a:endParaRPr b="1">
              <a:latin typeface="Roboto"/>
              <a:ea typeface="Roboto"/>
              <a:cs typeface="Roboto"/>
              <a:sym typeface="Roboto"/>
            </a:endParaRPr>
          </a:p>
        </p:txBody>
      </p:sp>
      <p:pic>
        <p:nvPicPr>
          <p:cNvPr id="456" name="Google Shape;456;p76"/>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457" name="Google Shape;457;p76"/>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458" name="Google Shape;458;p76"/>
          <p:cNvSpPr txBox="1"/>
          <p:nvPr/>
        </p:nvSpPr>
        <p:spPr>
          <a:xfrm>
            <a:off x="-12856" y="720888"/>
            <a:ext cx="7548000" cy="27390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800"/>
              <a:buFont typeface="Roboto"/>
              <a:buNone/>
            </a:pPr>
            <a:r>
              <a:t/>
            </a:r>
            <a:endParaRPr b="0" i="0" sz="1800" u="none" cap="none" strike="noStrike">
              <a:solidFill>
                <a:srgbClr val="000000"/>
              </a:solidFill>
              <a:latin typeface="Roboto"/>
              <a:ea typeface="Roboto"/>
              <a:cs typeface="Roboto"/>
              <a:sym typeface="Roboto"/>
            </a:endParaRPr>
          </a:p>
        </p:txBody>
      </p:sp>
      <p:pic>
        <p:nvPicPr>
          <p:cNvPr id="459" name="Google Shape;459;p76"/>
          <p:cNvPicPr preferRelativeResize="0"/>
          <p:nvPr/>
        </p:nvPicPr>
        <p:blipFill rotWithShape="1">
          <a:blip r:embed="rId5">
            <a:alphaModFix/>
          </a:blip>
          <a:srcRect b="0" l="0" r="0" t="0"/>
          <a:stretch/>
        </p:blipFill>
        <p:spPr>
          <a:xfrm>
            <a:off x="276225" y="1099843"/>
            <a:ext cx="8591550" cy="294381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77"/>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65" name="Google Shape;465;p77"/>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77"/>
          <p:cNvSpPr txBox="1"/>
          <p:nvPr/>
        </p:nvSpPr>
        <p:spPr>
          <a:xfrm>
            <a:off x="152400" y="228600"/>
            <a:ext cx="5367000" cy="49228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chemeClr val="lt1"/>
                </a:solidFill>
                <a:latin typeface="Roboto"/>
                <a:ea typeface="Roboto"/>
                <a:cs typeface="Roboto"/>
                <a:sym typeface="Roboto"/>
              </a:rPr>
              <a:t>BINARY TREE REPRESENTATION</a:t>
            </a:r>
            <a:endParaRPr b="1">
              <a:latin typeface="Roboto"/>
              <a:ea typeface="Roboto"/>
              <a:cs typeface="Roboto"/>
              <a:sym typeface="Roboto"/>
            </a:endParaRPr>
          </a:p>
        </p:txBody>
      </p:sp>
      <p:pic>
        <p:nvPicPr>
          <p:cNvPr id="467" name="Google Shape;467;p77"/>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468" name="Google Shape;468;p77"/>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469" name="Google Shape;469;p77"/>
          <p:cNvSpPr txBox="1"/>
          <p:nvPr/>
        </p:nvSpPr>
        <p:spPr>
          <a:xfrm>
            <a:off x="-12850" y="720900"/>
            <a:ext cx="9097500" cy="2739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There are two types of representation of a binary tree</a:t>
            </a:r>
            <a:endParaRPr>
              <a:latin typeface="Roboto"/>
              <a:ea typeface="Roboto"/>
              <a:cs typeface="Roboto"/>
              <a:sym typeface="Roboto"/>
            </a:endParaRPr>
          </a:p>
          <a:p>
            <a:pPr indent="-228600" lvl="0" marL="457200" marR="0" rtl="0" algn="l">
              <a:lnSpc>
                <a:spcPct val="100000"/>
              </a:lnSpc>
              <a:spcBef>
                <a:spcPts val="0"/>
              </a:spcBef>
              <a:spcAft>
                <a:spcPts val="0"/>
              </a:spcAft>
              <a:buClr>
                <a:srgbClr val="000000"/>
              </a:buClr>
              <a:buSzPts val="1800"/>
              <a:buFont typeface="Roboto"/>
              <a:buNone/>
            </a:pPr>
            <a:r>
              <a:t/>
            </a:r>
            <a:endParaRPr b="1" i="0" sz="1800" u="none" cap="none" strike="noStrike">
              <a:solidFill>
                <a:srgbClr val="000000"/>
              </a:solidFill>
              <a:latin typeface="Roboto"/>
              <a:ea typeface="Roboto"/>
              <a:cs typeface="Roboto"/>
              <a:sym typeface="Roboto"/>
            </a:endParaRPr>
          </a:p>
          <a:p>
            <a:pPr indent="-342900" lvl="0" marL="457200" marR="0" rtl="0" algn="l">
              <a:lnSpc>
                <a:spcPct val="100000"/>
              </a:lnSpc>
              <a:spcBef>
                <a:spcPts val="0"/>
              </a:spcBef>
              <a:spcAft>
                <a:spcPts val="0"/>
              </a:spcAft>
              <a:buClr>
                <a:srgbClr val="000000"/>
              </a:buClr>
              <a:buSzPts val="1800"/>
              <a:buFont typeface="Roboto"/>
              <a:buAutoNum type="arabicPeriod"/>
            </a:pPr>
            <a:r>
              <a:rPr b="1" i="0" lang="en" sz="1800" u="none" cap="none" strike="noStrike">
                <a:solidFill>
                  <a:srgbClr val="000000"/>
                </a:solidFill>
                <a:latin typeface="Roboto"/>
                <a:ea typeface="Roboto"/>
                <a:cs typeface="Roboto"/>
                <a:sym typeface="Roboto"/>
              </a:rPr>
              <a:t>Linked Representation</a:t>
            </a:r>
            <a:endParaRPr>
              <a:latin typeface="Roboto"/>
              <a:ea typeface="Roboto"/>
              <a:cs typeface="Roboto"/>
              <a:sym typeface="Roboto"/>
            </a:endParaRPr>
          </a:p>
          <a:p>
            <a:pPr indent="-228600" lvl="0" marL="45720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Roboto"/>
              <a:ea typeface="Roboto"/>
              <a:cs typeface="Roboto"/>
              <a:sym typeface="Roboto"/>
            </a:endParaRPr>
          </a:p>
          <a:p>
            <a:pPr indent="-285750" lvl="0" marL="400050" marR="0" rtl="0" algn="l">
              <a:lnSpc>
                <a:spcPct val="100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In this representation, the binary tree is stored in the memory, in the form of a linked list where the number of nodes are stored at non-contiguous memory locations and linked together by inheriting parent child relationship like a tree</a:t>
            </a:r>
            <a:endParaRPr>
              <a:latin typeface="Roboto"/>
              <a:ea typeface="Roboto"/>
              <a:cs typeface="Roboto"/>
              <a:sym typeface="Roboto"/>
            </a:endParaRPr>
          </a:p>
          <a:p>
            <a:pPr indent="-171450" lvl="0" marL="40005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Roboto"/>
              <a:ea typeface="Roboto"/>
              <a:cs typeface="Roboto"/>
              <a:sym typeface="Roboto"/>
            </a:endParaRPr>
          </a:p>
          <a:p>
            <a:pPr indent="-285750" lvl="0" marL="400050" marR="0" rtl="0" algn="l">
              <a:lnSpc>
                <a:spcPct val="100000"/>
              </a:lnSpc>
              <a:spcBef>
                <a:spcPts val="0"/>
              </a:spcBef>
              <a:spcAft>
                <a:spcPts val="0"/>
              </a:spcAft>
              <a:buClr>
                <a:srgbClr val="000000"/>
              </a:buClr>
              <a:buSzPts val="1800"/>
              <a:buFont typeface="Roboto"/>
              <a:buChar char="●"/>
            </a:pPr>
            <a:r>
              <a:rPr lang="en" sz="1800">
                <a:latin typeface="Roboto"/>
                <a:ea typeface="Roboto"/>
                <a:cs typeface="Roboto"/>
                <a:sym typeface="Roboto"/>
              </a:rPr>
              <a:t>E</a:t>
            </a:r>
            <a:r>
              <a:rPr i="0" lang="en" sz="1800" u="none" cap="none" strike="noStrike">
                <a:solidFill>
                  <a:srgbClr val="000000"/>
                </a:solidFill>
                <a:latin typeface="Roboto"/>
                <a:ea typeface="Roboto"/>
                <a:cs typeface="Roboto"/>
                <a:sym typeface="Roboto"/>
              </a:rPr>
              <a:t>very node contains three parts : pointer to the left node, data element and pointer to the right node</a:t>
            </a:r>
            <a:endParaRPr i="0" sz="1800" u="none" cap="none" strike="noStrike">
              <a:solidFill>
                <a:srgbClr val="000000"/>
              </a:solidFill>
              <a:latin typeface="Roboto"/>
              <a:ea typeface="Roboto"/>
              <a:cs typeface="Roboto"/>
              <a:sym typeface="Roboto"/>
            </a:endParaRPr>
          </a:p>
          <a:p>
            <a:pPr indent="-171450" lvl="0" marL="40005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Roboto"/>
              <a:ea typeface="Roboto"/>
              <a:cs typeface="Roboto"/>
              <a:sym typeface="Roboto"/>
            </a:endParaRPr>
          </a:p>
          <a:p>
            <a:pPr indent="-285750" lvl="0" marL="400050" marR="0" rtl="0" algn="l">
              <a:lnSpc>
                <a:spcPct val="100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Each binary tree has a root pointer which points to the root node of the binary tree. In an empty binary tree, the root pointer will point to null</a:t>
            </a:r>
            <a:endParaRPr>
              <a:latin typeface="Roboto"/>
              <a:ea typeface="Roboto"/>
              <a:cs typeface="Roboto"/>
              <a:sym typeface="Roboto"/>
            </a:endParaRPr>
          </a:p>
          <a:p>
            <a:pPr indent="-228600" lvl="0" marL="457200" marR="0" rtl="0" algn="l">
              <a:lnSpc>
                <a:spcPct val="100000"/>
              </a:lnSpc>
              <a:spcBef>
                <a:spcPts val="0"/>
              </a:spcBef>
              <a:spcAft>
                <a:spcPts val="0"/>
              </a:spcAft>
              <a:buClr>
                <a:srgbClr val="000000"/>
              </a:buClr>
              <a:buSzPts val="1800"/>
              <a:buFont typeface="Roboto"/>
              <a:buNone/>
            </a:pPr>
            <a:r>
              <a:t/>
            </a:r>
            <a:endParaRPr i="0" sz="1800" u="none" cap="none" strike="noStrike">
              <a:solidFill>
                <a:srgbClr val="000000"/>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Google Shape;474;p78"/>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75" name="Google Shape;475;p78"/>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78"/>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chemeClr val="lt1"/>
                </a:solidFill>
                <a:latin typeface="Roboto"/>
                <a:ea typeface="Roboto"/>
                <a:cs typeface="Roboto"/>
                <a:sym typeface="Roboto"/>
              </a:rPr>
              <a:t>THE BINARY TREE GIVEN IN THE FIGURE BELOW</a:t>
            </a:r>
            <a:endParaRPr b="1" sz="1600">
              <a:solidFill>
                <a:schemeClr val="lt1"/>
              </a:solidFill>
              <a:latin typeface="Roboto"/>
              <a:ea typeface="Roboto"/>
              <a:cs typeface="Roboto"/>
              <a:sym typeface="Roboto"/>
            </a:endParaRPr>
          </a:p>
        </p:txBody>
      </p:sp>
      <p:pic>
        <p:nvPicPr>
          <p:cNvPr id="477" name="Google Shape;477;p78"/>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478" name="Google Shape;478;p78"/>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pic>
        <p:nvPicPr>
          <p:cNvPr descr="Binary Tree" id="479" name="Google Shape;479;p78"/>
          <p:cNvPicPr preferRelativeResize="0"/>
          <p:nvPr/>
        </p:nvPicPr>
        <p:blipFill rotWithShape="1">
          <a:blip r:embed="rId5">
            <a:alphaModFix/>
          </a:blip>
          <a:srcRect b="0" l="0" r="0" t="0"/>
          <a:stretch/>
        </p:blipFill>
        <p:spPr>
          <a:xfrm>
            <a:off x="538163" y="1204912"/>
            <a:ext cx="8067675" cy="27336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p79"/>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85" name="Google Shape;485;p79"/>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79"/>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Roboto"/>
              <a:ea typeface="Roboto"/>
              <a:cs typeface="Roboto"/>
              <a:sym typeface="Roboto"/>
            </a:endParaRPr>
          </a:p>
        </p:txBody>
      </p:sp>
      <p:pic>
        <p:nvPicPr>
          <p:cNvPr id="487" name="Google Shape;487;p79"/>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488" name="Google Shape;488;p79"/>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489" name="Google Shape;489;p79"/>
          <p:cNvSpPr txBox="1"/>
          <p:nvPr/>
        </p:nvSpPr>
        <p:spPr>
          <a:xfrm>
            <a:off x="-12850" y="720900"/>
            <a:ext cx="9097500" cy="14376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The following image shows about how the memory will be allocated for the binary tree by using linked representation. There is a special pointer maintained in the memory which points to the root node of the tree. Every node in the tree contains the address of its left and right child. Leaf node contains null in its left and right pointers</a:t>
            </a:r>
            <a:endParaRPr>
              <a:latin typeface="Roboto"/>
              <a:ea typeface="Roboto"/>
              <a:cs typeface="Roboto"/>
              <a:sym typeface="Roboto"/>
            </a:endParaRPr>
          </a:p>
          <a:p>
            <a:pPr indent="0" lvl="0" marL="0" marR="0" rtl="0" algn="l">
              <a:lnSpc>
                <a:spcPct val="100000"/>
              </a:lnSpc>
              <a:spcBef>
                <a:spcPts val="0"/>
              </a:spcBef>
              <a:spcAft>
                <a:spcPts val="0"/>
              </a:spcAft>
              <a:buNone/>
            </a:pPr>
            <a:br>
              <a:rPr i="0" lang="en" sz="1800" u="none" cap="none" strike="noStrike">
                <a:solidFill>
                  <a:srgbClr val="000000"/>
                </a:solidFill>
                <a:latin typeface="Roboto"/>
                <a:ea typeface="Roboto"/>
                <a:cs typeface="Roboto"/>
                <a:sym typeface="Roboto"/>
              </a:rPr>
            </a:br>
            <a:endParaRPr i="0" sz="1800" u="none" cap="none" strike="noStrike">
              <a:solidFill>
                <a:srgbClr val="000000"/>
              </a:solidFill>
              <a:latin typeface="Roboto"/>
              <a:ea typeface="Roboto"/>
              <a:cs typeface="Roboto"/>
              <a:sym typeface="Roboto"/>
            </a:endParaRPr>
          </a:p>
        </p:txBody>
      </p:sp>
      <p:sp>
        <p:nvSpPr>
          <p:cNvPr descr="Binary Tree" id="490" name="Google Shape;490;p7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491" name="Google Shape;491;p79"/>
          <p:cNvPicPr preferRelativeResize="0"/>
          <p:nvPr/>
        </p:nvPicPr>
        <p:blipFill rotWithShape="1">
          <a:blip r:embed="rId5">
            <a:alphaModFix/>
          </a:blip>
          <a:srcRect b="0" l="0" r="0" t="0"/>
          <a:stretch/>
        </p:blipFill>
        <p:spPr>
          <a:xfrm>
            <a:off x="2458172" y="1959705"/>
            <a:ext cx="4227655" cy="3137936"/>
          </a:xfrm>
          <a:prstGeom prst="rect">
            <a:avLst/>
          </a:prstGeom>
          <a:noFill/>
          <a:ln>
            <a:noFill/>
          </a:ln>
        </p:spPr>
      </p:pic>
      <p:sp>
        <p:nvSpPr>
          <p:cNvPr id="492" name="Google Shape;492;p79"/>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chemeClr val="lt1"/>
                </a:solidFill>
                <a:latin typeface="Roboto"/>
                <a:ea typeface="Roboto"/>
                <a:cs typeface="Roboto"/>
                <a:sym typeface="Roboto"/>
              </a:rPr>
              <a:t>THE BINARY TREE GIVEN IN THE FIGURE BELOW</a:t>
            </a:r>
            <a:endParaRPr b="1" sz="1600">
              <a:solidFill>
                <a:schemeClr val="lt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Google Shape;497;p80"/>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98" name="Google Shape;498;p80"/>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80"/>
          <p:cNvSpPr txBox="1"/>
          <p:nvPr/>
        </p:nvSpPr>
        <p:spPr>
          <a:xfrm>
            <a:off x="152400" y="228600"/>
            <a:ext cx="5367000" cy="49228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chemeClr val="lt1"/>
                </a:solidFill>
                <a:latin typeface="Roboto"/>
                <a:ea typeface="Roboto"/>
                <a:cs typeface="Roboto"/>
                <a:sym typeface="Roboto"/>
              </a:rPr>
              <a:t>SEQUENTIAL REPRESENTATION</a:t>
            </a:r>
            <a:endParaRPr b="1">
              <a:latin typeface="Roboto"/>
              <a:ea typeface="Roboto"/>
              <a:cs typeface="Roboto"/>
              <a:sym typeface="Roboto"/>
            </a:endParaRPr>
          </a:p>
        </p:txBody>
      </p:sp>
      <p:pic>
        <p:nvPicPr>
          <p:cNvPr id="500" name="Google Shape;500;p80"/>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501" name="Google Shape;501;p80"/>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502" name="Google Shape;502;p80"/>
          <p:cNvSpPr/>
          <p:nvPr/>
        </p:nvSpPr>
        <p:spPr>
          <a:xfrm>
            <a:off x="-100" y="1133924"/>
            <a:ext cx="9144000" cy="25266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This is the simplest memory allocation technique to store the tree elements but it is an inefficient technique since it requires a lot of space to store the tree elements. A binary tree is shown in the following figure along with its memory allocation</a:t>
            </a:r>
            <a:endParaRPr sz="1800">
              <a:solidFill>
                <a:schemeClr val="dk1"/>
              </a:solidFill>
              <a:latin typeface="Roboto"/>
              <a:ea typeface="Roboto"/>
              <a:cs typeface="Roboto"/>
              <a:sym typeface="Roboto"/>
            </a:endParaRPr>
          </a:p>
          <a:p>
            <a:pPr indent="0" lvl="0" marL="457200" rtl="0" algn="l">
              <a:spcBef>
                <a:spcPts val="0"/>
              </a:spcBef>
              <a:spcAft>
                <a:spcPts val="0"/>
              </a:spcAft>
              <a:buNone/>
            </a:pPr>
            <a:r>
              <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In this representation, an array is used to store the tree elements. Size of the array will be equal to the number of nodes present in the tree. The root node of the tree will be present at the 1st index of the array. If a node is stored at ith index then its left and right children will be stored at 2i and 2i+1 location. If the 1st index of the array i.e. tree[1] is 0, it means that the tree is empty</a:t>
            </a:r>
            <a:endParaRPr sz="1800">
              <a:solidFill>
                <a:schemeClr val="dk1"/>
              </a:solidFill>
              <a:latin typeface="Roboto"/>
              <a:ea typeface="Roboto"/>
              <a:cs typeface="Roboto"/>
              <a:sym typeface="Roboto"/>
            </a:endParaRPr>
          </a:p>
          <a:p>
            <a:pPr indent="0" lvl="0" marL="0" marR="0" rtl="0" algn="l">
              <a:lnSpc>
                <a:spcPct val="100000"/>
              </a:lnSpc>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81"/>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08" name="Google Shape;508;p81"/>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81"/>
          <p:cNvSpPr txBox="1"/>
          <p:nvPr/>
        </p:nvSpPr>
        <p:spPr>
          <a:xfrm>
            <a:off x="152400" y="228600"/>
            <a:ext cx="5367000" cy="49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chemeClr val="lt1"/>
                </a:solidFill>
                <a:latin typeface="Roboto"/>
                <a:ea typeface="Roboto"/>
                <a:cs typeface="Roboto"/>
                <a:sym typeface="Roboto"/>
              </a:rPr>
              <a:t>SEQUENTIAL REPRESENTATION</a:t>
            </a:r>
            <a:endParaRPr b="1">
              <a:latin typeface="Roboto"/>
              <a:ea typeface="Roboto"/>
              <a:cs typeface="Roboto"/>
              <a:sym typeface="Roboto"/>
            </a:endParaRPr>
          </a:p>
        </p:txBody>
      </p:sp>
      <p:pic>
        <p:nvPicPr>
          <p:cNvPr id="510" name="Google Shape;510;p81"/>
          <p:cNvPicPr preferRelativeResize="0"/>
          <p:nvPr/>
        </p:nvPicPr>
        <p:blipFill rotWithShape="1">
          <a:blip r:embed="rId3">
            <a:alphaModFix/>
          </a:blip>
          <a:srcRect b="51127" l="41241" r="-23988" t="9529"/>
          <a:stretch/>
        </p:blipFill>
        <p:spPr>
          <a:xfrm>
            <a:off x="0" y="4538830"/>
            <a:ext cx="2512194" cy="600547"/>
          </a:xfrm>
          <a:prstGeom prst="rect">
            <a:avLst/>
          </a:prstGeom>
          <a:noFill/>
          <a:ln>
            <a:noFill/>
          </a:ln>
        </p:spPr>
      </p:pic>
      <p:pic>
        <p:nvPicPr>
          <p:cNvPr id="511" name="Google Shape;511;p81"/>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pic>
        <p:nvPicPr>
          <p:cNvPr id="512" name="Google Shape;512;p81"/>
          <p:cNvPicPr preferRelativeResize="0"/>
          <p:nvPr/>
        </p:nvPicPr>
        <p:blipFill rotWithShape="1">
          <a:blip r:embed="rId5">
            <a:alphaModFix/>
          </a:blip>
          <a:srcRect b="0" l="0" r="0" t="0"/>
          <a:stretch/>
        </p:blipFill>
        <p:spPr>
          <a:xfrm>
            <a:off x="3030876" y="947447"/>
            <a:ext cx="3082249" cy="324860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p82"/>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18" name="Google Shape;518;p82"/>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82"/>
          <p:cNvSpPr txBox="1"/>
          <p:nvPr/>
        </p:nvSpPr>
        <p:spPr>
          <a:xfrm>
            <a:off x="152400" y="228600"/>
            <a:ext cx="5367000" cy="49228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chemeClr val="lt1"/>
                </a:solidFill>
                <a:latin typeface="Roboto"/>
                <a:ea typeface="Roboto"/>
                <a:cs typeface="Roboto"/>
                <a:sym typeface="Roboto"/>
              </a:rPr>
              <a:t>BINARY SEARCH TREE</a:t>
            </a:r>
            <a:endParaRPr b="1">
              <a:latin typeface="Roboto"/>
              <a:ea typeface="Roboto"/>
              <a:cs typeface="Roboto"/>
              <a:sym typeface="Roboto"/>
            </a:endParaRPr>
          </a:p>
        </p:txBody>
      </p:sp>
      <p:pic>
        <p:nvPicPr>
          <p:cNvPr id="520" name="Google Shape;520;p82"/>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521" name="Google Shape;521;p82"/>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522" name="Google Shape;522;p82"/>
          <p:cNvSpPr txBox="1"/>
          <p:nvPr/>
        </p:nvSpPr>
        <p:spPr>
          <a:xfrm>
            <a:off x="0" y="720900"/>
            <a:ext cx="9144000" cy="27390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Binary Search tree can be defined as a class of binary trees, in which the nodes are arranged in a specific order. This is also called ordered binary tree</a:t>
            </a:r>
            <a:endParaRPr sz="1800">
              <a:latin typeface="Roboto"/>
              <a:ea typeface="Roboto"/>
              <a:cs typeface="Roboto"/>
              <a:sym typeface="Roboto"/>
            </a:endParaRPr>
          </a:p>
          <a:p>
            <a:pPr indent="0" lvl="0" marL="457200" marR="0" rtl="0" algn="l">
              <a:lnSpc>
                <a:spcPct val="100000"/>
              </a:lnSpc>
              <a:spcBef>
                <a:spcPts val="0"/>
              </a:spcBef>
              <a:spcAft>
                <a:spcPts val="0"/>
              </a:spcAft>
              <a:buNone/>
            </a:pPr>
            <a:r>
              <a:t/>
            </a:r>
            <a:endParaRPr sz="1800">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In a binary search tree, the value of all the nodes in the left sub-tree is less than the value of the root</a:t>
            </a:r>
            <a:endParaRPr sz="1800">
              <a:latin typeface="Roboto"/>
              <a:ea typeface="Roboto"/>
              <a:cs typeface="Roboto"/>
              <a:sym typeface="Roboto"/>
            </a:endParaRPr>
          </a:p>
          <a:p>
            <a:pPr indent="0" lvl="0" marL="457200" marR="0" rtl="0" algn="l">
              <a:lnSpc>
                <a:spcPct val="100000"/>
              </a:lnSpc>
              <a:spcBef>
                <a:spcPts val="0"/>
              </a:spcBef>
              <a:spcAft>
                <a:spcPts val="0"/>
              </a:spcAft>
              <a:buNone/>
            </a:pPr>
            <a:r>
              <a:t/>
            </a:r>
            <a:endParaRPr sz="1800">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Similarly, value of all the nodes in the right sub-tree is greater than or equal to the value of the root</a:t>
            </a:r>
            <a:endParaRPr sz="1800">
              <a:latin typeface="Roboto"/>
              <a:ea typeface="Roboto"/>
              <a:cs typeface="Roboto"/>
              <a:sym typeface="Roboto"/>
            </a:endParaRPr>
          </a:p>
          <a:p>
            <a:pPr indent="0" lvl="0" marL="457200" marR="0" rtl="0" algn="l">
              <a:lnSpc>
                <a:spcPct val="100000"/>
              </a:lnSpc>
              <a:spcBef>
                <a:spcPts val="0"/>
              </a:spcBef>
              <a:spcAft>
                <a:spcPts val="0"/>
              </a:spcAft>
              <a:buNone/>
            </a:pPr>
            <a:r>
              <a:t/>
            </a:r>
            <a:endParaRPr sz="1800">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This rule will be recursively applied to all the left and right sub-trees of the root</a:t>
            </a:r>
            <a:endParaRPr>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sp>
        <p:nvSpPr>
          <p:cNvPr id="527" name="Google Shape;527;p83"/>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28" name="Google Shape;528;p83"/>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83"/>
          <p:cNvSpPr txBox="1"/>
          <p:nvPr/>
        </p:nvSpPr>
        <p:spPr>
          <a:xfrm>
            <a:off x="152400" y="228600"/>
            <a:ext cx="5367000" cy="49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chemeClr val="lt1"/>
                </a:solidFill>
                <a:latin typeface="Roboto"/>
                <a:ea typeface="Roboto"/>
                <a:cs typeface="Roboto"/>
                <a:sym typeface="Roboto"/>
              </a:rPr>
              <a:t>BINARY SEARCH TREE</a:t>
            </a:r>
            <a:endParaRPr b="1">
              <a:latin typeface="Roboto"/>
              <a:ea typeface="Roboto"/>
              <a:cs typeface="Roboto"/>
              <a:sym typeface="Roboto"/>
            </a:endParaRPr>
          </a:p>
        </p:txBody>
      </p:sp>
      <p:pic>
        <p:nvPicPr>
          <p:cNvPr id="530" name="Google Shape;530;p83"/>
          <p:cNvPicPr preferRelativeResize="0"/>
          <p:nvPr/>
        </p:nvPicPr>
        <p:blipFill rotWithShape="1">
          <a:blip r:embed="rId3">
            <a:alphaModFix/>
          </a:blip>
          <a:srcRect b="51127" l="41241" r="-23988" t="9529"/>
          <a:stretch/>
        </p:blipFill>
        <p:spPr>
          <a:xfrm>
            <a:off x="0" y="4538830"/>
            <a:ext cx="2512194" cy="600547"/>
          </a:xfrm>
          <a:prstGeom prst="rect">
            <a:avLst/>
          </a:prstGeom>
          <a:noFill/>
          <a:ln>
            <a:noFill/>
          </a:ln>
        </p:spPr>
      </p:pic>
      <p:pic>
        <p:nvPicPr>
          <p:cNvPr id="531" name="Google Shape;531;p83"/>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pic>
        <p:nvPicPr>
          <p:cNvPr id="532" name="Google Shape;532;p83"/>
          <p:cNvPicPr preferRelativeResize="0"/>
          <p:nvPr/>
        </p:nvPicPr>
        <p:blipFill rotWithShape="1">
          <a:blip r:embed="rId5">
            <a:alphaModFix/>
          </a:blip>
          <a:srcRect b="0" l="0" r="0" t="0"/>
          <a:stretch/>
        </p:blipFill>
        <p:spPr>
          <a:xfrm>
            <a:off x="3718778" y="1452536"/>
            <a:ext cx="1706444" cy="223842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pic>
        <p:nvPicPr>
          <p:cNvPr descr="Image result for paint splatter ppt background" id="250" name="Google Shape;250;p57"/>
          <p:cNvPicPr preferRelativeResize="0"/>
          <p:nvPr/>
        </p:nvPicPr>
        <p:blipFill rotWithShape="1">
          <a:blip r:embed="rId3">
            <a:alphaModFix/>
          </a:blip>
          <a:srcRect b="9346" l="0" r="0" t="0"/>
          <a:stretch/>
        </p:blipFill>
        <p:spPr>
          <a:xfrm>
            <a:off x="0" y="-377685"/>
            <a:ext cx="9144001" cy="5521184"/>
          </a:xfrm>
          <a:prstGeom prst="rect">
            <a:avLst/>
          </a:prstGeom>
          <a:noFill/>
          <a:ln>
            <a:noFill/>
          </a:ln>
        </p:spPr>
      </p:pic>
      <p:sp>
        <p:nvSpPr>
          <p:cNvPr id="251" name="Google Shape;251;p57"/>
          <p:cNvSpPr/>
          <p:nvPr/>
        </p:nvSpPr>
        <p:spPr>
          <a:xfrm>
            <a:off x="2794295" y="1051650"/>
            <a:ext cx="3568200" cy="304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Font typeface="Arial"/>
              <a:buNone/>
            </a:pPr>
            <a:r>
              <a:rPr lang="en" sz="3200">
                <a:latin typeface="Roboto"/>
                <a:ea typeface="Roboto"/>
                <a:cs typeface="Roboto"/>
                <a:sym typeface="Roboto"/>
              </a:rPr>
              <a:t>TREE</a:t>
            </a:r>
            <a:endParaRPr sz="3200">
              <a:latin typeface="Roboto"/>
              <a:ea typeface="Roboto"/>
              <a:cs typeface="Roboto"/>
              <a:sym typeface="Roboto"/>
            </a:endParaRPr>
          </a:p>
          <a:p>
            <a:pPr indent="0" lvl="0" marL="0" marR="0" rtl="0" algn="ctr">
              <a:lnSpc>
                <a:spcPct val="100000"/>
              </a:lnSpc>
              <a:spcBef>
                <a:spcPts val="0"/>
              </a:spcBef>
              <a:spcAft>
                <a:spcPts val="0"/>
              </a:spcAft>
              <a:buClr>
                <a:srgbClr val="000000"/>
              </a:buClr>
              <a:buSzPts val="3000"/>
              <a:buFont typeface="Arial"/>
              <a:buNone/>
            </a:pPr>
            <a:r>
              <a:rPr i="0" lang="en" sz="3200" u="none" cap="none" strike="noStrike">
                <a:latin typeface="Roboto"/>
                <a:ea typeface="Roboto"/>
                <a:cs typeface="Roboto"/>
                <a:sym typeface="Roboto"/>
              </a:rPr>
              <a:t>IN </a:t>
            </a:r>
            <a:endParaRPr i="0" sz="3200" u="none" cap="none" strike="noStrike">
              <a:latin typeface="Roboto"/>
              <a:ea typeface="Roboto"/>
              <a:cs typeface="Roboto"/>
              <a:sym typeface="Roboto"/>
            </a:endParaRPr>
          </a:p>
          <a:p>
            <a:pPr indent="0" lvl="0" marL="0" marR="0" rtl="0" algn="ctr">
              <a:lnSpc>
                <a:spcPct val="100000"/>
              </a:lnSpc>
              <a:spcBef>
                <a:spcPts val="0"/>
              </a:spcBef>
              <a:spcAft>
                <a:spcPts val="0"/>
              </a:spcAft>
              <a:buClr>
                <a:srgbClr val="000000"/>
              </a:buClr>
              <a:buSzPts val="3000"/>
              <a:buFont typeface="Arial"/>
              <a:buNone/>
            </a:pPr>
            <a:r>
              <a:rPr i="0" lang="en" sz="3200" u="none" cap="none" strike="noStrike">
                <a:latin typeface="Roboto"/>
                <a:ea typeface="Roboto"/>
                <a:cs typeface="Roboto"/>
                <a:sym typeface="Roboto"/>
              </a:rPr>
              <a:t>JAVA</a:t>
            </a:r>
            <a:endParaRPr i="0" sz="3200" u="none" cap="none" strike="noStrike">
              <a:latin typeface="Roboto"/>
              <a:ea typeface="Roboto"/>
              <a:cs typeface="Roboto"/>
              <a:sym typeface="Roboto"/>
            </a:endParaRPr>
          </a:p>
        </p:txBody>
      </p:sp>
      <p:cxnSp>
        <p:nvCxnSpPr>
          <p:cNvPr id="252" name="Google Shape;252;p57"/>
          <p:cNvCxnSpPr/>
          <p:nvPr/>
        </p:nvCxnSpPr>
        <p:spPr>
          <a:xfrm>
            <a:off x="6362495" y="1036496"/>
            <a:ext cx="0" cy="1486500"/>
          </a:xfrm>
          <a:prstGeom prst="straightConnector1">
            <a:avLst/>
          </a:prstGeom>
          <a:noFill/>
          <a:ln cap="flat" cmpd="sng" w="76200">
            <a:solidFill>
              <a:srgbClr val="000000"/>
            </a:solidFill>
            <a:prstDash val="solid"/>
            <a:round/>
            <a:headEnd len="sm" w="sm" type="none"/>
            <a:tailEnd len="sm" w="sm" type="none"/>
          </a:ln>
        </p:spPr>
      </p:cxnSp>
      <p:cxnSp>
        <p:nvCxnSpPr>
          <p:cNvPr id="253" name="Google Shape;253;p57"/>
          <p:cNvCxnSpPr/>
          <p:nvPr/>
        </p:nvCxnSpPr>
        <p:spPr>
          <a:xfrm>
            <a:off x="2818672" y="2571750"/>
            <a:ext cx="600" cy="1506900"/>
          </a:xfrm>
          <a:prstGeom prst="straightConnector1">
            <a:avLst/>
          </a:prstGeom>
          <a:noFill/>
          <a:ln cap="flat" cmpd="sng" w="76200">
            <a:solidFill>
              <a:srgbClr val="000000"/>
            </a:solidFill>
            <a:prstDash val="solid"/>
            <a:round/>
            <a:headEnd len="sm" w="sm" type="none"/>
            <a:tailEnd len="sm" w="sm" type="none"/>
          </a:ln>
        </p:spPr>
      </p:cxnSp>
      <p:cxnSp>
        <p:nvCxnSpPr>
          <p:cNvPr id="254" name="Google Shape;254;p57"/>
          <p:cNvCxnSpPr/>
          <p:nvPr/>
        </p:nvCxnSpPr>
        <p:spPr>
          <a:xfrm>
            <a:off x="2791146" y="4078650"/>
            <a:ext cx="1730700" cy="0"/>
          </a:xfrm>
          <a:prstGeom prst="straightConnector1">
            <a:avLst/>
          </a:prstGeom>
          <a:noFill/>
          <a:ln cap="flat" cmpd="sng" w="76200">
            <a:solidFill>
              <a:srgbClr val="000000"/>
            </a:solidFill>
            <a:prstDash val="solid"/>
            <a:round/>
            <a:headEnd len="sm" w="sm" type="none"/>
            <a:tailEnd len="sm" w="sm" type="none"/>
          </a:ln>
        </p:spPr>
      </p:cxnSp>
      <p:cxnSp>
        <p:nvCxnSpPr>
          <p:cNvPr id="255" name="Google Shape;255;p57"/>
          <p:cNvCxnSpPr/>
          <p:nvPr/>
        </p:nvCxnSpPr>
        <p:spPr>
          <a:xfrm>
            <a:off x="4590583" y="1063838"/>
            <a:ext cx="1784100" cy="0"/>
          </a:xfrm>
          <a:prstGeom prst="straightConnector1">
            <a:avLst/>
          </a:prstGeom>
          <a:noFill/>
          <a:ln cap="flat" cmpd="sng" w="76200">
            <a:solidFill>
              <a:srgbClr val="000000"/>
            </a:solidFill>
            <a:prstDash val="solid"/>
            <a:round/>
            <a:headEnd len="sm" w="sm" type="none"/>
            <a:tailEnd len="sm" w="sm" type="none"/>
          </a:ln>
        </p:spPr>
      </p:cxnSp>
      <p:pic>
        <p:nvPicPr>
          <p:cNvPr descr="Image result for ethnus" id="256" name="Google Shape;256;p57"/>
          <p:cNvPicPr preferRelativeResize="0"/>
          <p:nvPr/>
        </p:nvPicPr>
        <p:blipFill rotWithShape="1">
          <a:blip r:embed="rId4">
            <a:alphaModFix/>
          </a:blip>
          <a:srcRect b="0" l="0" r="0" t="0"/>
          <a:stretch/>
        </p:blipFill>
        <p:spPr>
          <a:xfrm>
            <a:off x="8267100" y="-76200"/>
            <a:ext cx="914400" cy="914400"/>
          </a:xfrm>
          <a:prstGeom prst="rect">
            <a:avLst/>
          </a:prstGeom>
          <a:noFill/>
          <a:ln>
            <a:noFill/>
          </a:ln>
        </p:spPr>
      </p:pic>
      <p:pic>
        <p:nvPicPr>
          <p:cNvPr id="257" name="Google Shape;257;p57"/>
          <p:cNvPicPr preferRelativeResize="0"/>
          <p:nvPr/>
        </p:nvPicPr>
        <p:blipFill rotWithShape="1">
          <a:blip r:embed="rId5">
            <a:alphaModFix/>
          </a:blip>
          <a:srcRect b="27755" l="0" r="0" t="0"/>
          <a:stretch/>
        </p:blipFill>
        <p:spPr>
          <a:xfrm rot="-1217309">
            <a:off x="8361351" y="4144408"/>
            <a:ext cx="692727" cy="914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51"/>
                                        </p:tgtEl>
                                        <p:attrNameLst>
                                          <p:attrName>style.visibility</p:attrName>
                                        </p:attrNameLst>
                                      </p:cBhvr>
                                      <p:to>
                                        <p:strVal val="visible"/>
                                      </p:to>
                                    </p:set>
                                    <p:anim calcmode="lin" valueType="num">
                                      <p:cBhvr additive="base">
                                        <p:cTn dur="1000"/>
                                        <p:tgtEl>
                                          <p:spTgt spid="251"/>
                                        </p:tgtEl>
                                        <p:attrNameLst>
                                          <p:attrName>ppt_w</p:attrName>
                                        </p:attrNameLst>
                                      </p:cBhvr>
                                      <p:tavLst>
                                        <p:tav fmla="" tm="0">
                                          <p:val>
                                            <p:strVal val="0"/>
                                          </p:val>
                                        </p:tav>
                                        <p:tav fmla="" tm="100000">
                                          <p:val>
                                            <p:strVal val="#ppt_w"/>
                                          </p:val>
                                        </p:tav>
                                      </p:tavLst>
                                    </p:anim>
                                    <p:anim calcmode="lin" valueType="num">
                                      <p:cBhvr additive="base">
                                        <p:cTn dur="1000"/>
                                        <p:tgtEl>
                                          <p:spTgt spid="251"/>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57"/>
                                        </p:tgtEl>
                                        <p:attrNameLst>
                                          <p:attrName>style.visibility</p:attrName>
                                        </p:attrNameLst>
                                      </p:cBhvr>
                                      <p:to>
                                        <p:strVal val="visible"/>
                                      </p:to>
                                    </p:set>
                                    <p:anim calcmode="lin" valueType="num">
                                      <p:cBhvr additive="base">
                                        <p:cTn dur="1000"/>
                                        <p:tgtEl>
                                          <p:spTgt spid="257"/>
                                        </p:tgtEl>
                                        <p:attrNameLst>
                                          <p:attrName>ppt_w</p:attrName>
                                        </p:attrNameLst>
                                      </p:cBhvr>
                                      <p:tavLst>
                                        <p:tav fmla="" tm="0">
                                          <p:val>
                                            <p:strVal val="0"/>
                                          </p:val>
                                        </p:tav>
                                        <p:tav fmla="" tm="100000">
                                          <p:val>
                                            <p:strVal val="#ppt_w"/>
                                          </p:val>
                                        </p:tav>
                                      </p:tavLst>
                                    </p:anim>
                                    <p:anim calcmode="lin" valueType="num">
                                      <p:cBhvr additive="base">
                                        <p:cTn dur="1000"/>
                                        <p:tgtEl>
                                          <p:spTgt spid="25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p84"/>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38" name="Google Shape;538;p84"/>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84"/>
          <p:cNvSpPr txBox="1"/>
          <p:nvPr/>
        </p:nvSpPr>
        <p:spPr>
          <a:xfrm>
            <a:off x="152400" y="228600"/>
            <a:ext cx="5367000" cy="49228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chemeClr val="lt1"/>
                </a:solidFill>
              </a:rPr>
              <a:t>ADVANTAGES OF USING BINARY SEARCH TREE</a:t>
            </a:r>
            <a:endParaRPr b="1"/>
          </a:p>
        </p:txBody>
      </p:sp>
      <p:pic>
        <p:nvPicPr>
          <p:cNvPr id="540" name="Google Shape;540;p84"/>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541" name="Google Shape;541;p84"/>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542" name="Google Shape;542;p84"/>
          <p:cNvSpPr txBox="1"/>
          <p:nvPr/>
        </p:nvSpPr>
        <p:spPr>
          <a:xfrm>
            <a:off x="-12856" y="720888"/>
            <a:ext cx="8879454" cy="27390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50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Searching become very efficient in a binary search tree since, we get a hint at each step, about which sub-tree contains the desired element</a:t>
            </a:r>
            <a:endParaRPr i="0" sz="1800" u="none" cap="none" strike="noStrike">
              <a:solidFill>
                <a:srgbClr val="000000"/>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1800">
              <a:latin typeface="Roboto"/>
              <a:ea typeface="Roboto"/>
              <a:cs typeface="Roboto"/>
              <a:sym typeface="Roboto"/>
            </a:endParaRPr>
          </a:p>
          <a:p>
            <a:pPr indent="-285750" lvl="0" marL="285750" marR="0" rtl="0" algn="l">
              <a:lnSpc>
                <a:spcPct val="150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The binary search tree is considered as efficient data structure in compare to arrays and linked lists. In searching process, it removes half sub-tree at every step</a:t>
            </a:r>
            <a:endParaRPr>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Google Shape;547;p85"/>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48" name="Google Shape;548;p85"/>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85"/>
          <p:cNvSpPr txBox="1"/>
          <p:nvPr/>
        </p:nvSpPr>
        <p:spPr>
          <a:xfrm>
            <a:off x="152400" y="228600"/>
            <a:ext cx="5367000" cy="49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chemeClr val="lt1"/>
                </a:solidFill>
                <a:latin typeface="Roboto"/>
                <a:ea typeface="Roboto"/>
                <a:cs typeface="Roboto"/>
                <a:sym typeface="Roboto"/>
              </a:rPr>
              <a:t>ADVANTAGES OF USING BINARY SEARCH TREE</a:t>
            </a:r>
            <a:endParaRPr b="1">
              <a:latin typeface="Roboto"/>
              <a:ea typeface="Roboto"/>
              <a:cs typeface="Roboto"/>
              <a:sym typeface="Roboto"/>
            </a:endParaRPr>
          </a:p>
        </p:txBody>
      </p:sp>
      <p:pic>
        <p:nvPicPr>
          <p:cNvPr id="550" name="Google Shape;550;p85"/>
          <p:cNvPicPr preferRelativeResize="0"/>
          <p:nvPr/>
        </p:nvPicPr>
        <p:blipFill rotWithShape="1">
          <a:blip r:embed="rId3">
            <a:alphaModFix/>
          </a:blip>
          <a:srcRect b="51127" l="41241" r="-23988" t="9529"/>
          <a:stretch/>
        </p:blipFill>
        <p:spPr>
          <a:xfrm>
            <a:off x="0" y="4538830"/>
            <a:ext cx="2512194" cy="600547"/>
          </a:xfrm>
          <a:prstGeom prst="rect">
            <a:avLst/>
          </a:prstGeom>
          <a:noFill/>
          <a:ln>
            <a:noFill/>
          </a:ln>
        </p:spPr>
      </p:pic>
      <p:pic>
        <p:nvPicPr>
          <p:cNvPr id="551" name="Google Shape;551;p85"/>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552" name="Google Shape;552;p85"/>
          <p:cNvSpPr txBox="1"/>
          <p:nvPr/>
        </p:nvSpPr>
        <p:spPr>
          <a:xfrm>
            <a:off x="-12850" y="1178098"/>
            <a:ext cx="8879400" cy="22578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Searching for an element in a binary search tree takes o(log</a:t>
            </a:r>
            <a:r>
              <a:rPr baseline="-25000" lang="en" sz="1800">
                <a:solidFill>
                  <a:schemeClr val="dk1"/>
                </a:solidFill>
                <a:latin typeface="Roboto"/>
                <a:ea typeface="Roboto"/>
                <a:cs typeface="Roboto"/>
                <a:sym typeface="Roboto"/>
              </a:rPr>
              <a:t>2</a:t>
            </a:r>
            <a:r>
              <a:rPr lang="en" sz="1800">
                <a:solidFill>
                  <a:schemeClr val="dk1"/>
                </a:solidFill>
                <a:latin typeface="Roboto"/>
                <a:ea typeface="Roboto"/>
                <a:cs typeface="Roboto"/>
                <a:sym typeface="Roboto"/>
              </a:rPr>
              <a:t>n) time. In worst case, the time it takes to search an element is 0(n)</a:t>
            </a:r>
            <a:endParaRPr sz="1800">
              <a:solidFill>
                <a:schemeClr val="dk1"/>
              </a:solidFill>
              <a:latin typeface="Roboto"/>
              <a:ea typeface="Roboto"/>
              <a:cs typeface="Roboto"/>
              <a:sym typeface="Roboto"/>
            </a:endParaRPr>
          </a:p>
          <a:p>
            <a:pPr indent="0" lvl="0" marL="457200" rtl="0" algn="l">
              <a:lnSpc>
                <a:spcPct val="150000"/>
              </a:lnSpc>
              <a:spcBef>
                <a:spcPts val="0"/>
              </a:spcBef>
              <a:spcAft>
                <a:spcPts val="0"/>
              </a:spcAft>
              <a:buNone/>
            </a:pPr>
            <a:r>
              <a:t/>
            </a:r>
            <a:endParaRPr sz="1800">
              <a:solidFill>
                <a:schemeClr val="dk1"/>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It also speed up the insertion and deletion operations as compare to that in array and linked list</a:t>
            </a:r>
            <a:endParaRPr>
              <a:solidFill>
                <a:schemeClr val="dk1"/>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Google Shape;557;p86"/>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58" name="Google Shape;558;p86"/>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86"/>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lang="en" sz="1600">
                <a:solidFill>
                  <a:schemeClr val="lt1"/>
                </a:solidFill>
                <a:latin typeface="Roboto"/>
                <a:ea typeface="Roboto"/>
                <a:cs typeface="Roboto"/>
                <a:sym typeface="Roboto"/>
              </a:rPr>
              <a:t>QUESTION</a:t>
            </a:r>
            <a:endParaRPr b="1" i="0" sz="1600" u="none" cap="none" strike="noStrike">
              <a:solidFill>
                <a:schemeClr val="lt1"/>
              </a:solidFill>
              <a:latin typeface="Roboto"/>
              <a:ea typeface="Roboto"/>
              <a:cs typeface="Roboto"/>
              <a:sym typeface="Roboto"/>
            </a:endParaRPr>
          </a:p>
        </p:txBody>
      </p:sp>
      <p:pic>
        <p:nvPicPr>
          <p:cNvPr id="560" name="Google Shape;560;p86"/>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561" name="Google Shape;561;p86"/>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562" name="Google Shape;562;p86"/>
          <p:cNvSpPr txBox="1"/>
          <p:nvPr/>
        </p:nvSpPr>
        <p:spPr>
          <a:xfrm>
            <a:off x="-12857" y="720888"/>
            <a:ext cx="9097491" cy="273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800" u="none" cap="none" strike="noStrike">
                <a:solidFill>
                  <a:srgbClr val="000000"/>
                </a:solidFill>
                <a:latin typeface="Arial"/>
                <a:ea typeface="Arial"/>
                <a:cs typeface="Arial"/>
                <a:sym typeface="Arial"/>
              </a:rPr>
              <a:t>Create the binary search tree using the following data elements</a:t>
            </a:r>
            <a:endParaRPr/>
          </a:p>
          <a:p>
            <a:pPr indent="0" lvl="0" marL="0" marR="0" rtl="0" algn="l">
              <a:lnSpc>
                <a:spcPct val="100000"/>
              </a:lnSpc>
              <a:spcBef>
                <a:spcPts val="0"/>
              </a:spcBef>
              <a:spcAft>
                <a:spcPts val="0"/>
              </a:spcAft>
              <a:buNone/>
            </a:pPr>
            <a:r>
              <a:rPr b="1" i="0" lang="en" sz="1800" u="none" cap="none" strike="noStrike">
                <a:solidFill>
                  <a:srgbClr val="000000"/>
                </a:solidFill>
                <a:latin typeface="Arial"/>
                <a:ea typeface="Arial"/>
                <a:cs typeface="Arial"/>
                <a:sym typeface="Arial"/>
              </a:rPr>
              <a:t>43, 10, 79, 90, 12, 54, 11, 9, 50</a:t>
            </a:r>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Arial"/>
              <a:ea typeface="Arial"/>
              <a:cs typeface="Arial"/>
              <a:sym typeface="Arial"/>
            </a:endParaRPr>
          </a:p>
          <a:p>
            <a:pPr indent="-171450" lvl="0" marL="285750" marR="0" rtl="0" algn="l">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Insert 43 into the tree as the root of the tree</a:t>
            </a:r>
            <a:endParaRPr/>
          </a:p>
          <a:p>
            <a:pPr indent="-285750" lvl="0" marL="285750" marR="0" rtl="0" algn="l">
              <a:lnSpc>
                <a:spcPct val="15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Read the next element, if it is lesser than the root node element, insert it as the root of the left sub-tree</a:t>
            </a:r>
            <a:endParaRPr/>
          </a:p>
          <a:p>
            <a:pPr indent="-285750" lvl="0" marL="285750" marR="0" rtl="0" algn="l">
              <a:lnSpc>
                <a:spcPct val="15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Otherwise, insert it as the root of the right of the right sub-tree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Google Shape;567;p87"/>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68" name="Google Shape;568;p87"/>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87"/>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lang="en" sz="1600">
                <a:solidFill>
                  <a:schemeClr val="lt1"/>
                </a:solidFill>
                <a:latin typeface="Roboto"/>
                <a:ea typeface="Roboto"/>
                <a:cs typeface="Roboto"/>
                <a:sym typeface="Roboto"/>
              </a:rPr>
              <a:t>BINARY SEARCH TREE</a:t>
            </a:r>
            <a:endParaRPr b="1" i="0" sz="1600" u="none" cap="none" strike="noStrike">
              <a:solidFill>
                <a:schemeClr val="lt1"/>
              </a:solidFill>
              <a:latin typeface="Roboto"/>
              <a:ea typeface="Roboto"/>
              <a:cs typeface="Roboto"/>
              <a:sym typeface="Roboto"/>
            </a:endParaRPr>
          </a:p>
        </p:txBody>
      </p:sp>
      <p:pic>
        <p:nvPicPr>
          <p:cNvPr id="570" name="Google Shape;570;p87"/>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571" name="Google Shape;571;p87"/>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572" name="Google Shape;572;p87"/>
          <p:cNvSpPr txBox="1"/>
          <p:nvPr/>
        </p:nvSpPr>
        <p:spPr>
          <a:xfrm>
            <a:off x="-12856" y="720888"/>
            <a:ext cx="7548000" cy="27390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800"/>
              <a:buFont typeface="Roboto"/>
              <a:buNone/>
            </a:pPr>
            <a:r>
              <a:t/>
            </a:r>
            <a:endParaRPr b="0" i="0" sz="1800" u="none" cap="none" strike="noStrike">
              <a:solidFill>
                <a:srgbClr val="000000"/>
              </a:solidFill>
              <a:latin typeface="Roboto"/>
              <a:ea typeface="Roboto"/>
              <a:cs typeface="Roboto"/>
              <a:sym typeface="Roboto"/>
            </a:endParaRPr>
          </a:p>
        </p:txBody>
      </p:sp>
      <p:pic>
        <p:nvPicPr>
          <p:cNvPr id="573" name="Google Shape;573;p87"/>
          <p:cNvPicPr preferRelativeResize="0"/>
          <p:nvPr/>
        </p:nvPicPr>
        <p:blipFill rotWithShape="1">
          <a:blip r:embed="rId5">
            <a:alphaModFix/>
          </a:blip>
          <a:srcRect b="0" l="0" r="0" t="0"/>
          <a:stretch/>
        </p:blipFill>
        <p:spPr>
          <a:xfrm>
            <a:off x="1308524" y="868317"/>
            <a:ext cx="6902026" cy="423818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7" name="Shape 577"/>
        <p:cNvGrpSpPr/>
        <p:nvPr/>
      </p:nvGrpSpPr>
      <p:grpSpPr>
        <a:xfrm>
          <a:off x="0" y="0"/>
          <a:ext cx="0" cy="0"/>
          <a:chOff x="0" y="0"/>
          <a:chExt cx="0" cy="0"/>
        </a:xfrm>
      </p:grpSpPr>
      <p:sp>
        <p:nvSpPr>
          <p:cNvPr id="578" name="Google Shape;578;p88"/>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79" name="Google Shape;579;p88"/>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88"/>
          <p:cNvSpPr txBox="1"/>
          <p:nvPr/>
        </p:nvSpPr>
        <p:spPr>
          <a:xfrm>
            <a:off x="152400" y="228600"/>
            <a:ext cx="5367000" cy="49228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chemeClr val="lt1"/>
                </a:solidFill>
                <a:latin typeface="Roboto"/>
                <a:ea typeface="Roboto"/>
                <a:cs typeface="Roboto"/>
                <a:sym typeface="Roboto"/>
              </a:rPr>
              <a:t>OPERATIONS ON BINARY SEARCH TREE</a:t>
            </a:r>
            <a:endParaRPr b="1">
              <a:latin typeface="Roboto"/>
              <a:ea typeface="Roboto"/>
              <a:cs typeface="Roboto"/>
              <a:sym typeface="Roboto"/>
            </a:endParaRPr>
          </a:p>
        </p:txBody>
      </p:sp>
      <p:pic>
        <p:nvPicPr>
          <p:cNvPr id="581" name="Google Shape;581;p88"/>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582" name="Google Shape;582;p88"/>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583" name="Google Shape;583;p88"/>
          <p:cNvSpPr txBox="1"/>
          <p:nvPr/>
        </p:nvSpPr>
        <p:spPr>
          <a:xfrm>
            <a:off x="-12850" y="720900"/>
            <a:ext cx="9006300" cy="754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Roboto"/>
              <a:buChar char="●"/>
            </a:pPr>
            <a:r>
              <a:rPr b="0" i="0" lang="en" sz="1800" u="none" cap="none" strike="noStrike">
                <a:solidFill>
                  <a:srgbClr val="000000"/>
                </a:solidFill>
                <a:latin typeface="Arial"/>
                <a:ea typeface="Arial"/>
                <a:cs typeface="Arial"/>
                <a:sym typeface="Arial"/>
              </a:rPr>
              <a:t>There are many operations which can be performed on a binary search tree</a:t>
            </a:r>
            <a:endParaRPr b="0" i="0" sz="1800" u="none" cap="none" strike="noStrike">
              <a:solidFill>
                <a:srgbClr val="000000"/>
              </a:solidFill>
              <a:latin typeface="Roboto"/>
              <a:ea typeface="Roboto"/>
              <a:cs typeface="Roboto"/>
              <a:sym typeface="Roboto"/>
            </a:endParaRPr>
          </a:p>
        </p:txBody>
      </p:sp>
      <p:pic>
        <p:nvPicPr>
          <p:cNvPr id="584" name="Google Shape;584;p88"/>
          <p:cNvPicPr preferRelativeResize="0"/>
          <p:nvPr/>
        </p:nvPicPr>
        <p:blipFill rotWithShape="1">
          <a:blip r:embed="rId5">
            <a:alphaModFix/>
          </a:blip>
          <a:srcRect b="0" l="0" r="0" t="0"/>
          <a:stretch/>
        </p:blipFill>
        <p:spPr>
          <a:xfrm>
            <a:off x="150547" y="1475234"/>
            <a:ext cx="8842906" cy="262415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Google Shape;589;p89"/>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90" name="Google Shape;590;p89"/>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89"/>
          <p:cNvSpPr txBox="1"/>
          <p:nvPr/>
        </p:nvSpPr>
        <p:spPr>
          <a:xfrm>
            <a:off x="152400" y="228600"/>
            <a:ext cx="5367000" cy="48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chemeClr val="lt1"/>
                </a:solidFill>
              </a:rPr>
              <a:t>AVL TREE</a:t>
            </a:r>
            <a:endParaRPr b="1"/>
          </a:p>
        </p:txBody>
      </p:sp>
      <p:pic>
        <p:nvPicPr>
          <p:cNvPr id="592" name="Google Shape;592;p89"/>
          <p:cNvPicPr preferRelativeResize="0"/>
          <p:nvPr/>
        </p:nvPicPr>
        <p:blipFill rotWithShape="1">
          <a:blip r:embed="rId3">
            <a:alphaModFix/>
          </a:blip>
          <a:srcRect b="51127" l="41241" r="-23988" t="9529"/>
          <a:stretch/>
        </p:blipFill>
        <p:spPr>
          <a:xfrm>
            <a:off x="0" y="4538830"/>
            <a:ext cx="2512194" cy="600547"/>
          </a:xfrm>
          <a:prstGeom prst="rect">
            <a:avLst/>
          </a:prstGeom>
          <a:noFill/>
          <a:ln>
            <a:noFill/>
          </a:ln>
        </p:spPr>
      </p:pic>
      <p:pic>
        <p:nvPicPr>
          <p:cNvPr id="593" name="Google Shape;593;p89"/>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594" name="Google Shape;594;p89"/>
          <p:cNvSpPr txBox="1"/>
          <p:nvPr/>
        </p:nvSpPr>
        <p:spPr>
          <a:xfrm>
            <a:off x="-12857" y="1101888"/>
            <a:ext cx="9097500" cy="27390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AVL Tree can be defined as height balanced binary search tree in which each node is associated with a balance factor which is calculated by subtracting the height of its right sub-tree from that of its left sub-tree</a:t>
            </a:r>
            <a:endParaRPr sz="1800">
              <a:latin typeface="Roboto"/>
              <a:ea typeface="Roboto"/>
              <a:cs typeface="Roboto"/>
              <a:sym typeface="Roboto"/>
            </a:endParaRPr>
          </a:p>
          <a:p>
            <a:pPr indent="0" lvl="0" marL="457200" marR="0" rtl="0" algn="l">
              <a:lnSpc>
                <a:spcPct val="100000"/>
              </a:lnSpc>
              <a:spcBef>
                <a:spcPts val="0"/>
              </a:spcBef>
              <a:spcAft>
                <a:spcPts val="0"/>
              </a:spcAft>
              <a:buNone/>
            </a:pPr>
            <a:r>
              <a:t/>
            </a:r>
            <a:endParaRPr sz="1800">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Tree is said to be balanced if balance factor of each node is in between -1 to 1, otherwise, the tree will be unbalanced and need to be balanced</a:t>
            </a:r>
            <a:endParaRPr i="0" sz="1800" u="none" cap="none" strike="noStrike">
              <a:solidFill>
                <a:srgbClr val="000000"/>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b="1" lang="en" sz="1800">
                <a:solidFill>
                  <a:schemeClr val="dk1"/>
                </a:solidFill>
                <a:latin typeface="Roboto"/>
                <a:ea typeface="Roboto"/>
                <a:cs typeface="Roboto"/>
                <a:sym typeface="Roboto"/>
              </a:rPr>
              <a:t>Balance Factor (k) = height (left(k)) - height (right(k))</a:t>
            </a:r>
            <a:endParaRPr sz="1800">
              <a:solidFill>
                <a:schemeClr val="dk1"/>
              </a:solidFill>
              <a:latin typeface="Roboto"/>
              <a:ea typeface="Roboto"/>
              <a:cs typeface="Roboto"/>
              <a:sym typeface="Roboto"/>
            </a:endParaRPr>
          </a:p>
          <a:p>
            <a:pPr indent="-311150" lvl="0" marL="28575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If balance factor of any node is 1, it means that the left sub-tree is one level higher than the right sub-tree</a:t>
            </a:r>
            <a:endParaRPr sz="1800">
              <a:latin typeface="Roboto"/>
              <a:ea typeface="Roboto"/>
              <a:cs typeface="Roboto"/>
              <a:sym typeface="Roboto"/>
            </a:endParaRPr>
          </a:p>
          <a:p>
            <a:pPr indent="-171450" lvl="0" marL="28575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8" name="Shape 598"/>
        <p:cNvGrpSpPr/>
        <p:nvPr/>
      </p:nvGrpSpPr>
      <p:grpSpPr>
        <a:xfrm>
          <a:off x="0" y="0"/>
          <a:ext cx="0" cy="0"/>
          <a:chOff x="0" y="0"/>
          <a:chExt cx="0" cy="0"/>
        </a:xfrm>
      </p:grpSpPr>
      <p:sp>
        <p:nvSpPr>
          <p:cNvPr id="599" name="Google Shape;599;p90"/>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00" name="Google Shape;600;p90"/>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90"/>
          <p:cNvSpPr txBox="1"/>
          <p:nvPr/>
        </p:nvSpPr>
        <p:spPr>
          <a:xfrm>
            <a:off x="152400" y="228600"/>
            <a:ext cx="5367000" cy="4801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chemeClr val="lt1"/>
                </a:solidFill>
              </a:rPr>
              <a:t>AVL TREE</a:t>
            </a:r>
            <a:endParaRPr b="1"/>
          </a:p>
        </p:txBody>
      </p:sp>
      <p:pic>
        <p:nvPicPr>
          <p:cNvPr id="602" name="Google Shape;602;p90"/>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603" name="Google Shape;603;p90"/>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604" name="Google Shape;604;p90"/>
          <p:cNvSpPr/>
          <p:nvPr/>
        </p:nvSpPr>
        <p:spPr>
          <a:xfrm>
            <a:off x="-8550" y="1220475"/>
            <a:ext cx="9144000" cy="3098100"/>
          </a:xfrm>
          <a:prstGeom prst="rect">
            <a:avLst/>
          </a:prstGeom>
          <a:noFill/>
          <a:ln>
            <a:noFill/>
          </a:ln>
        </p:spPr>
        <p:txBody>
          <a:bodyPr anchorCtr="0" anchor="t" bIns="45700" lIns="91425" spcFirstLastPara="1" rIns="91425" wrap="square" tIns="45700">
            <a:noAutofit/>
          </a:bodyPr>
          <a:lstStyle/>
          <a:p>
            <a:pPr indent="-311150" lvl="0" marL="285750" marR="0" rtl="0" algn="l">
              <a:lnSpc>
                <a:spcPct val="100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If balance factor of any node is 0, it means that the left sub-tree and right sub-tree contain equal height</a:t>
            </a:r>
            <a:endParaRPr sz="1800">
              <a:latin typeface="Roboto"/>
              <a:ea typeface="Roboto"/>
              <a:cs typeface="Roboto"/>
              <a:sym typeface="Roboto"/>
            </a:endParaRPr>
          </a:p>
          <a:p>
            <a:pPr indent="-196850" lvl="0" marL="28575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Roboto"/>
              <a:ea typeface="Roboto"/>
              <a:cs typeface="Roboto"/>
              <a:sym typeface="Roboto"/>
            </a:endParaRPr>
          </a:p>
          <a:p>
            <a:pPr indent="-311150" lvl="0" marL="285750" marR="0" rtl="0" algn="l">
              <a:lnSpc>
                <a:spcPct val="100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If balance factor of any node is -1, it means that the left sub-tree is one level lower than the right sub-tree</a:t>
            </a:r>
            <a:endParaRPr sz="1800">
              <a:latin typeface="Roboto"/>
              <a:ea typeface="Roboto"/>
              <a:cs typeface="Roboto"/>
              <a:sym typeface="Roboto"/>
            </a:endParaRPr>
          </a:p>
          <a:p>
            <a:pPr indent="0" lvl="0" marL="0" marR="0" rtl="0" algn="l">
              <a:lnSpc>
                <a:spcPct val="100000"/>
              </a:lnSpc>
              <a:spcBef>
                <a:spcPts val="0"/>
              </a:spcBef>
              <a:spcAft>
                <a:spcPts val="0"/>
              </a:spcAft>
              <a:buNone/>
            </a:pPr>
            <a:r>
              <a:t/>
            </a:r>
            <a:endParaRPr i="0" sz="18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rPr i="0" lang="en" sz="1800" u="none" cap="none" strike="noStrike">
                <a:solidFill>
                  <a:srgbClr val="000000"/>
                </a:solidFill>
                <a:latin typeface="Roboto"/>
                <a:ea typeface="Roboto"/>
                <a:cs typeface="Roboto"/>
                <a:sym typeface="Roboto"/>
              </a:rPr>
              <a:t>An AVL tree is given in the following figure. We can see that, balance factor associated with each node is in between -1 and +1. therefore, it is an example of AVL tree.</a:t>
            </a:r>
            <a:endParaRPr sz="1800">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8" name="Shape 608"/>
        <p:cNvGrpSpPr/>
        <p:nvPr/>
      </p:nvGrpSpPr>
      <p:grpSpPr>
        <a:xfrm>
          <a:off x="0" y="0"/>
          <a:ext cx="0" cy="0"/>
          <a:chOff x="0" y="0"/>
          <a:chExt cx="0" cy="0"/>
        </a:xfrm>
      </p:grpSpPr>
      <p:sp>
        <p:nvSpPr>
          <p:cNvPr id="609" name="Google Shape;609;p91"/>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10" name="Google Shape;610;p91"/>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91"/>
          <p:cNvSpPr txBox="1"/>
          <p:nvPr/>
        </p:nvSpPr>
        <p:spPr>
          <a:xfrm>
            <a:off x="152400" y="228600"/>
            <a:ext cx="5367000" cy="49228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chemeClr val="lt1"/>
                </a:solidFill>
                <a:latin typeface="Roboto"/>
                <a:ea typeface="Roboto"/>
                <a:cs typeface="Roboto"/>
                <a:sym typeface="Roboto"/>
              </a:rPr>
              <a:t>OPERATIONS ON AVL TREE</a:t>
            </a:r>
            <a:endParaRPr b="1">
              <a:latin typeface="Roboto"/>
              <a:ea typeface="Roboto"/>
              <a:cs typeface="Roboto"/>
              <a:sym typeface="Roboto"/>
            </a:endParaRPr>
          </a:p>
        </p:txBody>
      </p:sp>
      <p:pic>
        <p:nvPicPr>
          <p:cNvPr id="612" name="Google Shape;612;p91"/>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613" name="Google Shape;613;p91"/>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pic>
        <p:nvPicPr>
          <p:cNvPr descr="AVL Tree" id="614" name="Google Shape;614;p91"/>
          <p:cNvPicPr preferRelativeResize="0"/>
          <p:nvPr/>
        </p:nvPicPr>
        <p:blipFill rotWithShape="1">
          <a:blip r:embed="rId5">
            <a:alphaModFix/>
          </a:blip>
          <a:srcRect b="0" l="0" r="0" t="0"/>
          <a:stretch/>
        </p:blipFill>
        <p:spPr>
          <a:xfrm>
            <a:off x="2315566" y="1088061"/>
            <a:ext cx="4512868" cy="377157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8" name="Shape 618"/>
        <p:cNvGrpSpPr/>
        <p:nvPr/>
      </p:nvGrpSpPr>
      <p:grpSpPr>
        <a:xfrm>
          <a:off x="0" y="0"/>
          <a:ext cx="0" cy="0"/>
          <a:chOff x="0" y="0"/>
          <a:chExt cx="0" cy="0"/>
        </a:xfrm>
      </p:grpSpPr>
      <p:sp>
        <p:nvSpPr>
          <p:cNvPr id="619" name="Google Shape;619;p92"/>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20" name="Google Shape;620;p92"/>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92"/>
          <p:cNvSpPr txBox="1"/>
          <p:nvPr/>
        </p:nvSpPr>
        <p:spPr>
          <a:xfrm>
            <a:off x="152400" y="228600"/>
            <a:ext cx="5367000" cy="4801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chemeClr val="lt1"/>
                </a:solidFill>
                <a:latin typeface="Roboto"/>
                <a:ea typeface="Roboto"/>
                <a:cs typeface="Roboto"/>
                <a:sym typeface="Roboto"/>
              </a:rPr>
              <a:t>COMPLEXITY</a:t>
            </a:r>
            <a:endParaRPr b="1">
              <a:latin typeface="Roboto"/>
              <a:ea typeface="Roboto"/>
              <a:cs typeface="Roboto"/>
              <a:sym typeface="Roboto"/>
            </a:endParaRPr>
          </a:p>
        </p:txBody>
      </p:sp>
      <p:pic>
        <p:nvPicPr>
          <p:cNvPr id="622" name="Google Shape;622;p92"/>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623" name="Google Shape;623;p92"/>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624" name="Google Shape;624;p92"/>
          <p:cNvSpPr txBox="1"/>
          <p:nvPr/>
        </p:nvSpPr>
        <p:spPr>
          <a:xfrm>
            <a:off x="-12856" y="720888"/>
            <a:ext cx="7548000" cy="27390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800"/>
              <a:buFont typeface="Roboto"/>
              <a:buNone/>
            </a:pPr>
            <a:r>
              <a:t/>
            </a:r>
            <a:endParaRPr b="0" i="0" sz="1800" u="none" cap="none" strike="noStrike">
              <a:solidFill>
                <a:srgbClr val="000000"/>
              </a:solidFill>
              <a:latin typeface="Roboto"/>
              <a:ea typeface="Roboto"/>
              <a:cs typeface="Roboto"/>
              <a:sym typeface="Roboto"/>
            </a:endParaRPr>
          </a:p>
        </p:txBody>
      </p:sp>
      <p:pic>
        <p:nvPicPr>
          <p:cNvPr id="625" name="Google Shape;625;p92"/>
          <p:cNvPicPr preferRelativeResize="0"/>
          <p:nvPr/>
        </p:nvPicPr>
        <p:blipFill rotWithShape="1">
          <a:blip r:embed="rId5">
            <a:alphaModFix/>
          </a:blip>
          <a:srcRect b="0" l="0" r="0" t="0"/>
          <a:stretch/>
        </p:blipFill>
        <p:spPr>
          <a:xfrm>
            <a:off x="314325" y="1462087"/>
            <a:ext cx="8515350" cy="22193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9" name="Shape 629"/>
        <p:cNvGrpSpPr/>
        <p:nvPr/>
      </p:nvGrpSpPr>
      <p:grpSpPr>
        <a:xfrm>
          <a:off x="0" y="0"/>
          <a:ext cx="0" cy="0"/>
          <a:chOff x="0" y="0"/>
          <a:chExt cx="0" cy="0"/>
        </a:xfrm>
      </p:grpSpPr>
      <p:sp>
        <p:nvSpPr>
          <p:cNvPr id="630" name="Google Shape;630;p93"/>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31" name="Google Shape;631;p93"/>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93"/>
          <p:cNvSpPr txBox="1"/>
          <p:nvPr/>
        </p:nvSpPr>
        <p:spPr>
          <a:xfrm>
            <a:off x="152400" y="228600"/>
            <a:ext cx="5367000" cy="4801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chemeClr val="lt1"/>
                </a:solidFill>
                <a:latin typeface="Roboto"/>
                <a:ea typeface="Roboto"/>
                <a:cs typeface="Roboto"/>
                <a:sym typeface="Roboto"/>
              </a:rPr>
              <a:t>OPERATIONS ON AVL TREE</a:t>
            </a:r>
            <a:endParaRPr b="1">
              <a:latin typeface="Roboto"/>
              <a:ea typeface="Roboto"/>
              <a:cs typeface="Roboto"/>
              <a:sym typeface="Roboto"/>
            </a:endParaRPr>
          </a:p>
        </p:txBody>
      </p:sp>
      <p:pic>
        <p:nvPicPr>
          <p:cNvPr id="633" name="Google Shape;633;p93"/>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634" name="Google Shape;634;p93"/>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635" name="Google Shape;635;p93"/>
          <p:cNvSpPr txBox="1"/>
          <p:nvPr/>
        </p:nvSpPr>
        <p:spPr>
          <a:xfrm>
            <a:off x="-12856" y="720888"/>
            <a:ext cx="8879454" cy="2739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Due to the fact that, AVL tree is also a binary search tree therefore, all the operations are performed in the same way as they are performed in a binary search tree</a:t>
            </a:r>
            <a:endParaRPr sz="1800">
              <a:latin typeface="Roboto"/>
              <a:ea typeface="Roboto"/>
              <a:cs typeface="Roboto"/>
              <a:sym typeface="Roboto"/>
            </a:endParaRPr>
          </a:p>
          <a:p>
            <a:pPr indent="0" lvl="0" marL="457200" marR="0" rtl="0" algn="l">
              <a:lnSpc>
                <a:spcPct val="100000"/>
              </a:lnSpc>
              <a:spcBef>
                <a:spcPts val="0"/>
              </a:spcBef>
              <a:spcAft>
                <a:spcPts val="0"/>
              </a:spcAft>
              <a:buNone/>
            </a:pPr>
            <a:r>
              <a:t/>
            </a:r>
            <a:endParaRPr sz="1800">
              <a:latin typeface="Roboto"/>
              <a:ea typeface="Roboto"/>
              <a:cs typeface="Roboto"/>
              <a:sym typeface="Roboto"/>
            </a:endParaRPr>
          </a:p>
          <a:p>
            <a:pPr indent="-342900" lvl="0" marL="457200" marR="0" rtl="0" algn="l">
              <a:lnSpc>
                <a:spcPct val="100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Searching and traversing do not lead to the violation in property of AVL tree. However, insertion and deletion are the operations which can violate this property and therefore, they need to be revisited</a:t>
            </a:r>
            <a:endParaRPr sz="1800">
              <a:latin typeface="Roboto"/>
              <a:ea typeface="Roboto"/>
              <a:cs typeface="Roboto"/>
              <a:sym typeface="Roboto"/>
            </a:endParaRPr>
          </a:p>
          <a:p>
            <a:pPr indent="0" lvl="0" marL="457200" marR="0" rtl="0" algn="l">
              <a:lnSpc>
                <a:spcPct val="100000"/>
              </a:lnSpc>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58"/>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63" name="Google Shape;263;p58"/>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58"/>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chemeClr val="lt1"/>
                </a:solidFill>
                <a:latin typeface="Roboto"/>
                <a:ea typeface="Roboto"/>
                <a:cs typeface="Roboto"/>
                <a:sym typeface="Roboto"/>
              </a:rPr>
              <a:t>TREE</a:t>
            </a:r>
            <a:endParaRPr b="1" sz="1600">
              <a:latin typeface="Roboto"/>
              <a:ea typeface="Roboto"/>
              <a:cs typeface="Roboto"/>
              <a:sym typeface="Roboto"/>
            </a:endParaRPr>
          </a:p>
        </p:txBody>
      </p:sp>
      <p:pic>
        <p:nvPicPr>
          <p:cNvPr id="265" name="Google Shape;265;p58"/>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66" name="Google Shape;266;p58"/>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267" name="Google Shape;267;p58"/>
          <p:cNvSpPr txBox="1"/>
          <p:nvPr/>
        </p:nvSpPr>
        <p:spPr>
          <a:xfrm>
            <a:off x="-12857" y="1025688"/>
            <a:ext cx="9097500" cy="27390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50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A Tree is a recursive data structure containing the set of one or more data nodes where one node is designated as the root of the tree while the remaining nodes are called as the children of the root</a:t>
            </a:r>
            <a:endParaRPr>
              <a:latin typeface="Roboto"/>
              <a:ea typeface="Roboto"/>
              <a:cs typeface="Roboto"/>
              <a:sym typeface="Roboto"/>
            </a:endParaRPr>
          </a:p>
          <a:p>
            <a:pPr indent="-285750" lvl="0" marL="285750" marR="0" rtl="0" algn="l">
              <a:lnSpc>
                <a:spcPct val="150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The nodes other than the root node are partitioned into the non empty sets where each one of them is to be called sub-tree</a:t>
            </a:r>
            <a:endParaRPr>
              <a:latin typeface="Roboto"/>
              <a:ea typeface="Roboto"/>
              <a:cs typeface="Roboto"/>
              <a:sym typeface="Roboto"/>
            </a:endParaRPr>
          </a:p>
          <a:p>
            <a:pPr indent="-285750" lvl="0" marL="285750" marR="0" rtl="0" algn="l">
              <a:lnSpc>
                <a:spcPct val="150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Nodes of a tree either maintain a parent-child relationship between them or they are sister nodes</a:t>
            </a:r>
            <a:endParaRPr>
              <a:latin typeface="Roboto"/>
              <a:ea typeface="Roboto"/>
              <a:cs typeface="Roboto"/>
              <a:sym typeface="Roboto"/>
            </a:endParaRPr>
          </a:p>
          <a:p>
            <a:pPr indent="-285750" lvl="0" marL="285750" marR="0" rtl="0" algn="l">
              <a:lnSpc>
                <a:spcPct val="150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In a general tree, A node can have any number of children nodes but it can have only a single parent</a:t>
            </a:r>
            <a:endParaRPr i="0" sz="1800" u="none" cap="none" strike="noStrike">
              <a:solidFill>
                <a:srgbClr val="000000"/>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9" name="Shape 639"/>
        <p:cNvGrpSpPr/>
        <p:nvPr/>
      </p:nvGrpSpPr>
      <p:grpSpPr>
        <a:xfrm>
          <a:off x="0" y="0"/>
          <a:ext cx="0" cy="0"/>
          <a:chOff x="0" y="0"/>
          <a:chExt cx="0" cy="0"/>
        </a:xfrm>
      </p:grpSpPr>
      <p:sp>
        <p:nvSpPr>
          <p:cNvPr id="640" name="Google Shape;640;p94"/>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41" name="Google Shape;641;p94"/>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94"/>
          <p:cNvSpPr txBox="1"/>
          <p:nvPr/>
        </p:nvSpPr>
        <p:spPr>
          <a:xfrm>
            <a:off x="152400" y="228600"/>
            <a:ext cx="5367000" cy="48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chemeClr val="lt1"/>
                </a:solidFill>
                <a:latin typeface="Roboto"/>
                <a:ea typeface="Roboto"/>
                <a:cs typeface="Roboto"/>
                <a:sym typeface="Roboto"/>
              </a:rPr>
              <a:t>OPERATIONS ON AVL TREE</a:t>
            </a:r>
            <a:endParaRPr b="1">
              <a:latin typeface="Roboto"/>
              <a:ea typeface="Roboto"/>
              <a:cs typeface="Roboto"/>
              <a:sym typeface="Roboto"/>
            </a:endParaRPr>
          </a:p>
        </p:txBody>
      </p:sp>
      <p:pic>
        <p:nvPicPr>
          <p:cNvPr id="643" name="Google Shape;643;p94"/>
          <p:cNvPicPr preferRelativeResize="0"/>
          <p:nvPr/>
        </p:nvPicPr>
        <p:blipFill rotWithShape="1">
          <a:blip r:embed="rId3">
            <a:alphaModFix/>
          </a:blip>
          <a:srcRect b="51127" l="41241" r="-23988" t="9529"/>
          <a:stretch/>
        </p:blipFill>
        <p:spPr>
          <a:xfrm>
            <a:off x="0" y="4538830"/>
            <a:ext cx="2512194" cy="600547"/>
          </a:xfrm>
          <a:prstGeom prst="rect">
            <a:avLst/>
          </a:prstGeom>
          <a:noFill/>
          <a:ln>
            <a:noFill/>
          </a:ln>
        </p:spPr>
      </p:pic>
      <p:pic>
        <p:nvPicPr>
          <p:cNvPr id="644" name="Google Shape;644;p94"/>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pic>
        <p:nvPicPr>
          <p:cNvPr id="645" name="Google Shape;645;p94"/>
          <p:cNvPicPr preferRelativeResize="0"/>
          <p:nvPr/>
        </p:nvPicPr>
        <p:blipFill rotWithShape="1">
          <a:blip r:embed="rId5">
            <a:alphaModFix/>
          </a:blip>
          <a:srcRect b="0" l="0" r="0" t="0"/>
          <a:stretch/>
        </p:blipFill>
        <p:spPr>
          <a:xfrm>
            <a:off x="304800" y="1533525"/>
            <a:ext cx="8534400" cy="20764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9" name="Shape 649"/>
        <p:cNvGrpSpPr/>
        <p:nvPr/>
      </p:nvGrpSpPr>
      <p:grpSpPr>
        <a:xfrm>
          <a:off x="0" y="0"/>
          <a:ext cx="0" cy="0"/>
          <a:chOff x="0" y="0"/>
          <a:chExt cx="0" cy="0"/>
        </a:xfrm>
      </p:grpSpPr>
      <p:sp>
        <p:nvSpPr>
          <p:cNvPr id="650" name="Google Shape;650;p95"/>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51" name="Google Shape;651;p95"/>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95"/>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chemeClr val="lt1"/>
                </a:solidFill>
                <a:latin typeface="Roboto"/>
                <a:ea typeface="Roboto"/>
                <a:cs typeface="Roboto"/>
                <a:sym typeface="Roboto"/>
              </a:rPr>
              <a:t>WHY AVL TREE ?</a:t>
            </a:r>
            <a:endParaRPr b="1">
              <a:latin typeface="Roboto"/>
              <a:ea typeface="Roboto"/>
              <a:cs typeface="Roboto"/>
              <a:sym typeface="Roboto"/>
            </a:endParaRPr>
          </a:p>
        </p:txBody>
      </p:sp>
      <p:pic>
        <p:nvPicPr>
          <p:cNvPr id="653" name="Google Shape;653;p95"/>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654" name="Google Shape;654;p95"/>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655" name="Google Shape;655;p95"/>
          <p:cNvSpPr txBox="1"/>
          <p:nvPr/>
        </p:nvSpPr>
        <p:spPr>
          <a:xfrm>
            <a:off x="-12856" y="720888"/>
            <a:ext cx="9023292" cy="2739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AVL tree controls the height of the binary search tree by not letting it to be skewed</a:t>
            </a:r>
            <a:endParaRPr i="0" sz="1800" u="none" cap="none" strike="noStrike">
              <a:solidFill>
                <a:srgbClr val="000000"/>
              </a:solidFill>
              <a:latin typeface="Roboto"/>
              <a:ea typeface="Roboto"/>
              <a:cs typeface="Roboto"/>
              <a:sym typeface="Roboto"/>
            </a:endParaRPr>
          </a:p>
          <a:p>
            <a:pPr indent="-228600" lvl="0" marL="457200" marR="0" rtl="0" algn="l">
              <a:lnSpc>
                <a:spcPct val="100000"/>
              </a:lnSpc>
              <a:spcBef>
                <a:spcPts val="0"/>
              </a:spcBef>
              <a:spcAft>
                <a:spcPts val="0"/>
              </a:spcAft>
              <a:buClr>
                <a:srgbClr val="000000"/>
              </a:buClr>
              <a:buSzPts val="1800"/>
              <a:buFont typeface="Roboto"/>
              <a:buNone/>
            </a:pPr>
            <a:r>
              <a:t/>
            </a:r>
            <a:endParaRPr i="0" sz="1800" u="none" cap="none" strike="noStrike">
              <a:solidFill>
                <a:srgbClr val="000000"/>
              </a:solidFill>
              <a:latin typeface="Roboto"/>
              <a:ea typeface="Roboto"/>
              <a:cs typeface="Roboto"/>
              <a:sym typeface="Roboto"/>
            </a:endParaRPr>
          </a:p>
          <a:p>
            <a:pPr indent="-342900" lvl="0" marL="457200" marR="0" rtl="0" algn="l">
              <a:lnSpc>
                <a:spcPct val="100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The time taken for all operations in a binary search tree of height h is </a:t>
            </a:r>
            <a:r>
              <a:rPr b="1" i="0" lang="en" sz="1800" u="none" cap="none" strike="noStrike">
                <a:solidFill>
                  <a:srgbClr val="000000"/>
                </a:solidFill>
                <a:latin typeface="Roboto"/>
                <a:ea typeface="Roboto"/>
                <a:cs typeface="Roboto"/>
                <a:sym typeface="Roboto"/>
              </a:rPr>
              <a:t>O(h)</a:t>
            </a:r>
            <a:r>
              <a:rPr i="0" lang="en" sz="1800" u="none" cap="none" strike="noStrike">
                <a:solidFill>
                  <a:srgbClr val="000000"/>
                </a:solidFill>
                <a:latin typeface="Roboto"/>
                <a:ea typeface="Roboto"/>
                <a:cs typeface="Roboto"/>
                <a:sym typeface="Roboto"/>
              </a:rPr>
              <a:t>. However, it can be extended to </a:t>
            </a:r>
            <a:r>
              <a:rPr b="1" i="0" lang="en" sz="1800" u="none" cap="none" strike="noStrike">
                <a:solidFill>
                  <a:srgbClr val="000000"/>
                </a:solidFill>
                <a:latin typeface="Roboto"/>
                <a:ea typeface="Roboto"/>
                <a:cs typeface="Roboto"/>
                <a:sym typeface="Roboto"/>
              </a:rPr>
              <a:t>O(n)</a:t>
            </a:r>
            <a:r>
              <a:rPr i="0" lang="en" sz="1800" u="none" cap="none" strike="noStrike">
                <a:solidFill>
                  <a:srgbClr val="000000"/>
                </a:solidFill>
                <a:latin typeface="Roboto"/>
                <a:ea typeface="Roboto"/>
                <a:cs typeface="Roboto"/>
                <a:sym typeface="Roboto"/>
              </a:rPr>
              <a:t> if the BST becomes skewed (i.e. worst case). By limiting this height to log n</a:t>
            </a:r>
            <a:endParaRPr i="0" sz="1800" u="none" cap="none" strike="noStrike">
              <a:solidFill>
                <a:srgbClr val="000000"/>
              </a:solidFill>
              <a:latin typeface="Roboto"/>
              <a:ea typeface="Roboto"/>
              <a:cs typeface="Roboto"/>
              <a:sym typeface="Roboto"/>
            </a:endParaRPr>
          </a:p>
          <a:p>
            <a:pPr indent="-228600" lvl="0" marL="457200" marR="0" rtl="0" algn="l">
              <a:lnSpc>
                <a:spcPct val="100000"/>
              </a:lnSpc>
              <a:spcBef>
                <a:spcPts val="0"/>
              </a:spcBef>
              <a:spcAft>
                <a:spcPts val="0"/>
              </a:spcAft>
              <a:buClr>
                <a:srgbClr val="000000"/>
              </a:buClr>
              <a:buSzPts val="1800"/>
              <a:buFont typeface="Roboto"/>
              <a:buNone/>
            </a:pPr>
            <a:r>
              <a:t/>
            </a:r>
            <a:endParaRPr i="0" sz="1800" u="none" cap="none" strike="noStrike">
              <a:solidFill>
                <a:srgbClr val="000000"/>
              </a:solidFill>
              <a:latin typeface="Roboto"/>
              <a:ea typeface="Roboto"/>
              <a:cs typeface="Roboto"/>
              <a:sym typeface="Roboto"/>
            </a:endParaRPr>
          </a:p>
          <a:p>
            <a:pPr indent="-342900" lvl="0" marL="457200" marR="0" rtl="0" algn="l">
              <a:lnSpc>
                <a:spcPct val="100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AVL tree imposes an upper bound on each operation to be </a:t>
            </a:r>
            <a:r>
              <a:rPr b="1" i="0" lang="en" sz="1800" u="none" cap="none" strike="noStrike">
                <a:solidFill>
                  <a:srgbClr val="000000"/>
                </a:solidFill>
                <a:latin typeface="Roboto"/>
                <a:ea typeface="Roboto"/>
                <a:cs typeface="Roboto"/>
                <a:sym typeface="Roboto"/>
              </a:rPr>
              <a:t>O(log n)</a:t>
            </a:r>
            <a:r>
              <a:rPr i="0" lang="en" sz="1800" u="none" cap="none" strike="noStrike">
                <a:solidFill>
                  <a:srgbClr val="000000"/>
                </a:solidFill>
                <a:latin typeface="Roboto"/>
                <a:ea typeface="Roboto"/>
                <a:cs typeface="Roboto"/>
                <a:sym typeface="Roboto"/>
              </a:rPr>
              <a:t> where n is the number of nodes</a:t>
            </a:r>
            <a:endParaRPr i="0" sz="1800" u="none" cap="none" strike="noStrike">
              <a:solidFill>
                <a:srgbClr val="000000"/>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9" name="Shape 659"/>
        <p:cNvGrpSpPr/>
        <p:nvPr/>
      </p:nvGrpSpPr>
      <p:grpSpPr>
        <a:xfrm>
          <a:off x="0" y="0"/>
          <a:ext cx="0" cy="0"/>
          <a:chOff x="0" y="0"/>
          <a:chExt cx="0" cy="0"/>
        </a:xfrm>
      </p:grpSpPr>
      <p:pic>
        <p:nvPicPr>
          <p:cNvPr id="660" name="Google Shape;660;p96"/>
          <p:cNvPicPr preferRelativeResize="0"/>
          <p:nvPr/>
        </p:nvPicPr>
        <p:blipFill rotWithShape="1">
          <a:blip r:embed="rId3">
            <a:alphaModFix/>
          </a:blip>
          <a:srcRect b="9288" l="0" r="0" t="0"/>
          <a:stretch/>
        </p:blipFill>
        <p:spPr>
          <a:xfrm>
            <a:off x="0" y="0"/>
            <a:ext cx="9355484" cy="5143500"/>
          </a:xfrm>
          <a:prstGeom prst="rect">
            <a:avLst/>
          </a:prstGeom>
          <a:noFill/>
          <a:ln>
            <a:noFill/>
          </a:ln>
        </p:spPr>
      </p:pic>
      <p:sp>
        <p:nvSpPr>
          <p:cNvPr id="661" name="Google Shape;661;p96"/>
          <p:cNvSpPr txBox="1"/>
          <p:nvPr/>
        </p:nvSpPr>
        <p:spPr>
          <a:xfrm>
            <a:off x="2977792" y="2147074"/>
            <a:ext cx="3399900" cy="3000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0" lang="en" sz="4000" u="none" cap="none" strike="noStrike">
                <a:solidFill>
                  <a:srgbClr val="FFFFFF"/>
                </a:solidFill>
                <a:latin typeface="Roboto"/>
                <a:ea typeface="Roboto"/>
                <a:cs typeface="Roboto"/>
                <a:sym typeface="Roboto"/>
              </a:rPr>
              <a:t>THANK YOU</a:t>
            </a:r>
            <a:endParaRPr b="0" i="0" sz="3000" u="none" cap="none" strike="noStrike">
              <a:solidFill>
                <a:srgbClr val="FFFFFF"/>
              </a:solidFill>
              <a:latin typeface="Roboto"/>
              <a:ea typeface="Roboto"/>
              <a:cs typeface="Roboto"/>
              <a:sym typeface="Roboto"/>
            </a:endParaRPr>
          </a:p>
        </p:txBody>
      </p:sp>
      <p:pic>
        <p:nvPicPr>
          <p:cNvPr id="662" name="Google Shape;662;p96"/>
          <p:cNvPicPr preferRelativeResize="0"/>
          <p:nvPr/>
        </p:nvPicPr>
        <p:blipFill rotWithShape="1">
          <a:blip r:embed="rId4">
            <a:alphaModFix/>
          </a:blip>
          <a:srcRect b="27756" l="0" r="0" t="0"/>
          <a:stretch/>
        </p:blipFill>
        <p:spPr>
          <a:xfrm rot="-1762720">
            <a:off x="8424394" y="4144408"/>
            <a:ext cx="692726" cy="914402"/>
          </a:xfrm>
          <a:prstGeom prst="rect">
            <a:avLst/>
          </a:prstGeom>
          <a:noFill/>
          <a:ln>
            <a:noFill/>
          </a:ln>
        </p:spPr>
      </p:pic>
      <p:pic>
        <p:nvPicPr>
          <p:cNvPr descr="Image result for ethnus" id="663" name="Google Shape;663;p96"/>
          <p:cNvPicPr preferRelativeResize="0"/>
          <p:nvPr/>
        </p:nvPicPr>
        <p:blipFill rotWithShape="1">
          <a:blip r:embed="rId5">
            <a:alphaModFix/>
          </a:blip>
          <a:srcRect b="0" l="0" r="0" t="0"/>
          <a:stretch/>
        </p:blipFill>
        <p:spPr>
          <a:xfrm>
            <a:off x="8343300" y="0"/>
            <a:ext cx="914400" cy="914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59"/>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73" name="Google Shape;273;p59"/>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59"/>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Roboto"/>
              <a:ea typeface="Roboto"/>
              <a:cs typeface="Roboto"/>
              <a:sym typeface="Roboto"/>
            </a:endParaRPr>
          </a:p>
        </p:txBody>
      </p:sp>
      <p:pic>
        <p:nvPicPr>
          <p:cNvPr id="275" name="Google Shape;275;p59"/>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76" name="Google Shape;276;p59"/>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pic>
        <p:nvPicPr>
          <p:cNvPr descr="Tree" id="277" name="Google Shape;277;p59"/>
          <p:cNvPicPr preferRelativeResize="0"/>
          <p:nvPr/>
        </p:nvPicPr>
        <p:blipFill rotWithShape="1">
          <a:blip r:embed="rId5">
            <a:alphaModFix/>
          </a:blip>
          <a:srcRect b="14295" l="0" r="0" t="0"/>
          <a:stretch/>
        </p:blipFill>
        <p:spPr>
          <a:xfrm>
            <a:off x="1966913" y="924163"/>
            <a:ext cx="5210175" cy="3599975"/>
          </a:xfrm>
          <a:prstGeom prst="rect">
            <a:avLst/>
          </a:prstGeom>
          <a:noFill/>
          <a:ln>
            <a:noFill/>
          </a:ln>
        </p:spPr>
      </p:pic>
      <p:sp>
        <p:nvSpPr>
          <p:cNvPr id="278" name="Google Shape;278;p59"/>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chemeClr val="lt1"/>
                </a:solidFill>
                <a:latin typeface="Roboto"/>
                <a:ea typeface="Roboto"/>
                <a:cs typeface="Roboto"/>
                <a:sym typeface="Roboto"/>
              </a:rPr>
              <a:t>TREE</a:t>
            </a:r>
            <a:endParaRPr b="1" sz="16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60"/>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84" name="Google Shape;284;p60"/>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60"/>
          <p:cNvSpPr txBox="1"/>
          <p:nvPr/>
        </p:nvSpPr>
        <p:spPr>
          <a:xfrm>
            <a:off x="152400" y="228600"/>
            <a:ext cx="5367000" cy="4801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chemeClr val="lt1"/>
                </a:solidFill>
                <a:latin typeface="Roboto"/>
                <a:ea typeface="Roboto"/>
                <a:cs typeface="Roboto"/>
                <a:sym typeface="Roboto"/>
              </a:rPr>
              <a:t>BASIC TERMINOLOGY</a:t>
            </a:r>
            <a:endParaRPr b="1">
              <a:latin typeface="Roboto"/>
              <a:ea typeface="Roboto"/>
              <a:cs typeface="Roboto"/>
              <a:sym typeface="Roboto"/>
            </a:endParaRPr>
          </a:p>
        </p:txBody>
      </p:sp>
      <p:pic>
        <p:nvPicPr>
          <p:cNvPr id="286" name="Google Shape;286;p60"/>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87" name="Google Shape;287;p60"/>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288" name="Google Shape;288;p60"/>
          <p:cNvSpPr txBox="1"/>
          <p:nvPr/>
        </p:nvSpPr>
        <p:spPr>
          <a:xfrm>
            <a:off x="-12850" y="949500"/>
            <a:ext cx="9144000" cy="27390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50000"/>
              </a:lnSpc>
              <a:spcBef>
                <a:spcPts val="0"/>
              </a:spcBef>
              <a:spcAft>
                <a:spcPts val="0"/>
              </a:spcAft>
              <a:buClr>
                <a:srgbClr val="000000"/>
              </a:buClr>
              <a:buSzPts val="1800"/>
              <a:buFont typeface="Arial"/>
              <a:buChar char="●"/>
            </a:pPr>
            <a:r>
              <a:rPr b="1" i="0" lang="en" sz="1800" u="none" cap="none" strike="noStrike">
                <a:solidFill>
                  <a:srgbClr val="000000"/>
                </a:solidFill>
                <a:latin typeface="Roboto"/>
                <a:ea typeface="Roboto"/>
                <a:cs typeface="Roboto"/>
                <a:sym typeface="Roboto"/>
              </a:rPr>
              <a:t>Root Node</a:t>
            </a:r>
            <a:r>
              <a:rPr i="0" lang="en" sz="1800" u="none" cap="none" strike="noStrike">
                <a:solidFill>
                  <a:srgbClr val="000000"/>
                </a:solidFill>
                <a:latin typeface="Roboto"/>
                <a:ea typeface="Roboto"/>
                <a:cs typeface="Roboto"/>
                <a:sym typeface="Roboto"/>
              </a:rPr>
              <a:t> :The root node is the topmost node in the tree hierarchy. In other words, the root node is the one which doesn't have any parent</a:t>
            </a:r>
            <a:endParaRPr>
              <a:latin typeface="Roboto"/>
              <a:ea typeface="Roboto"/>
              <a:cs typeface="Roboto"/>
              <a:sym typeface="Roboto"/>
            </a:endParaRPr>
          </a:p>
          <a:p>
            <a:pPr indent="-285750" lvl="0" marL="285750" marR="0" rtl="0" algn="l">
              <a:lnSpc>
                <a:spcPct val="150000"/>
              </a:lnSpc>
              <a:spcBef>
                <a:spcPts val="0"/>
              </a:spcBef>
              <a:spcAft>
                <a:spcPts val="0"/>
              </a:spcAft>
              <a:buClr>
                <a:srgbClr val="000000"/>
              </a:buClr>
              <a:buSzPts val="1800"/>
              <a:buFont typeface="Arial"/>
              <a:buChar char="●"/>
            </a:pPr>
            <a:r>
              <a:rPr b="1" i="0" lang="en" sz="1800" u="none" cap="none" strike="noStrike">
                <a:solidFill>
                  <a:srgbClr val="000000"/>
                </a:solidFill>
                <a:latin typeface="Roboto"/>
                <a:ea typeface="Roboto"/>
                <a:cs typeface="Roboto"/>
                <a:sym typeface="Roboto"/>
              </a:rPr>
              <a:t>Sub Tree</a:t>
            </a:r>
            <a:r>
              <a:rPr i="0" lang="en" sz="1800" u="none" cap="none" strike="noStrike">
                <a:solidFill>
                  <a:srgbClr val="000000"/>
                </a:solidFill>
                <a:latin typeface="Roboto"/>
                <a:ea typeface="Roboto"/>
                <a:cs typeface="Roboto"/>
                <a:sym typeface="Roboto"/>
              </a:rPr>
              <a:t> :If the root node is not null, the tree T1, T2 and T3 is called sub-trees of the root node</a:t>
            </a:r>
            <a:endParaRPr>
              <a:latin typeface="Roboto"/>
              <a:ea typeface="Roboto"/>
              <a:cs typeface="Roboto"/>
              <a:sym typeface="Roboto"/>
            </a:endParaRPr>
          </a:p>
          <a:p>
            <a:pPr indent="-285750" lvl="0" marL="285750" marR="0" rtl="0" algn="l">
              <a:lnSpc>
                <a:spcPct val="150000"/>
              </a:lnSpc>
              <a:spcBef>
                <a:spcPts val="0"/>
              </a:spcBef>
              <a:spcAft>
                <a:spcPts val="0"/>
              </a:spcAft>
              <a:buClr>
                <a:srgbClr val="000000"/>
              </a:buClr>
              <a:buSzPts val="1800"/>
              <a:buFont typeface="Arial"/>
              <a:buChar char="●"/>
            </a:pPr>
            <a:r>
              <a:rPr b="1" i="0" lang="en" sz="1800" u="none" cap="none" strike="noStrike">
                <a:solidFill>
                  <a:srgbClr val="000000"/>
                </a:solidFill>
                <a:latin typeface="Roboto"/>
                <a:ea typeface="Roboto"/>
                <a:cs typeface="Roboto"/>
                <a:sym typeface="Roboto"/>
              </a:rPr>
              <a:t>Leaf Node</a:t>
            </a:r>
            <a:r>
              <a:rPr i="0" lang="en" sz="1800" u="none" cap="none" strike="noStrike">
                <a:solidFill>
                  <a:srgbClr val="000000"/>
                </a:solidFill>
                <a:latin typeface="Roboto"/>
                <a:ea typeface="Roboto"/>
                <a:cs typeface="Roboto"/>
                <a:sym typeface="Roboto"/>
              </a:rPr>
              <a:t> :The node of tree, which doesn't have any child node, is called leaf node. Leaf node is the bottom most node of the tree. There can be any number of leaf nodes present in a general tree. Leaf nodes can also be called external nodes</a:t>
            </a:r>
            <a:endParaRPr>
              <a:latin typeface="Roboto"/>
              <a:ea typeface="Roboto"/>
              <a:cs typeface="Roboto"/>
              <a:sym typeface="Roboto"/>
            </a:endParaRPr>
          </a:p>
          <a:p>
            <a:pPr indent="-285750" lvl="0" marL="285750" marR="0" rtl="0" algn="l">
              <a:lnSpc>
                <a:spcPct val="150000"/>
              </a:lnSpc>
              <a:spcBef>
                <a:spcPts val="0"/>
              </a:spcBef>
              <a:spcAft>
                <a:spcPts val="0"/>
              </a:spcAft>
              <a:buClr>
                <a:srgbClr val="000000"/>
              </a:buClr>
              <a:buSzPts val="1800"/>
              <a:buFont typeface="Arial"/>
              <a:buChar char="●"/>
            </a:pPr>
            <a:r>
              <a:rPr b="1" i="0" lang="en" sz="1800" u="none" cap="none" strike="noStrike">
                <a:solidFill>
                  <a:srgbClr val="000000"/>
                </a:solidFill>
                <a:latin typeface="Roboto"/>
                <a:ea typeface="Roboto"/>
                <a:cs typeface="Roboto"/>
                <a:sym typeface="Roboto"/>
              </a:rPr>
              <a:t>Path</a:t>
            </a:r>
            <a:r>
              <a:rPr i="0" lang="en" sz="1800" u="none" cap="none" strike="noStrike">
                <a:solidFill>
                  <a:srgbClr val="000000"/>
                </a:solidFill>
                <a:latin typeface="Roboto"/>
                <a:ea typeface="Roboto"/>
                <a:cs typeface="Roboto"/>
                <a:sym typeface="Roboto"/>
              </a:rPr>
              <a:t> :The sequence of consecutive edges is called path. In th</a:t>
            </a:r>
            <a:r>
              <a:rPr i="0" lang="en" sz="1800" u="none" cap="none" strike="noStrike">
                <a:solidFill>
                  <a:srgbClr val="000000"/>
                </a:solidFill>
                <a:latin typeface="Roboto"/>
                <a:ea typeface="Roboto"/>
                <a:cs typeface="Roboto"/>
                <a:sym typeface="Roboto"/>
              </a:rPr>
              <a:t>e</a:t>
            </a:r>
            <a:r>
              <a:rPr i="0" lang="en" sz="1800" u="none" cap="none" strike="noStrike">
                <a:solidFill>
                  <a:srgbClr val="000000"/>
                </a:solidFill>
                <a:latin typeface="Roboto"/>
                <a:ea typeface="Roboto"/>
                <a:cs typeface="Roboto"/>
                <a:sym typeface="Roboto"/>
              </a:rPr>
              <a:t> tree shown in the above image, path to the node E is A→ B → E</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61"/>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94" name="Google Shape;294;p61"/>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61"/>
          <p:cNvSpPr txBox="1"/>
          <p:nvPr/>
        </p:nvSpPr>
        <p:spPr>
          <a:xfrm>
            <a:off x="152400" y="228600"/>
            <a:ext cx="5367000" cy="4801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chemeClr val="lt1"/>
                </a:solidFill>
                <a:latin typeface="Roboto"/>
                <a:ea typeface="Roboto"/>
                <a:cs typeface="Roboto"/>
                <a:sym typeface="Roboto"/>
              </a:rPr>
              <a:t>BASIC TERMINOLOGY</a:t>
            </a:r>
            <a:endParaRPr b="1" i="0" sz="1600" u="none" cap="none" strike="noStrike">
              <a:solidFill>
                <a:schemeClr val="lt1"/>
              </a:solidFill>
              <a:latin typeface="Roboto"/>
              <a:ea typeface="Roboto"/>
              <a:cs typeface="Roboto"/>
              <a:sym typeface="Roboto"/>
            </a:endParaRPr>
          </a:p>
        </p:txBody>
      </p:sp>
      <p:pic>
        <p:nvPicPr>
          <p:cNvPr id="296" name="Google Shape;296;p61"/>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97" name="Google Shape;297;p61"/>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298" name="Google Shape;298;p61"/>
          <p:cNvSpPr txBox="1"/>
          <p:nvPr/>
        </p:nvSpPr>
        <p:spPr>
          <a:xfrm>
            <a:off x="-12850" y="720900"/>
            <a:ext cx="9144000" cy="27390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50000"/>
              </a:lnSpc>
              <a:spcBef>
                <a:spcPts val="0"/>
              </a:spcBef>
              <a:spcAft>
                <a:spcPts val="0"/>
              </a:spcAft>
              <a:buClr>
                <a:srgbClr val="000000"/>
              </a:buClr>
              <a:buSzPts val="1800"/>
              <a:buFont typeface="Arial"/>
              <a:buChar char="•"/>
            </a:pPr>
            <a:r>
              <a:rPr b="1" i="0" lang="en" sz="1800" u="none" cap="none" strike="noStrike">
                <a:solidFill>
                  <a:srgbClr val="000000"/>
                </a:solidFill>
                <a:latin typeface="Arial"/>
                <a:ea typeface="Arial"/>
                <a:cs typeface="Arial"/>
                <a:sym typeface="Arial"/>
              </a:rPr>
              <a:t>Ancestor node</a:t>
            </a:r>
            <a:r>
              <a:rPr b="0" i="0" lang="en" sz="1800" u="none" cap="none" strike="noStrike">
                <a:solidFill>
                  <a:srgbClr val="000000"/>
                </a:solidFill>
                <a:latin typeface="Arial"/>
                <a:ea typeface="Arial"/>
                <a:cs typeface="Arial"/>
                <a:sym typeface="Arial"/>
              </a:rPr>
              <a:t> :An ancestor of a node is any predecessor node on a path from root to that node. The root node doesn't have any ancestors. In the tree shown in the above image, the node F have the ancestors, B and A</a:t>
            </a:r>
            <a:endParaRPr/>
          </a:p>
          <a:p>
            <a:pPr indent="-285750" lvl="0" marL="285750" marR="0" rtl="0" algn="l">
              <a:lnSpc>
                <a:spcPct val="150000"/>
              </a:lnSpc>
              <a:spcBef>
                <a:spcPts val="0"/>
              </a:spcBef>
              <a:spcAft>
                <a:spcPts val="0"/>
              </a:spcAft>
              <a:buClr>
                <a:srgbClr val="000000"/>
              </a:buClr>
              <a:buSzPts val="1800"/>
              <a:buFont typeface="Arial"/>
              <a:buChar char="•"/>
            </a:pPr>
            <a:r>
              <a:rPr b="1" i="0" lang="en" sz="1800" u="none" cap="none" strike="noStrike">
                <a:solidFill>
                  <a:srgbClr val="000000"/>
                </a:solidFill>
                <a:latin typeface="Arial"/>
                <a:ea typeface="Arial"/>
                <a:cs typeface="Arial"/>
                <a:sym typeface="Arial"/>
              </a:rPr>
              <a:t>Degree</a:t>
            </a:r>
            <a:r>
              <a:rPr b="0" i="0" lang="en" sz="1800" u="none" cap="none" strike="noStrike">
                <a:solidFill>
                  <a:srgbClr val="000000"/>
                </a:solidFill>
                <a:latin typeface="Arial"/>
                <a:ea typeface="Arial"/>
                <a:cs typeface="Arial"/>
                <a:sym typeface="Arial"/>
              </a:rPr>
              <a:t> :Degree of a node is equal to number of children, a node have. In the tree shown in the above image, the degree of node B is 2. Degree of a leaf node is always 0 while in a complete binary tree, degree of each node is equal to 2</a:t>
            </a:r>
            <a:endParaRPr/>
          </a:p>
          <a:p>
            <a:pPr indent="-285750" lvl="0" marL="285750" marR="0" rtl="0" algn="l">
              <a:lnSpc>
                <a:spcPct val="150000"/>
              </a:lnSpc>
              <a:spcBef>
                <a:spcPts val="0"/>
              </a:spcBef>
              <a:spcAft>
                <a:spcPts val="0"/>
              </a:spcAft>
              <a:buClr>
                <a:srgbClr val="000000"/>
              </a:buClr>
              <a:buSzPts val="1800"/>
              <a:buFont typeface="Arial"/>
              <a:buChar char="•"/>
            </a:pPr>
            <a:r>
              <a:rPr b="1" i="0" lang="en" sz="1800" u="none" cap="none" strike="noStrike">
                <a:solidFill>
                  <a:srgbClr val="000000"/>
                </a:solidFill>
                <a:latin typeface="Arial"/>
                <a:ea typeface="Arial"/>
                <a:cs typeface="Arial"/>
                <a:sym typeface="Arial"/>
              </a:rPr>
              <a:t>Level Number</a:t>
            </a:r>
            <a:r>
              <a:rPr b="0" i="0" lang="en" sz="1800" u="none" cap="none" strike="noStrike">
                <a:solidFill>
                  <a:srgbClr val="000000"/>
                </a:solidFill>
                <a:latin typeface="Arial"/>
                <a:ea typeface="Arial"/>
                <a:cs typeface="Arial"/>
                <a:sym typeface="Arial"/>
              </a:rPr>
              <a:t> :Each node of the tree is assigned a level number in such a way that each node is present at one level higher than its parent. Root node of the tree is always present at level 0</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62"/>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4" name="Google Shape;304;p62"/>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62"/>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chemeClr val="lt1"/>
                </a:solidFill>
                <a:latin typeface="Roboto"/>
                <a:ea typeface="Roboto"/>
                <a:cs typeface="Roboto"/>
                <a:sym typeface="Roboto"/>
              </a:rPr>
              <a:t>STATIC REPRESENTATION OF TREE</a:t>
            </a:r>
            <a:endParaRPr b="1">
              <a:latin typeface="Roboto"/>
              <a:ea typeface="Roboto"/>
              <a:cs typeface="Roboto"/>
              <a:sym typeface="Roboto"/>
            </a:endParaRPr>
          </a:p>
        </p:txBody>
      </p:sp>
      <p:pic>
        <p:nvPicPr>
          <p:cNvPr id="306" name="Google Shape;306;p62"/>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307" name="Google Shape;307;p62"/>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308" name="Google Shape;308;p62"/>
          <p:cNvSpPr txBox="1"/>
          <p:nvPr/>
        </p:nvSpPr>
        <p:spPr>
          <a:xfrm>
            <a:off x="-12856" y="720888"/>
            <a:ext cx="7548000" cy="273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i="0" sz="18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i="0" sz="18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i="0" sz="18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i="0" sz="18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i="0" sz="18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i="0" sz="18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i="0" sz="18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rPr i="0" lang="en" sz="1800" u="none" cap="none" strike="noStrike">
                <a:solidFill>
                  <a:srgbClr val="000000"/>
                </a:solidFill>
                <a:latin typeface="Roboto"/>
                <a:ea typeface="Roboto"/>
                <a:cs typeface="Roboto"/>
                <a:sym typeface="Roboto"/>
              </a:rPr>
              <a:t>Dynamic representation of tree</a:t>
            </a:r>
            <a:endParaRPr sz="1800">
              <a:latin typeface="Roboto"/>
              <a:ea typeface="Roboto"/>
              <a:cs typeface="Roboto"/>
              <a:sym typeface="Roboto"/>
            </a:endParaRPr>
          </a:p>
        </p:txBody>
      </p:sp>
      <p:graphicFrame>
        <p:nvGraphicFramePr>
          <p:cNvPr id="309" name="Google Shape;309;p62"/>
          <p:cNvGraphicFramePr/>
          <p:nvPr/>
        </p:nvGraphicFramePr>
        <p:xfrm>
          <a:off x="3262213" y="1045756"/>
          <a:ext cx="3000000" cy="3000000"/>
        </p:xfrm>
        <a:graphic>
          <a:graphicData uri="http://schemas.openxmlformats.org/drawingml/2006/table">
            <a:tbl>
              <a:tblPr bandRow="1" firstRow="1">
                <a:noFill/>
                <a:tableStyleId>{6616E8B5-5E28-4400-8B3C-4726309AEA50}</a:tableStyleId>
              </a:tblPr>
              <a:tblGrid>
                <a:gridCol w="2619575"/>
              </a:tblGrid>
              <a:tr h="370850">
                <a:tc>
                  <a:txBody>
                    <a:bodyPr/>
                    <a:lstStyle/>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#define MAXNODE 500  </a:t>
                      </a:r>
                      <a:endParaRPr>
                        <a:latin typeface="Consolas"/>
                        <a:ea typeface="Consolas"/>
                        <a:cs typeface="Consolas"/>
                        <a:sym typeface="Consolas"/>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struct treenode {  </a:t>
                      </a:r>
                      <a:endParaRPr>
                        <a:latin typeface="Consolas"/>
                        <a:ea typeface="Consolas"/>
                        <a:cs typeface="Consolas"/>
                        <a:sym typeface="Consolas"/>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int root;  </a:t>
                      </a:r>
                      <a:endParaRPr>
                        <a:latin typeface="Consolas"/>
                        <a:ea typeface="Consolas"/>
                        <a:cs typeface="Consolas"/>
                        <a:sym typeface="Consolas"/>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int father;  </a:t>
                      </a:r>
                      <a:endParaRPr>
                        <a:latin typeface="Consolas"/>
                        <a:ea typeface="Consolas"/>
                        <a:cs typeface="Consolas"/>
                        <a:sym typeface="Consolas"/>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int son;  </a:t>
                      </a:r>
                      <a:endParaRPr>
                        <a:latin typeface="Consolas"/>
                        <a:ea typeface="Consolas"/>
                        <a:cs typeface="Consolas"/>
                        <a:sym typeface="Consolas"/>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int next;   </a:t>
                      </a:r>
                      <a:endParaRPr>
                        <a:latin typeface="Consolas"/>
                        <a:ea typeface="Consolas"/>
                        <a:cs typeface="Consolas"/>
                        <a:sym typeface="Consolas"/>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a:t>
                      </a:r>
                      <a:endParaRPr sz="1400" u="none" cap="none" strike="noStrike">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310" name="Google Shape;310;p62"/>
          <p:cNvGraphicFramePr/>
          <p:nvPr/>
        </p:nvGraphicFramePr>
        <p:xfrm>
          <a:off x="3028413" y="3149390"/>
          <a:ext cx="3000000" cy="3000000"/>
        </p:xfrm>
        <a:graphic>
          <a:graphicData uri="http://schemas.openxmlformats.org/drawingml/2006/table">
            <a:tbl>
              <a:tblPr bandRow="1" firstRow="1">
                <a:noFill/>
                <a:tableStyleId>{6616E8B5-5E28-4400-8B3C-4726309AEA50}</a:tableStyleId>
              </a:tblPr>
              <a:tblGrid>
                <a:gridCol w="3087175"/>
              </a:tblGrid>
              <a:tr h="370850">
                <a:tc>
                  <a:txBody>
                    <a:bodyPr/>
                    <a:lstStyle/>
                    <a:p>
                      <a:pPr indent="0" lvl="0" marL="0" marR="0" rtl="0" algn="l">
                        <a:lnSpc>
                          <a:spcPct val="100000"/>
                        </a:lnSpc>
                        <a:spcBef>
                          <a:spcPts val="0"/>
                        </a:spcBef>
                        <a:spcAft>
                          <a:spcPts val="0"/>
                        </a:spcAft>
                        <a:buNone/>
                      </a:pPr>
                      <a:r>
                        <a:rPr b="0" i="0" lang="en" sz="1400" u="none" cap="none" strike="noStrike">
                          <a:solidFill>
                            <a:schemeClr val="dk1"/>
                          </a:solidFill>
                          <a:latin typeface="Consolas"/>
                          <a:ea typeface="Consolas"/>
                          <a:cs typeface="Consolas"/>
                          <a:sym typeface="Consolas"/>
                        </a:rPr>
                        <a:t>struct treenode   </a:t>
                      </a:r>
                      <a:endParaRPr/>
                    </a:p>
                    <a:p>
                      <a:pPr indent="0" lvl="0" marL="0" marR="0" rtl="0" algn="l">
                        <a:lnSpc>
                          <a:spcPct val="100000"/>
                        </a:lnSpc>
                        <a:spcBef>
                          <a:spcPts val="0"/>
                        </a:spcBef>
                        <a:spcAft>
                          <a:spcPts val="0"/>
                        </a:spcAft>
                        <a:buNone/>
                      </a:pPr>
                      <a:r>
                        <a:rPr b="0" i="0" lang="en" sz="14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 sz="1400" u="none" cap="none" strike="noStrike">
                          <a:solidFill>
                            <a:schemeClr val="dk1"/>
                          </a:solidFill>
                          <a:latin typeface="Consolas"/>
                          <a:ea typeface="Consolas"/>
                          <a:cs typeface="Consolas"/>
                          <a:sym typeface="Consolas"/>
                        </a:rPr>
                        <a:t>    </a:t>
                      </a:r>
                      <a:r>
                        <a:rPr b="1" i="0" lang="en" sz="1400" u="none" cap="none" strike="noStrike">
                          <a:solidFill>
                            <a:schemeClr val="dk1"/>
                          </a:solidFill>
                          <a:latin typeface="Consolas"/>
                          <a:ea typeface="Consolas"/>
                          <a:cs typeface="Consolas"/>
                          <a:sym typeface="Consolas"/>
                        </a:rPr>
                        <a:t>int</a:t>
                      </a:r>
                      <a:r>
                        <a:rPr b="0" i="0" lang="en" sz="1400" u="none" cap="none" strike="noStrike">
                          <a:solidFill>
                            <a:schemeClr val="dk1"/>
                          </a:solidFill>
                          <a:latin typeface="Consolas"/>
                          <a:ea typeface="Consolas"/>
                          <a:cs typeface="Consolas"/>
                          <a:sym typeface="Consolas"/>
                        </a:rPr>
                        <a:t> root;  </a:t>
                      </a:r>
                      <a:endParaRPr/>
                    </a:p>
                    <a:p>
                      <a:pPr indent="0" lvl="0" marL="0" marR="0" rtl="0" algn="l">
                        <a:lnSpc>
                          <a:spcPct val="100000"/>
                        </a:lnSpc>
                        <a:spcBef>
                          <a:spcPts val="0"/>
                        </a:spcBef>
                        <a:spcAft>
                          <a:spcPts val="0"/>
                        </a:spcAft>
                        <a:buNone/>
                      </a:pPr>
                      <a:r>
                        <a:rPr b="0" i="0" lang="en" sz="1400" u="none" cap="none" strike="noStrike">
                          <a:solidFill>
                            <a:schemeClr val="dk1"/>
                          </a:solidFill>
                          <a:latin typeface="Consolas"/>
                          <a:ea typeface="Consolas"/>
                          <a:cs typeface="Consolas"/>
                          <a:sym typeface="Consolas"/>
                        </a:rPr>
                        <a:t>    struct treenode *father; </a:t>
                      </a:r>
                      <a:endParaRPr/>
                    </a:p>
                    <a:p>
                      <a:pPr indent="0" lvl="0" marL="0" marR="0" rtl="0" algn="l">
                        <a:lnSpc>
                          <a:spcPct val="100000"/>
                        </a:lnSpc>
                        <a:spcBef>
                          <a:spcPts val="0"/>
                        </a:spcBef>
                        <a:spcAft>
                          <a:spcPts val="0"/>
                        </a:spcAft>
                        <a:buNone/>
                      </a:pPr>
                      <a:r>
                        <a:rPr b="0" i="0" lang="en" sz="1400" u="none" cap="none" strike="noStrike">
                          <a:solidFill>
                            <a:schemeClr val="dk1"/>
                          </a:solidFill>
                          <a:latin typeface="Consolas"/>
                          <a:ea typeface="Consolas"/>
                          <a:cs typeface="Consolas"/>
                          <a:sym typeface="Consolas"/>
                        </a:rPr>
                        <a:t>    struct treenode *son   </a:t>
                      </a:r>
                      <a:endParaRPr/>
                    </a:p>
                    <a:p>
                      <a:pPr indent="0" lvl="0" marL="0" marR="0" rtl="0" algn="l">
                        <a:lnSpc>
                          <a:spcPct val="100000"/>
                        </a:lnSpc>
                        <a:spcBef>
                          <a:spcPts val="0"/>
                        </a:spcBef>
                        <a:spcAft>
                          <a:spcPts val="0"/>
                        </a:spcAft>
                        <a:buNone/>
                      </a:pPr>
                      <a:r>
                        <a:rPr b="0" i="0" lang="en" sz="1400" u="none" cap="none" strike="noStrike">
                          <a:solidFill>
                            <a:schemeClr val="dk1"/>
                          </a:solidFill>
                          <a:latin typeface="Consolas"/>
                          <a:ea typeface="Consolas"/>
                          <a:cs typeface="Consolas"/>
                          <a:sym typeface="Consolas"/>
                        </a:rPr>
                        <a:t>    struct treenode *next;   </a:t>
                      </a:r>
                      <a:endParaRPr/>
                    </a:p>
                    <a:p>
                      <a:pPr indent="0" lvl="0" marL="0" marR="0" rtl="0" algn="l">
                        <a:lnSpc>
                          <a:spcPct val="100000"/>
                        </a:lnSpc>
                        <a:spcBef>
                          <a:spcPts val="0"/>
                        </a:spcBef>
                        <a:spcAft>
                          <a:spcPts val="0"/>
                        </a:spcAft>
                        <a:buNone/>
                      </a:pPr>
                      <a:r>
                        <a:rPr b="0" i="0" lang="en" sz="1400" u="none" cap="none" strike="noStrike">
                          <a:solidFill>
                            <a:schemeClr val="dk1"/>
                          </a:solidFill>
                          <a:latin typeface="Consolas"/>
                          <a:ea typeface="Consolas"/>
                          <a:cs typeface="Consolas"/>
                          <a:sym typeface="Consolas"/>
                        </a:rPr>
                        <a:t>}  </a:t>
                      </a:r>
                      <a:endParaRPr b="0" i="0" sz="1400" u="none" cap="none" strike="noStrike">
                        <a:solidFill>
                          <a:schemeClr val="dk1"/>
                        </a:solidFill>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63"/>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6" name="Google Shape;316;p63"/>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63"/>
          <p:cNvSpPr txBox="1"/>
          <p:nvPr/>
        </p:nvSpPr>
        <p:spPr>
          <a:xfrm>
            <a:off x="152400" y="228600"/>
            <a:ext cx="5367000" cy="49228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chemeClr val="lt1"/>
                </a:solidFill>
                <a:latin typeface="Roboto"/>
                <a:ea typeface="Roboto"/>
                <a:cs typeface="Roboto"/>
                <a:sym typeface="Roboto"/>
              </a:rPr>
              <a:t>TYPES OF TREE</a:t>
            </a:r>
            <a:endParaRPr b="1" sz="1600">
              <a:latin typeface="Roboto"/>
              <a:ea typeface="Roboto"/>
              <a:cs typeface="Roboto"/>
              <a:sym typeface="Roboto"/>
            </a:endParaRPr>
          </a:p>
        </p:txBody>
      </p:sp>
      <p:pic>
        <p:nvPicPr>
          <p:cNvPr id="318" name="Google Shape;318;p63"/>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319" name="Google Shape;319;p63"/>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320" name="Google Shape;320;p63"/>
          <p:cNvSpPr txBox="1"/>
          <p:nvPr/>
        </p:nvSpPr>
        <p:spPr>
          <a:xfrm>
            <a:off x="-12850" y="720891"/>
            <a:ext cx="7548000" cy="600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Roboto"/>
              <a:buChar char="●"/>
            </a:pPr>
            <a:r>
              <a:rPr b="0" i="0" lang="en" sz="1800" u="none" cap="none" strike="noStrike">
                <a:solidFill>
                  <a:srgbClr val="000000"/>
                </a:solidFill>
                <a:latin typeface="Arial"/>
                <a:ea typeface="Arial"/>
                <a:cs typeface="Arial"/>
                <a:sym typeface="Arial"/>
              </a:rPr>
              <a:t>The tree data structure can be classified into six different categories</a:t>
            </a:r>
            <a:endParaRPr b="0" i="0" sz="1800" u="none" cap="none" strike="noStrike">
              <a:solidFill>
                <a:srgbClr val="000000"/>
              </a:solidFill>
              <a:latin typeface="Roboto"/>
              <a:ea typeface="Roboto"/>
              <a:cs typeface="Roboto"/>
              <a:sym typeface="Roboto"/>
            </a:endParaRPr>
          </a:p>
        </p:txBody>
      </p:sp>
      <p:pic>
        <p:nvPicPr>
          <p:cNvPr descr="Tree" id="321" name="Google Shape;321;p63"/>
          <p:cNvPicPr preferRelativeResize="0"/>
          <p:nvPr/>
        </p:nvPicPr>
        <p:blipFill rotWithShape="1">
          <a:blip r:embed="rId5">
            <a:alphaModFix/>
          </a:blip>
          <a:srcRect b="0" l="0" r="0" t="0"/>
          <a:stretch/>
        </p:blipFill>
        <p:spPr>
          <a:xfrm>
            <a:off x="810428" y="1407164"/>
            <a:ext cx="7523145" cy="23291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21656D"/>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21656D"/>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