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9" r:id="rId5"/>
    <p:sldId id="258" r:id="rId6"/>
    <p:sldId id="260" r:id="rId7"/>
    <p:sldId id="261" r:id="rId8"/>
    <p:sldId id="270" r:id="rId9"/>
    <p:sldId id="273" r:id="rId10"/>
    <p:sldId id="271" r:id="rId11"/>
    <p:sldId id="272" r:id="rId12"/>
    <p:sldId id="262" r:id="rId13"/>
    <p:sldId id="265" r:id="rId14"/>
    <p:sldId id="266" r:id="rId15"/>
    <p:sldId id="267" r:id="rId16"/>
    <p:sldId id="263"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10/21/2020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10/21/2020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584960"/>
            <a:ext cx="8676222" cy="1715590"/>
          </a:xfrm>
        </p:spPr>
        <p:txBody>
          <a:bodyPr>
            <a:normAutofit/>
          </a:bodyPr>
          <a:lstStyle/>
          <a:p>
            <a:r>
              <a:rPr lang="en-US" sz="3600" dirty="0" smtClean="0"/>
              <a:t> </a:t>
            </a:r>
            <a:r>
              <a:rPr lang="en-US" sz="4400" b="1" dirty="0" smtClean="0"/>
              <a:t>PLEDGE STORAGE RECKON</a:t>
            </a:r>
            <a:br>
              <a:rPr lang="en-US" sz="4400" b="1" dirty="0" smtClean="0"/>
            </a:br>
            <a:r>
              <a:rPr lang="en-US" sz="4400" b="1" dirty="0" smtClean="0"/>
              <a:t>(ANDROID APP)</a:t>
            </a:r>
            <a:endParaRPr lang="en-IN" sz="4400" b="1" dirty="0"/>
          </a:p>
        </p:txBody>
      </p:sp>
      <p:sp>
        <p:nvSpPr>
          <p:cNvPr id="3" name="Subtitle 2"/>
          <p:cNvSpPr>
            <a:spLocks noGrp="1"/>
          </p:cNvSpPr>
          <p:nvPr>
            <p:ph type="subTitle" idx="1"/>
          </p:nvPr>
        </p:nvSpPr>
        <p:spPr>
          <a:xfrm>
            <a:off x="1751012" y="3971108"/>
            <a:ext cx="8676222" cy="1125327"/>
          </a:xfrm>
        </p:spPr>
        <p:txBody>
          <a:bodyPr>
            <a:normAutofit/>
          </a:bodyPr>
          <a:lstStyle/>
          <a:p>
            <a:r>
              <a:rPr lang="en-US" sz="2000" b="1" dirty="0"/>
              <a:t> </a:t>
            </a:r>
            <a:r>
              <a:rPr lang="en-US" sz="2000" b="1" dirty="0" smtClean="0"/>
              <a:t>                                                                 P.NITYASREE – 17MIS1007</a:t>
            </a:r>
          </a:p>
          <a:p>
            <a:r>
              <a:rPr lang="en-US" sz="2000" b="1" dirty="0" smtClean="0"/>
              <a:t>                                   MTECH INTEGRATED SOFTWARE ENGINEERING</a:t>
            </a:r>
            <a:endParaRPr lang="en-US" sz="2000" b="1" dirty="0"/>
          </a:p>
          <a:p>
            <a:endParaRPr lang="en-IN" sz="2000" b="1" dirty="0" smtClean="0"/>
          </a:p>
        </p:txBody>
      </p:sp>
    </p:spTree>
    <p:extLst>
      <p:ext uri="{BB962C8B-B14F-4D97-AF65-F5344CB8AC3E}">
        <p14:creationId xmlns:p14="http://schemas.microsoft.com/office/powerpoint/2010/main" val="262527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ome 2019\Downloads\skydataadmin (46).png"/>
          <p:cNvPicPr/>
          <p:nvPr/>
        </p:nvPicPr>
        <p:blipFill>
          <a:blip r:embed="rId2">
            <a:extLst>
              <a:ext uri="{28A0092B-C50C-407E-A947-70E740481C1C}">
                <a14:useLocalDpi xmlns:a14="http://schemas.microsoft.com/office/drawing/2010/main" val="0"/>
              </a:ext>
            </a:extLst>
          </a:blip>
          <a:srcRect/>
          <a:stretch>
            <a:fillRect/>
          </a:stretch>
        </p:blipFill>
        <p:spPr bwMode="auto">
          <a:xfrm>
            <a:off x="3137217" y="750570"/>
            <a:ext cx="5917565" cy="5356860"/>
          </a:xfrm>
          <a:prstGeom prst="rect">
            <a:avLst/>
          </a:prstGeom>
          <a:noFill/>
          <a:ln>
            <a:noFill/>
          </a:ln>
        </p:spPr>
      </p:pic>
    </p:spTree>
    <p:extLst>
      <p:ext uri="{BB962C8B-B14F-4D97-AF65-F5344CB8AC3E}">
        <p14:creationId xmlns:p14="http://schemas.microsoft.com/office/powerpoint/2010/main" val="263670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ome 2019\Downloads\skydataadmin (47).png"/>
          <p:cNvPicPr/>
          <p:nvPr/>
        </p:nvPicPr>
        <p:blipFill>
          <a:blip r:embed="rId2">
            <a:extLst>
              <a:ext uri="{28A0092B-C50C-407E-A947-70E740481C1C}">
                <a14:useLocalDpi xmlns:a14="http://schemas.microsoft.com/office/drawing/2010/main" val="0"/>
              </a:ext>
            </a:extLst>
          </a:blip>
          <a:srcRect/>
          <a:stretch>
            <a:fillRect/>
          </a:stretch>
        </p:blipFill>
        <p:spPr bwMode="auto">
          <a:xfrm>
            <a:off x="3137217" y="750570"/>
            <a:ext cx="5917565" cy="5356860"/>
          </a:xfrm>
          <a:prstGeom prst="rect">
            <a:avLst/>
          </a:prstGeom>
          <a:noFill/>
          <a:ln>
            <a:noFill/>
          </a:ln>
        </p:spPr>
      </p:pic>
    </p:spTree>
    <p:extLst>
      <p:ext uri="{BB962C8B-B14F-4D97-AF65-F5344CB8AC3E}">
        <p14:creationId xmlns:p14="http://schemas.microsoft.com/office/powerpoint/2010/main" val="28383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246094"/>
          </a:xfrm>
        </p:spPr>
        <p:txBody>
          <a:bodyPr/>
          <a:lstStyle/>
          <a:p>
            <a:r>
              <a:rPr lang="en-US" b="1" dirty="0" smtClean="0"/>
              <a:t>MODULES:</a:t>
            </a:r>
            <a:endParaRPr lang="en-IN" b="1" dirty="0"/>
          </a:p>
        </p:txBody>
      </p:sp>
      <p:sp>
        <p:nvSpPr>
          <p:cNvPr id="3" name="Content Placeholder 2"/>
          <p:cNvSpPr>
            <a:spLocks noGrp="1"/>
          </p:cNvSpPr>
          <p:nvPr>
            <p:ph idx="1"/>
          </p:nvPr>
        </p:nvSpPr>
        <p:spPr>
          <a:xfrm>
            <a:off x="1141413" y="2608729"/>
            <a:ext cx="9905998" cy="3182471"/>
          </a:xfrm>
        </p:spPr>
        <p:txBody>
          <a:bodyPr>
            <a:noAutofit/>
          </a:bodyPr>
          <a:lstStyle/>
          <a:p>
            <a:pPr lvl="1">
              <a:buFont typeface="Wingdings" panose="05000000000000000000" pitchFamily="2" charset="2"/>
              <a:buChar char="Ø"/>
            </a:pPr>
            <a:r>
              <a:rPr lang="en-US" sz="2400" b="1" dirty="0" smtClean="0">
                <a:effectLst/>
              </a:rPr>
              <a:t> Authentication</a:t>
            </a:r>
            <a:endParaRPr lang="en-IN" sz="2400" b="1" dirty="0">
              <a:effectLst/>
            </a:endParaRPr>
          </a:p>
          <a:p>
            <a:pPr lvl="1">
              <a:buFont typeface="Wingdings" panose="05000000000000000000" pitchFamily="2" charset="2"/>
              <a:buChar char="Ø"/>
            </a:pPr>
            <a:r>
              <a:rPr lang="en-US" sz="2400" b="1" dirty="0" smtClean="0">
                <a:effectLst/>
              </a:rPr>
              <a:t> Authorization</a:t>
            </a:r>
            <a:endParaRPr lang="en-IN" sz="2400" b="1" dirty="0">
              <a:effectLst/>
            </a:endParaRPr>
          </a:p>
          <a:p>
            <a:pPr lvl="1">
              <a:buFont typeface="Wingdings" panose="05000000000000000000" pitchFamily="2" charset="2"/>
              <a:buChar char="Ø"/>
            </a:pPr>
            <a:r>
              <a:rPr lang="en-US" sz="2400" b="1" dirty="0" smtClean="0">
                <a:effectLst/>
              </a:rPr>
              <a:t> Checking </a:t>
            </a:r>
            <a:r>
              <a:rPr lang="en-US" sz="2400" b="1" dirty="0">
                <a:effectLst/>
              </a:rPr>
              <a:t>Internet Connection</a:t>
            </a:r>
            <a:endParaRPr lang="en-IN" sz="2400" b="1" dirty="0">
              <a:effectLst/>
            </a:endParaRPr>
          </a:p>
          <a:p>
            <a:pPr lvl="1">
              <a:buFont typeface="Wingdings" panose="05000000000000000000" pitchFamily="2" charset="2"/>
              <a:buChar char="Ø"/>
            </a:pPr>
            <a:r>
              <a:rPr lang="en-US" sz="2400" b="1" dirty="0" smtClean="0">
                <a:effectLst/>
              </a:rPr>
              <a:t> Admin</a:t>
            </a:r>
            <a:endParaRPr lang="en-IN" sz="2400" b="1" dirty="0">
              <a:effectLst/>
            </a:endParaRPr>
          </a:p>
          <a:p>
            <a:pPr lvl="1">
              <a:buFont typeface="Wingdings" panose="05000000000000000000" pitchFamily="2" charset="2"/>
              <a:buChar char="Ø"/>
            </a:pPr>
            <a:r>
              <a:rPr lang="en-US" sz="2400" b="1" dirty="0" smtClean="0">
                <a:effectLst/>
              </a:rPr>
              <a:t> Register</a:t>
            </a:r>
            <a:endParaRPr lang="en-IN" sz="2400" b="1" dirty="0">
              <a:effectLst/>
            </a:endParaRPr>
          </a:p>
          <a:p>
            <a:pPr lvl="1">
              <a:buFont typeface="Wingdings" panose="05000000000000000000" pitchFamily="2" charset="2"/>
              <a:buChar char="Ø"/>
            </a:pPr>
            <a:r>
              <a:rPr lang="en-US" sz="2400" b="1" dirty="0">
                <a:effectLst/>
              </a:rPr>
              <a:t> File Upload</a:t>
            </a:r>
            <a:endParaRPr lang="en-IN" sz="2400" b="1" dirty="0">
              <a:effectLst/>
            </a:endParaRPr>
          </a:p>
          <a:p>
            <a:pPr lvl="1">
              <a:buFont typeface="Wingdings" panose="05000000000000000000" pitchFamily="2" charset="2"/>
              <a:buChar char="Ø"/>
            </a:pPr>
            <a:r>
              <a:rPr lang="en-US" sz="2400" b="1" dirty="0">
                <a:effectLst/>
              </a:rPr>
              <a:t> Secret Key</a:t>
            </a:r>
            <a:endParaRPr lang="en-IN" sz="2400" b="1" dirty="0">
              <a:effectLst/>
            </a:endParaRPr>
          </a:p>
          <a:p>
            <a:pPr lvl="1">
              <a:buFont typeface="Wingdings" panose="05000000000000000000" pitchFamily="2" charset="2"/>
              <a:buChar char="Ø"/>
            </a:pPr>
            <a:r>
              <a:rPr lang="en-US" sz="2400" b="1" dirty="0" smtClean="0">
                <a:effectLst/>
              </a:rPr>
              <a:t> User </a:t>
            </a:r>
            <a:r>
              <a:rPr lang="en-US" sz="2400" b="1" dirty="0">
                <a:effectLst/>
              </a:rPr>
              <a:t>Request key</a:t>
            </a:r>
            <a:endParaRPr lang="en-IN" sz="2400" b="1" dirty="0">
              <a:effectLst/>
            </a:endParaRPr>
          </a:p>
          <a:p>
            <a:pPr lvl="1">
              <a:buFont typeface="Wingdings" panose="05000000000000000000" pitchFamily="2" charset="2"/>
              <a:buChar char="Ø"/>
            </a:pPr>
            <a:r>
              <a:rPr lang="en-US" sz="2400" b="1" dirty="0" smtClean="0">
                <a:effectLst/>
              </a:rPr>
              <a:t> File </a:t>
            </a:r>
            <a:r>
              <a:rPr lang="en-US" sz="2400" b="1" dirty="0">
                <a:effectLst/>
              </a:rPr>
              <a:t>Search and download</a:t>
            </a:r>
            <a:endParaRPr lang="en-IN" sz="2400" b="1" dirty="0">
              <a:effectLst/>
            </a:endParaRPr>
          </a:p>
          <a:p>
            <a:pPr>
              <a:buFont typeface="Wingdings" panose="05000000000000000000" pitchFamily="2" charset="2"/>
              <a:buChar char="Ø"/>
            </a:pPr>
            <a:endParaRPr lang="en-IN" sz="2400" b="1" dirty="0"/>
          </a:p>
        </p:txBody>
      </p:sp>
    </p:spTree>
    <p:extLst>
      <p:ext uri="{BB962C8B-B14F-4D97-AF65-F5344CB8AC3E}">
        <p14:creationId xmlns:p14="http://schemas.microsoft.com/office/powerpoint/2010/main" val="4214019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793377"/>
            <a:ext cx="9905998" cy="4997824"/>
          </a:xfrm>
        </p:spPr>
        <p:txBody>
          <a:bodyPr>
            <a:noAutofit/>
          </a:bodyPr>
          <a:lstStyle/>
          <a:p>
            <a:pPr marL="0" indent="0">
              <a:buNone/>
            </a:pPr>
            <a:r>
              <a:rPr lang="en-US" b="1" dirty="0" smtClean="0">
                <a:effectLst/>
              </a:rPr>
              <a:t>1) Authentication:</a:t>
            </a:r>
          </a:p>
          <a:p>
            <a:pPr>
              <a:buFont typeface="Wingdings" panose="05000000000000000000" pitchFamily="2" charset="2"/>
              <a:buChar char="Ø"/>
            </a:pPr>
            <a:r>
              <a:rPr lang="en-US" b="1" dirty="0">
                <a:effectLst/>
              </a:rPr>
              <a:t>Authentication technology provides access control for systems by checking to see if a user's credentials match the credentials in a database of authorized users or in a data authentication server</a:t>
            </a:r>
            <a:r>
              <a:rPr lang="en-US" b="1" dirty="0" smtClean="0">
                <a:effectLst/>
              </a:rPr>
              <a:t>.</a:t>
            </a:r>
            <a:endParaRPr lang="en-IN" b="1" dirty="0">
              <a:effectLst/>
            </a:endParaRPr>
          </a:p>
          <a:p>
            <a:pPr>
              <a:buFont typeface="Wingdings" panose="05000000000000000000" pitchFamily="2" charset="2"/>
              <a:buChar char="Ø"/>
            </a:pPr>
            <a:r>
              <a:rPr lang="en-US" b="1" dirty="0">
                <a:effectLst/>
              </a:rPr>
              <a:t>Users are usually identified with a user ID, and authentication is accomplished when the user provides a credential, for example, a password, that matches that user </a:t>
            </a:r>
            <a:r>
              <a:rPr lang="en-US" b="1" dirty="0" smtClean="0">
                <a:effectLst/>
              </a:rPr>
              <a:t>ID</a:t>
            </a:r>
          </a:p>
          <a:p>
            <a:pPr marL="0" indent="0">
              <a:buNone/>
            </a:pPr>
            <a:r>
              <a:rPr lang="en-US" b="1" dirty="0" smtClean="0">
                <a:effectLst/>
              </a:rPr>
              <a:t>2) Authorization:</a:t>
            </a:r>
            <a:endParaRPr lang="en-IN" b="1" dirty="0">
              <a:effectLst/>
            </a:endParaRPr>
          </a:p>
          <a:p>
            <a:pPr>
              <a:buFont typeface="Wingdings" panose="05000000000000000000" pitchFamily="2" charset="2"/>
              <a:buChar char="Ø"/>
            </a:pPr>
            <a:r>
              <a:rPr lang="en-US" b="1" dirty="0">
                <a:effectLst/>
              </a:rPr>
              <a:t>Authorization is the process of giving someone permission to do or have something</a:t>
            </a:r>
            <a:r>
              <a:rPr lang="en-US" b="1" dirty="0" smtClean="0">
                <a:effectLst/>
              </a:rPr>
              <a:t>.</a:t>
            </a:r>
          </a:p>
          <a:p>
            <a:pPr>
              <a:buFont typeface="Wingdings" panose="05000000000000000000" pitchFamily="2" charset="2"/>
              <a:buChar char="Ø"/>
            </a:pPr>
            <a:r>
              <a:rPr lang="en-US" b="1" dirty="0">
                <a:effectLst/>
              </a:rPr>
              <a:t>In multi-user computer systems, a system administrator defines for the system which users are </a:t>
            </a:r>
            <a:r>
              <a:rPr lang="en-US" b="1" dirty="0" smtClean="0">
                <a:effectLst/>
              </a:rPr>
              <a:t>allowed</a:t>
            </a:r>
            <a:r>
              <a:rPr lang="en-US" b="1" dirty="0">
                <a:effectLst/>
              </a:rPr>
              <a:t> </a:t>
            </a:r>
            <a:r>
              <a:rPr lang="en-US" b="1" dirty="0" smtClean="0">
                <a:effectLst/>
              </a:rPr>
              <a:t>access</a:t>
            </a:r>
            <a:r>
              <a:rPr lang="en-US" b="1" dirty="0">
                <a:effectLst/>
              </a:rPr>
              <a:t> to the system and what privileges of use (such as access to which file directories, hours of access, amount of allocated storage space, and so forth). </a:t>
            </a:r>
            <a:endParaRPr lang="en-IN" b="1" dirty="0">
              <a:effectLst/>
            </a:endParaRPr>
          </a:p>
          <a:p>
            <a:pPr>
              <a:buFont typeface="Wingdings" panose="05000000000000000000" pitchFamily="2" charset="2"/>
              <a:buChar char="Ø"/>
            </a:pPr>
            <a:endParaRPr lang="en-IN" b="1" dirty="0"/>
          </a:p>
        </p:txBody>
      </p:sp>
    </p:spTree>
    <p:extLst>
      <p:ext uri="{BB962C8B-B14F-4D97-AF65-F5344CB8AC3E}">
        <p14:creationId xmlns:p14="http://schemas.microsoft.com/office/powerpoint/2010/main" val="82061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635000"/>
            <a:ext cx="9905998" cy="6134099"/>
          </a:xfrm>
        </p:spPr>
        <p:txBody>
          <a:bodyPr>
            <a:normAutofit fontScale="92500" lnSpcReduction="10000"/>
          </a:bodyPr>
          <a:lstStyle/>
          <a:p>
            <a:pPr>
              <a:buFont typeface="Wingdings" panose="05000000000000000000" pitchFamily="2" charset="2"/>
              <a:buChar char="Ø"/>
            </a:pPr>
            <a:endParaRPr lang="en-US" b="1" dirty="0" smtClean="0">
              <a:effectLst/>
            </a:endParaRPr>
          </a:p>
          <a:p>
            <a:pPr>
              <a:buFont typeface="Wingdings" panose="05000000000000000000" pitchFamily="2" charset="2"/>
              <a:buChar char="Ø"/>
            </a:pPr>
            <a:endParaRPr lang="en-US" b="1" dirty="0">
              <a:effectLst/>
            </a:endParaRPr>
          </a:p>
          <a:p>
            <a:pPr marL="0" indent="0">
              <a:buNone/>
            </a:pPr>
            <a:r>
              <a:rPr lang="en-US" b="1" dirty="0" smtClean="0">
                <a:effectLst/>
              </a:rPr>
              <a:t>3)</a:t>
            </a:r>
            <a:r>
              <a:rPr lang="en-US" b="1" dirty="0">
                <a:effectLst/>
              </a:rPr>
              <a:t> </a:t>
            </a:r>
            <a:r>
              <a:rPr lang="en-US" b="1" dirty="0" smtClean="0">
                <a:effectLst/>
              </a:rPr>
              <a:t>Checking </a:t>
            </a:r>
            <a:r>
              <a:rPr lang="en-US" b="1" dirty="0">
                <a:effectLst/>
              </a:rPr>
              <a:t>Internet Connection </a:t>
            </a:r>
            <a:r>
              <a:rPr lang="en-US" b="1" dirty="0" smtClean="0">
                <a:effectLst/>
              </a:rPr>
              <a:t>:</a:t>
            </a:r>
          </a:p>
          <a:p>
            <a:pPr>
              <a:buFont typeface="Wingdings" panose="05000000000000000000" pitchFamily="2" charset="2"/>
              <a:buChar char="Ø"/>
            </a:pPr>
            <a:r>
              <a:rPr lang="en-US" b="1" dirty="0">
                <a:effectLst/>
              </a:rPr>
              <a:t>First, check that mobile data is turned on and you have a data connection. Open your Settings app "Wireless and Networks" or "Connections" Mobile data or Cellular data</a:t>
            </a:r>
            <a:r>
              <a:rPr lang="en-US" b="1" dirty="0" smtClean="0">
                <a:effectLst/>
              </a:rPr>
              <a:t>.</a:t>
            </a:r>
          </a:p>
          <a:p>
            <a:pPr>
              <a:buFont typeface="Wingdings" panose="05000000000000000000" pitchFamily="2" charset="2"/>
              <a:buChar char="Ø"/>
            </a:pPr>
            <a:endParaRPr lang="en-US" b="1" dirty="0" smtClean="0">
              <a:effectLst/>
            </a:endParaRPr>
          </a:p>
          <a:p>
            <a:pPr marL="0" indent="0">
              <a:buNone/>
            </a:pPr>
            <a:r>
              <a:rPr lang="en-US" b="1" dirty="0" smtClean="0">
                <a:effectLst/>
              </a:rPr>
              <a:t>4) Register:</a:t>
            </a:r>
            <a:endParaRPr lang="en-IN" b="1" dirty="0">
              <a:effectLst/>
            </a:endParaRPr>
          </a:p>
          <a:p>
            <a:pPr>
              <a:buFont typeface="Wingdings" panose="05000000000000000000" pitchFamily="2" charset="2"/>
              <a:buChar char="Ø"/>
            </a:pPr>
            <a:r>
              <a:rPr lang="en-US" b="1" dirty="0" smtClean="0">
                <a:effectLst/>
              </a:rPr>
              <a:t> </a:t>
            </a:r>
            <a:r>
              <a:rPr lang="en-US" b="1" dirty="0">
                <a:effectLst/>
              </a:rPr>
              <a:t>Users have to register them to get their scrap metals. This page contains six fields such as Username, Password, Full name, Address, Email ID and Mobile </a:t>
            </a:r>
            <a:r>
              <a:rPr lang="en-US" b="1" dirty="0" smtClean="0">
                <a:effectLst/>
              </a:rPr>
              <a:t>number.</a:t>
            </a:r>
          </a:p>
          <a:p>
            <a:pPr>
              <a:buFont typeface="Wingdings" panose="05000000000000000000" pitchFamily="2" charset="2"/>
              <a:buChar char="Ø"/>
            </a:pPr>
            <a:r>
              <a:rPr lang="en-US" b="1" dirty="0">
                <a:effectLst/>
              </a:rPr>
              <a:t>This module mainly implemented to the </a:t>
            </a:r>
            <a:r>
              <a:rPr lang="en-US" b="1" dirty="0" smtClean="0">
                <a:effectLst/>
              </a:rPr>
              <a:t>block chain </a:t>
            </a:r>
            <a:r>
              <a:rPr lang="en-US" b="1" dirty="0">
                <a:effectLst/>
              </a:rPr>
              <a:t>validation</a:t>
            </a:r>
            <a:endParaRPr lang="en-IN" b="1" dirty="0">
              <a:effectLst/>
            </a:endParaRPr>
          </a:p>
          <a:p>
            <a:pPr>
              <a:buFont typeface="Wingdings" panose="05000000000000000000" pitchFamily="2" charset="2"/>
              <a:buChar char="Ø"/>
            </a:pPr>
            <a:r>
              <a:rPr lang="en-US" b="1" dirty="0">
                <a:effectLst/>
              </a:rPr>
              <a:t>User details insert to the multiple tables and then each and every detail stored to the md5 has value format .this validation safe and secure to the </a:t>
            </a:r>
            <a:r>
              <a:rPr lang="en-US" b="1" dirty="0" smtClean="0">
                <a:effectLst/>
              </a:rPr>
              <a:t>users.</a:t>
            </a:r>
          </a:p>
          <a:p>
            <a:pPr>
              <a:buFont typeface="Wingdings" panose="05000000000000000000" pitchFamily="2" charset="2"/>
              <a:buChar char="Ø"/>
            </a:pPr>
            <a:endParaRPr lang="en-US" b="1" dirty="0" smtClean="0">
              <a:effectLst/>
            </a:endParaRPr>
          </a:p>
          <a:p>
            <a:pPr marL="0" indent="0">
              <a:buNone/>
            </a:pPr>
            <a:r>
              <a:rPr lang="en-US" b="1" dirty="0" smtClean="0">
                <a:effectLst/>
              </a:rPr>
              <a:t>5) Admin</a:t>
            </a:r>
            <a:r>
              <a:rPr lang="en-US" b="1" dirty="0">
                <a:effectLst/>
              </a:rPr>
              <a:t>:</a:t>
            </a:r>
            <a:endParaRPr lang="en-IN" b="1" dirty="0">
              <a:effectLst/>
            </a:endParaRPr>
          </a:p>
          <a:p>
            <a:pPr>
              <a:buFont typeface="Wingdings" panose="05000000000000000000" pitchFamily="2" charset="2"/>
              <a:buChar char="Ø"/>
            </a:pPr>
            <a:r>
              <a:rPr lang="en-US" b="1" dirty="0">
                <a:effectLst/>
              </a:rPr>
              <a:t>	In this module is maintaining a full application run in to this </a:t>
            </a:r>
            <a:r>
              <a:rPr lang="en-US" b="1" dirty="0" smtClean="0">
                <a:effectLst/>
              </a:rPr>
              <a:t> process. In </a:t>
            </a:r>
            <a:r>
              <a:rPr lang="en-US" b="1" dirty="0">
                <a:effectLst/>
              </a:rPr>
              <a:t>this Process login to the application and then enter into </a:t>
            </a:r>
            <a:r>
              <a:rPr lang="en-US" b="1" dirty="0" smtClean="0">
                <a:effectLst/>
              </a:rPr>
              <a:t>the  </a:t>
            </a:r>
            <a:r>
              <a:rPr lang="en-US" b="1" dirty="0">
                <a:effectLst/>
              </a:rPr>
              <a:t>application</a:t>
            </a:r>
            <a:r>
              <a:rPr lang="en-US" b="1" dirty="0" smtClean="0">
                <a:effectLst/>
              </a:rPr>
              <a:t>. Then </a:t>
            </a:r>
            <a:r>
              <a:rPr lang="en-US" b="1" dirty="0">
                <a:effectLst/>
              </a:rPr>
              <a:t>they are viewed in to the all process.</a:t>
            </a:r>
            <a:endParaRPr lang="en-IN" b="1" dirty="0">
              <a:effectLst/>
            </a:endParaRPr>
          </a:p>
          <a:p>
            <a:pPr>
              <a:buFont typeface="Wingdings" panose="05000000000000000000" pitchFamily="2" charset="2"/>
              <a:buChar char="Ø"/>
            </a:pPr>
            <a:endParaRPr lang="en-IN" b="1" dirty="0">
              <a:effectLst/>
            </a:endParaRPr>
          </a:p>
          <a:p>
            <a:pPr>
              <a:buFont typeface="Wingdings" panose="05000000000000000000" pitchFamily="2" charset="2"/>
              <a:buChar char="Ø"/>
            </a:pPr>
            <a:endParaRPr lang="en-IN" b="1" dirty="0"/>
          </a:p>
        </p:txBody>
      </p:sp>
    </p:spTree>
    <p:extLst>
      <p:ext uri="{BB962C8B-B14F-4D97-AF65-F5344CB8AC3E}">
        <p14:creationId xmlns:p14="http://schemas.microsoft.com/office/powerpoint/2010/main" val="2555389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203201"/>
            <a:ext cx="9905998" cy="5588000"/>
          </a:xfrm>
        </p:spPr>
        <p:txBody>
          <a:bodyPr>
            <a:normAutofit/>
          </a:bodyPr>
          <a:lstStyle/>
          <a:p>
            <a:pPr marL="0" indent="0">
              <a:buNone/>
            </a:pPr>
            <a:r>
              <a:rPr lang="en-US" b="1" dirty="0" smtClean="0">
                <a:effectLst/>
              </a:rPr>
              <a:t>6)  </a:t>
            </a:r>
            <a:r>
              <a:rPr lang="en-US" b="1" dirty="0">
                <a:effectLst/>
              </a:rPr>
              <a:t>File </a:t>
            </a:r>
            <a:r>
              <a:rPr lang="en-US" b="1" dirty="0" smtClean="0">
                <a:effectLst/>
              </a:rPr>
              <a:t>Upload and file details:</a:t>
            </a:r>
            <a:endParaRPr lang="en-IN" b="1" dirty="0">
              <a:effectLst/>
            </a:endParaRPr>
          </a:p>
          <a:p>
            <a:pPr>
              <a:buFont typeface="Wingdings" panose="05000000000000000000" pitchFamily="2" charset="2"/>
              <a:buChar char="Ø"/>
            </a:pPr>
            <a:r>
              <a:rPr lang="en-US" b="1" dirty="0" smtClean="0">
                <a:effectLst/>
              </a:rPr>
              <a:t>After </a:t>
            </a:r>
            <a:r>
              <a:rPr lang="en-US" b="1" dirty="0">
                <a:effectLst/>
              </a:rPr>
              <a:t>having access to all the operation in the application, the data owner now uploads files to the application, and during the upload, all the encryption methods are invoked, and the resulted encrypted data is then uploaded in the </a:t>
            </a:r>
            <a:r>
              <a:rPr lang="en-US" b="1" dirty="0" smtClean="0">
                <a:effectLst/>
              </a:rPr>
              <a:t>database.</a:t>
            </a:r>
          </a:p>
          <a:p>
            <a:pPr marL="0" indent="0">
              <a:buNone/>
            </a:pPr>
            <a:r>
              <a:rPr lang="en-US" b="1" dirty="0" smtClean="0">
                <a:effectLst/>
              </a:rPr>
              <a:t>7)</a:t>
            </a:r>
            <a:r>
              <a:rPr lang="en-IN" b="1" dirty="0">
                <a:effectLst/>
              </a:rPr>
              <a:t> Data </a:t>
            </a:r>
            <a:r>
              <a:rPr lang="en-IN" b="1" dirty="0" smtClean="0">
                <a:effectLst/>
              </a:rPr>
              <a:t>security:</a:t>
            </a:r>
            <a:endParaRPr lang="en-IN" b="1" dirty="0">
              <a:effectLst/>
            </a:endParaRPr>
          </a:p>
          <a:p>
            <a:pPr>
              <a:buFont typeface="Wingdings" panose="05000000000000000000" pitchFamily="2" charset="2"/>
              <a:buChar char="Ø"/>
            </a:pPr>
            <a:r>
              <a:rPr lang="en-US" b="1" dirty="0" smtClean="0">
                <a:effectLst/>
              </a:rPr>
              <a:t>The </a:t>
            </a:r>
            <a:r>
              <a:rPr lang="en-US" b="1" dirty="0">
                <a:effectLst/>
              </a:rPr>
              <a:t>application algorithm, after success full data consumer authentication, N-Authorities algorithm is then invoked to provide a public key, authority key for the owner and private key, authority key for the consumer to perform operations on </a:t>
            </a:r>
            <a:r>
              <a:rPr lang="en-US" b="1" dirty="0" smtClean="0">
                <a:effectLst/>
              </a:rPr>
              <a:t>files</a:t>
            </a:r>
          </a:p>
          <a:p>
            <a:pPr marL="0" indent="0">
              <a:buNone/>
            </a:pPr>
            <a:r>
              <a:rPr lang="en-US" b="1" dirty="0" smtClean="0">
                <a:effectLst/>
              </a:rPr>
              <a:t>8)</a:t>
            </a:r>
            <a:r>
              <a:rPr lang="en-US" b="1" dirty="0">
                <a:effectLst/>
              </a:rPr>
              <a:t> Owner Secret key assign</a:t>
            </a:r>
            <a:endParaRPr lang="en-IN" b="1" dirty="0">
              <a:effectLst/>
            </a:endParaRPr>
          </a:p>
          <a:p>
            <a:pPr>
              <a:buFont typeface="Wingdings" panose="05000000000000000000" pitchFamily="2" charset="2"/>
              <a:buChar char="Ø"/>
            </a:pPr>
            <a:r>
              <a:rPr lang="en-US" b="1" dirty="0">
                <a:effectLst/>
              </a:rPr>
              <a:t>The application algorithm, after success full data consumer authentication, N-Authorities algorithm is then invoked to provide a public key, authority key for the owner and private key, 88 authority key for the consumer to perform operations on files</a:t>
            </a:r>
            <a:endParaRPr lang="en-IN" b="1" dirty="0"/>
          </a:p>
        </p:txBody>
      </p:sp>
    </p:spTree>
    <p:extLst>
      <p:ext uri="{BB962C8B-B14F-4D97-AF65-F5344CB8AC3E}">
        <p14:creationId xmlns:p14="http://schemas.microsoft.com/office/powerpoint/2010/main" val="406194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09600"/>
          </a:xfrm>
        </p:spPr>
        <p:txBody>
          <a:bodyPr/>
          <a:lstStyle/>
          <a:p>
            <a:r>
              <a:rPr lang="en-US" b="1" dirty="0" smtClean="0"/>
              <a:t>INTERNSHIP CERTIFICATION:</a:t>
            </a:r>
            <a:endParaRPr lang="en-IN" b="1" dirty="0"/>
          </a:p>
        </p:txBody>
      </p:sp>
      <p:pic>
        <p:nvPicPr>
          <p:cNvPr id="4" name="Content Placeholder 3"/>
          <p:cNvPicPr>
            <a:picLocks noGrp="1" noChangeAspect="1"/>
          </p:cNvPicPr>
          <p:nvPr>
            <p:ph idx="1"/>
          </p:nvPr>
        </p:nvPicPr>
        <p:blipFill>
          <a:blip r:embed="rId2"/>
          <a:stretch>
            <a:fillRect/>
          </a:stretch>
        </p:blipFill>
        <p:spPr>
          <a:xfrm>
            <a:off x="2019300" y="1346200"/>
            <a:ext cx="8775700" cy="4838700"/>
          </a:xfrm>
          <a:prstGeom prst="rect">
            <a:avLst/>
          </a:prstGeom>
        </p:spPr>
      </p:pic>
    </p:spTree>
    <p:extLst>
      <p:ext uri="{BB962C8B-B14F-4D97-AF65-F5344CB8AC3E}">
        <p14:creationId xmlns:p14="http://schemas.microsoft.com/office/powerpoint/2010/main" val="3816235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2113" y="2768600"/>
            <a:ext cx="9905998" cy="876300"/>
          </a:xfrm>
        </p:spPr>
        <p:txBody>
          <a:bodyPr/>
          <a:lstStyle/>
          <a:p>
            <a:r>
              <a:rPr lang="en-IN" b="1" dirty="0" smtClean="0"/>
              <a:t> THANK YOU</a:t>
            </a:r>
            <a:endParaRPr lang="en-IN" b="1" dirty="0"/>
          </a:p>
        </p:txBody>
      </p:sp>
    </p:spTree>
    <p:extLst>
      <p:ext uri="{BB962C8B-B14F-4D97-AF65-F5344CB8AC3E}">
        <p14:creationId xmlns:p14="http://schemas.microsoft.com/office/powerpoint/2010/main" val="2924534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44732"/>
            <a:ext cx="9905998" cy="722811"/>
          </a:xfrm>
        </p:spPr>
        <p:txBody>
          <a:bodyPr/>
          <a:lstStyle/>
          <a:p>
            <a:r>
              <a:rPr lang="en-US" b="1" dirty="0" smtClean="0"/>
              <a:t>PROBLEM DEFINITION:</a:t>
            </a:r>
            <a:endParaRPr lang="en-IN" b="1" dirty="0"/>
          </a:p>
        </p:txBody>
      </p:sp>
      <p:sp>
        <p:nvSpPr>
          <p:cNvPr id="3" name="Content Placeholder 2"/>
          <p:cNvSpPr>
            <a:spLocks noGrp="1"/>
          </p:cNvSpPr>
          <p:nvPr>
            <p:ph idx="1"/>
          </p:nvPr>
        </p:nvSpPr>
        <p:spPr>
          <a:xfrm>
            <a:off x="847165" y="1775013"/>
            <a:ext cx="10146458" cy="4639234"/>
          </a:xfrm>
        </p:spPr>
        <p:txBody>
          <a:bodyPr>
            <a:noAutofit/>
          </a:bodyPr>
          <a:lstStyle/>
          <a:p>
            <a:pPr marL="0" indent="0">
              <a:buNone/>
            </a:pPr>
            <a:endParaRPr lang="en-US" sz="2400" b="1" dirty="0" smtClean="0"/>
          </a:p>
          <a:p>
            <a:pPr marL="0" indent="0">
              <a:buNone/>
            </a:pPr>
            <a:endParaRPr lang="en-US" sz="2400" b="1" dirty="0"/>
          </a:p>
          <a:p>
            <a:pPr marL="0" indent="0">
              <a:buNone/>
            </a:pPr>
            <a:endParaRPr lang="en-US" sz="2400" b="1" dirty="0" smtClean="0"/>
          </a:p>
          <a:p>
            <a:pPr marL="0" indent="0">
              <a:buNone/>
            </a:pPr>
            <a:endParaRPr lang="en-US" sz="2400" b="1" dirty="0"/>
          </a:p>
          <a:p>
            <a:pPr marL="0" indent="0">
              <a:buNone/>
            </a:pPr>
            <a:endParaRPr lang="en-US" sz="2400" b="1" dirty="0" smtClean="0"/>
          </a:p>
          <a:p>
            <a:pPr marL="0" indent="0">
              <a:buNone/>
            </a:pPr>
            <a:endParaRPr lang="en-US" sz="2400" b="1" dirty="0" smtClean="0"/>
          </a:p>
          <a:p>
            <a:pPr marL="0" indent="0">
              <a:buNone/>
            </a:pPr>
            <a:endParaRPr lang="en-US" sz="2400" b="1" dirty="0"/>
          </a:p>
          <a:p>
            <a:pPr>
              <a:buFont typeface="Wingdings" panose="05000000000000000000" pitchFamily="2" charset="2"/>
              <a:buChar char="Ø"/>
            </a:pPr>
            <a:r>
              <a:rPr lang="en-US" sz="2400" b="1" dirty="0" smtClean="0"/>
              <a:t>1)  In </a:t>
            </a:r>
            <a:r>
              <a:rPr lang="en-US" sz="2400" b="1" dirty="0"/>
              <a:t>fast forward world of technology, everyone is running behind the mobile application and they need all the information on the mobile phone itself</a:t>
            </a:r>
            <a:r>
              <a:rPr lang="en-US" sz="2400" b="1" dirty="0" smtClean="0"/>
              <a:t>.</a:t>
            </a:r>
            <a:endParaRPr lang="en-US" sz="2400" b="1" dirty="0" smtClean="0">
              <a:effectLst/>
            </a:endParaRPr>
          </a:p>
          <a:p>
            <a:pPr>
              <a:buFont typeface="Wingdings" panose="05000000000000000000" pitchFamily="2" charset="2"/>
              <a:buChar char="Ø"/>
            </a:pPr>
            <a:r>
              <a:rPr lang="en-US" sz="2400" b="1" dirty="0" smtClean="0">
                <a:effectLst/>
              </a:rPr>
              <a:t>2) This </a:t>
            </a:r>
            <a:r>
              <a:rPr lang="en-US" sz="2400" b="1" dirty="0">
                <a:effectLst/>
              </a:rPr>
              <a:t>application is related to providing to Mobile Cloud Computing is internet-based computing pattern through  which Shared resource is provided to devices on-demand its an emerging but promising paradigm to integrating mobile devices into cloud </a:t>
            </a:r>
            <a:r>
              <a:rPr lang="en-US" sz="2400" b="1" dirty="0" smtClean="0">
                <a:effectLst/>
              </a:rPr>
              <a:t>computing</a:t>
            </a:r>
            <a:r>
              <a:rPr lang="en-US" sz="2400" b="1" dirty="0" smtClean="0"/>
              <a:t>.</a:t>
            </a:r>
            <a:endParaRPr lang="en-US" sz="2400" b="1" dirty="0" smtClean="0">
              <a:effectLst/>
            </a:endParaRPr>
          </a:p>
          <a:p>
            <a:pPr>
              <a:buFont typeface="Wingdings" panose="05000000000000000000" pitchFamily="2" charset="2"/>
              <a:buChar char="Ø"/>
            </a:pPr>
            <a:r>
              <a:rPr lang="en-US" sz="2400" b="1" dirty="0" smtClean="0"/>
              <a:t>3)</a:t>
            </a:r>
            <a:r>
              <a:rPr lang="en-US" sz="2400" b="1" dirty="0">
                <a:effectLst/>
              </a:rPr>
              <a:t> Many companies have suffered data loss from their own company due to less security. And it has to maintain the data with the security level and it has to overcome with the storage level of different types of data. </a:t>
            </a:r>
            <a:endParaRPr lang="en-US" sz="2400" b="1" dirty="0"/>
          </a:p>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endParaRPr lang="en-IN" sz="2400" b="1" dirty="0"/>
          </a:p>
          <a:p>
            <a:pPr marL="0" indent="0">
              <a:buNone/>
            </a:pPr>
            <a:endParaRPr lang="en-IN" sz="2400" b="1" dirty="0"/>
          </a:p>
        </p:txBody>
      </p:sp>
    </p:spTree>
    <p:extLst>
      <p:ext uri="{BB962C8B-B14F-4D97-AF65-F5344CB8AC3E}">
        <p14:creationId xmlns:p14="http://schemas.microsoft.com/office/powerpoint/2010/main" val="1788214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874059"/>
            <a:ext cx="9905998" cy="4917141"/>
          </a:xfrm>
        </p:spPr>
        <p:txBody>
          <a:bodyPr>
            <a:normAutofit/>
          </a:bodyPr>
          <a:lstStyle/>
          <a:p>
            <a:pPr>
              <a:buFont typeface="Wingdings" panose="05000000000000000000" pitchFamily="2" charset="2"/>
              <a:buChar char="Ø"/>
            </a:pPr>
            <a:r>
              <a:rPr lang="en-US" sz="2400" b="1" dirty="0" smtClean="0">
                <a:effectLst/>
              </a:rPr>
              <a:t> But </a:t>
            </a:r>
            <a:r>
              <a:rPr lang="en-US" sz="2400" b="1" dirty="0">
                <a:effectLst/>
              </a:rPr>
              <a:t>with integrating into the cloud computing, security issues such as data confidentiality and user authority may arise in the mobile cloud computing system and it's concerning as the main constrains to the developments of mobile cloud computing this process personal information shared with the Unauthorized </a:t>
            </a:r>
            <a:r>
              <a:rPr lang="en-US" sz="2400" b="1" dirty="0" smtClean="0">
                <a:effectLst/>
              </a:rPr>
              <a:t>person.</a:t>
            </a:r>
          </a:p>
          <a:p>
            <a:pPr>
              <a:buFont typeface="Wingdings" panose="05000000000000000000" pitchFamily="2" charset="2"/>
              <a:buChar char="Ø"/>
            </a:pPr>
            <a:endParaRPr lang="en-US" sz="2400" b="1" dirty="0">
              <a:effectLst/>
            </a:endParaRPr>
          </a:p>
          <a:p>
            <a:pPr>
              <a:buFont typeface="Wingdings" panose="05000000000000000000" pitchFamily="2" charset="2"/>
              <a:buChar char="Ø"/>
            </a:pPr>
            <a:r>
              <a:rPr lang="en-US" sz="2400" b="1" dirty="0" smtClean="0">
                <a:effectLst/>
              </a:rPr>
              <a:t> Many </a:t>
            </a:r>
            <a:r>
              <a:rPr lang="en-US" sz="2400" b="1" dirty="0">
                <a:effectLst/>
              </a:rPr>
              <a:t>companies have suffered data loss from their own company due to less security. And it has to maintain the data with the security level and it has to overcome with the storage level of different types of data. That will make some important data’s to be hidden for their company purpose. Because the data has to make more high credentials and most security levels for the </a:t>
            </a:r>
            <a:r>
              <a:rPr lang="en-US" sz="2400" b="1" dirty="0" smtClean="0">
                <a:effectLst/>
              </a:rPr>
              <a:t>data.</a:t>
            </a:r>
            <a:endParaRPr lang="en-IN" sz="2400" b="1" dirty="0"/>
          </a:p>
        </p:txBody>
      </p:sp>
    </p:spTree>
    <p:extLst>
      <p:ext uri="{BB962C8B-B14F-4D97-AF65-F5344CB8AC3E}">
        <p14:creationId xmlns:p14="http://schemas.microsoft.com/office/powerpoint/2010/main" val="1540341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53439"/>
            <a:ext cx="9905998" cy="378823"/>
          </a:xfrm>
        </p:spPr>
        <p:txBody>
          <a:bodyPr>
            <a:normAutofit fontScale="90000"/>
          </a:bodyPr>
          <a:lstStyle/>
          <a:p>
            <a:r>
              <a:rPr lang="en-IN" b="1" dirty="0" smtClean="0"/>
              <a:t>MOTIVATION:</a:t>
            </a:r>
            <a:endParaRPr lang="en-IN" b="1" dirty="0"/>
          </a:p>
        </p:txBody>
      </p:sp>
      <p:sp>
        <p:nvSpPr>
          <p:cNvPr id="3" name="Content Placeholder 2"/>
          <p:cNvSpPr>
            <a:spLocks noGrp="1"/>
          </p:cNvSpPr>
          <p:nvPr>
            <p:ph idx="1"/>
          </p:nvPr>
        </p:nvSpPr>
        <p:spPr>
          <a:xfrm>
            <a:off x="1141413" y="1375954"/>
            <a:ext cx="9905998" cy="4961345"/>
          </a:xfrm>
        </p:spPr>
        <p:txBody>
          <a:bodyPr>
            <a:normAutofit/>
          </a:bodyPr>
          <a:lstStyle/>
          <a:p>
            <a:pPr>
              <a:buFont typeface="Wingdings" panose="05000000000000000000" pitchFamily="2" charset="2"/>
              <a:buChar char="Ø"/>
            </a:pPr>
            <a:r>
              <a:rPr lang="en-US" b="1" dirty="0" smtClean="0">
                <a:effectLst/>
              </a:rPr>
              <a:t> </a:t>
            </a:r>
            <a:r>
              <a:rPr lang="en-US" b="1" dirty="0">
                <a:effectLst/>
              </a:rPr>
              <a:t>Many companies have suffered data loss from their own company due to less security. And it has to maintain the data with the security level and it has to overcome with the storage level of different types of data. </a:t>
            </a:r>
            <a:endParaRPr lang="en-US" b="1" dirty="0" smtClean="0">
              <a:effectLst/>
            </a:endParaRPr>
          </a:p>
          <a:p>
            <a:pPr>
              <a:buFont typeface="Wingdings" panose="05000000000000000000" pitchFamily="2" charset="2"/>
              <a:buChar char="Ø"/>
            </a:pPr>
            <a:r>
              <a:rPr lang="en-US" b="1" dirty="0" smtClean="0">
                <a:effectLst/>
              </a:rPr>
              <a:t>That </a:t>
            </a:r>
            <a:r>
              <a:rPr lang="en-US" b="1" dirty="0">
                <a:effectLst/>
              </a:rPr>
              <a:t>will make some important data’s to be hidden for their company purpose. Because the data has to make more high credentials and most security levels for the </a:t>
            </a:r>
            <a:r>
              <a:rPr lang="en-US" b="1" dirty="0" smtClean="0">
                <a:effectLst/>
              </a:rPr>
              <a:t>data by using </a:t>
            </a:r>
            <a:r>
              <a:rPr lang="en-US" b="1" u="sng" dirty="0" err="1" smtClean="0">
                <a:effectLst/>
              </a:rPr>
              <a:t>aes</a:t>
            </a:r>
            <a:r>
              <a:rPr lang="en-US" b="1" u="sng" dirty="0" smtClean="0">
                <a:effectLst/>
              </a:rPr>
              <a:t> encryption and </a:t>
            </a:r>
            <a:r>
              <a:rPr lang="en-US" b="1" u="sng" dirty="0" err="1">
                <a:effectLst/>
              </a:rPr>
              <a:t>h</a:t>
            </a:r>
            <a:r>
              <a:rPr lang="en-US" b="1" u="sng" dirty="0" err="1" smtClean="0">
                <a:effectLst/>
              </a:rPr>
              <a:t>abe</a:t>
            </a:r>
            <a:r>
              <a:rPr lang="en-US" b="1" u="sng" dirty="0" smtClean="0">
                <a:effectLst/>
              </a:rPr>
              <a:t> encryption</a:t>
            </a:r>
            <a:r>
              <a:rPr lang="en-US" b="1" dirty="0" smtClean="0">
                <a:effectLst/>
              </a:rPr>
              <a:t>.</a:t>
            </a:r>
          </a:p>
          <a:p>
            <a:pPr>
              <a:buFont typeface="Wingdings" panose="05000000000000000000" pitchFamily="2" charset="2"/>
              <a:buChar char="Ø"/>
            </a:pPr>
            <a:r>
              <a:rPr lang="en-US" b="1" dirty="0" smtClean="0">
                <a:effectLst/>
              </a:rPr>
              <a:t>Dis Advantages of  existing system:</a:t>
            </a:r>
            <a:endParaRPr lang="en-IN" b="1" dirty="0">
              <a:effectLst/>
            </a:endParaRPr>
          </a:p>
          <a:p>
            <a:pPr lvl="1">
              <a:buFont typeface="Wingdings" panose="05000000000000000000" pitchFamily="2" charset="2"/>
              <a:buChar char="Ø"/>
            </a:pPr>
            <a:r>
              <a:rPr lang="en-US" b="1" dirty="0">
                <a:effectLst/>
              </a:rPr>
              <a:t>User with legal access authorities to get corresponding sensing data </a:t>
            </a:r>
            <a:endParaRPr lang="en-IN" sz="1600" b="1" dirty="0">
              <a:effectLst/>
            </a:endParaRPr>
          </a:p>
          <a:p>
            <a:pPr lvl="1">
              <a:buFont typeface="Wingdings" panose="05000000000000000000" pitchFamily="2" charset="2"/>
              <a:buChar char="Ø"/>
            </a:pPr>
            <a:r>
              <a:rPr lang="en-US" b="1" dirty="0">
                <a:effectLst/>
              </a:rPr>
              <a:t>It is not secure personal data</a:t>
            </a:r>
            <a:endParaRPr lang="en-IN" sz="1600" b="1" dirty="0">
              <a:effectLst/>
            </a:endParaRPr>
          </a:p>
          <a:p>
            <a:pPr lvl="1">
              <a:buFont typeface="Wingdings" panose="05000000000000000000" pitchFamily="2" charset="2"/>
              <a:buChar char="Ø"/>
            </a:pPr>
            <a:r>
              <a:rPr lang="en-US" b="1" dirty="0">
                <a:effectLst/>
              </a:rPr>
              <a:t>Developing a False Sense of Security.</a:t>
            </a:r>
            <a:endParaRPr lang="en-IN" sz="1600" b="1" dirty="0">
              <a:effectLst/>
            </a:endParaRPr>
          </a:p>
          <a:p>
            <a:pPr lvl="1">
              <a:buFont typeface="Wingdings" panose="05000000000000000000" pitchFamily="2" charset="2"/>
              <a:buChar char="Ø"/>
            </a:pPr>
            <a:r>
              <a:rPr lang="en-US" b="1" dirty="0">
                <a:effectLst/>
              </a:rPr>
              <a:t>It will make requiring for all the  cooperation.</a:t>
            </a:r>
            <a:endParaRPr lang="en-IN" sz="1600" b="1" dirty="0">
              <a:effectLst/>
            </a:endParaRPr>
          </a:p>
          <a:p>
            <a:pPr>
              <a:buFont typeface="Wingdings" panose="05000000000000000000" pitchFamily="2" charset="2"/>
              <a:buChar char="Ø"/>
            </a:pPr>
            <a:endParaRPr lang="en-IN" b="1" dirty="0"/>
          </a:p>
        </p:txBody>
      </p:sp>
    </p:spTree>
    <p:extLst>
      <p:ext uri="{BB962C8B-B14F-4D97-AF65-F5344CB8AC3E}">
        <p14:creationId xmlns:p14="http://schemas.microsoft.com/office/powerpoint/2010/main" val="2433729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34788"/>
            <a:ext cx="9905998" cy="1905000"/>
          </a:xfrm>
        </p:spPr>
        <p:txBody>
          <a:bodyPr/>
          <a:lstStyle/>
          <a:p>
            <a:r>
              <a:rPr lang="en-US" b="1" dirty="0" smtClean="0"/>
              <a:t>OBJECTIVE:</a:t>
            </a:r>
            <a:endParaRPr lang="en-IN" b="1" dirty="0"/>
          </a:p>
        </p:txBody>
      </p:sp>
      <p:sp>
        <p:nvSpPr>
          <p:cNvPr id="3" name="Content Placeholder 2"/>
          <p:cNvSpPr>
            <a:spLocks noGrp="1"/>
          </p:cNvSpPr>
          <p:nvPr>
            <p:ph idx="1"/>
          </p:nvPr>
        </p:nvSpPr>
        <p:spPr>
          <a:xfrm>
            <a:off x="1141413" y="2030507"/>
            <a:ext cx="9905998" cy="4303058"/>
          </a:xfrm>
        </p:spPr>
        <p:txBody>
          <a:bodyPr>
            <a:noAutofit/>
          </a:bodyPr>
          <a:lstStyle/>
          <a:p>
            <a:pPr>
              <a:buFont typeface="Wingdings" panose="05000000000000000000" pitchFamily="2" charset="2"/>
              <a:buChar char="Ø"/>
            </a:pPr>
            <a:r>
              <a:rPr lang="en-US" sz="2400" b="1" dirty="0"/>
              <a:t>In the proposed scenario, users with different privilege levels have different rights to access the part of sensing data coming from mobile devices. Therefore, one same data has to be encrypted into </a:t>
            </a:r>
            <a:r>
              <a:rPr lang="en-US" sz="2400" b="1" dirty="0" smtClean="0"/>
              <a:t>cipher text </a:t>
            </a:r>
            <a:r>
              <a:rPr lang="en-US" sz="2400" b="1" dirty="0"/>
              <a:t>once, which ought to be able to be decrypted multiple times by different authorized </a:t>
            </a:r>
            <a:r>
              <a:rPr lang="en-US" sz="2400" b="1" dirty="0" smtClean="0"/>
              <a:t>users</a:t>
            </a:r>
            <a:r>
              <a:rPr lang="en-US" dirty="0">
                <a:effectLst/>
              </a:rPr>
              <a:t>, </a:t>
            </a:r>
            <a:r>
              <a:rPr lang="en-US" sz="2400" b="1" dirty="0">
                <a:effectLst/>
              </a:rPr>
              <a:t>a hierarchical access control method using a modified hierarchical attribute-based encryption (M-HABE) and a modified three-layer structure is proposed.</a:t>
            </a:r>
            <a:endParaRPr lang="en-US" sz="2400" b="1" dirty="0" smtClean="0"/>
          </a:p>
          <a:p>
            <a:pPr>
              <a:buFont typeface="Wingdings" panose="05000000000000000000" pitchFamily="2" charset="2"/>
              <a:buChar char="Ø"/>
            </a:pPr>
            <a:r>
              <a:rPr lang="en-US" sz="2400" b="1" dirty="0" smtClean="0"/>
              <a:t>the </a:t>
            </a:r>
            <a:r>
              <a:rPr lang="en-US" sz="2400" b="1" dirty="0"/>
              <a:t>novel scheme mainly focuses on the data processing, storing and accessing, which is designed to ensure the application users with legal access authorities to get corresponding sensing data and to restrict illegal users and unauthorized legal users get access to the </a:t>
            </a:r>
            <a:r>
              <a:rPr lang="en-US" sz="2400" b="1" dirty="0" smtClean="0"/>
              <a:t>data. </a:t>
            </a:r>
            <a:endParaRPr lang="en-IN" sz="2400" b="1" dirty="0"/>
          </a:p>
        </p:txBody>
      </p:sp>
    </p:spTree>
    <p:extLst>
      <p:ext uri="{BB962C8B-B14F-4D97-AF65-F5344CB8AC3E}">
        <p14:creationId xmlns:p14="http://schemas.microsoft.com/office/powerpoint/2010/main" val="3666459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587188"/>
          </a:xfrm>
        </p:spPr>
        <p:txBody>
          <a:bodyPr/>
          <a:lstStyle/>
          <a:p>
            <a:r>
              <a:rPr lang="en-US" b="1" dirty="0" smtClean="0"/>
              <a:t>SCOPE OF PROJECT:</a:t>
            </a:r>
            <a:endParaRPr lang="en-IN" b="1" dirty="0"/>
          </a:p>
        </p:txBody>
      </p:sp>
      <p:sp>
        <p:nvSpPr>
          <p:cNvPr id="3" name="Content Placeholder 2"/>
          <p:cNvSpPr>
            <a:spLocks noGrp="1"/>
          </p:cNvSpPr>
          <p:nvPr>
            <p:ph idx="1"/>
          </p:nvPr>
        </p:nvSpPr>
        <p:spPr>
          <a:xfrm>
            <a:off x="1141413" y="1196788"/>
            <a:ext cx="9905998" cy="5056093"/>
          </a:xfrm>
        </p:spPr>
        <p:txBody>
          <a:bodyPr>
            <a:normAutofit fontScale="92500"/>
          </a:bodyPr>
          <a:lstStyle/>
          <a:p>
            <a:pPr>
              <a:buFont typeface="Wingdings" panose="05000000000000000000" pitchFamily="2" charset="2"/>
              <a:buChar char="Ø"/>
            </a:pPr>
            <a:r>
              <a:rPr lang="en-US" sz="2400" b="1" dirty="0" smtClean="0"/>
              <a:t>The </a:t>
            </a:r>
            <a:r>
              <a:rPr lang="en-US" sz="2400" b="1" dirty="0"/>
              <a:t>main scope of the project is to maintain the data with more secured and reduce data loss with a high credential level. Many companies have suffered data loss from their own company due to less security. </a:t>
            </a:r>
          </a:p>
          <a:p>
            <a:pPr>
              <a:buFont typeface="Wingdings" panose="05000000000000000000" pitchFamily="2" charset="2"/>
              <a:buChar char="Ø"/>
            </a:pPr>
            <a:r>
              <a:rPr lang="en-US" sz="2400" b="1" dirty="0" smtClean="0"/>
              <a:t>And </a:t>
            </a:r>
            <a:r>
              <a:rPr lang="en-US" sz="2400" b="1" dirty="0"/>
              <a:t>it has to maintain the data with the security level and it has to overcome with the storage level of different types of data. That will make some important data’s to be hidden for their company purpose. </a:t>
            </a:r>
            <a:endParaRPr lang="en-US" sz="2400" b="1" dirty="0" smtClean="0"/>
          </a:p>
          <a:p>
            <a:pPr>
              <a:buFont typeface="Wingdings" panose="05000000000000000000" pitchFamily="2" charset="2"/>
              <a:buChar char="Ø"/>
            </a:pPr>
            <a:r>
              <a:rPr lang="en-US" sz="2400" b="1" dirty="0" smtClean="0"/>
              <a:t>Because </a:t>
            </a:r>
            <a:r>
              <a:rPr lang="en-US" sz="2400" b="1" dirty="0"/>
              <a:t>the data has to make more high credentials and most security levels for the data. In this application, users can view the companies details for their reference with complete </a:t>
            </a:r>
            <a:r>
              <a:rPr lang="en-US" sz="2400" b="1" dirty="0" smtClean="0"/>
              <a:t>landmarks</a:t>
            </a:r>
            <a:r>
              <a:rPr lang="en-US" sz="2400" b="1" dirty="0"/>
              <a:t> </a:t>
            </a:r>
            <a:r>
              <a:rPr lang="en-US" sz="2400" b="1" dirty="0" smtClean="0"/>
              <a:t>and they can transfer files in secured manner.</a:t>
            </a:r>
            <a:r>
              <a:rPr lang="en-US" sz="2400" b="1" dirty="0">
                <a:effectLst/>
              </a:rPr>
              <a:t> The proposed access control method using </a:t>
            </a:r>
            <a:r>
              <a:rPr lang="en-US" sz="2400" b="1" u="sng" dirty="0">
                <a:solidFill>
                  <a:schemeClr val="tx1"/>
                </a:solidFill>
                <a:effectLst/>
              </a:rPr>
              <a:t>MHABE</a:t>
            </a:r>
            <a:r>
              <a:rPr lang="en-US" sz="2400" b="1" dirty="0">
                <a:effectLst/>
              </a:rPr>
              <a:t> is designed to be utilized within a hierarchical multiuser data-shared environment, which is extremely suitable for a mobile cloud computing model to protect the data privacy and defend unauthorized access</a:t>
            </a:r>
            <a:endParaRPr lang="en-IN" sz="2400" b="1" dirty="0"/>
          </a:p>
        </p:txBody>
      </p:sp>
    </p:spTree>
    <p:extLst>
      <p:ext uri="{BB962C8B-B14F-4D97-AF65-F5344CB8AC3E}">
        <p14:creationId xmlns:p14="http://schemas.microsoft.com/office/powerpoint/2010/main" val="702015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419100"/>
          </a:xfrm>
        </p:spPr>
        <p:txBody>
          <a:bodyPr>
            <a:normAutofit fontScale="90000"/>
          </a:bodyPr>
          <a:lstStyle/>
          <a:p>
            <a:r>
              <a:rPr lang="en-US" b="1" dirty="0" smtClean="0"/>
              <a:t>ARCHITECTURAL DESIGN:</a:t>
            </a:r>
            <a:endParaRPr lang="en-IN" b="1" dirty="0"/>
          </a:p>
        </p:txBody>
      </p:sp>
      <p:pic>
        <p:nvPicPr>
          <p:cNvPr id="4" name="Content Placeholder 3" descr="C:\Users\Asus\Downloads\Roj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8501" y="1346200"/>
            <a:ext cx="9078910" cy="4775200"/>
          </a:xfrm>
          <a:prstGeom prst="rect">
            <a:avLst/>
          </a:prstGeom>
          <a:noFill/>
          <a:ln>
            <a:noFill/>
          </a:ln>
        </p:spPr>
      </p:pic>
    </p:spTree>
    <p:extLst>
      <p:ext uri="{BB962C8B-B14F-4D97-AF65-F5344CB8AC3E}">
        <p14:creationId xmlns:p14="http://schemas.microsoft.com/office/powerpoint/2010/main" val="2372677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ome 2019\Downloads\skydataadmin (45).png"/>
          <p:cNvPicPr/>
          <p:nvPr/>
        </p:nvPicPr>
        <p:blipFill>
          <a:blip r:embed="rId2">
            <a:extLst>
              <a:ext uri="{28A0092B-C50C-407E-A947-70E740481C1C}">
                <a14:useLocalDpi xmlns:a14="http://schemas.microsoft.com/office/drawing/2010/main" val="0"/>
              </a:ext>
            </a:extLst>
          </a:blip>
          <a:srcRect/>
          <a:stretch>
            <a:fillRect/>
          </a:stretch>
        </p:blipFill>
        <p:spPr bwMode="auto">
          <a:xfrm>
            <a:off x="3137217" y="750570"/>
            <a:ext cx="5917565" cy="5356860"/>
          </a:xfrm>
          <a:prstGeom prst="rect">
            <a:avLst/>
          </a:prstGeom>
          <a:noFill/>
          <a:ln>
            <a:noFill/>
          </a:ln>
        </p:spPr>
      </p:pic>
    </p:spTree>
    <p:extLst>
      <p:ext uri="{BB962C8B-B14F-4D97-AF65-F5344CB8AC3E}">
        <p14:creationId xmlns:p14="http://schemas.microsoft.com/office/powerpoint/2010/main" val="240716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ome 2019\Downloads\skydataadmin (48).png"/>
          <p:cNvPicPr/>
          <p:nvPr/>
        </p:nvPicPr>
        <p:blipFill>
          <a:blip r:embed="rId2">
            <a:extLst>
              <a:ext uri="{28A0092B-C50C-407E-A947-70E740481C1C}">
                <a14:useLocalDpi xmlns:a14="http://schemas.microsoft.com/office/drawing/2010/main" val="0"/>
              </a:ext>
            </a:extLst>
          </a:blip>
          <a:srcRect/>
          <a:stretch>
            <a:fillRect/>
          </a:stretch>
        </p:blipFill>
        <p:spPr bwMode="auto">
          <a:xfrm>
            <a:off x="3137217" y="750570"/>
            <a:ext cx="5917565" cy="5356860"/>
          </a:xfrm>
          <a:prstGeom prst="rect">
            <a:avLst/>
          </a:prstGeom>
          <a:noFill/>
          <a:ln>
            <a:noFill/>
          </a:ln>
        </p:spPr>
      </p:pic>
    </p:spTree>
    <p:extLst>
      <p:ext uri="{BB962C8B-B14F-4D97-AF65-F5344CB8AC3E}">
        <p14:creationId xmlns:p14="http://schemas.microsoft.com/office/powerpoint/2010/main" val="4287218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367</TotalTime>
  <Words>950</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vt:lpstr>
      <vt:lpstr>Mesh</vt:lpstr>
      <vt:lpstr> PLEDGE STORAGE RECKON (ANDROID APP)</vt:lpstr>
      <vt:lpstr>PROBLEM DEFINITION:</vt:lpstr>
      <vt:lpstr>PowerPoint Presentation</vt:lpstr>
      <vt:lpstr>MOTIVATION:</vt:lpstr>
      <vt:lpstr>OBJECTIVE:</vt:lpstr>
      <vt:lpstr>SCOPE OF PROJECT:</vt:lpstr>
      <vt:lpstr>ARCHITECTURAL DESIGN:</vt:lpstr>
      <vt:lpstr>PowerPoint Presentation</vt:lpstr>
      <vt:lpstr>PowerPoint Presentation</vt:lpstr>
      <vt:lpstr>PowerPoint Presentation</vt:lpstr>
      <vt:lpstr>PowerPoint Presentation</vt:lpstr>
      <vt:lpstr>MODULES:</vt:lpstr>
      <vt:lpstr>PowerPoint Presentation</vt:lpstr>
      <vt:lpstr>PowerPoint Presentation</vt:lpstr>
      <vt:lpstr>PowerPoint Presentation</vt:lpstr>
      <vt:lpstr>INTERNSHIP CERTIFICATION: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PLEDGE STORAGE RECKON (ANDROID APP)</dc:title>
  <dc:creator>user</dc:creator>
  <cp:lastModifiedBy>user</cp:lastModifiedBy>
  <cp:revision>20</cp:revision>
  <dcterms:created xsi:type="dcterms:W3CDTF">2020-10-20T11:03:21Z</dcterms:created>
  <dcterms:modified xsi:type="dcterms:W3CDTF">2020-10-21T11:03:53Z</dcterms:modified>
</cp:coreProperties>
</file>