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Public Sans" panose="020B0604020202020204" charset="0"/>
      <p:regular r:id="rId20"/>
    </p:embeddedFont>
    <p:embeddedFont>
      <p:font typeface="Public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51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3" y="471323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82" y="5005711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FINANCE &amp; SUPPLY CHAIN ANALYTICS </a:t>
            </a:r>
          </a:p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 ATLIQ HARDWARE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6882" y="3805290"/>
            <a:ext cx="16252418" cy="68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5600" spc="28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 PROJECT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16A449C5-1F56-0A3D-A85B-BBA18777D8BD}"/>
              </a:ext>
            </a:extLst>
          </p:cNvPr>
          <p:cNvSpPr/>
          <p:nvPr/>
        </p:nvSpPr>
        <p:spPr>
          <a:xfrm>
            <a:off x="7924800" y="1617567"/>
            <a:ext cx="2286000" cy="1655763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7BBE5-83EA-CFE6-CB47-962B2AF6D5C9}"/>
              </a:ext>
            </a:extLst>
          </p:cNvPr>
          <p:cNvSpPr txBox="1"/>
          <p:nvPr/>
        </p:nvSpPr>
        <p:spPr>
          <a:xfrm>
            <a:off x="14706600" y="8628556"/>
            <a:ext cx="3390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</a:t>
            </a:r>
            <a:br>
              <a:rPr lang="en-US" sz="2400" dirty="0"/>
            </a:br>
            <a:r>
              <a:rPr lang="en-US" sz="2400" dirty="0"/>
              <a:t>Nitya Muppidi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11" y="3426289"/>
            <a:ext cx="8802934" cy="4348240"/>
          </a:xfrm>
          <a:custGeom>
            <a:avLst/>
            <a:gdLst/>
            <a:ahLst/>
            <a:cxnLst/>
            <a:rect l="l" t="t" r="r" b="b"/>
            <a:pathLst>
              <a:path w="8802934" h="4348240">
                <a:moveTo>
                  <a:pt x="0" y="0"/>
                </a:moveTo>
                <a:lnTo>
                  <a:pt x="8802934" y="0"/>
                </a:lnTo>
                <a:lnTo>
                  <a:pt x="8802934" y="4348240"/>
                </a:lnTo>
                <a:lnTo>
                  <a:pt x="0" y="4348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52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971140" y="1542781"/>
            <a:ext cx="5254171" cy="3246972"/>
          </a:xfrm>
          <a:custGeom>
            <a:avLst/>
            <a:gdLst/>
            <a:ahLst/>
            <a:cxnLst/>
            <a:rect l="l" t="t" r="r" b="b"/>
            <a:pathLst>
              <a:path w="5254171" h="3246972">
                <a:moveTo>
                  <a:pt x="0" y="0"/>
                </a:moveTo>
                <a:lnTo>
                  <a:pt x="5254172" y="0"/>
                </a:lnTo>
                <a:lnTo>
                  <a:pt x="5254172" y="3246972"/>
                </a:lnTo>
                <a:lnTo>
                  <a:pt x="0" y="3246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61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923702" y="5008828"/>
            <a:ext cx="6301610" cy="4067640"/>
          </a:xfrm>
          <a:custGeom>
            <a:avLst/>
            <a:gdLst/>
            <a:ahLst/>
            <a:cxnLst/>
            <a:rect l="l" t="t" r="r" b="b"/>
            <a:pathLst>
              <a:path w="6301610" h="4067640">
                <a:moveTo>
                  <a:pt x="0" y="0"/>
                </a:moveTo>
                <a:lnTo>
                  <a:pt x="6301610" y="0"/>
                </a:lnTo>
                <a:lnTo>
                  <a:pt x="6301610" y="4067640"/>
                </a:lnTo>
                <a:lnTo>
                  <a:pt x="0" y="4067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89" r="-60426" b="-6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Products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PRODUCTS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C24497-95C6-6DB7-6232-FA2DCBAFD44F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630098"/>
            <a:ext cx="9272014" cy="3424213"/>
          </a:xfrm>
          <a:custGeom>
            <a:avLst/>
            <a:gdLst/>
            <a:ahLst/>
            <a:cxnLst/>
            <a:rect l="l" t="t" r="r" b="b"/>
            <a:pathLst>
              <a:path w="9272014" h="3424213">
                <a:moveTo>
                  <a:pt x="0" y="0"/>
                </a:moveTo>
                <a:lnTo>
                  <a:pt x="9272014" y="0"/>
                </a:lnTo>
                <a:lnTo>
                  <a:pt x="9272014" y="3424213"/>
                </a:lnTo>
                <a:lnTo>
                  <a:pt x="0" y="342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0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05709" y="1659255"/>
            <a:ext cx="6619603" cy="7365900"/>
          </a:xfrm>
          <a:custGeom>
            <a:avLst/>
            <a:gdLst/>
            <a:ahLst/>
            <a:cxnLst/>
            <a:rect l="l" t="t" r="r" b="b"/>
            <a:pathLst>
              <a:path w="6619603" h="7365900">
                <a:moveTo>
                  <a:pt x="0" y="0"/>
                </a:moveTo>
                <a:lnTo>
                  <a:pt x="6619603" y="0"/>
                </a:lnTo>
                <a:lnTo>
                  <a:pt x="6619603" y="7365900"/>
                </a:lnTo>
                <a:lnTo>
                  <a:pt x="0" y="736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198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Net Sales% report of Customers in different regions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NET SALES% REPORT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0C6D17CF-EC10-139F-F162-0B4785A60AC8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502093" y="1741612"/>
            <a:ext cx="5088815" cy="4003379"/>
          </a:xfrm>
          <a:custGeom>
            <a:avLst/>
            <a:gdLst/>
            <a:ahLst/>
            <a:cxnLst/>
            <a:rect l="l" t="t" r="r" b="b"/>
            <a:pathLst>
              <a:path w="5088815" h="4003379">
                <a:moveTo>
                  <a:pt x="0" y="0"/>
                </a:moveTo>
                <a:lnTo>
                  <a:pt x="5088815" y="0"/>
                </a:lnTo>
                <a:lnTo>
                  <a:pt x="5088815" y="4003379"/>
                </a:lnTo>
                <a:lnTo>
                  <a:pt x="0" y="400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2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842250" y="1741612"/>
            <a:ext cx="5677125" cy="4003379"/>
          </a:xfrm>
          <a:custGeom>
            <a:avLst/>
            <a:gdLst/>
            <a:ahLst/>
            <a:cxnLst/>
            <a:rect l="l" t="t" r="r" b="b"/>
            <a:pathLst>
              <a:path w="5677125" h="4003379">
                <a:moveTo>
                  <a:pt x="0" y="0"/>
                </a:moveTo>
                <a:lnTo>
                  <a:pt x="5677125" y="0"/>
                </a:lnTo>
                <a:lnTo>
                  <a:pt x="5677125" y="4003379"/>
                </a:lnTo>
                <a:lnTo>
                  <a:pt x="0" y="4003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86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502093" y="5890090"/>
            <a:ext cx="5091280" cy="3639616"/>
          </a:xfrm>
          <a:custGeom>
            <a:avLst/>
            <a:gdLst/>
            <a:ahLst/>
            <a:cxnLst/>
            <a:rect l="l" t="t" r="r" b="b"/>
            <a:pathLst>
              <a:path w="5091280" h="3639616">
                <a:moveTo>
                  <a:pt x="0" y="0"/>
                </a:moveTo>
                <a:lnTo>
                  <a:pt x="5091280" y="0"/>
                </a:lnTo>
                <a:lnTo>
                  <a:pt x="5091280" y="3639616"/>
                </a:lnTo>
                <a:lnTo>
                  <a:pt x="0" y="3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24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927770" y="5890090"/>
            <a:ext cx="5518149" cy="3639616"/>
          </a:xfrm>
          <a:custGeom>
            <a:avLst/>
            <a:gdLst/>
            <a:ahLst/>
            <a:cxnLst/>
            <a:rect l="l" t="t" r="r" b="b"/>
            <a:pathLst>
              <a:path w="5518149" h="3639616">
                <a:moveTo>
                  <a:pt x="0" y="0"/>
                </a:moveTo>
                <a:lnTo>
                  <a:pt x="5518149" y="0"/>
                </a:lnTo>
                <a:lnTo>
                  <a:pt x="5518149" y="3639616"/>
                </a:lnTo>
                <a:lnTo>
                  <a:pt x="0" y="3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10" t="-2630" r="-25389" b="-263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579687"/>
            <a:ext cx="2607035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Top Customers in different Regions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 SHARE%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519AC148-47BA-FC3B-EAD4-FAB7F0BA8F0D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74422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14367" y="2455722"/>
            <a:ext cx="13191290" cy="501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achieved record sales in 2022.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India was the largest market in 2021 with sales of $210.67M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generated the highest Net Sales in 2021 with $109.03M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AQ BZ All-in-One was the top-selling product in 2021 with the sales of $33.75M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captures the top market share% in APAX, LATAM &amp; NA regions.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estore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topped the chart in EU region.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712" y="1109701"/>
            <a:ext cx="16230600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726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05CDB18-6A94-DC7C-74B2-81F65DA7ADC9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4707" y="514826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16980" y="3439491"/>
            <a:ext cx="16408332" cy="148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20"/>
              </a:lnSpc>
            </a:pPr>
            <a:r>
              <a:rPr lang="en-US" sz="12000" spc="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817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103240"/>
            <a:ext cx="8653507" cy="511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About </a:t>
            </a:r>
            <a:r>
              <a:rPr lang="en-US" sz="3075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endParaRPr lang="en-US" sz="3075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Business Model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Overview 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Schemas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Reports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0789EB3-1875-DD76-E93C-5D43A4E9F91D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68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ATLIQ HARDWARE AND BUSINESS MODEL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135053" y="3031689"/>
            <a:ext cx="7223479" cy="3733484"/>
          </a:xfrm>
          <a:custGeom>
            <a:avLst/>
            <a:gdLst/>
            <a:ahLst/>
            <a:cxnLst/>
            <a:rect l="l" t="t" r="r" b="b"/>
            <a:pathLst>
              <a:path w="7223479" h="3733484">
                <a:moveTo>
                  <a:pt x="0" y="0"/>
                </a:moveTo>
                <a:lnTo>
                  <a:pt x="7223480" y="0"/>
                </a:lnTo>
                <a:lnTo>
                  <a:pt x="7223480" y="3733484"/>
                </a:lnTo>
                <a:lnTo>
                  <a:pt x="0" y="373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2367359"/>
            <a:ext cx="8115300" cy="536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4"/>
              </a:lnSpc>
            </a:pPr>
            <a:r>
              <a:rPr lang="en-US" sz="288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 Hardware is a distinguished global leader in electronics manufacturing, specializing in the production and distribution of an extensive range of high-quality hardware products. Our offerings include personal computers, printers, mice and a variety of other computer peripherals, serving the diverse needs of customers worldwide.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766826D-9D7B-E20C-EDE2-9D5D41787530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68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STAMENT &amp; PROBLEM OVERVIEW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06871" y="3304347"/>
            <a:ext cx="3964069" cy="7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328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64576" y="2555474"/>
            <a:ext cx="11054821" cy="2234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is currently facing performance challenges due to the increasing size and complexity of its Excel files. To address this, the company has formed a dedicated team of data analysts to leverage MySQL for extracting valuable insights and enhancing operational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695" y="6957466"/>
            <a:ext cx="3964069" cy="7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328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64576" y="6208593"/>
            <a:ext cx="10860735" cy="220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Scope of this project entails conduction an in-depth analysis of the dataset provided by AtliQ Hardware. The primary goal is to derive actionable insights regarding sales performance, market dynamics, customer behavior, and to forecast supply chain trends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09982BD3-A460-3873-13AB-469029FA17DF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22CD7-5B70-0207-19A4-AD64BC2E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9F7D6E-D5AA-0C6F-BF1E-C50337FD0932}"/>
              </a:ext>
            </a:extLst>
          </p:cNvPr>
          <p:cNvSpPr txBox="1"/>
          <p:nvPr/>
        </p:nvSpPr>
        <p:spPr>
          <a:xfrm>
            <a:off x="1006871" y="952500"/>
            <a:ext cx="16230600" cy="586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817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SCHEMAS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204FC23-628D-6703-7528-957BAA973F26}"/>
              </a:ext>
            </a:extLst>
          </p:cNvPr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3CA5EEE0-8C91-8F1E-C7B4-B43B41562CFD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3BA19F-2198-C920-8E2C-D09938B1BC5F}"/>
              </a:ext>
            </a:extLst>
          </p:cNvPr>
          <p:cNvSpPr/>
          <p:nvPr/>
        </p:nvSpPr>
        <p:spPr>
          <a:xfrm>
            <a:off x="5377543" y="3369462"/>
            <a:ext cx="1250302" cy="2183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F9C46-3E74-EBA5-00F7-254C4A743158}"/>
              </a:ext>
            </a:extLst>
          </p:cNvPr>
          <p:cNvSpPr txBox="1"/>
          <p:nvPr/>
        </p:nvSpPr>
        <p:spPr>
          <a:xfrm>
            <a:off x="6671633" y="4244345"/>
            <a:ext cx="54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</a:t>
            </a:r>
            <a:r>
              <a:rPr lang="en-IN" dirty="0" err="1"/>
              <a:t>Datas</a:t>
            </a:r>
            <a:r>
              <a:rPr lang="en-IN" dirty="0"/>
              <a:t> are provided by </a:t>
            </a:r>
            <a:r>
              <a:rPr lang="en-IN" dirty="0" err="1"/>
              <a:t>AtliQ</a:t>
            </a:r>
            <a:r>
              <a:rPr lang="en-IN" dirty="0"/>
              <a:t> Management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C6B1BC-8087-CBFA-FCA9-A56C7AEB247A}"/>
              </a:ext>
            </a:extLst>
          </p:cNvPr>
          <p:cNvSpPr/>
          <p:nvPr/>
        </p:nvSpPr>
        <p:spPr>
          <a:xfrm>
            <a:off x="5377543" y="6212755"/>
            <a:ext cx="1250302" cy="743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03468-0BA6-F87F-A545-4F1E8A051F8A}"/>
              </a:ext>
            </a:extLst>
          </p:cNvPr>
          <p:cNvSpPr txBox="1"/>
          <p:nvPr/>
        </p:nvSpPr>
        <p:spPr>
          <a:xfrm>
            <a:off x="6715668" y="6042655"/>
            <a:ext cx="799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Views allow you to save and reuse complex SELECT statements, making it easier to query large datasets without repeating the same logic.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BEF4F0-2453-163A-AC35-4884D76EA631}"/>
              </a:ext>
            </a:extLst>
          </p:cNvPr>
          <p:cNvSpPr/>
          <p:nvPr/>
        </p:nvSpPr>
        <p:spPr>
          <a:xfrm>
            <a:off x="5377543" y="7094796"/>
            <a:ext cx="1250302" cy="9233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8E686-1243-6F4A-A1F8-3670C7E3207C}"/>
              </a:ext>
            </a:extLst>
          </p:cNvPr>
          <p:cNvSpPr txBox="1"/>
          <p:nvPr/>
        </p:nvSpPr>
        <p:spPr>
          <a:xfrm>
            <a:off x="6671633" y="7067786"/>
            <a:ext cx="7990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stored procedure in MySQL is a precompiled set of SQL statements that encapsulates business logic, enhances reusability, performance, security, and maintainability, and reduces network traffic.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88BBF79-FFE8-829F-A306-29A821087526}"/>
              </a:ext>
            </a:extLst>
          </p:cNvPr>
          <p:cNvSpPr/>
          <p:nvPr/>
        </p:nvSpPr>
        <p:spPr>
          <a:xfrm>
            <a:off x="5377543" y="8194718"/>
            <a:ext cx="1250302" cy="529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09E079-273B-C349-E163-B3B3AB7A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69" y="2210209"/>
            <a:ext cx="3818631" cy="66670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10C628-1B16-35DA-6BC9-B651B90809C3}"/>
              </a:ext>
            </a:extLst>
          </p:cNvPr>
          <p:cNvSpPr txBox="1"/>
          <p:nvPr/>
        </p:nvSpPr>
        <p:spPr>
          <a:xfrm>
            <a:off x="6671634" y="8194719"/>
            <a:ext cx="803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in MySQL is a stored program that returns a single value and can be used in SQL statements, providing reusability, modularity, and the ability to encapsulate logic for calculations or data manipulations.</a:t>
            </a:r>
          </a:p>
        </p:txBody>
      </p:sp>
      <p:pic>
        <p:nvPicPr>
          <p:cNvPr id="20" name="Graphic 19" descr="Bar graph with upward trend with solid fill">
            <a:extLst>
              <a:ext uri="{FF2B5EF4-FFF2-40B4-BE49-F238E27FC236}">
                <a16:creationId xmlns:a16="http://schemas.microsoft.com/office/drawing/2014/main" id="{07ECFD14-9306-A0CC-5536-D95ADD920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9000" y="2167141"/>
            <a:ext cx="2629678" cy="26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57590" y="5361247"/>
            <a:ext cx="6943920" cy="3700142"/>
          </a:xfrm>
          <a:custGeom>
            <a:avLst/>
            <a:gdLst/>
            <a:ahLst/>
            <a:cxnLst/>
            <a:rect l="l" t="t" r="r" b="b"/>
            <a:pathLst>
              <a:path w="6943920" h="3700142">
                <a:moveTo>
                  <a:pt x="0" y="0"/>
                </a:moveTo>
                <a:lnTo>
                  <a:pt x="6943920" y="0"/>
                </a:lnTo>
                <a:lnTo>
                  <a:pt x="6943920" y="3700142"/>
                </a:lnTo>
                <a:lnTo>
                  <a:pt x="0" y="370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7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936810" y="2554946"/>
            <a:ext cx="9620188" cy="4671026"/>
          </a:xfrm>
          <a:custGeom>
            <a:avLst/>
            <a:gdLst/>
            <a:ahLst/>
            <a:cxnLst/>
            <a:rect l="l" t="t" r="r" b="b"/>
            <a:pathLst>
              <a:path w="9620188" h="4671026">
                <a:moveTo>
                  <a:pt x="0" y="0"/>
                </a:moveTo>
                <a:lnTo>
                  <a:pt x="9620188" y="0"/>
                </a:lnTo>
                <a:lnTo>
                  <a:pt x="9620188" y="4671026"/>
                </a:lnTo>
                <a:lnTo>
                  <a:pt x="0" y="4671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811230"/>
            <a:ext cx="4902400" cy="220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detailing the individual product sales for </a:t>
            </a:r>
            <a:r>
              <a:rPr lang="en-US" sz="24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customer throughout the </a:t>
            </a:r>
            <a:r>
              <a:rPr lang="en-US" sz="24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fiscal year 2021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 SALES REPORT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D67CA8AC-9BDD-A8CC-E31A-02DE77A6F286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763833" y="1777917"/>
            <a:ext cx="9461479" cy="2996135"/>
          </a:xfrm>
          <a:custGeom>
            <a:avLst/>
            <a:gdLst/>
            <a:ahLst/>
            <a:cxnLst/>
            <a:rect l="l" t="t" r="r" b="b"/>
            <a:pathLst>
              <a:path w="9461479" h="2996135">
                <a:moveTo>
                  <a:pt x="0" y="0"/>
                </a:moveTo>
                <a:lnTo>
                  <a:pt x="9461479" y="0"/>
                </a:lnTo>
                <a:lnTo>
                  <a:pt x="9461479" y="2996135"/>
                </a:lnTo>
                <a:lnTo>
                  <a:pt x="0" y="299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60685" y="5337439"/>
            <a:ext cx="5958530" cy="3844213"/>
          </a:xfrm>
          <a:custGeom>
            <a:avLst/>
            <a:gdLst/>
            <a:ahLst/>
            <a:cxnLst/>
            <a:rect l="l" t="t" r="r" b="b"/>
            <a:pathLst>
              <a:path w="5958530" h="3844213">
                <a:moveTo>
                  <a:pt x="0" y="0"/>
                </a:moveTo>
                <a:lnTo>
                  <a:pt x="5958530" y="0"/>
                </a:lnTo>
                <a:lnTo>
                  <a:pt x="5958530" y="3844213"/>
                </a:lnTo>
                <a:lnTo>
                  <a:pt x="0" y="3844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173382" y="5107427"/>
            <a:ext cx="7051929" cy="4049090"/>
          </a:xfrm>
          <a:custGeom>
            <a:avLst/>
            <a:gdLst/>
            <a:ahLst/>
            <a:cxnLst/>
            <a:rect l="l" t="t" r="r" b="b"/>
            <a:pathLst>
              <a:path w="7051929" h="4049090">
                <a:moveTo>
                  <a:pt x="0" y="0"/>
                </a:moveTo>
                <a:lnTo>
                  <a:pt x="7051930" y="0"/>
                </a:lnTo>
                <a:lnTo>
                  <a:pt x="7051930" y="4049090"/>
                </a:lnTo>
                <a:lnTo>
                  <a:pt x="0" y="4049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2767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yearly report for </a:t>
            </a:r>
            <a:r>
              <a:rPr lang="en-US" sz="24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where there are two columns.</a:t>
            </a:r>
          </a:p>
          <a:p>
            <a:pPr marL="518160" lvl="1" indent="-259080" algn="just">
              <a:lnSpc>
                <a:spcPts val="4488"/>
              </a:lnSpc>
              <a:buAutoNum type="arabicPeriod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Fiscal Year</a:t>
            </a:r>
          </a:p>
          <a:p>
            <a:pPr marL="518160" lvl="1" indent="-259080" algn="just">
              <a:lnSpc>
                <a:spcPts val="4488"/>
              </a:lnSpc>
              <a:buAutoNum type="arabicPeriod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Total Gross Sales amount </a:t>
            </a:r>
          </a:p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 that year  from Croma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 YEARLY GROSS SALES REPORT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2343EFFB-ECB3-22F1-B8FE-FEC6AC336A4B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11" y="3513145"/>
            <a:ext cx="9152535" cy="3227535"/>
          </a:xfrm>
          <a:custGeom>
            <a:avLst/>
            <a:gdLst/>
            <a:ahLst/>
            <a:cxnLst/>
            <a:rect l="l" t="t" r="r" b="b"/>
            <a:pathLst>
              <a:path w="9152535" h="3227535">
                <a:moveTo>
                  <a:pt x="0" y="0"/>
                </a:moveTo>
                <a:lnTo>
                  <a:pt x="9152535" y="0"/>
                </a:lnTo>
                <a:lnTo>
                  <a:pt x="9152535" y="3227535"/>
                </a:lnTo>
                <a:lnTo>
                  <a:pt x="0" y="322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972497" y="1724740"/>
            <a:ext cx="6252815" cy="3264919"/>
          </a:xfrm>
          <a:custGeom>
            <a:avLst/>
            <a:gdLst/>
            <a:ahLst/>
            <a:cxnLst/>
            <a:rect l="l" t="t" r="r" b="b"/>
            <a:pathLst>
              <a:path w="6252815" h="3264919">
                <a:moveTo>
                  <a:pt x="0" y="0"/>
                </a:moveTo>
                <a:lnTo>
                  <a:pt x="6252815" y="0"/>
                </a:lnTo>
                <a:lnTo>
                  <a:pt x="6252815" y="3264919"/>
                </a:lnTo>
                <a:lnTo>
                  <a:pt x="0" y="3264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532700" y="5208734"/>
            <a:ext cx="6726600" cy="3834040"/>
          </a:xfrm>
          <a:custGeom>
            <a:avLst/>
            <a:gdLst/>
            <a:ahLst/>
            <a:cxnLst/>
            <a:rect l="l" t="t" r="r" b="b"/>
            <a:pathLst>
              <a:path w="6726600" h="3834040">
                <a:moveTo>
                  <a:pt x="0" y="0"/>
                </a:moveTo>
                <a:lnTo>
                  <a:pt x="6726600" y="0"/>
                </a:lnTo>
                <a:lnTo>
                  <a:pt x="6726600" y="3834041"/>
                </a:lnTo>
                <a:lnTo>
                  <a:pt x="0" y="3834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55" b="-21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markets</a:t>
            </a:r>
          </a:p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MARKETS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1EDBF3CB-72AD-0C0F-F92F-25A7A1C54D91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555665"/>
            <a:ext cx="8683193" cy="4299823"/>
          </a:xfrm>
          <a:custGeom>
            <a:avLst/>
            <a:gdLst/>
            <a:ahLst/>
            <a:cxnLst/>
            <a:rect l="l" t="t" r="r" b="b"/>
            <a:pathLst>
              <a:path w="8683193" h="4299823">
                <a:moveTo>
                  <a:pt x="0" y="0"/>
                </a:moveTo>
                <a:lnTo>
                  <a:pt x="8683193" y="0"/>
                </a:lnTo>
                <a:lnTo>
                  <a:pt x="8683193" y="4299823"/>
                </a:lnTo>
                <a:lnTo>
                  <a:pt x="0" y="429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2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381014" y="1659255"/>
            <a:ext cx="4844298" cy="3014026"/>
          </a:xfrm>
          <a:custGeom>
            <a:avLst/>
            <a:gdLst/>
            <a:ahLst/>
            <a:cxnLst/>
            <a:rect l="l" t="t" r="r" b="b"/>
            <a:pathLst>
              <a:path w="4844298" h="3014026">
                <a:moveTo>
                  <a:pt x="0" y="0"/>
                </a:moveTo>
                <a:lnTo>
                  <a:pt x="4844298" y="0"/>
                </a:lnTo>
                <a:lnTo>
                  <a:pt x="4844298" y="3014025"/>
                </a:lnTo>
                <a:lnTo>
                  <a:pt x="0" y="3014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674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010690" y="4892355"/>
            <a:ext cx="6214622" cy="4163919"/>
          </a:xfrm>
          <a:custGeom>
            <a:avLst/>
            <a:gdLst/>
            <a:ahLst/>
            <a:cxnLst/>
            <a:rect l="l" t="t" r="r" b="b"/>
            <a:pathLst>
              <a:path w="6214622" h="4163919">
                <a:moveTo>
                  <a:pt x="0" y="0"/>
                </a:moveTo>
                <a:lnTo>
                  <a:pt x="6214622" y="0"/>
                </a:lnTo>
                <a:lnTo>
                  <a:pt x="6214622" y="4163919"/>
                </a:lnTo>
                <a:lnTo>
                  <a:pt x="0" y="4163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926" b="-270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Customers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CUSTOMERS</a:t>
            </a: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2C90399-A6D0-C697-239F-AF842B0DAD28}"/>
              </a:ext>
            </a:extLst>
          </p:cNvPr>
          <p:cNvSpPr/>
          <p:nvPr/>
        </p:nvSpPr>
        <p:spPr>
          <a:xfrm>
            <a:off x="47669" y="40935"/>
            <a:ext cx="1006871" cy="881486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8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483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Playfair Display</vt:lpstr>
      <vt:lpstr>Public Sans</vt:lpstr>
      <vt:lpstr>Public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dc:creator>Nitya Shiva Ambica Muppidi</dc:creator>
  <cp:lastModifiedBy>Nitya Shiva Ambica Muppidi</cp:lastModifiedBy>
  <cp:revision>4</cp:revision>
  <dcterms:created xsi:type="dcterms:W3CDTF">2006-08-16T00:00:00Z</dcterms:created>
  <dcterms:modified xsi:type="dcterms:W3CDTF">2025-01-25T07:35:46Z</dcterms:modified>
  <dc:identifier>DAGMfP9pVww</dc:identifier>
</cp:coreProperties>
</file>